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Arial Black"/>
      <p:regular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 roundtripDataSignature="AMtx7mjKzN2F25GvfI8TSWWFYRPKbQds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ArialBlack-regular.fntdata"/><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mailto:ashishsom@learnbay.c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411730" y="2274838"/>
            <a:ext cx="11368561" cy="33547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0" i="0" lang="en-IN" sz="6000" u="none" cap="none" strike="noStrike">
                <a:solidFill>
                  <a:schemeClr val="accent1"/>
                </a:solidFill>
                <a:latin typeface="Arial Black"/>
                <a:ea typeface="Arial Black"/>
                <a:cs typeface="Arial Black"/>
                <a:sym typeface="Arial Black"/>
              </a:rPr>
              <a:t>Cardiovascular Risk Prediction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0" lang="en-IN" sz="6000" u="none" cap="none" strike="noStrike">
                <a:solidFill>
                  <a:schemeClr val="accent1"/>
                </a:solidFill>
                <a:latin typeface="Arial Black"/>
                <a:ea typeface="Arial Black"/>
                <a:cs typeface="Arial Black"/>
                <a:sym typeface="Arial Black"/>
              </a:rPr>
              <a:t>Project 10 (Repeated)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0000"/>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FF0000"/>
                </a:solidFill>
                <a:latin typeface="Arial Black"/>
                <a:ea typeface="Arial Black"/>
                <a:cs typeface="Arial Black"/>
                <a:sym typeface="Arial Black"/>
              </a:rPr>
              <a:t>Date:11-09-2023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a:bodyPr>
          <a:lstStyle/>
          <a:p>
            <a:pPr indent="-175260" lvl="0" marL="228600" rtl="0" algn="l">
              <a:lnSpc>
                <a:spcPct val="90000"/>
              </a:lnSpc>
              <a:spcBef>
                <a:spcPts val="0"/>
              </a:spcBef>
              <a:spcAft>
                <a:spcPts val="0"/>
              </a:spcAft>
              <a:buSzPct val="100000"/>
              <a:buChar char="•"/>
            </a:pPr>
            <a:r>
              <a:rPr lang="en-IN"/>
              <a:t>Visiting hospitals for regular check-ups it is almost always seen that they encourage people to get special check-ups to identify if they are at risk of heart diseases. Heart diseases have unfortunately become very common. It may be due to various reasons such as lifestyle, work pressure, lack of exercise, etc. In this project, we will be working on predicting the 10-year risk of Coronary Heart Disease (CHD). We are given a set of variables that impact heart diseases. These variables are related to demographic, past, and current medical history.</a:t>
            </a:r>
            <a:endParaRPr/>
          </a:p>
          <a:p>
            <a:pPr indent="-175260" lvl="0" marL="228600" rtl="0" algn="l">
              <a:lnSpc>
                <a:spcPct val="90000"/>
              </a:lnSpc>
              <a:spcBef>
                <a:spcPts val="0"/>
              </a:spcBef>
              <a:spcAft>
                <a:spcPts val="0"/>
              </a:spcAft>
              <a:buSzPct val="100000"/>
              <a:buChar char="•"/>
            </a:pPr>
            <a:r>
              <a:rPr lang="en-IN"/>
              <a:t>The dataset is from an ongoing cardiovascular study on residents of the town of Framingham,</a:t>
            </a:r>
            <a:endParaRPr/>
          </a:p>
          <a:p>
            <a:pPr indent="0" lvl="0" marL="457200" rtl="0" algn="l">
              <a:lnSpc>
                <a:spcPct val="90000"/>
              </a:lnSpc>
              <a:spcBef>
                <a:spcPts val="0"/>
              </a:spcBef>
              <a:spcAft>
                <a:spcPts val="0"/>
              </a:spcAft>
              <a:buSzPct val="91836"/>
              <a:buNone/>
            </a:pPr>
            <a:r>
              <a:rPr lang="en-IN"/>
              <a:t>Massachusetts. The classification goal is to predict whether the patient has a 10-year risk of</a:t>
            </a:r>
            <a:endParaRPr/>
          </a:p>
          <a:p>
            <a:pPr indent="0" lvl="0" marL="457200" rtl="0" algn="l">
              <a:lnSpc>
                <a:spcPct val="90000"/>
              </a:lnSpc>
              <a:spcBef>
                <a:spcPts val="0"/>
              </a:spcBef>
              <a:spcAft>
                <a:spcPts val="0"/>
              </a:spcAft>
              <a:buSzPct val="91836"/>
              <a:buNone/>
            </a:pPr>
            <a:r>
              <a:rPr lang="en-IN"/>
              <a:t>future coronary heart disease (CHD). The dataset provides the patients’ information. It includes</a:t>
            </a:r>
            <a:endParaRPr/>
          </a:p>
          <a:p>
            <a:pPr indent="0" lvl="0" marL="457200" rtl="0" algn="l">
              <a:lnSpc>
                <a:spcPct val="90000"/>
              </a:lnSpc>
              <a:spcBef>
                <a:spcPts val="0"/>
              </a:spcBef>
              <a:spcAft>
                <a:spcPts val="0"/>
              </a:spcAft>
              <a:buSzPct val="91836"/>
              <a:buNone/>
            </a:pPr>
            <a:r>
              <a:rPr lang="en-IN"/>
              <a:t>over 4,000 records and 15 attributes.</a:t>
            </a:r>
            <a:endParaRPr/>
          </a:p>
          <a:p>
            <a:pPr indent="0" lvl="0" marL="457200" rtl="0" algn="l">
              <a:lnSpc>
                <a:spcPct val="90000"/>
              </a:lnSpc>
              <a:spcBef>
                <a:spcPts val="0"/>
              </a:spcBef>
              <a:spcAft>
                <a:spcPts val="0"/>
              </a:spcAft>
              <a:buSzPct val="91836"/>
              <a:buNone/>
            </a:pPr>
            <a:r>
              <a:rPr lang="en-IN"/>
              <a:t>Variables.</a:t>
            </a:r>
            <a:endParaRPr/>
          </a:p>
          <a:p>
            <a:pPr indent="-175260" lvl="0" marL="228600" rtl="0" algn="l">
              <a:lnSpc>
                <a:spcPct val="90000"/>
              </a:lnSpc>
              <a:spcBef>
                <a:spcPts val="0"/>
              </a:spcBef>
              <a:spcAft>
                <a:spcPts val="0"/>
              </a:spcAft>
              <a:buSzPct val="100000"/>
              <a:buChar char="•"/>
            </a:pPr>
            <a:r>
              <a:rPr lang="en-IN"/>
              <a:t>Each attribute is a potential risk factor. There are both demographic, behavioral, and medical risk</a:t>
            </a:r>
            <a:endParaRPr/>
          </a:p>
          <a:p>
            <a:pPr indent="0" lvl="0" marL="457200" rtl="0" algn="l">
              <a:lnSpc>
                <a:spcPct val="90000"/>
              </a:lnSpc>
              <a:spcBef>
                <a:spcPts val="0"/>
              </a:spcBef>
              <a:spcAft>
                <a:spcPts val="0"/>
              </a:spcAft>
              <a:buSzPct val="91836"/>
              <a:buNone/>
            </a:pPr>
            <a:r>
              <a:rPr lang="en-IN"/>
              <a:t>factors.</a:t>
            </a:r>
            <a:endParaRPr/>
          </a:p>
          <a:p>
            <a:pPr indent="-50800" lvl="0" marL="228600" rtl="0" algn="l">
              <a:lnSpc>
                <a:spcPct val="90000"/>
              </a:lnSpc>
              <a:spcBef>
                <a:spcPts val="0"/>
              </a:spcBef>
              <a:spcAft>
                <a:spcPts val="0"/>
              </a:spcAft>
              <a:buSzPct val="64285"/>
              <a:buNone/>
            </a:pPr>
            <a:r>
              <a:t/>
            </a:r>
            <a:endParaRPr/>
          </a:p>
        </p:txBody>
      </p:sp>
      <p:sp>
        <p:nvSpPr>
          <p:cNvPr id="90" name="Google Shape;90;p2"/>
          <p:cNvSpPr/>
          <p:nvPr/>
        </p:nvSpPr>
        <p:spPr>
          <a:xfrm>
            <a:off x="2679117" y="224384"/>
            <a:ext cx="749365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IN" sz="5400" u="none" cap="none" strike="noStrike">
                <a:solidFill>
                  <a:schemeClr val="accent1"/>
                </a:solidFill>
                <a:latin typeface="Arial Black"/>
                <a:ea typeface="Arial Black"/>
                <a:cs typeface="Arial Black"/>
                <a:sym typeface="Arial Black"/>
              </a:rPr>
              <a:t>Problem Statement</a:t>
            </a:r>
            <a:endParaRPr b="0" i="0" sz="5400" u="none" cap="none" strike="noStrike">
              <a:solidFill>
                <a:schemeClr val="accent1"/>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idx="1" type="body"/>
          </p:nvPr>
        </p:nvSpPr>
        <p:spPr>
          <a:xfrm>
            <a:off x="1376165" y="1121790"/>
            <a:ext cx="10162243" cy="5495825"/>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0"/>
              </a:spcBef>
              <a:spcAft>
                <a:spcPts val="0"/>
              </a:spcAft>
              <a:buSzPts val="1800"/>
              <a:buChar char="●"/>
            </a:pPr>
            <a:r>
              <a:rPr b="1" lang="en-IN"/>
              <a:t>Demographic: </a:t>
            </a:r>
            <a:endParaRPr b="1"/>
          </a:p>
          <a:p>
            <a:pPr indent="0" lvl="0" marL="914400" rtl="0" algn="l">
              <a:lnSpc>
                <a:spcPct val="90000"/>
              </a:lnSpc>
              <a:spcBef>
                <a:spcPts val="0"/>
              </a:spcBef>
              <a:spcAft>
                <a:spcPts val="0"/>
              </a:spcAft>
              <a:buSzPts val="1800"/>
              <a:buNone/>
            </a:pPr>
            <a:r>
              <a:rPr b="1" lang="en-IN"/>
              <a:t>• Sex: male or female ("M" or "F") </a:t>
            </a:r>
            <a:endParaRPr b="1"/>
          </a:p>
          <a:p>
            <a:pPr indent="0" lvl="0" marL="914400" rtl="0" algn="l">
              <a:lnSpc>
                <a:spcPct val="90000"/>
              </a:lnSpc>
              <a:spcBef>
                <a:spcPts val="0"/>
              </a:spcBef>
              <a:spcAft>
                <a:spcPts val="0"/>
              </a:spcAft>
              <a:buSzPts val="1800"/>
              <a:buNone/>
            </a:pPr>
            <a:r>
              <a:rPr b="1" lang="en-IN"/>
              <a:t>• Age: Age of the patient;(Continuous - Although the recorded ages have been truncated to whole numbers, the concept of age is continuous) </a:t>
            </a:r>
            <a:endParaRPr b="1"/>
          </a:p>
          <a:p>
            <a:pPr indent="-342900" lvl="0" marL="457200" rtl="0" algn="l">
              <a:lnSpc>
                <a:spcPct val="90000"/>
              </a:lnSpc>
              <a:spcBef>
                <a:spcPts val="0"/>
              </a:spcBef>
              <a:spcAft>
                <a:spcPts val="0"/>
              </a:spcAft>
              <a:buSzPts val="1800"/>
              <a:buChar char="●"/>
            </a:pPr>
            <a:r>
              <a:rPr b="1" lang="en-IN"/>
              <a:t>Education : 1 - Higher Secorndary, 2- Graduate, 3 - Post Graduate</a:t>
            </a:r>
            <a:endParaRPr b="1"/>
          </a:p>
          <a:p>
            <a:pPr indent="0" lvl="0" marL="1371600" rtl="0" algn="l">
              <a:lnSpc>
                <a:spcPct val="90000"/>
              </a:lnSpc>
              <a:spcBef>
                <a:spcPts val="0"/>
              </a:spcBef>
              <a:spcAft>
                <a:spcPts val="0"/>
              </a:spcAft>
              <a:buNone/>
            </a:pPr>
            <a:r>
              <a:rPr b="1" lang="en-IN"/>
              <a:t>4- Doctarte or PHD</a:t>
            </a:r>
            <a:endParaRPr b="1"/>
          </a:p>
          <a:p>
            <a:pPr indent="-342900" lvl="0" marL="457200" rtl="0" algn="l">
              <a:lnSpc>
                <a:spcPct val="90000"/>
              </a:lnSpc>
              <a:spcBef>
                <a:spcPts val="0"/>
              </a:spcBef>
              <a:spcAft>
                <a:spcPts val="0"/>
              </a:spcAft>
              <a:buSzPts val="1800"/>
              <a:buChar char="●"/>
            </a:pPr>
            <a:r>
              <a:rPr b="1" lang="en-IN"/>
              <a:t>Behavioural: </a:t>
            </a:r>
            <a:endParaRPr b="1"/>
          </a:p>
          <a:p>
            <a:pPr indent="0" lvl="0" marL="914400" rtl="0" algn="l">
              <a:lnSpc>
                <a:spcPct val="90000"/>
              </a:lnSpc>
              <a:spcBef>
                <a:spcPts val="0"/>
              </a:spcBef>
              <a:spcAft>
                <a:spcPts val="0"/>
              </a:spcAft>
              <a:buSzPts val="1800"/>
              <a:buNone/>
            </a:pPr>
            <a:r>
              <a:rPr b="1" lang="en-IN"/>
              <a:t>• is_smoking: whether or not the patient is a current smoker ("YES" or "NO") </a:t>
            </a:r>
            <a:endParaRPr b="1"/>
          </a:p>
          <a:p>
            <a:pPr indent="0" lvl="0" marL="914400" rtl="0" algn="l">
              <a:lnSpc>
                <a:spcPct val="90000"/>
              </a:lnSpc>
              <a:spcBef>
                <a:spcPts val="0"/>
              </a:spcBef>
              <a:spcAft>
                <a:spcPts val="0"/>
              </a:spcAft>
              <a:buSzPts val="1800"/>
              <a:buNone/>
            </a:pPr>
            <a:r>
              <a:rPr b="1" lang="en-IN"/>
              <a:t>• Cigs Per Day: the number of cigarettes that the person smoked on average in one day .(can be considered continuous as one can have any number of cigarettes, even half a cigarette.)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6" name="Google Shape;96;p3"/>
          <p:cNvSpPr txBox="1"/>
          <p:nvPr/>
        </p:nvSpPr>
        <p:spPr>
          <a:xfrm>
            <a:off x="1225485" y="490551"/>
            <a:ext cx="10510885"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IN" sz="4000" u="none" cap="none" strike="noStrike">
                <a:solidFill>
                  <a:schemeClr val="dk1"/>
                </a:solidFill>
                <a:latin typeface="Calibri"/>
                <a:ea typeface="Calibri"/>
                <a:cs typeface="Calibri"/>
                <a:sym typeface="Calibri"/>
              </a:rPr>
              <a:t>Data Dictionary</a:t>
            </a:r>
            <a:endParaRPr b="1" i="0" sz="40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Data Dictionary</a:t>
            </a:r>
            <a:endParaRPr b="1"/>
          </a:p>
        </p:txBody>
      </p:sp>
      <p:sp>
        <p:nvSpPr>
          <p:cNvPr id="102" name="Google Shape;102;p4"/>
          <p:cNvSpPr txBox="1"/>
          <p:nvPr>
            <p:ph idx="1" type="body"/>
          </p:nvPr>
        </p:nvSpPr>
        <p:spPr>
          <a:xfrm>
            <a:off x="838200" y="1357460"/>
            <a:ext cx="10515600" cy="5288437"/>
          </a:xfrm>
          <a:prstGeom prst="rect">
            <a:avLst/>
          </a:prstGeom>
          <a:noFill/>
          <a:ln>
            <a:noFill/>
          </a:ln>
        </p:spPr>
        <p:txBody>
          <a:bodyPr anchorCtr="0" anchor="t" bIns="45700" lIns="91425" spcFirstLastPara="1" rIns="91425" wrap="square" tIns="45700">
            <a:normAutofit fontScale="70000" lnSpcReduction="10000"/>
          </a:bodyPr>
          <a:lstStyle/>
          <a:p>
            <a:pPr indent="-188595" lvl="0" marL="228600" rtl="0" algn="l">
              <a:lnSpc>
                <a:spcPct val="90000"/>
              </a:lnSpc>
              <a:spcBef>
                <a:spcPts val="1000"/>
              </a:spcBef>
              <a:spcAft>
                <a:spcPts val="0"/>
              </a:spcAft>
              <a:buClr>
                <a:schemeClr val="dk1"/>
              </a:buClr>
              <a:buSzPct val="100000"/>
              <a:buChar char="•"/>
            </a:pPr>
            <a:r>
              <a:rPr b="1" lang="en-IN"/>
              <a:t>Medical (history): </a:t>
            </a:r>
            <a:endParaRPr b="1"/>
          </a:p>
          <a:p>
            <a:pPr indent="0" lvl="0" marL="457200" rtl="0" algn="l">
              <a:lnSpc>
                <a:spcPct val="90000"/>
              </a:lnSpc>
              <a:spcBef>
                <a:spcPts val="1000"/>
              </a:spcBef>
              <a:spcAft>
                <a:spcPts val="0"/>
              </a:spcAft>
              <a:buSzPct val="91836"/>
              <a:buNone/>
            </a:pPr>
            <a:r>
              <a:rPr lang="en-IN"/>
              <a:t>• BP Meds: whether or not the patient was on blood pressure medication (Nominal) </a:t>
            </a:r>
            <a:endParaRPr/>
          </a:p>
          <a:p>
            <a:pPr indent="0" lvl="0" marL="457200" rtl="0" algn="l">
              <a:lnSpc>
                <a:spcPct val="90000"/>
              </a:lnSpc>
              <a:spcBef>
                <a:spcPts val="1000"/>
              </a:spcBef>
              <a:spcAft>
                <a:spcPts val="0"/>
              </a:spcAft>
              <a:buSzPct val="91836"/>
              <a:buNone/>
            </a:pPr>
            <a:r>
              <a:rPr lang="en-IN"/>
              <a:t>• Prevalent Stroke: whether or not the patient had previously had a stroke (Nominal) </a:t>
            </a:r>
            <a:endParaRPr/>
          </a:p>
          <a:p>
            <a:pPr indent="0" lvl="0" marL="457200" rtl="0" algn="l">
              <a:lnSpc>
                <a:spcPct val="90000"/>
              </a:lnSpc>
              <a:spcBef>
                <a:spcPts val="1000"/>
              </a:spcBef>
              <a:spcAft>
                <a:spcPts val="0"/>
              </a:spcAft>
              <a:buSzPct val="91836"/>
              <a:buNone/>
            </a:pPr>
            <a:r>
              <a:rPr lang="en-IN"/>
              <a:t>• Prevalent Hyp: whether or not the patient was hypertensive (Nominal) </a:t>
            </a:r>
            <a:endParaRPr/>
          </a:p>
          <a:p>
            <a:pPr indent="0" lvl="0" marL="457200" rtl="0" algn="l">
              <a:lnSpc>
                <a:spcPct val="90000"/>
              </a:lnSpc>
              <a:spcBef>
                <a:spcPts val="1000"/>
              </a:spcBef>
              <a:spcAft>
                <a:spcPts val="0"/>
              </a:spcAft>
              <a:buSzPct val="91836"/>
              <a:buNone/>
            </a:pPr>
            <a:r>
              <a:rPr lang="en-IN"/>
              <a:t>• Diabetes: whether or not the patient had diabetes (Nominal) </a:t>
            </a:r>
            <a:endParaRPr/>
          </a:p>
          <a:p>
            <a:pPr indent="-308610" lvl="0" marL="457200" rtl="0" algn="l">
              <a:lnSpc>
                <a:spcPct val="90000"/>
              </a:lnSpc>
              <a:spcBef>
                <a:spcPts val="1000"/>
              </a:spcBef>
              <a:spcAft>
                <a:spcPts val="0"/>
              </a:spcAft>
              <a:buSzPct val="64285"/>
              <a:buChar char="●"/>
            </a:pPr>
            <a:r>
              <a:rPr b="1" lang="en-IN"/>
              <a:t>Medical(current): </a:t>
            </a:r>
            <a:endParaRPr b="1"/>
          </a:p>
          <a:p>
            <a:pPr indent="0" lvl="0" marL="457200" rtl="0" algn="l">
              <a:lnSpc>
                <a:spcPct val="90000"/>
              </a:lnSpc>
              <a:spcBef>
                <a:spcPts val="1000"/>
              </a:spcBef>
              <a:spcAft>
                <a:spcPts val="0"/>
              </a:spcAft>
              <a:buSzPct val="91836"/>
              <a:buNone/>
            </a:pPr>
            <a:r>
              <a:rPr lang="en-IN"/>
              <a:t>• Tot Chol: total cholesterol level (Continuous) </a:t>
            </a:r>
            <a:endParaRPr/>
          </a:p>
          <a:p>
            <a:pPr indent="0" lvl="0" marL="457200" rtl="0" algn="l">
              <a:lnSpc>
                <a:spcPct val="90000"/>
              </a:lnSpc>
              <a:spcBef>
                <a:spcPts val="1000"/>
              </a:spcBef>
              <a:spcAft>
                <a:spcPts val="0"/>
              </a:spcAft>
              <a:buSzPct val="91836"/>
              <a:buNone/>
            </a:pPr>
            <a:r>
              <a:rPr lang="en-IN"/>
              <a:t>• Sys BP: systolic blood pressure (Continuous) • Dia BP: diastolic blood pressure (Continuous) </a:t>
            </a:r>
            <a:endParaRPr/>
          </a:p>
          <a:p>
            <a:pPr indent="0" lvl="0" marL="457200" rtl="0" algn="l">
              <a:lnSpc>
                <a:spcPct val="90000"/>
              </a:lnSpc>
              <a:spcBef>
                <a:spcPts val="1000"/>
              </a:spcBef>
              <a:spcAft>
                <a:spcPts val="0"/>
              </a:spcAft>
              <a:buSzPct val="91836"/>
              <a:buNone/>
            </a:pPr>
            <a:r>
              <a:rPr lang="en-IN"/>
              <a:t>• BMI: Body Mass Index (Continuous) </a:t>
            </a:r>
            <a:endParaRPr/>
          </a:p>
          <a:p>
            <a:pPr indent="0" lvl="0" marL="457200" rtl="0" algn="l">
              <a:lnSpc>
                <a:spcPct val="90000"/>
              </a:lnSpc>
              <a:spcBef>
                <a:spcPts val="1000"/>
              </a:spcBef>
              <a:spcAft>
                <a:spcPts val="0"/>
              </a:spcAft>
              <a:buSzPct val="91836"/>
              <a:buNone/>
            </a:pPr>
            <a:r>
              <a:rPr lang="en-IN"/>
              <a:t>• Heart Rate: heart rate(Continuous - In medical research, variables such as heart rate thought discrete, are considered continuous because of a large number of possible values.) </a:t>
            </a:r>
            <a:endParaRPr/>
          </a:p>
          <a:p>
            <a:pPr indent="0" lvl="0" marL="457200" rtl="0" algn="l">
              <a:lnSpc>
                <a:spcPct val="90000"/>
              </a:lnSpc>
              <a:spcBef>
                <a:spcPts val="1000"/>
              </a:spcBef>
              <a:spcAft>
                <a:spcPts val="0"/>
              </a:spcAft>
              <a:buSzPct val="91836"/>
              <a:buNone/>
            </a:pPr>
            <a:r>
              <a:rPr lang="en-IN"/>
              <a:t>• Glucose: glucose level (Continuous) </a:t>
            </a:r>
            <a:endParaRPr/>
          </a:p>
          <a:p>
            <a:pPr indent="-308610" lvl="0" marL="457200" rtl="0" algn="l">
              <a:lnSpc>
                <a:spcPct val="90000"/>
              </a:lnSpc>
              <a:spcBef>
                <a:spcPts val="1000"/>
              </a:spcBef>
              <a:spcAft>
                <a:spcPts val="0"/>
              </a:spcAft>
              <a:buSzPct val="64285"/>
              <a:buChar char="●"/>
            </a:pPr>
            <a:r>
              <a:rPr b="1" lang="en-IN"/>
              <a:t>Predict variable (desired target): </a:t>
            </a:r>
            <a:endParaRPr b="1"/>
          </a:p>
          <a:p>
            <a:pPr indent="0" lvl="0" marL="457200" rtl="0" algn="l">
              <a:lnSpc>
                <a:spcPct val="90000"/>
              </a:lnSpc>
              <a:spcBef>
                <a:spcPts val="1000"/>
              </a:spcBef>
              <a:spcAft>
                <a:spcPts val="0"/>
              </a:spcAft>
              <a:buSzPct val="91836"/>
              <a:buNone/>
            </a:pPr>
            <a:r>
              <a:rPr lang="en-IN"/>
              <a:t>• 10-year risk of coronary heart disease CHD (binary: “1”, means “Yes”, “0” means “No”) – DV</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latin typeface="Arial Black"/>
                <a:ea typeface="Arial Black"/>
                <a:cs typeface="Arial Black"/>
                <a:sym typeface="Arial Black"/>
              </a:rPr>
              <a:t>No_of_columns – 16 Nos</a:t>
            </a:r>
            <a:endParaRPr/>
          </a:p>
          <a:p>
            <a:pPr indent="-50800" lvl="0" marL="228600" rtl="0" algn="l">
              <a:lnSpc>
                <a:spcPct val="90000"/>
              </a:lnSpc>
              <a:spcBef>
                <a:spcPts val="1000"/>
              </a:spcBef>
              <a:spcAft>
                <a:spcPts val="0"/>
              </a:spcAft>
              <a:buClr>
                <a:schemeClr val="dk1"/>
              </a:buClr>
              <a:buSzPts val="2800"/>
              <a:buNone/>
            </a:pPr>
            <a:r>
              <a:t/>
            </a:r>
            <a:endParaRPr>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800"/>
              <a:buChar char="•"/>
            </a:pPr>
            <a:r>
              <a:rPr lang="en-IN">
                <a:latin typeface="Arial Black"/>
                <a:ea typeface="Arial Black"/>
                <a:cs typeface="Arial Black"/>
                <a:sym typeface="Arial Black"/>
              </a:rPr>
              <a:t>No_of_Rows – 3390  Nos</a:t>
            </a:r>
            <a:endParaRPr>
              <a:latin typeface="Arial Black"/>
              <a:ea typeface="Arial Black"/>
              <a:cs typeface="Arial Black"/>
              <a:sym typeface="Arial Black"/>
            </a:endParaRPr>
          </a:p>
        </p:txBody>
      </p:sp>
      <p:sp>
        <p:nvSpPr>
          <p:cNvPr id="108" name="Google Shape;108;p6"/>
          <p:cNvSpPr/>
          <p:nvPr/>
        </p:nvSpPr>
        <p:spPr>
          <a:xfrm>
            <a:off x="3533226" y="224384"/>
            <a:ext cx="5785430"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IN" sz="5400" u="none" cap="none" strike="noStrike">
                <a:solidFill>
                  <a:schemeClr val="accent1"/>
                </a:solidFill>
                <a:latin typeface="Arial Black"/>
                <a:ea typeface="Arial Black"/>
                <a:cs typeface="Arial Black"/>
                <a:sym typeface="Arial Black"/>
              </a:rPr>
              <a:t>Data Structure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txBox="1"/>
          <p:nvPr>
            <p:ph type="title"/>
          </p:nvPr>
        </p:nvSpPr>
        <p:spPr>
          <a:xfrm>
            <a:off x="3860231" y="804863"/>
            <a:ext cx="4785862" cy="840230"/>
          </a:xfrm>
          <a:prstGeom prst="rect">
            <a:avLst/>
          </a:prstGeom>
          <a:noFill/>
          <a:ln>
            <a:noFill/>
          </a:ln>
        </p:spPr>
        <p:txBody>
          <a:bodyPr anchorCtr="0" anchor="ctr" bIns="45700" lIns="91425" spcFirstLastPara="1" rIns="91425" wrap="square" tIns="45700">
            <a:spAutoFit/>
          </a:bodyPr>
          <a:lstStyle/>
          <a:p>
            <a:pPr indent="0" lvl="0" marL="0" rtl="0" algn="ctr">
              <a:lnSpc>
                <a:spcPct val="90000"/>
              </a:lnSpc>
              <a:spcBef>
                <a:spcPts val="0"/>
              </a:spcBef>
              <a:spcAft>
                <a:spcPts val="0"/>
              </a:spcAft>
              <a:buClr>
                <a:schemeClr val="accent1"/>
              </a:buClr>
              <a:buSzPts val="5400"/>
              <a:buFont typeface="Arial Black"/>
              <a:buNone/>
            </a:pPr>
            <a:r>
              <a:rPr lang="en-IN" sz="5400" cap="none">
                <a:solidFill>
                  <a:schemeClr val="accent1"/>
                </a:solidFill>
                <a:latin typeface="Arial Black"/>
                <a:ea typeface="Arial Black"/>
                <a:cs typeface="Arial Black"/>
                <a:sym typeface="Arial Black"/>
              </a:rPr>
              <a:t>Instructions</a:t>
            </a:r>
            <a:endParaRPr b="0" sz="5400" cap="none">
              <a:solidFill>
                <a:schemeClr val="accent1"/>
              </a:solidFill>
              <a:latin typeface="Arial Black"/>
              <a:ea typeface="Arial Black"/>
              <a:cs typeface="Arial Black"/>
              <a:sym typeface="Arial Black"/>
            </a:endParaRPr>
          </a:p>
        </p:txBody>
      </p:sp>
      <p:sp>
        <p:nvSpPr>
          <p:cNvPr id="114" name="Google Shape;11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175260" lvl="0" marL="228600" rtl="0" algn="l">
              <a:lnSpc>
                <a:spcPct val="90000"/>
              </a:lnSpc>
              <a:spcBef>
                <a:spcPts val="0"/>
              </a:spcBef>
              <a:spcAft>
                <a:spcPts val="0"/>
              </a:spcAft>
              <a:buClr>
                <a:schemeClr val="dk1"/>
              </a:buClr>
              <a:buSzPct val="100000"/>
              <a:buChar char="•"/>
            </a:pPr>
            <a:r>
              <a:rPr lang="en-IN"/>
              <a:t>The dataset will be given through a drive link mentioned below</a:t>
            </a:r>
            <a:endParaRPr/>
          </a:p>
          <a:p>
            <a:pPr indent="-175260" lvl="0" marL="228600" rtl="0" algn="l">
              <a:lnSpc>
                <a:spcPct val="90000"/>
              </a:lnSpc>
              <a:spcBef>
                <a:spcPts val="1000"/>
              </a:spcBef>
              <a:spcAft>
                <a:spcPts val="0"/>
              </a:spcAft>
              <a:buClr>
                <a:schemeClr val="dk1"/>
              </a:buClr>
              <a:buSzPct val="100000"/>
              <a:buChar char="•"/>
            </a:pPr>
            <a:r>
              <a:rPr lang="en-IN"/>
              <a:t>https://drive.google.com/drive/folders/1tCV16dL3fZH3-0YhNLnRu5M-UL1vb_xp?usp=sharing</a:t>
            </a:r>
            <a:endParaRPr/>
          </a:p>
          <a:p>
            <a:pPr indent="-175260" lvl="0" marL="228600" rtl="0" algn="l">
              <a:lnSpc>
                <a:spcPct val="90000"/>
              </a:lnSpc>
              <a:spcBef>
                <a:spcPts val="1000"/>
              </a:spcBef>
              <a:spcAft>
                <a:spcPts val="0"/>
              </a:spcAft>
              <a:buClr>
                <a:schemeClr val="dk1"/>
              </a:buClr>
              <a:buSzPct val="100000"/>
              <a:buChar char="•"/>
            </a:pPr>
            <a:r>
              <a:rPr lang="en-IN"/>
              <a:t>You have to submit the project with a Ppt presentation by Monday 18th  September 2023 by EOD.</a:t>
            </a:r>
            <a:endParaRPr/>
          </a:p>
          <a:p>
            <a:pPr indent="-175260" lvl="0" marL="228600" rtl="0" algn="l">
              <a:lnSpc>
                <a:spcPct val="90000"/>
              </a:lnSpc>
              <a:spcBef>
                <a:spcPts val="1000"/>
              </a:spcBef>
              <a:spcAft>
                <a:spcPts val="0"/>
              </a:spcAft>
              <a:buClr>
                <a:schemeClr val="dk1"/>
              </a:buClr>
              <a:buSzPct val="100000"/>
              <a:buChar char="•"/>
            </a:pPr>
            <a:r>
              <a:rPr lang="en-IN"/>
              <a:t>Kindly submit your ‘XYZ.ipynb’ file and ‘XYZ.ppt’ to sagar</a:t>
            </a:r>
            <a:r>
              <a:rPr lang="en-IN" u="sng">
                <a:solidFill>
                  <a:schemeClr val="hlink"/>
                </a:solidFill>
                <a:hlinkClick r:id="rId3"/>
              </a:rPr>
              <a:t>@learnbay.co</a:t>
            </a:r>
            <a:r>
              <a:rPr lang="en-IN"/>
              <a:t> within the timeframe, submission of the project after the due date will be considered disqualified. Late submission will be considered with a valid reason.</a:t>
            </a:r>
            <a:endParaRPr/>
          </a:p>
          <a:p>
            <a:pPr indent="-175260" lvl="0" marL="228600" rtl="0" algn="l">
              <a:lnSpc>
                <a:spcPct val="90000"/>
              </a:lnSpc>
              <a:spcBef>
                <a:spcPts val="1000"/>
              </a:spcBef>
              <a:spcAft>
                <a:spcPts val="0"/>
              </a:spcAft>
              <a:buClr>
                <a:schemeClr val="dk1"/>
              </a:buClr>
              <a:buSzPct val="100000"/>
              <a:buChar char="•"/>
            </a:pPr>
            <a:r>
              <a:rPr lang="en-IN"/>
              <a:t>After submission of the project you’ll get a link to book a time for the project presentation on 19th September i.e. Tuesday.</a:t>
            </a:r>
            <a:endParaRPr/>
          </a:p>
          <a:p>
            <a:pPr indent="-175260" lvl="0" marL="228600" rtl="0" algn="l">
              <a:lnSpc>
                <a:spcPct val="90000"/>
              </a:lnSpc>
              <a:spcBef>
                <a:spcPts val="1000"/>
              </a:spcBef>
              <a:spcAft>
                <a:spcPts val="0"/>
              </a:spcAft>
              <a:buClr>
                <a:schemeClr val="dk1"/>
              </a:buClr>
              <a:buSzPct val="100000"/>
              <a:buChar char="•"/>
            </a:pPr>
            <a:r>
              <a:rPr lang="en-IN"/>
              <a:t>If you missed your date of presentation, you will get the chance to present this current project in the next project slot.</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2022-11-21T05:42:27Z</dcterms:created>
  <dc:creator>STANLEY</dc:creator>
</cp:coreProperties>
</file>