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solidFill>
                  <a:schemeClr val="tx2">
                    <a:lumMod val="75000"/>
                  </a:schemeClr>
                </a:solidFill>
                <a:latin typeface="Bauhaus 93" panose="04030905020B02020C02" pitchFamily="82" charset="0"/>
              </a:rPr>
              <a:t>Project – </a:t>
            </a:r>
            <a:br>
              <a:rPr lang="en-US" sz="6000" dirty="0">
                <a:solidFill>
                  <a:schemeClr val="tx2">
                    <a:lumMod val="75000"/>
                  </a:schemeClr>
                </a:solidFill>
                <a:latin typeface="Bauhaus 93" panose="04030905020B02020C02" pitchFamily="82" charset="0"/>
              </a:rPr>
            </a:br>
            <a:r>
              <a:rPr lang="en-US" sz="6000" dirty="0">
                <a:solidFill>
                  <a:schemeClr val="tx2">
                    <a:lumMod val="75000"/>
                  </a:schemeClr>
                </a:solidFill>
                <a:latin typeface="Bauhaus 93" panose="04030905020B02020C02" pitchFamily="82" charset="0"/>
              </a:rPr>
              <a:t>Cardiovascular risk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964208"/>
            <a:ext cx="6269347" cy="1021498"/>
          </a:xfrm>
        </p:spPr>
        <p:txBody>
          <a:bodyPr>
            <a:normAutofit lnSpcReduction="10000"/>
          </a:bodyPr>
          <a:lstStyle/>
          <a:p>
            <a:r>
              <a:rPr lang="en-US" sz="2400" dirty="0">
                <a:solidFill>
                  <a:schemeClr val="tx2">
                    <a:lumMod val="50000"/>
                  </a:schemeClr>
                </a:solidFill>
                <a:latin typeface="Bauhaus 93" panose="04030905020B02020C02" pitchFamily="82" charset="0"/>
              </a:rPr>
              <a:t>Name – Deepak Pal</a:t>
            </a:r>
          </a:p>
          <a:p>
            <a:r>
              <a:rPr lang="en-US" dirty="0">
                <a:solidFill>
                  <a:schemeClr val="tx2">
                    <a:lumMod val="50000"/>
                  </a:schemeClr>
                </a:solidFill>
                <a:latin typeface="Bauhaus 93" panose="04030905020B02020C02" pitchFamily="82" charset="0"/>
              </a:rPr>
              <a:t>Email – deepak.pal18x@gmail.com</a:t>
            </a:r>
            <a:endParaRPr lang="en-US" sz="2400" dirty="0">
              <a:solidFill>
                <a:schemeClr val="tx2">
                  <a:lumMod val="50000"/>
                </a:schemeClr>
              </a:solidFill>
              <a:latin typeface="Bauhaus 93" panose="04030905020B02020C02" pitchFamily="82"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2E18-68F4-E5ED-65D5-7B74BAA80430}"/>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40582C00-7166-1F41-FB7E-B72FD42C7187}"/>
              </a:ext>
            </a:extLst>
          </p:cNvPr>
          <p:cNvPicPr>
            <a:picLocks noGrp="1" noChangeAspect="1"/>
          </p:cNvPicPr>
          <p:nvPr>
            <p:ph idx="1"/>
          </p:nvPr>
        </p:nvPicPr>
        <p:blipFill>
          <a:blip r:embed="rId2"/>
          <a:stretch>
            <a:fillRect/>
          </a:stretch>
        </p:blipFill>
        <p:spPr>
          <a:xfrm>
            <a:off x="5726097" y="665825"/>
            <a:ext cx="5661041" cy="2627791"/>
          </a:xfrm>
        </p:spPr>
      </p:pic>
      <p:sp>
        <p:nvSpPr>
          <p:cNvPr id="4" name="Text Placeholder 3">
            <a:extLst>
              <a:ext uri="{FF2B5EF4-FFF2-40B4-BE49-F238E27FC236}">
                <a16:creationId xmlns:a16="http://schemas.microsoft.com/office/drawing/2014/main" id="{EB93AEE8-2EB2-591C-64F3-B66A2EE085CE}"/>
              </a:ext>
            </a:extLst>
          </p:cNvPr>
          <p:cNvSpPr>
            <a:spLocks noGrp="1"/>
          </p:cNvSpPr>
          <p:nvPr>
            <p:ph type="body" sz="half" idx="2"/>
          </p:nvPr>
        </p:nvSpPr>
        <p:spPr/>
        <p:txBody>
          <a:bodyPr/>
          <a:lstStyle/>
          <a:p>
            <a:r>
              <a:rPr lang="en-US" i="1" dirty="0">
                <a:solidFill>
                  <a:srgbClr val="9BA8B7"/>
                </a:solidFill>
              </a:rPr>
              <a:t>By looking in the graph we can not deduce any noticeable pattern in </a:t>
            </a:r>
            <a:r>
              <a:rPr lang="en-US" i="1" dirty="0" err="1">
                <a:solidFill>
                  <a:srgbClr val="9BA8B7"/>
                </a:solidFill>
              </a:rPr>
              <a:t>cigsperday</a:t>
            </a:r>
            <a:r>
              <a:rPr lang="en-US" i="1" dirty="0">
                <a:solidFill>
                  <a:srgbClr val="9BA8B7"/>
                </a:solidFill>
              </a:rPr>
              <a:t> that indicated any conclusive evidence on direct relation in risk enhancement of CHD, but we will also check other analysis.</a:t>
            </a:r>
            <a:endParaRPr lang="en-IN" i="1" dirty="0">
              <a:solidFill>
                <a:srgbClr val="9BA8B7"/>
              </a:solidFill>
            </a:endParaRPr>
          </a:p>
        </p:txBody>
      </p:sp>
      <p:pic>
        <p:nvPicPr>
          <p:cNvPr id="8" name="Picture 7">
            <a:extLst>
              <a:ext uri="{FF2B5EF4-FFF2-40B4-BE49-F238E27FC236}">
                <a16:creationId xmlns:a16="http://schemas.microsoft.com/office/drawing/2014/main" id="{67D8E5E6-07AF-5306-89E6-B7D6948865F0}"/>
              </a:ext>
            </a:extLst>
          </p:cNvPr>
          <p:cNvPicPr>
            <a:picLocks noChangeAspect="1"/>
          </p:cNvPicPr>
          <p:nvPr/>
        </p:nvPicPr>
        <p:blipFill>
          <a:blip r:embed="rId3"/>
          <a:stretch>
            <a:fillRect/>
          </a:stretch>
        </p:blipFill>
        <p:spPr>
          <a:xfrm>
            <a:off x="5658728" y="3564385"/>
            <a:ext cx="5728410" cy="2845294"/>
          </a:xfrm>
          <a:prstGeom prst="rect">
            <a:avLst/>
          </a:prstGeom>
        </p:spPr>
      </p:pic>
    </p:spTree>
    <p:extLst>
      <p:ext uri="{BB962C8B-B14F-4D97-AF65-F5344CB8AC3E}">
        <p14:creationId xmlns:p14="http://schemas.microsoft.com/office/powerpoint/2010/main" val="355600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C63A-00CF-7215-41C6-A0A1FE02E133}"/>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5BEBD421-D3C3-1957-BD20-6CD40C546872}"/>
              </a:ext>
            </a:extLst>
          </p:cNvPr>
          <p:cNvPicPr>
            <a:picLocks noGrp="1" noChangeAspect="1"/>
          </p:cNvPicPr>
          <p:nvPr>
            <p:ph idx="1"/>
          </p:nvPr>
        </p:nvPicPr>
        <p:blipFill>
          <a:blip r:embed="rId2"/>
          <a:stretch>
            <a:fillRect/>
          </a:stretch>
        </p:blipFill>
        <p:spPr>
          <a:xfrm>
            <a:off x="5459413" y="1841016"/>
            <a:ext cx="5927725" cy="3237880"/>
          </a:xfrm>
        </p:spPr>
      </p:pic>
      <p:sp>
        <p:nvSpPr>
          <p:cNvPr id="4" name="Text Placeholder 3">
            <a:extLst>
              <a:ext uri="{FF2B5EF4-FFF2-40B4-BE49-F238E27FC236}">
                <a16:creationId xmlns:a16="http://schemas.microsoft.com/office/drawing/2014/main" id="{400B5251-0300-D57F-C10D-16DF6087EF50}"/>
              </a:ext>
            </a:extLst>
          </p:cNvPr>
          <p:cNvSpPr>
            <a:spLocks noGrp="1"/>
          </p:cNvSpPr>
          <p:nvPr>
            <p:ph type="body" sz="half" idx="2"/>
          </p:nvPr>
        </p:nvSpPr>
        <p:spPr/>
        <p:txBody>
          <a:bodyPr/>
          <a:lstStyle/>
          <a:p>
            <a:r>
              <a:rPr lang="en-US" i="1" dirty="0">
                <a:solidFill>
                  <a:srgbClr val="9BA8B7"/>
                </a:solidFill>
              </a:rPr>
              <a:t>Key insights that we got here is out of all records 82% or 2812 individuals which are classified as 0 CHD  , are when the person is not taking </a:t>
            </a:r>
            <a:r>
              <a:rPr lang="en-US" i="1" dirty="0" err="1">
                <a:solidFill>
                  <a:srgbClr val="9BA8B7"/>
                </a:solidFill>
              </a:rPr>
              <a:t>BPMeds</a:t>
            </a:r>
            <a:r>
              <a:rPr lang="en-US" i="1" dirty="0">
                <a:solidFill>
                  <a:srgbClr val="9BA8B7"/>
                </a:solidFill>
              </a:rPr>
              <a:t>.</a:t>
            </a:r>
          </a:p>
          <a:p>
            <a:r>
              <a:rPr lang="en-US" i="1" dirty="0">
                <a:solidFill>
                  <a:srgbClr val="9BA8B7"/>
                </a:solidFill>
              </a:rPr>
              <a:t>Indicating people with no medical history of bp have 82% chance of not being at risk of CHD.</a:t>
            </a:r>
            <a:endParaRPr lang="en-IN" i="1" dirty="0">
              <a:solidFill>
                <a:srgbClr val="9BA8B7"/>
              </a:solidFill>
            </a:endParaRPr>
          </a:p>
        </p:txBody>
      </p:sp>
    </p:spTree>
    <p:extLst>
      <p:ext uri="{BB962C8B-B14F-4D97-AF65-F5344CB8AC3E}">
        <p14:creationId xmlns:p14="http://schemas.microsoft.com/office/powerpoint/2010/main" val="308624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B9-12BD-F66D-CAB3-76E2131BF543}"/>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FA6152E3-765C-2A4F-9841-DB10C8B8975D}"/>
              </a:ext>
            </a:extLst>
          </p:cNvPr>
          <p:cNvPicPr>
            <a:picLocks noGrp="1" noChangeAspect="1"/>
          </p:cNvPicPr>
          <p:nvPr>
            <p:ph idx="1"/>
          </p:nvPr>
        </p:nvPicPr>
        <p:blipFill>
          <a:blip r:embed="rId2"/>
          <a:stretch>
            <a:fillRect/>
          </a:stretch>
        </p:blipFill>
        <p:spPr>
          <a:xfrm>
            <a:off x="5459413" y="665825"/>
            <a:ext cx="5927725" cy="2763176"/>
          </a:xfrm>
        </p:spPr>
      </p:pic>
      <p:sp>
        <p:nvSpPr>
          <p:cNvPr id="4" name="Text Placeholder 3">
            <a:extLst>
              <a:ext uri="{FF2B5EF4-FFF2-40B4-BE49-F238E27FC236}">
                <a16:creationId xmlns:a16="http://schemas.microsoft.com/office/drawing/2014/main" id="{C39B8412-F864-334D-7835-902791ADF84B}"/>
              </a:ext>
            </a:extLst>
          </p:cNvPr>
          <p:cNvSpPr>
            <a:spLocks noGrp="1"/>
          </p:cNvSpPr>
          <p:nvPr>
            <p:ph type="body" sz="half" idx="2"/>
          </p:nvPr>
        </p:nvSpPr>
        <p:spPr/>
        <p:txBody>
          <a:bodyPr>
            <a:normAutofit/>
          </a:bodyPr>
          <a:lstStyle/>
          <a:p>
            <a:r>
              <a:rPr lang="en-US" i="1" dirty="0">
                <a:solidFill>
                  <a:srgbClr val="9BA8B7"/>
                </a:solidFill>
              </a:rPr>
              <a:t>By analyzing data here we found that out of all records 84% or 2867 individuals which are classified as 0 for CHD risk, are when the person didn't had </a:t>
            </a:r>
            <a:r>
              <a:rPr lang="en-US" i="1" dirty="0" err="1">
                <a:solidFill>
                  <a:srgbClr val="9BA8B7"/>
                </a:solidFill>
              </a:rPr>
              <a:t>prevalentStroke</a:t>
            </a:r>
            <a:r>
              <a:rPr lang="en-US" i="1" dirty="0">
                <a:solidFill>
                  <a:srgbClr val="9BA8B7"/>
                </a:solidFill>
              </a:rPr>
              <a:t> history .</a:t>
            </a:r>
          </a:p>
        </p:txBody>
      </p:sp>
      <p:pic>
        <p:nvPicPr>
          <p:cNvPr id="8" name="Picture 7">
            <a:extLst>
              <a:ext uri="{FF2B5EF4-FFF2-40B4-BE49-F238E27FC236}">
                <a16:creationId xmlns:a16="http://schemas.microsoft.com/office/drawing/2014/main" id="{55FD3DE6-0AFB-FF27-EE71-EF7EC23FC314}"/>
              </a:ext>
            </a:extLst>
          </p:cNvPr>
          <p:cNvPicPr>
            <a:picLocks noChangeAspect="1"/>
          </p:cNvPicPr>
          <p:nvPr/>
        </p:nvPicPr>
        <p:blipFill>
          <a:blip r:embed="rId3"/>
          <a:stretch>
            <a:fillRect/>
          </a:stretch>
        </p:blipFill>
        <p:spPr>
          <a:xfrm>
            <a:off x="5521911" y="3761269"/>
            <a:ext cx="5697830" cy="2763176"/>
          </a:xfrm>
          <a:prstGeom prst="rect">
            <a:avLst/>
          </a:prstGeom>
        </p:spPr>
      </p:pic>
    </p:spTree>
    <p:extLst>
      <p:ext uri="{BB962C8B-B14F-4D97-AF65-F5344CB8AC3E}">
        <p14:creationId xmlns:p14="http://schemas.microsoft.com/office/powerpoint/2010/main" val="116817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1F7A-B74E-7201-F565-DC50241DD373}"/>
              </a:ext>
            </a:extLst>
          </p:cNvPr>
          <p:cNvSpPr>
            <a:spLocks noGrp="1"/>
          </p:cNvSpPr>
          <p:nvPr>
            <p:ph type="title"/>
          </p:nvPr>
        </p:nvSpPr>
        <p:spPr/>
        <p:txBody>
          <a:bodyPr/>
          <a:lstStyle/>
          <a:p>
            <a:r>
              <a:rPr lang="en-US" i="1" dirty="0">
                <a:solidFill>
                  <a:srgbClr val="9BA8B7"/>
                </a:solidFill>
              </a:rPr>
              <a:t>Insights – </a:t>
            </a:r>
            <a:br>
              <a:rPr lang="en-US" i="1" dirty="0">
                <a:solidFill>
                  <a:srgbClr val="9BA8B7"/>
                </a:solidFill>
              </a:rPr>
            </a:br>
            <a:br>
              <a:rPr lang="en-US" dirty="0"/>
            </a:br>
            <a:endParaRPr lang="en-IN" dirty="0"/>
          </a:p>
        </p:txBody>
      </p:sp>
      <p:pic>
        <p:nvPicPr>
          <p:cNvPr id="6" name="Content Placeholder 5">
            <a:extLst>
              <a:ext uri="{FF2B5EF4-FFF2-40B4-BE49-F238E27FC236}">
                <a16:creationId xmlns:a16="http://schemas.microsoft.com/office/drawing/2014/main" id="{E62F36AE-4798-DBAB-D029-755C5D1DEA68}"/>
              </a:ext>
            </a:extLst>
          </p:cNvPr>
          <p:cNvPicPr>
            <a:picLocks noGrp="1" noChangeAspect="1"/>
          </p:cNvPicPr>
          <p:nvPr>
            <p:ph idx="1"/>
          </p:nvPr>
        </p:nvPicPr>
        <p:blipFill>
          <a:blip r:embed="rId2"/>
          <a:stretch>
            <a:fillRect/>
          </a:stretch>
        </p:blipFill>
        <p:spPr>
          <a:xfrm>
            <a:off x="5459413" y="443884"/>
            <a:ext cx="5927725" cy="2707690"/>
          </a:xfrm>
        </p:spPr>
      </p:pic>
      <p:sp>
        <p:nvSpPr>
          <p:cNvPr id="4" name="Text Placeholder 3">
            <a:extLst>
              <a:ext uri="{FF2B5EF4-FFF2-40B4-BE49-F238E27FC236}">
                <a16:creationId xmlns:a16="http://schemas.microsoft.com/office/drawing/2014/main" id="{FBD4E5D1-3FFD-78DB-AE52-96276AEB1216}"/>
              </a:ext>
            </a:extLst>
          </p:cNvPr>
          <p:cNvSpPr>
            <a:spLocks noGrp="1"/>
          </p:cNvSpPr>
          <p:nvPr>
            <p:ph type="body" sz="half" idx="2"/>
          </p:nvPr>
        </p:nvSpPr>
        <p:spPr/>
        <p:txBody>
          <a:bodyPr/>
          <a:lstStyle/>
          <a:p>
            <a:r>
              <a:rPr lang="en-US" i="1" dirty="0">
                <a:solidFill>
                  <a:srgbClr val="9BA8B7"/>
                </a:solidFill>
              </a:rPr>
              <a:t>By analysis of the attribute </a:t>
            </a:r>
            <a:r>
              <a:rPr lang="en-US" i="1" dirty="0" err="1">
                <a:solidFill>
                  <a:srgbClr val="9BA8B7"/>
                </a:solidFill>
              </a:rPr>
              <a:t>prevalentHyp</a:t>
            </a:r>
            <a:r>
              <a:rPr lang="en-US" i="1" dirty="0">
                <a:solidFill>
                  <a:srgbClr val="9BA8B7"/>
                </a:solidFill>
              </a:rPr>
              <a:t> , we found out of 3390 records 60% show no risk of CHD, if not having </a:t>
            </a:r>
            <a:r>
              <a:rPr lang="en-US" i="1" dirty="0" err="1">
                <a:solidFill>
                  <a:srgbClr val="9BA8B7"/>
                </a:solidFill>
              </a:rPr>
              <a:t>prevalentHyp</a:t>
            </a:r>
            <a:r>
              <a:rPr lang="en-US" i="1" dirty="0">
                <a:solidFill>
                  <a:srgbClr val="9BA8B7"/>
                </a:solidFill>
              </a:rPr>
              <a:t> history.</a:t>
            </a:r>
            <a:endParaRPr lang="en-IN" i="1" dirty="0">
              <a:solidFill>
                <a:srgbClr val="9BA8B7"/>
              </a:solidFill>
            </a:endParaRPr>
          </a:p>
        </p:txBody>
      </p:sp>
      <p:pic>
        <p:nvPicPr>
          <p:cNvPr id="8" name="Picture 7">
            <a:extLst>
              <a:ext uri="{FF2B5EF4-FFF2-40B4-BE49-F238E27FC236}">
                <a16:creationId xmlns:a16="http://schemas.microsoft.com/office/drawing/2014/main" id="{181E4C2C-1019-D918-BF14-1D77658BDA46}"/>
              </a:ext>
            </a:extLst>
          </p:cNvPr>
          <p:cNvPicPr>
            <a:picLocks noChangeAspect="1"/>
          </p:cNvPicPr>
          <p:nvPr/>
        </p:nvPicPr>
        <p:blipFill>
          <a:blip r:embed="rId3"/>
          <a:stretch>
            <a:fillRect/>
          </a:stretch>
        </p:blipFill>
        <p:spPr>
          <a:xfrm>
            <a:off x="5532387" y="3262097"/>
            <a:ext cx="6016148" cy="3287461"/>
          </a:xfrm>
          <a:prstGeom prst="rect">
            <a:avLst/>
          </a:prstGeom>
        </p:spPr>
      </p:pic>
    </p:spTree>
    <p:extLst>
      <p:ext uri="{BB962C8B-B14F-4D97-AF65-F5344CB8AC3E}">
        <p14:creationId xmlns:p14="http://schemas.microsoft.com/office/powerpoint/2010/main" val="281195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16D9-A8BE-44A0-D942-FC49983BCE2B}"/>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48E0FE52-D0F4-284C-6EA1-ADA25D32B837}"/>
              </a:ext>
            </a:extLst>
          </p:cNvPr>
          <p:cNvPicPr>
            <a:picLocks noGrp="1" noChangeAspect="1"/>
          </p:cNvPicPr>
          <p:nvPr>
            <p:ph idx="1"/>
          </p:nvPr>
        </p:nvPicPr>
        <p:blipFill>
          <a:blip r:embed="rId2"/>
          <a:stretch>
            <a:fillRect/>
          </a:stretch>
        </p:blipFill>
        <p:spPr>
          <a:xfrm>
            <a:off x="5459413" y="479394"/>
            <a:ext cx="5927725" cy="2949606"/>
          </a:xfrm>
        </p:spPr>
      </p:pic>
      <p:sp>
        <p:nvSpPr>
          <p:cNvPr id="4" name="Text Placeholder 3">
            <a:extLst>
              <a:ext uri="{FF2B5EF4-FFF2-40B4-BE49-F238E27FC236}">
                <a16:creationId xmlns:a16="http://schemas.microsoft.com/office/drawing/2014/main" id="{C0D3D36E-40BC-AFC5-7885-BAFB5FFA7FF9}"/>
              </a:ext>
            </a:extLst>
          </p:cNvPr>
          <p:cNvSpPr>
            <a:spLocks noGrp="1"/>
          </p:cNvSpPr>
          <p:nvPr>
            <p:ph type="body" sz="half" idx="2"/>
          </p:nvPr>
        </p:nvSpPr>
        <p:spPr/>
        <p:txBody>
          <a:bodyPr/>
          <a:lstStyle/>
          <a:p>
            <a:r>
              <a:rPr lang="en-US" i="1" dirty="0">
                <a:solidFill>
                  <a:srgbClr val="9BA8B7"/>
                </a:solidFill>
              </a:rPr>
              <a:t>Insight here is people with no prior diabetes record have 83% chances of not been at risk of CHD , where as 14% developed risk of CHD.</a:t>
            </a:r>
            <a:endParaRPr lang="en-IN" i="1" dirty="0">
              <a:solidFill>
                <a:srgbClr val="9BA8B7"/>
              </a:solidFill>
            </a:endParaRPr>
          </a:p>
        </p:txBody>
      </p:sp>
      <p:pic>
        <p:nvPicPr>
          <p:cNvPr id="8" name="Picture 7">
            <a:extLst>
              <a:ext uri="{FF2B5EF4-FFF2-40B4-BE49-F238E27FC236}">
                <a16:creationId xmlns:a16="http://schemas.microsoft.com/office/drawing/2014/main" id="{00A55EDF-5E05-0681-447A-2EA01F6CAE39}"/>
              </a:ext>
            </a:extLst>
          </p:cNvPr>
          <p:cNvPicPr>
            <a:picLocks noChangeAspect="1"/>
          </p:cNvPicPr>
          <p:nvPr/>
        </p:nvPicPr>
        <p:blipFill>
          <a:blip r:embed="rId3"/>
          <a:stretch>
            <a:fillRect/>
          </a:stretch>
        </p:blipFill>
        <p:spPr>
          <a:xfrm>
            <a:off x="5303430" y="3510102"/>
            <a:ext cx="6245105" cy="3064505"/>
          </a:xfrm>
          <a:prstGeom prst="rect">
            <a:avLst/>
          </a:prstGeom>
        </p:spPr>
      </p:pic>
    </p:spTree>
    <p:extLst>
      <p:ext uri="{BB962C8B-B14F-4D97-AF65-F5344CB8AC3E}">
        <p14:creationId xmlns:p14="http://schemas.microsoft.com/office/powerpoint/2010/main" val="175324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3C76-2048-A65D-7AA2-3D8C1EF50824}"/>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8FFA0422-00E0-2506-897E-4C8B3AB53149}"/>
              </a:ext>
            </a:extLst>
          </p:cNvPr>
          <p:cNvPicPr>
            <a:picLocks noGrp="1" noChangeAspect="1"/>
          </p:cNvPicPr>
          <p:nvPr>
            <p:ph idx="1"/>
          </p:nvPr>
        </p:nvPicPr>
        <p:blipFill>
          <a:blip r:embed="rId2"/>
          <a:stretch>
            <a:fillRect/>
          </a:stretch>
        </p:blipFill>
        <p:spPr>
          <a:xfrm>
            <a:off x="5406147" y="556592"/>
            <a:ext cx="5927725" cy="2553555"/>
          </a:xfrm>
        </p:spPr>
      </p:pic>
      <p:sp>
        <p:nvSpPr>
          <p:cNvPr id="4" name="Text Placeholder 3">
            <a:extLst>
              <a:ext uri="{FF2B5EF4-FFF2-40B4-BE49-F238E27FC236}">
                <a16:creationId xmlns:a16="http://schemas.microsoft.com/office/drawing/2014/main" id="{316322B6-48D2-146A-7B83-AE2CBD1D243F}"/>
              </a:ext>
            </a:extLst>
          </p:cNvPr>
          <p:cNvSpPr>
            <a:spLocks noGrp="1"/>
          </p:cNvSpPr>
          <p:nvPr>
            <p:ph type="body" sz="half" idx="2"/>
          </p:nvPr>
        </p:nvSpPr>
        <p:spPr/>
        <p:txBody>
          <a:bodyPr/>
          <a:lstStyle/>
          <a:p>
            <a:r>
              <a:rPr lang="en-US" i="1" dirty="0">
                <a:solidFill>
                  <a:srgbClr val="9BA8B7"/>
                </a:solidFill>
              </a:rPr>
              <a:t>Our finding is when attribute '</a:t>
            </a:r>
            <a:r>
              <a:rPr lang="en-US" i="1" dirty="0" err="1">
                <a:solidFill>
                  <a:srgbClr val="9BA8B7"/>
                </a:solidFill>
              </a:rPr>
              <a:t>totChol</a:t>
            </a:r>
            <a:r>
              <a:rPr lang="en-US" i="1" dirty="0">
                <a:solidFill>
                  <a:srgbClr val="9BA8B7"/>
                </a:solidFill>
              </a:rPr>
              <a:t>' is greater than 234 or (50 percentile) , we get around 60% of potential CHD risk individuals. </a:t>
            </a:r>
          </a:p>
          <a:p>
            <a:r>
              <a:rPr lang="en-US" i="1" dirty="0">
                <a:solidFill>
                  <a:srgbClr val="9BA8B7"/>
                </a:solidFill>
              </a:rPr>
              <a:t>Means -  out of all 511 records of CHD = 1 , we see 60% of them when '</a:t>
            </a:r>
            <a:r>
              <a:rPr lang="en-US" i="1" dirty="0" err="1">
                <a:solidFill>
                  <a:srgbClr val="9BA8B7"/>
                </a:solidFill>
              </a:rPr>
              <a:t>totChol</a:t>
            </a:r>
            <a:r>
              <a:rPr lang="en-US" i="1" dirty="0">
                <a:solidFill>
                  <a:srgbClr val="9BA8B7"/>
                </a:solidFill>
              </a:rPr>
              <a:t>' &gt; 234.</a:t>
            </a:r>
            <a:endParaRPr lang="en-IN" i="1" dirty="0">
              <a:solidFill>
                <a:srgbClr val="9BA8B7"/>
              </a:solidFill>
            </a:endParaRPr>
          </a:p>
        </p:txBody>
      </p:sp>
      <p:pic>
        <p:nvPicPr>
          <p:cNvPr id="8" name="Picture 7">
            <a:extLst>
              <a:ext uri="{FF2B5EF4-FFF2-40B4-BE49-F238E27FC236}">
                <a16:creationId xmlns:a16="http://schemas.microsoft.com/office/drawing/2014/main" id="{3019E06B-5073-307C-D988-7FACA420CEF7}"/>
              </a:ext>
            </a:extLst>
          </p:cNvPr>
          <p:cNvPicPr>
            <a:picLocks noChangeAspect="1"/>
          </p:cNvPicPr>
          <p:nvPr/>
        </p:nvPicPr>
        <p:blipFill>
          <a:blip r:embed="rId3"/>
          <a:stretch>
            <a:fillRect/>
          </a:stretch>
        </p:blipFill>
        <p:spPr>
          <a:xfrm>
            <a:off x="5406147" y="3266838"/>
            <a:ext cx="6020371" cy="3064505"/>
          </a:xfrm>
          <a:prstGeom prst="rect">
            <a:avLst/>
          </a:prstGeom>
        </p:spPr>
      </p:pic>
    </p:spTree>
    <p:extLst>
      <p:ext uri="{BB962C8B-B14F-4D97-AF65-F5344CB8AC3E}">
        <p14:creationId xmlns:p14="http://schemas.microsoft.com/office/powerpoint/2010/main" val="391365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5FB7-9E75-76AF-624B-5C8A8451642A}"/>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br>
            <a:endParaRPr lang="en-IN" dirty="0"/>
          </a:p>
        </p:txBody>
      </p:sp>
      <p:pic>
        <p:nvPicPr>
          <p:cNvPr id="6" name="Content Placeholder 5">
            <a:extLst>
              <a:ext uri="{FF2B5EF4-FFF2-40B4-BE49-F238E27FC236}">
                <a16:creationId xmlns:a16="http://schemas.microsoft.com/office/drawing/2014/main" id="{17626F44-43C3-D12F-4C4B-A49826264BC9}"/>
              </a:ext>
            </a:extLst>
          </p:cNvPr>
          <p:cNvPicPr>
            <a:picLocks noGrp="1" noChangeAspect="1"/>
          </p:cNvPicPr>
          <p:nvPr>
            <p:ph idx="1"/>
          </p:nvPr>
        </p:nvPicPr>
        <p:blipFill>
          <a:blip r:embed="rId2"/>
          <a:stretch>
            <a:fillRect/>
          </a:stretch>
        </p:blipFill>
        <p:spPr>
          <a:xfrm>
            <a:off x="5459413" y="1767135"/>
            <a:ext cx="5927725" cy="3385642"/>
          </a:xfrm>
        </p:spPr>
      </p:pic>
      <p:sp>
        <p:nvSpPr>
          <p:cNvPr id="4" name="Text Placeholder 3">
            <a:extLst>
              <a:ext uri="{FF2B5EF4-FFF2-40B4-BE49-F238E27FC236}">
                <a16:creationId xmlns:a16="http://schemas.microsoft.com/office/drawing/2014/main" id="{D0B1339E-2665-C4C2-666D-D1909244D720}"/>
              </a:ext>
            </a:extLst>
          </p:cNvPr>
          <p:cNvSpPr>
            <a:spLocks noGrp="1"/>
          </p:cNvSpPr>
          <p:nvPr>
            <p:ph type="body" sz="half" idx="2"/>
          </p:nvPr>
        </p:nvSpPr>
        <p:spPr/>
        <p:txBody>
          <a:bodyPr/>
          <a:lstStyle/>
          <a:p>
            <a:r>
              <a:rPr lang="en-US" i="1" dirty="0">
                <a:solidFill>
                  <a:srgbClr val="9BA8B7"/>
                </a:solidFill>
              </a:rPr>
              <a:t>Our finding is when attribute '</a:t>
            </a:r>
            <a:r>
              <a:rPr lang="en-US" i="1" dirty="0" err="1">
                <a:solidFill>
                  <a:srgbClr val="9BA8B7"/>
                </a:solidFill>
              </a:rPr>
              <a:t>sysBP</a:t>
            </a:r>
            <a:r>
              <a:rPr lang="en-US" i="1" dirty="0">
                <a:solidFill>
                  <a:srgbClr val="9BA8B7"/>
                </a:solidFill>
              </a:rPr>
              <a:t>' is greater than 128 or (50 percentile) , we get around 70% of potential CHD risk individuals. </a:t>
            </a:r>
          </a:p>
          <a:p>
            <a:r>
              <a:rPr lang="en-US" i="1" dirty="0">
                <a:solidFill>
                  <a:srgbClr val="9BA8B7"/>
                </a:solidFill>
              </a:rPr>
              <a:t>Means - out of all 511 records of CHD = 1 , we see 70% of them when '</a:t>
            </a:r>
            <a:r>
              <a:rPr lang="en-US" i="1" dirty="0" err="1">
                <a:solidFill>
                  <a:srgbClr val="9BA8B7"/>
                </a:solidFill>
              </a:rPr>
              <a:t>sysBP</a:t>
            </a:r>
            <a:r>
              <a:rPr lang="en-US" i="1" dirty="0">
                <a:solidFill>
                  <a:srgbClr val="9BA8B7"/>
                </a:solidFill>
              </a:rPr>
              <a:t>' &gt; 128(50%)</a:t>
            </a:r>
            <a:endParaRPr lang="en-IN" i="1" dirty="0">
              <a:solidFill>
                <a:srgbClr val="9BA8B7"/>
              </a:solidFill>
            </a:endParaRPr>
          </a:p>
        </p:txBody>
      </p:sp>
    </p:spTree>
    <p:extLst>
      <p:ext uri="{BB962C8B-B14F-4D97-AF65-F5344CB8AC3E}">
        <p14:creationId xmlns:p14="http://schemas.microsoft.com/office/powerpoint/2010/main" val="40810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5186-511E-3138-20D3-EAE491739953}"/>
              </a:ext>
            </a:extLst>
          </p:cNvPr>
          <p:cNvSpPr>
            <a:spLocks noGrp="1"/>
          </p:cNvSpPr>
          <p:nvPr>
            <p:ph type="title"/>
          </p:nvPr>
        </p:nvSpPr>
        <p:spPr/>
        <p:txBody>
          <a:bodyPr/>
          <a:lstStyle/>
          <a:p>
            <a:r>
              <a:rPr lang="en-US" dirty="0">
                <a:solidFill>
                  <a:srgbClr val="9BA8B7"/>
                </a:solidFill>
                <a:latin typeface="Bauhaus 93" panose="04030905020B02020C02" pitchFamily="82" charset="0"/>
              </a:rPr>
              <a:t>More EDA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19D4D630-AFA2-2E4A-934D-25448D5C96DF}"/>
              </a:ext>
            </a:extLst>
          </p:cNvPr>
          <p:cNvPicPr>
            <a:picLocks noGrp="1" noChangeAspect="1"/>
          </p:cNvPicPr>
          <p:nvPr>
            <p:ph idx="1"/>
          </p:nvPr>
        </p:nvPicPr>
        <p:blipFill>
          <a:blip r:embed="rId2"/>
          <a:stretch>
            <a:fillRect/>
          </a:stretch>
        </p:blipFill>
        <p:spPr>
          <a:xfrm>
            <a:off x="5503801" y="1766656"/>
            <a:ext cx="5927725" cy="3994952"/>
          </a:xfrm>
        </p:spPr>
      </p:pic>
      <p:sp>
        <p:nvSpPr>
          <p:cNvPr id="4" name="Text Placeholder 3">
            <a:extLst>
              <a:ext uri="{FF2B5EF4-FFF2-40B4-BE49-F238E27FC236}">
                <a16:creationId xmlns:a16="http://schemas.microsoft.com/office/drawing/2014/main" id="{594BC7A4-2046-5F05-8D71-6FCEB7A89062}"/>
              </a:ext>
            </a:extLst>
          </p:cNvPr>
          <p:cNvSpPr>
            <a:spLocks noGrp="1"/>
          </p:cNvSpPr>
          <p:nvPr>
            <p:ph type="body" sz="half" idx="2"/>
          </p:nvPr>
        </p:nvSpPr>
        <p:spPr>
          <a:xfrm>
            <a:off x="643465" y="2281562"/>
            <a:ext cx="3517567" cy="4225770"/>
          </a:xfrm>
        </p:spPr>
        <p:txBody>
          <a:bodyPr>
            <a:normAutofit fontScale="92500" lnSpcReduction="10000"/>
          </a:bodyPr>
          <a:lstStyle/>
          <a:p>
            <a:pPr marL="285750" indent="-285750">
              <a:buFont typeface="Arial" panose="020B0604020202020204" pitchFamily="34" charset="0"/>
              <a:buChar char="•"/>
            </a:pPr>
            <a:r>
              <a:rPr lang="en-US" sz="1900" i="1" dirty="0">
                <a:solidFill>
                  <a:srgbClr val="9BA8B7"/>
                </a:solidFill>
              </a:rPr>
              <a:t>We used label encoder to encode values of attributes – ‘sex’ and ‘</a:t>
            </a:r>
            <a:r>
              <a:rPr lang="en-US" sz="1900" i="1" dirty="0" err="1">
                <a:solidFill>
                  <a:srgbClr val="9BA8B7"/>
                </a:solidFill>
              </a:rPr>
              <a:t>is_smoking</a:t>
            </a:r>
            <a:r>
              <a:rPr lang="en-US" sz="1900" i="1" dirty="0">
                <a:solidFill>
                  <a:srgbClr val="9BA8B7"/>
                </a:solidFill>
              </a:rPr>
              <a:t>’ as they were – yes/no and converted them into 0 and 1.</a:t>
            </a:r>
          </a:p>
          <a:p>
            <a:pPr marL="285750" indent="-285750">
              <a:buFont typeface="Arial" panose="020B0604020202020204" pitchFamily="34" charset="0"/>
              <a:buChar char="•"/>
            </a:pPr>
            <a:r>
              <a:rPr lang="en-US" sz="1900" i="1" dirty="0">
                <a:solidFill>
                  <a:srgbClr val="9BA8B7"/>
                </a:solidFill>
              </a:rPr>
              <a:t>We implemented feature scaling by using </a:t>
            </a:r>
            <a:r>
              <a:rPr lang="en-US" sz="1900" i="1" dirty="0" err="1">
                <a:solidFill>
                  <a:srgbClr val="9BA8B7"/>
                </a:solidFill>
              </a:rPr>
              <a:t>standardscaler</a:t>
            </a:r>
            <a:r>
              <a:rPr lang="en-US" sz="1900" i="1" dirty="0">
                <a:solidFill>
                  <a:srgbClr val="9BA8B7"/>
                </a:solidFill>
              </a:rPr>
              <a:t> to scale our dataset.</a:t>
            </a:r>
          </a:p>
          <a:p>
            <a:pPr marL="285750" indent="-285750">
              <a:buFont typeface="Arial" panose="020B0604020202020204" pitchFamily="34" charset="0"/>
              <a:buChar char="•"/>
            </a:pPr>
            <a:r>
              <a:rPr lang="en-IN" sz="1900" i="1" dirty="0">
                <a:solidFill>
                  <a:srgbClr val="9BA8B7"/>
                </a:solidFill>
              </a:rPr>
              <a:t>We checked for skewness </a:t>
            </a:r>
            <a:r>
              <a:rPr lang="en-IN" sz="1900" i="1" dirty="0" err="1">
                <a:solidFill>
                  <a:srgbClr val="9BA8B7"/>
                </a:solidFill>
              </a:rPr>
              <a:t>andimplemented</a:t>
            </a:r>
            <a:r>
              <a:rPr lang="en-IN" sz="1900" i="1" dirty="0">
                <a:solidFill>
                  <a:srgbClr val="9BA8B7"/>
                </a:solidFill>
              </a:rPr>
              <a:t> </a:t>
            </a:r>
            <a:r>
              <a:rPr lang="en-US" sz="1900" i="1" dirty="0">
                <a:solidFill>
                  <a:srgbClr val="9BA8B7"/>
                </a:solidFill>
              </a:rPr>
              <a:t>Skewness Treatment By </a:t>
            </a:r>
            <a:r>
              <a:rPr lang="en-US" sz="1900" i="1" dirty="0" err="1">
                <a:solidFill>
                  <a:srgbClr val="9BA8B7"/>
                </a:solidFill>
              </a:rPr>
              <a:t>yeojohnson</a:t>
            </a:r>
            <a:r>
              <a:rPr lang="en-US" sz="1900" i="1" dirty="0">
                <a:solidFill>
                  <a:srgbClr val="9BA8B7"/>
                </a:solidFill>
              </a:rPr>
              <a:t> method.</a:t>
            </a:r>
          </a:p>
          <a:p>
            <a:pPr marL="285750" indent="-285750">
              <a:buFont typeface="Arial" panose="020B0604020202020204" pitchFamily="34" charset="0"/>
              <a:buChar char="•"/>
            </a:pPr>
            <a:r>
              <a:rPr lang="en-US" sz="1900" i="1" dirty="0">
                <a:solidFill>
                  <a:srgbClr val="9BA8B7"/>
                </a:solidFill>
              </a:rPr>
              <a:t>Skewed column -  ‘</a:t>
            </a:r>
            <a:r>
              <a:rPr lang="en-US" sz="1900" i="1" dirty="0" err="1">
                <a:solidFill>
                  <a:srgbClr val="9BA8B7"/>
                </a:solidFill>
              </a:rPr>
              <a:t>cigsperday</a:t>
            </a:r>
            <a:r>
              <a:rPr lang="en-US" sz="1900" i="1" dirty="0">
                <a:solidFill>
                  <a:srgbClr val="9BA8B7"/>
                </a:solidFill>
              </a:rPr>
              <a:t>’.</a:t>
            </a:r>
          </a:p>
          <a:p>
            <a:endParaRPr lang="en-IN" dirty="0"/>
          </a:p>
        </p:txBody>
      </p:sp>
    </p:spTree>
    <p:extLst>
      <p:ext uri="{BB962C8B-B14F-4D97-AF65-F5344CB8AC3E}">
        <p14:creationId xmlns:p14="http://schemas.microsoft.com/office/powerpoint/2010/main" val="404743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B7BA-A2A4-15EB-B8DB-A276BC33A6C6}"/>
              </a:ext>
            </a:extLst>
          </p:cNvPr>
          <p:cNvSpPr>
            <a:spLocks noGrp="1"/>
          </p:cNvSpPr>
          <p:nvPr>
            <p:ph type="title"/>
          </p:nvPr>
        </p:nvSpPr>
        <p:spPr/>
        <p:txBody>
          <a:bodyPr/>
          <a:lstStyle/>
          <a:p>
            <a:r>
              <a:rPr lang="en-US" dirty="0">
                <a:solidFill>
                  <a:schemeClr val="accent1"/>
                </a:solidFill>
                <a:latin typeface="Bauhaus 93" panose="04030905020B02020C02" pitchFamily="82" charset="0"/>
              </a:rPr>
              <a:t>Co-relation Matrix – </a:t>
            </a:r>
            <a:br>
              <a:rPr lang="en-US" dirty="0">
                <a:solidFill>
                  <a:schemeClr val="accent1"/>
                </a:solidFill>
                <a:latin typeface="Bauhaus 93" panose="04030905020B02020C02" pitchFamily="82" charset="0"/>
              </a:rPr>
            </a:br>
            <a:br>
              <a:rPr lang="en-US" dirty="0">
                <a:solidFill>
                  <a:schemeClr val="accent1"/>
                </a:solidFill>
                <a:latin typeface="Bauhaus 93" panose="04030905020B02020C02" pitchFamily="82" charset="0"/>
              </a:rPr>
            </a:br>
            <a:endParaRPr lang="en-IN" dirty="0">
              <a:latin typeface="Bauhaus 93" panose="04030905020B02020C02" pitchFamily="82" charset="0"/>
            </a:endParaRPr>
          </a:p>
        </p:txBody>
      </p:sp>
      <p:pic>
        <p:nvPicPr>
          <p:cNvPr id="6" name="Content Placeholder 5">
            <a:extLst>
              <a:ext uri="{FF2B5EF4-FFF2-40B4-BE49-F238E27FC236}">
                <a16:creationId xmlns:a16="http://schemas.microsoft.com/office/drawing/2014/main" id="{DC68E7E7-6704-2FEC-192E-C69938185AE9}"/>
              </a:ext>
            </a:extLst>
          </p:cNvPr>
          <p:cNvPicPr>
            <a:picLocks noGrp="1" noChangeAspect="1"/>
          </p:cNvPicPr>
          <p:nvPr>
            <p:ph idx="1"/>
          </p:nvPr>
        </p:nvPicPr>
        <p:blipFill>
          <a:blip r:embed="rId2"/>
          <a:stretch>
            <a:fillRect/>
          </a:stretch>
        </p:blipFill>
        <p:spPr>
          <a:xfrm>
            <a:off x="5353236" y="813242"/>
            <a:ext cx="5932794" cy="5294313"/>
          </a:xfrm>
        </p:spPr>
      </p:pic>
      <p:sp>
        <p:nvSpPr>
          <p:cNvPr id="4" name="Text Placeholder 3">
            <a:extLst>
              <a:ext uri="{FF2B5EF4-FFF2-40B4-BE49-F238E27FC236}">
                <a16:creationId xmlns:a16="http://schemas.microsoft.com/office/drawing/2014/main" id="{638089E6-CD22-9797-AE06-C95410CD1966}"/>
              </a:ext>
            </a:extLst>
          </p:cNvPr>
          <p:cNvSpPr>
            <a:spLocks noGrp="1"/>
          </p:cNvSpPr>
          <p:nvPr>
            <p:ph type="body" sz="half" idx="2"/>
          </p:nvPr>
        </p:nvSpPr>
        <p:spPr>
          <a:xfrm>
            <a:off x="643465" y="2432482"/>
            <a:ext cx="3517567" cy="3639135"/>
          </a:xfrm>
        </p:spPr>
        <p:txBody>
          <a:bodyPr>
            <a:normAutofit/>
          </a:bodyPr>
          <a:lstStyle/>
          <a:p>
            <a:r>
              <a:rPr lang="en-US" sz="1800" i="1" dirty="0">
                <a:solidFill>
                  <a:srgbClr val="9BA8B7"/>
                </a:solidFill>
              </a:rPr>
              <a:t>Findings - </a:t>
            </a:r>
          </a:p>
          <a:p>
            <a:r>
              <a:rPr lang="en-US" sz="1800" i="1" dirty="0">
                <a:solidFill>
                  <a:srgbClr val="9BA8B7"/>
                </a:solidFill>
              </a:rPr>
              <a:t>1) Attributes ‘</a:t>
            </a:r>
            <a:r>
              <a:rPr lang="en-US" sz="1800" i="1" dirty="0" err="1">
                <a:solidFill>
                  <a:srgbClr val="9BA8B7"/>
                </a:solidFill>
              </a:rPr>
              <a:t>is_smoking</a:t>
            </a:r>
            <a:r>
              <a:rPr lang="en-US" sz="1800" i="1" dirty="0">
                <a:solidFill>
                  <a:srgbClr val="9BA8B7"/>
                </a:solidFill>
              </a:rPr>
              <a:t>’ and ‘</a:t>
            </a:r>
            <a:r>
              <a:rPr lang="en-US" sz="1800" i="1" dirty="0" err="1">
                <a:solidFill>
                  <a:srgbClr val="9BA8B7"/>
                </a:solidFill>
              </a:rPr>
              <a:t>cigsPerDay</a:t>
            </a:r>
            <a:r>
              <a:rPr lang="en-US" sz="1800" i="1" dirty="0">
                <a:solidFill>
                  <a:srgbClr val="9BA8B7"/>
                </a:solidFill>
              </a:rPr>
              <a:t>’ have a correlation of 0.9480</a:t>
            </a:r>
          </a:p>
          <a:p>
            <a:r>
              <a:rPr lang="en-US" sz="1800" i="1" dirty="0">
                <a:solidFill>
                  <a:srgbClr val="9BA8B7"/>
                </a:solidFill>
              </a:rPr>
              <a:t>2) Attributes ‘</a:t>
            </a:r>
            <a:r>
              <a:rPr lang="en-US" sz="1800" i="1" dirty="0" err="1">
                <a:solidFill>
                  <a:srgbClr val="9BA8B7"/>
                </a:solidFill>
              </a:rPr>
              <a:t>sysBP</a:t>
            </a:r>
            <a:r>
              <a:rPr lang="en-US" sz="1800" i="1" dirty="0">
                <a:solidFill>
                  <a:srgbClr val="9BA8B7"/>
                </a:solidFill>
              </a:rPr>
              <a:t>’ and ‘</a:t>
            </a:r>
            <a:r>
              <a:rPr lang="en-US" sz="1800" i="1" dirty="0" err="1">
                <a:solidFill>
                  <a:srgbClr val="9BA8B7"/>
                </a:solidFill>
              </a:rPr>
              <a:t>diaBP</a:t>
            </a:r>
            <a:r>
              <a:rPr lang="en-US" sz="1800" i="1" dirty="0">
                <a:solidFill>
                  <a:srgbClr val="9BA8B7"/>
                </a:solidFill>
              </a:rPr>
              <a:t>’ have a correlation of 0.779</a:t>
            </a:r>
          </a:p>
          <a:p>
            <a:r>
              <a:rPr lang="en-US" sz="1800" i="1" dirty="0">
                <a:solidFill>
                  <a:srgbClr val="9BA8B7"/>
                </a:solidFill>
              </a:rPr>
              <a:t>3) All attributes have moderate to low correlation with target column.</a:t>
            </a:r>
          </a:p>
          <a:p>
            <a:endParaRPr lang="en-IN" dirty="0"/>
          </a:p>
        </p:txBody>
      </p:sp>
    </p:spTree>
    <p:extLst>
      <p:ext uri="{BB962C8B-B14F-4D97-AF65-F5344CB8AC3E}">
        <p14:creationId xmlns:p14="http://schemas.microsoft.com/office/powerpoint/2010/main" val="371770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6706-2280-CB47-11BD-16A447E2DD74}"/>
              </a:ext>
            </a:extLst>
          </p:cNvPr>
          <p:cNvSpPr>
            <a:spLocks noGrp="1"/>
          </p:cNvSpPr>
          <p:nvPr>
            <p:ph type="title"/>
          </p:nvPr>
        </p:nvSpPr>
        <p:spPr>
          <a:xfrm>
            <a:off x="1097280" y="523783"/>
            <a:ext cx="10058400" cy="1213577"/>
          </a:xfrm>
        </p:spPr>
        <p:txBody>
          <a:bodyPr>
            <a:normAutofit fontScale="90000"/>
          </a:bodyPr>
          <a:lstStyle/>
          <a:p>
            <a:r>
              <a:rPr lang="en-US" dirty="0"/>
              <a:t>                  </a:t>
            </a:r>
            <a:r>
              <a:rPr lang="en-US" dirty="0">
                <a:solidFill>
                  <a:schemeClr val="tx2">
                    <a:lumMod val="50000"/>
                  </a:schemeClr>
                </a:solidFill>
                <a:latin typeface="Bauhaus 93" panose="04030905020B02020C02" pitchFamily="82" charset="0"/>
              </a:rPr>
              <a:t>Model Building  - </a:t>
            </a:r>
            <a:br>
              <a:rPr lang="en-US" dirty="0">
                <a:solidFill>
                  <a:srgbClr val="9BA8B7"/>
                </a:solidFill>
              </a:rPr>
            </a:br>
            <a:endParaRPr lang="en-IN" dirty="0">
              <a:solidFill>
                <a:srgbClr val="9BA8B7"/>
              </a:solidFill>
            </a:endParaRPr>
          </a:p>
        </p:txBody>
      </p:sp>
      <p:sp>
        <p:nvSpPr>
          <p:cNvPr id="3" name="Content Placeholder 2">
            <a:extLst>
              <a:ext uri="{FF2B5EF4-FFF2-40B4-BE49-F238E27FC236}">
                <a16:creationId xmlns:a16="http://schemas.microsoft.com/office/drawing/2014/main" id="{CBBE5EF9-EE49-0723-5A4D-B83EA3B8A6DA}"/>
              </a:ext>
            </a:extLst>
          </p:cNvPr>
          <p:cNvSpPr>
            <a:spLocks noGrp="1"/>
          </p:cNvSpPr>
          <p:nvPr>
            <p:ph sz="half" idx="1"/>
          </p:nvPr>
        </p:nvSpPr>
        <p:spPr/>
        <p:txBody>
          <a:bodyPr/>
          <a:lstStyle/>
          <a:p>
            <a:pPr marL="285750" indent="-285750">
              <a:buFont typeface="Arial" panose="020B0604020202020204" pitchFamily="34" charset="0"/>
              <a:buChar char="•"/>
            </a:pPr>
            <a:r>
              <a:rPr lang="en-US" dirty="0">
                <a:solidFill>
                  <a:schemeClr val="tx2">
                    <a:lumMod val="50000"/>
                  </a:schemeClr>
                </a:solidFill>
              </a:rPr>
              <a:t>Model 1 - </a:t>
            </a:r>
            <a:r>
              <a:rPr lang="en-US" dirty="0" err="1">
                <a:solidFill>
                  <a:schemeClr val="tx2">
                    <a:lumMod val="50000"/>
                  </a:schemeClr>
                </a:solidFill>
              </a:rPr>
              <a:t>XGboost</a:t>
            </a:r>
            <a:r>
              <a:rPr lang="en-US" dirty="0">
                <a:solidFill>
                  <a:schemeClr val="tx2">
                    <a:lumMod val="50000"/>
                  </a:schemeClr>
                </a:solidFill>
              </a:rPr>
              <a:t> Classifier</a:t>
            </a:r>
          </a:p>
          <a:p>
            <a:pPr marL="285750" indent="-285750">
              <a:buFont typeface="Arial" panose="020B0604020202020204" pitchFamily="34" charset="0"/>
              <a:buChar char="•"/>
            </a:pPr>
            <a:r>
              <a:rPr lang="en-US" sz="2000" dirty="0">
                <a:solidFill>
                  <a:schemeClr val="tx2">
                    <a:lumMod val="50000"/>
                  </a:schemeClr>
                </a:solidFill>
              </a:rPr>
              <a:t>Train &amp; test accuracy – 0.98 &amp; 0.89.</a:t>
            </a:r>
          </a:p>
          <a:p>
            <a:pPr marL="285750" indent="-285750">
              <a:buFont typeface="Arial" panose="020B0604020202020204" pitchFamily="34" charset="0"/>
              <a:buChar char="•"/>
            </a:pPr>
            <a:r>
              <a:rPr lang="en-IN" dirty="0">
                <a:solidFill>
                  <a:schemeClr val="tx2">
                    <a:lumMod val="50000"/>
                  </a:schemeClr>
                </a:solidFill>
              </a:rPr>
              <a:t>      precision    recall  f1-score              </a:t>
            </a:r>
          </a:p>
          <a:p>
            <a:pPr marL="285750" indent="-285750">
              <a:buFont typeface="Arial" panose="020B0604020202020204" pitchFamily="34" charset="0"/>
              <a:buChar char="•"/>
            </a:pPr>
            <a:r>
              <a:rPr lang="en-IN" dirty="0">
                <a:solidFill>
                  <a:schemeClr val="tx2">
                    <a:lumMod val="50000"/>
                  </a:schemeClr>
                </a:solidFill>
              </a:rPr>
              <a:t>  0        0.87      0.92      0.89                 </a:t>
            </a:r>
          </a:p>
          <a:p>
            <a:pPr marL="285750" indent="-285750">
              <a:buFont typeface="Arial" panose="020B0604020202020204" pitchFamily="34" charset="0"/>
              <a:buChar char="•"/>
            </a:pPr>
            <a:r>
              <a:rPr lang="en-IN" dirty="0">
                <a:solidFill>
                  <a:schemeClr val="tx2">
                    <a:lumMod val="50000"/>
                  </a:schemeClr>
                </a:solidFill>
              </a:rPr>
              <a:t>  1        0.91      0.86      0.89</a:t>
            </a:r>
          </a:p>
          <a:p>
            <a:pPr marL="285750" indent="-285750">
              <a:buFont typeface="Arial" panose="020B0604020202020204" pitchFamily="34" charset="0"/>
              <a:buChar char="•"/>
            </a:pPr>
            <a:r>
              <a:rPr lang="en-IN" dirty="0">
                <a:solidFill>
                  <a:schemeClr val="tx2">
                    <a:lumMod val="50000"/>
                  </a:schemeClr>
                </a:solidFill>
              </a:rPr>
              <a:t>AUC-ROC score – 0.888</a:t>
            </a:r>
          </a:p>
          <a:p>
            <a:endParaRPr lang="en-IN" dirty="0"/>
          </a:p>
        </p:txBody>
      </p:sp>
      <p:sp>
        <p:nvSpPr>
          <p:cNvPr id="4" name="Content Placeholder 3">
            <a:extLst>
              <a:ext uri="{FF2B5EF4-FFF2-40B4-BE49-F238E27FC236}">
                <a16:creationId xmlns:a16="http://schemas.microsoft.com/office/drawing/2014/main" id="{B784B413-38CB-AAF8-D6D9-2A47EFAE1765}"/>
              </a:ext>
            </a:extLst>
          </p:cNvPr>
          <p:cNvSpPr>
            <a:spLocks noGrp="1"/>
          </p:cNvSpPr>
          <p:nvPr>
            <p:ph sz="half" idx="2"/>
          </p:nvPr>
        </p:nvSpPr>
        <p:spPr/>
        <p:txBody>
          <a:bodyPr/>
          <a:lstStyle/>
          <a:p>
            <a:pPr marL="285750" indent="-285750">
              <a:buFont typeface="Arial" panose="020B0604020202020204" pitchFamily="34" charset="0"/>
              <a:buChar char="•"/>
            </a:pPr>
            <a:r>
              <a:rPr lang="en-US" dirty="0">
                <a:solidFill>
                  <a:schemeClr val="tx2">
                    <a:lumMod val="50000"/>
                  </a:schemeClr>
                </a:solidFill>
              </a:rPr>
              <a:t>Model 2 - </a:t>
            </a:r>
            <a:r>
              <a:rPr lang="en-US" dirty="0" err="1">
                <a:solidFill>
                  <a:schemeClr val="tx2">
                    <a:lumMod val="50000"/>
                  </a:schemeClr>
                </a:solidFill>
              </a:rPr>
              <a:t>RandomForest</a:t>
            </a:r>
            <a:r>
              <a:rPr lang="en-US" dirty="0">
                <a:solidFill>
                  <a:schemeClr val="tx2">
                    <a:lumMod val="50000"/>
                  </a:schemeClr>
                </a:solidFill>
              </a:rPr>
              <a:t> Classifier</a:t>
            </a:r>
          </a:p>
          <a:p>
            <a:pPr marL="285750" indent="-285750">
              <a:buFont typeface="Arial" panose="020B0604020202020204" pitchFamily="34" charset="0"/>
              <a:buChar char="•"/>
            </a:pPr>
            <a:r>
              <a:rPr lang="en-US" sz="2000" dirty="0">
                <a:solidFill>
                  <a:schemeClr val="tx2">
                    <a:lumMod val="50000"/>
                  </a:schemeClr>
                </a:solidFill>
              </a:rPr>
              <a:t>Train &amp; test accuracy – 0.96 &amp; 0.87.</a:t>
            </a:r>
          </a:p>
          <a:p>
            <a:pPr marL="285750" indent="-285750">
              <a:buFont typeface="Arial" panose="020B0604020202020204" pitchFamily="34" charset="0"/>
              <a:buChar char="•"/>
            </a:pPr>
            <a:r>
              <a:rPr lang="en-IN" dirty="0">
                <a:solidFill>
                  <a:schemeClr val="tx2">
                    <a:lumMod val="50000"/>
                  </a:schemeClr>
                </a:solidFill>
              </a:rPr>
              <a:t>      precision    recall  f1-score              </a:t>
            </a:r>
          </a:p>
          <a:p>
            <a:pPr marL="285750" indent="-285750">
              <a:buFont typeface="Arial" panose="020B0604020202020204" pitchFamily="34" charset="0"/>
              <a:buChar char="•"/>
            </a:pPr>
            <a:r>
              <a:rPr lang="en-IN" dirty="0">
                <a:solidFill>
                  <a:schemeClr val="tx2">
                    <a:lumMod val="50000"/>
                  </a:schemeClr>
                </a:solidFill>
              </a:rPr>
              <a:t>  0        0.90      0.87     0.88                </a:t>
            </a:r>
          </a:p>
          <a:p>
            <a:pPr marL="285750" indent="-285750">
              <a:buFont typeface="Arial" panose="020B0604020202020204" pitchFamily="34" charset="0"/>
              <a:buChar char="•"/>
            </a:pPr>
            <a:r>
              <a:rPr lang="en-IN" dirty="0">
                <a:solidFill>
                  <a:schemeClr val="tx2">
                    <a:lumMod val="50000"/>
                  </a:schemeClr>
                </a:solidFill>
              </a:rPr>
              <a:t>  1        0.87      0.90      0.89</a:t>
            </a:r>
          </a:p>
          <a:p>
            <a:pPr marL="285750" indent="-285750">
              <a:buFont typeface="Arial" panose="020B0604020202020204" pitchFamily="34" charset="0"/>
              <a:buChar char="•"/>
            </a:pPr>
            <a:r>
              <a:rPr lang="en-IN" dirty="0">
                <a:solidFill>
                  <a:schemeClr val="tx2">
                    <a:lumMod val="50000"/>
                  </a:schemeClr>
                </a:solidFill>
              </a:rPr>
              <a:t>AUC-ROC score – 0.87</a:t>
            </a:r>
          </a:p>
          <a:p>
            <a:endParaRPr lang="en-IN" dirty="0"/>
          </a:p>
        </p:txBody>
      </p:sp>
    </p:spTree>
    <p:extLst>
      <p:ext uri="{BB962C8B-B14F-4D97-AF65-F5344CB8AC3E}">
        <p14:creationId xmlns:p14="http://schemas.microsoft.com/office/powerpoint/2010/main" val="271827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35006" y="190781"/>
            <a:ext cx="11301274" cy="4544699"/>
          </a:xfrm>
        </p:spPr>
        <p:txBody>
          <a:bodyPr anchor="ctr">
            <a:normAutofit/>
          </a:bodyPr>
          <a:lstStyle/>
          <a:p>
            <a:pPr lvl="0"/>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                                                                                                  </a:t>
            </a:r>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On healthcare routine examinations, it is consistently observed that heart diseases have attained a distressingly high prevalence, a trend attributed to a multitude of factors such as lifestyle choices, occupational stress, sedentary habits, and other contributing factors. Within the scope of this endeavor, we are dedicated to the development of a predictive model for estimating the 10-year risk of Coronary Heart Disease (CHD). To facilitate this predictive task, we are furnished with a comprehensive set of variables, each of which exerts a discernible influence on the likelihood of heart-related afflictions. These variables encompass a wide range of characteristics, encompassing demographic particulars, historical health records, and prevailing medical conditions.</a:t>
            </a:r>
            <a:br>
              <a:rPr lang="en-US" sz="1800" i="1" dirty="0">
                <a:solidFill>
                  <a:schemeClr val="tx2">
                    <a:lumMod val="50000"/>
                  </a:schemeClr>
                </a:solidFill>
                <a:latin typeface="+mn-lt"/>
                <a:cs typeface="Arial" panose="020B0604020202020204" pitchFamily="34" charset="0"/>
              </a:rPr>
            </a:br>
            <a:br>
              <a:rPr lang="en-US" sz="1800" i="1" dirty="0">
                <a:solidFill>
                  <a:schemeClr val="tx2">
                    <a:lumMod val="50000"/>
                  </a:schemeClr>
                </a:solidFill>
                <a:latin typeface="+mn-lt"/>
                <a:cs typeface="Arial" panose="020B0604020202020204" pitchFamily="34" charset="0"/>
              </a:rPr>
            </a:br>
            <a:r>
              <a:rPr lang="en-US" sz="1800" i="1" dirty="0">
                <a:solidFill>
                  <a:schemeClr val="tx2">
                    <a:lumMod val="50000"/>
                  </a:schemeClr>
                </a:solidFill>
                <a:latin typeface="+mn-lt"/>
                <a:cs typeface="Arial" panose="020B0604020202020204" pitchFamily="34" charset="0"/>
              </a:rPr>
              <a:t>The dataset employed for this analysis originates from an ongoing cardiovascular study encompassing residents of the town of Framingham, Massachusetts. The primary objective is the classification of patients based on their likelihood of encountering coronary heart disease within the next decade. This dataset encompasses a substantial volume of data, comprising over 4,000 individual records and encapsulating 15 distinct attributes. These attributes encompass a spectrum of potential risk factors, encompassing those pertaining to demographic attributes, behavioral patterns, and medical history. The comprehensive nature of these variables equips us with valuable insights to construct an accurate and reliable predictive model for CHD risk assessment.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6FF7439E-8526-A9E2-F739-F7F12A8959B2}"/>
              </a:ext>
            </a:extLst>
          </p:cNvPr>
          <p:cNvSpPr txBox="1"/>
          <p:nvPr/>
        </p:nvSpPr>
        <p:spPr>
          <a:xfrm>
            <a:off x="736847" y="5370990"/>
            <a:ext cx="10706470" cy="923330"/>
          </a:xfrm>
          <a:prstGeom prst="rect">
            <a:avLst/>
          </a:prstGeom>
          <a:noFill/>
        </p:spPr>
        <p:txBody>
          <a:bodyPr wrap="square" rtlCol="0">
            <a:spAutoFit/>
          </a:bodyPr>
          <a:lstStyle/>
          <a:p>
            <a:r>
              <a:rPr lang="en-US" i="1" dirty="0">
                <a:solidFill>
                  <a:srgbClr val="9BA8B7"/>
                </a:solidFill>
                <a:cs typeface="Arial" panose="020B0604020202020204" pitchFamily="34" charset="0"/>
              </a:rPr>
              <a:t>Our goal is to classify patients based on their likelihood of developing CHD in the next decade. By leveraging this dataset, we aim to build an accurate predictive model, taking into account various risk factors that influence CHD.</a:t>
            </a:r>
            <a:endParaRPr lang="en-IN" i="1" dirty="0">
              <a:solidFill>
                <a:srgbClr val="9BA8B7"/>
              </a:solidFill>
              <a:cs typeface="Arial" panose="020B0604020202020204" pitchFamily="34" charset="0"/>
            </a:endParaRPr>
          </a:p>
        </p:txBody>
      </p:sp>
      <p:sp>
        <p:nvSpPr>
          <p:cNvPr id="10" name="TextBox 9">
            <a:extLst>
              <a:ext uri="{FF2B5EF4-FFF2-40B4-BE49-F238E27FC236}">
                <a16:creationId xmlns:a16="http://schemas.microsoft.com/office/drawing/2014/main" id="{DDB6E703-BE5A-2235-D62D-129832C67CD9}"/>
              </a:ext>
            </a:extLst>
          </p:cNvPr>
          <p:cNvSpPr txBox="1"/>
          <p:nvPr/>
        </p:nvSpPr>
        <p:spPr>
          <a:xfrm>
            <a:off x="3701988" y="275208"/>
            <a:ext cx="4110362" cy="954107"/>
          </a:xfrm>
          <a:prstGeom prst="rect">
            <a:avLst/>
          </a:prstGeom>
          <a:noFill/>
        </p:spPr>
        <p:txBody>
          <a:bodyPr wrap="square" rtlCol="0">
            <a:spAutoFit/>
          </a:bodyPr>
          <a:lstStyle/>
          <a:p>
            <a:r>
              <a:rPr lang="en-US" sz="1800" i="1" dirty="0">
                <a:solidFill>
                  <a:schemeClr val="tx2">
                    <a:lumMod val="50000"/>
                  </a:schemeClr>
                </a:solidFill>
                <a:latin typeface="+mn-lt"/>
                <a:cs typeface="Arial" panose="020B0604020202020204" pitchFamily="34" charset="0"/>
              </a:rPr>
              <a:t>           </a:t>
            </a:r>
            <a:r>
              <a:rPr lang="en-US" sz="2800" i="1" dirty="0">
                <a:solidFill>
                  <a:schemeClr val="tx2">
                    <a:lumMod val="50000"/>
                  </a:schemeClr>
                </a:solidFill>
                <a:latin typeface="Bauhaus 93" panose="04030905020B02020C02" pitchFamily="82" charset="0"/>
                <a:cs typeface="Arial" panose="020B0604020202020204" pitchFamily="34" charset="0"/>
              </a:rPr>
              <a:t>Problem Statement -</a:t>
            </a:r>
            <a:br>
              <a:rPr lang="en-US" sz="2800" i="1" dirty="0">
                <a:solidFill>
                  <a:schemeClr val="tx2">
                    <a:lumMod val="50000"/>
                  </a:schemeClr>
                </a:solidFill>
                <a:latin typeface="Bauhaus 93" panose="04030905020B02020C02" pitchFamily="82" charset="0"/>
                <a:cs typeface="Arial" panose="020B0604020202020204" pitchFamily="34" charset="0"/>
              </a:rPr>
            </a:br>
            <a:endParaRPr lang="en-IN" sz="2800" dirty="0">
              <a:latin typeface="Bauhaus 93" panose="04030905020B02020C02" pitchFamily="82" charset="0"/>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7333-092D-11AA-E79A-6D1E54FFC284}"/>
              </a:ext>
            </a:extLst>
          </p:cNvPr>
          <p:cNvSpPr>
            <a:spLocks noGrp="1"/>
          </p:cNvSpPr>
          <p:nvPr>
            <p:ph type="title"/>
          </p:nvPr>
        </p:nvSpPr>
        <p:spPr>
          <a:xfrm>
            <a:off x="643466" y="786383"/>
            <a:ext cx="3517567" cy="2844584"/>
          </a:xfrm>
        </p:spPr>
        <p:txBody>
          <a:bodyPr/>
          <a:lstStyle/>
          <a:p>
            <a:r>
              <a:rPr lang="en-US" dirty="0">
                <a:solidFill>
                  <a:srgbClr val="9BA8B7"/>
                </a:solidFill>
                <a:latin typeface="Bauhaus 93" panose="04030905020B02020C02" pitchFamily="82" charset="0"/>
              </a:rPr>
              <a:t>Model fitting  &amp; AUC – ROC curve - </a:t>
            </a: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283FD742-CAA8-63B2-C6F9-E5D5620E876F}"/>
              </a:ext>
            </a:extLst>
          </p:cNvPr>
          <p:cNvPicPr>
            <a:picLocks noGrp="1" noChangeAspect="1"/>
          </p:cNvPicPr>
          <p:nvPr>
            <p:ph idx="1"/>
          </p:nvPr>
        </p:nvPicPr>
        <p:blipFill>
          <a:blip r:embed="rId2"/>
          <a:stretch>
            <a:fillRect/>
          </a:stretch>
        </p:blipFill>
        <p:spPr>
          <a:xfrm>
            <a:off x="5415024" y="699353"/>
            <a:ext cx="5927725" cy="2931614"/>
          </a:xfrm>
        </p:spPr>
      </p:pic>
      <p:pic>
        <p:nvPicPr>
          <p:cNvPr id="8" name="Picture 7">
            <a:extLst>
              <a:ext uri="{FF2B5EF4-FFF2-40B4-BE49-F238E27FC236}">
                <a16:creationId xmlns:a16="http://schemas.microsoft.com/office/drawing/2014/main" id="{DA8D4508-1D89-EDF1-C776-0923D649758A}"/>
              </a:ext>
            </a:extLst>
          </p:cNvPr>
          <p:cNvPicPr>
            <a:picLocks noChangeAspect="1"/>
          </p:cNvPicPr>
          <p:nvPr/>
        </p:nvPicPr>
        <p:blipFill>
          <a:blip r:embed="rId3"/>
          <a:stretch>
            <a:fillRect/>
          </a:stretch>
        </p:blipFill>
        <p:spPr>
          <a:xfrm>
            <a:off x="5415024" y="3790528"/>
            <a:ext cx="6080161" cy="2844584"/>
          </a:xfrm>
          <a:prstGeom prst="rect">
            <a:avLst/>
          </a:prstGeom>
        </p:spPr>
      </p:pic>
    </p:spTree>
    <p:extLst>
      <p:ext uri="{BB962C8B-B14F-4D97-AF65-F5344CB8AC3E}">
        <p14:creationId xmlns:p14="http://schemas.microsoft.com/office/powerpoint/2010/main" val="11053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94D1-F689-7F45-55BE-3697BF33ECB8}"/>
              </a:ext>
            </a:extLst>
          </p:cNvPr>
          <p:cNvSpPr>
            <a:spLocks noGrp="1"/>
          </p:cNvSpPr>
          <p:nvPr>
            <p:ph type="title"/>
          </p:nvPr>
        </p:nvSpPr>
        <p:spPr/>
        <p:txBody>
          <a:bodyPr/>
          <a:lstStyle/>
          <a:p>
            <a:r>
              <a:rPr lang="en-US" dirty="0">
                <a:solidFill>
                  <a:srgbClr val="9BA8B7"/>
                </a:solidFill>
                <a:latin typeface="Bauhaus 93" panose="04030905020B02020C02" pitchFamily="82" charset="0"/>
              </a:rPr>
              <a:t>Important Features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4DF4B18B-B074-9BD2-74CF-33E7F6E49867}"/>
              </a:ext>
            </a:extLst>
          </p:cNvPr>
          <p:cNvPicPr>
            <a:picLocks noGrp="1" noChangeAspect="1"/>
          </p:cNvPicPr>
          <p:nvPr>
            <p:ph idx="1"/>
          </p:nvPr>
        </p:nvPicPr>
        <p:blipFill>
          <a:blip r:embed="rId2"/>
          <a:stretch>
            <a:fillRect/>
          </a:stretch>
        </p:blipFill>
        <p:spPr>
          <a:xfrm>
            <a:off x="5503801" y="1833370"/>
            <a:ext cx="5927725" cy="4375805"/>
          </a:xfrm>
        </p:spPr>
      </p:pic>
      <p:sp>
        <p:nvSpPr>
          <p:cNvPr id="4" name="Text Placeholder 3">
            <a:extLst>
              <a:ext uri="{FF2B5EF4-FFF2-40B4-BE49-F238E27FC236}">
                <a16:creationId xmlns:a16="http://schemas.microsoft.com/office/drawing/2014/main" id="{9E095779-F2CD-9B20-1718-16AC16B8C896}"/>
              </a:ext>
            </a:extLst>
          </p:cNvPr>
          <p:cNvSpPr>
            <a:spLocks noGrp="1"/>
          </p:cNvSpPr>
          <p:nvPr>
            <p:ph type="body" sz="half" idx="2"/>
          </p:nvPr>
        </p:nvSpPr>
        <p:spPr/>
        <p:txBody>
          <a:bodyPr/>
          <a:lstStyle/>
          <a:p>
            <a:r>
              <a:rPr lang="en-US" dirty="0">
                <a:solidFill>
                  <a:srgbClr val="9BA8B7"/>
                </a:solidFill>
              </a:rPr>
              <a:t>important features - </a:t>
            </a:r>
          </a:p>
          <a:p>
            <a:r>
              <a:rPr lang="en-US" dirty="0">
                <a:solidFill>
                  <a:srgbClr val="9BA8B7"/>
                </a:solidFill>
              </a:rPr>
              <a:t>1) age ,Score: 0.1294</a:t>
            </a:r>
          </a:p>
          <a:p>
            <a:r>
              <a:rPr lang="en-US" dirty="0">
                <a:solidFill>
                  <a:srgbClr val="9BA8B7"/>
                </a:solidFill>
              </a:rPr>
              <a:t>2) education ,Score: 0.1698</a:t>
            </a:r>
          </a:p>
          <a:p>
            <a:r>
              <a:rPr lang="en-US" dirty="0">
                <a:solidFill>
                  <a:srgbClr val="9BA8B7"/>
                </a:solidFill>
              </a:rPr>
              <a:t>3) </a:t>
            </a:r>
            <a:r>
              <a:rPr lang="en-US" dirty="0" err="1">
                <a:solidFill>
                  <a:srgbClr val="9BA8B7"/>
                </a:solidFill>
              </a:rPr>
              <a:t>cigsPerDay</a:t>
            </a:r>
            <a:r>
              <a:rPr lang="en-US" dirty="0">
                <a:solidFill>
                  <a:srgbClr val="9BA8B7"/>
                </a:solidFill>
              </a:rPr>
              <a:t> ,Score: 0.1385</a:t>
            </a:r>
          </a:p>
          <a:p>
            <a:r>
              <a:rPr lang="en-US" dirty="0">
                <a:solidFill>
                  <a:srgbClr val="9BA8B7"/>
                </a:solidFill>
              </a:rPr>
              <a:t>4) diabetes ,Score: 0.09436</a:t>
            </a:r>
            <a:endParaRPr lang="en-IN" dirty="0">
              <a:solidFill>
                <a:srgbClr val="9BA8B7"/>
              </a:solidFill>
            </a:endParaRPr>
          </a:p>
        </p:txBody>
      </p:sp>
      <p:sp>
        <p:nvSpPr>
          <p:cNvPr id="7" name="TextBox 6">
            <a:extLst>
              <a:ext uri="{FF2B5EF4-FFF2-40B4-BE49-F238E27FC236}">
                <a16:creationId xmlns:a16="http://schemas.microsoft.com/office/drawing/2014/main" id="{D6DBC7C6-AF44-167D-E45B-F3B01A420E8D}"/>
              </a:ext>
            </a:extLst>
          </p:cNvPr>
          <p:cNvSpPr txBox="1"/>
          <p:nvPr/>
        </p:nvSpPr>
        <p:spPr>
          <a:xfrm>
            <a:off x="5024761" y="399495"/>
            <a:ext cx="6523773" cy="1200329"/>
          </a:xfrm>
          <a:prstGeom prst="rect">
            <a:avLst/>
          </a:prstGeom>
          <a:noFill/>
        </p:spPr>
        <p:txBody>
          <a:bodyPr wrap="square" rtlCol="0">
            <a:spAutoFit/>
          </a:bodyPr>
          <a:lstStyle/>
          <a:p>
            <a:r>
              <a:rPr lang="en-US" sz="1200" dirty="0"/>
              <a:t>Random Forest calculates feature importance using a metric called Gini Importance. This metric measures the total reduction in impurity (Gini impurity) achieved by splitting data on a particular feature. The higher the reduction in impurity, the more important the feature is considered.</a:t>
            </a:r>
          </a:p>
          <a:p>
            <a:r>
              <a:rPr lang="en-US" sz="1200" dirty="0" err="1"/>
              <a:t>XGBoost</a:t>
            </a:r>
            <a:r>
              <a:rPr lang="en-US" sz="1200" dirty="0"/>
              <a:t>, on the other hand, computes feature importance using a metric called Gain Importance. It calculates the average gain (improvement in accuracy) of splits that involve a particular feature. Features with higher average gain are considered more important.</a:t>
            </a:r>
            <a:endParaRPr lang="en-IN" sz="1200" dirty="0"/>
          </a:p>
        </p:txBody>
      </p:sp>
    </p:spTree>
    <p:extLst>
      <p:ext uri="{BB962C8B-B14F-4D97-AF65-F5344CB8AC3E}">
        <p14:creationId xmlns:p14="http://schemas.microsoft.com/office/powerpoint/2010/main" val="166929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A0C7A-57A6-C432-EDA8-79A5BCE96AAC}"/>
              </a:ext>
            </a:extLst>
          </p:cNvPr>
          <p:cNvSpPr txBox="1"/>
          <p:nvPr/>
        </p:nvSpPr>
        <p:spPr>
          <a:xfrm>
            <a:off x="2024109" y="1660124"/>
            <a:ext cx="7874493" cy="830997"/>
          </a:xfrm>
          <a:prstGeom prst="rect">
            <a:avLst/>
          </a:prstGeom>
          <a:noFill/>
        </p:spPr>
        <p:txBody>
          <a:bodyPr wrap="square" rtlCol="0">
            <a:spAutoFit/>
          </a:bodyPr>
          <a:lstStyle/>
          <a:p>
            <a:pPr algn="ctr"/>
            <a:r>
              <a:rPr lang="en-US" sz="2400" i="1" dirty="0">
                <a:solidFill>
                  <a:schemeClr val="tx2">
                    <a:lumMod val="50000"/>
                  </a:schemeClr>
                </a:solidFill>
                <a:latin typeface="Bauhaus 93" panose="04030905020B02020C02" pitchFamily="82" charset="0"/>
              </a:rPr>
              <a:t>I believe that data tells us more than just numbers, it helps us understand our users and their desires. </a:t>
            </a:r>
            <a:endParaRPr lang="en-IN" sz="2400" i="1" dirty="0">
              <a:solidFill>
                <a:schemeClr val="tx2">
                  <a:lumMod val="50000"/>
                </a:schemeClr>
              </a:solidFill>
              <a:latin typeface="Bauhaus 93" panose="04030905020B02020C02" pitchFamily="82" charset="0"/>
            </a:endParaRPr>
          </a:p>
        </p:txBody>
      </p:sp>
      <p:sp>
        <p:nvSpPr>
          <p:cNvPr id="3" name="TextBox 2">
            <a:extLst>
              <a:ext uri="{FF2B5EF4-FFF2-40B4-BE49-F238E27FC236}">
                <a16:creationId xmlns:a16="http://schemas.microsoft.com/office/drawing/2014/main" id="{0842C520-2C61-3685-D396-D338F5B244AB}"/>
              </a:ext>
            </a:extLst>
          </p:cNvPr>
          <p:cNvSpPr txBox="1"/>
          <p:nvPr/>
        </p:nvSpPr>
        <p:spPr>
          <a:xfrm>
            <a:off x="2769833" y="3266983"/>
            <a:ext cx="6143348" cy="1015663"/>
          </a:xfrm>
          <a:prstGeom prst="rect">
            <a:avLst/>
          </a:prstGeom>
          <a:noFill/>
        </p:spPr>
        <p:txBody>
          <a:bodyPr wrap="square" rtlCol="0">
            <a:spAutoFit/>
          </a:bodyPr>
          <a:lstStyle/>
          <a:p>
            <a:pPr algn="ctr"/>
            <a:r>
              <a:rPr lang="en-US" sz="6000" dirty="0">
                <a:latin typeface="Bauhaus 93" panose="04030905020B02020C02" pitchFamily="82" charset="0"/>
              </a:rPr>
              <a:t>Thank you</a:t>
            </a:r>
            <a:endParaRPr lang="en-IN" sz="6000" dirty="0">
              <a:latin typeface="Bauhaus 93" panose="04030905020B02020C02" pitchFamily="82" charset="0"/>
            </a:endParaRPr>
          </a:p>
        </p:txBody>
      </p:sp>
    </p:spTree>
    <p:extLst>
      <p:ext uri="{BB962C8B-B14F-4D97-AF65-F5344CB8AC3E}">
        <p14:creationId xmlns:p14="http://schemas.microsoft.com/office/powerpoint/2010/main" val="202181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A6AD-887D-30D3-A0AC-1192401F7925}"/>
              </a:ext>
            </a:extLst>
          </p:cNvPr>
          <p:cNvSpPr>
            <a:spLocks noGrp="1"/>
          </p:cNvSpPr>
          <p:nvPr>
            <p:ph type="title"/>
          </p:nvPr>
        </p:nvSpPr>
        <p:spPr/>
        <p:txBody>
          <a:bodyPr/>
          <a:lstStyle/>
          <a:p>
            <a:r>
              <a:rPr lang="en-US" sz="3600" b="0" cap="none" spc="0" dirty="0">
                <a:ln w="0"/>
                <a:solidFill>
                  <a:schemeClr val="accent1"/>
                </a:solidFill>
                <a:effectLst>
                  <a:outerShdw blurRad="38100" dist="25400" dir="5400000" algn="ctr" rotWithShape="0">
                    <a:srgbClr val="6E747A">
                      <a:alpha val="43000"/>
                    </a:srgbClr>
                  </a:outerShdw>
                </a:effectLst>
                <a:latin typeface="Bauhaus 93" panose="04030905020B02020C02" pitchFamily="82" charset="0"/>
              </a:rPr>
              <a:t>Data Structure - </a:t>
            </a:r>
            <a:br>
              <a:rPr lang="en-US" sz="36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endParaRPr lang="en-IN" dirty="0"/>
          </a:p>
        </p:txBody>
      </p:sp>
      <p:pic>
        <p:nvPicPr>
          <p:cNvPr id="6" name="Content Placeholder 5">
            <a:extLst>
              <a:ext uri="{FF2B5EF4-FFF2-40B4-BE49-F238E27FC236}">
                <a16:creationId xmlns:a16="http://schemas.microsoft.com/office/drawing/2014/main" id="{E45C3D5D-389F-5260-937A-D7E1837B465B}"/>
              </a:ext>
            </a:extLst>
          </p:cNvPr>
          <p:cNvPicPr>
            <a:picLocks noGrp="1" noChangeAspect="1"/>
          </p:cNvPicPr>
          <p:nvPr>
            <p:ph idx="1"/>
          </p:nvPr>
        </p:nvPicPr>
        <p:blipFill>
          <a:blip r:embed="rId2"/>
          <a:stretch>
            <a:fillRect/>
          </a:stretch>
        </p:blipFill>
        <p:spPr>
          <a:xfrm>
            <a:off x="5459413" y="786383"/>
            <a:ext cx="5927725" cy="5454619"/>
          </a:xfrm>
        </p:spPr>
      </p:pic>
      <p:sp>
        <p:nvSpPr>
          <p:cNvPr id="4" name="Text Placeholder 3">
            <a:extLst>
              <a:ext uri="{FF2B5EF4-FFF2-40B4-BE49-F238E27FC236}">
                <a16:creationId xmlns:a16="http://schemas.microsoft.com/office/drawing/2014/main" id="{4861A132-3800-1F2A-6F6E-9E57E5668439}"/>
              </a:ext>
            </a:extLst>
          </p:cNvPr>
          <p:cNvSpPr>
            <a:spLocks noGrp="1"/>
          </p:cNvSpPr>
          <p:nvPr>
            <p:ph type="body" sz="half" idx="2"/>
          </p:nvPr>
        </p:nvSpPr>
        <p:spPr>
          <a:xfrm>
            <a:off x="435007" y="3043050"/>
            <a:ext cx="3879542" cy="2319063"/>
          </a:xfrm>
        </p:spPr>
        <p:txBody>
          <a:bodyPr>
            <a:normAutofit fontScale="92500"/>
          </a:bodyPr>
          <a:lstStyle/>
          <a:p>
            <a:pPr marL="285750" indent="-285750">
              <a:buFont typeface="Arial" panose="020B0604020202020204" pitchFamily="34" charset="0"/>
              <a:buChar char="•"/>
            </a:pPr>
            <a:r>
              <a:rPr lang="en-GB" sz="2200" i="1" dirty="0" err="1">
                <a:solidFill>
                  <a:srgbClr val="9BA8B7"/>
                </a:solidFill>
              </a:rPr>
              <a:t>No_of_columns</a:t>
            </a:r>
            <a:r>
              <a:rPr lang="en-GB" sz="2200" i="1" dirty="0">
                <a:solidFill>
                  <a:srgbClr val="9BA8B7"/>
                </a:solidFill>
              </a:rPr>
              <a:t> – 17</a:t>
            </a:r>
          </a:p>
          <a:p>
            <a:pPr marL="285750" indent="-285750">
              <a:buFont typeface="Arial" panose="020B0604020202020204" pitchFamily="34" charset="0"/>
              <a:buChar char="•"/>
            </a:pPr>
            <a:r>
              <a:rPr lang="en-GB" sz="2200" i="1" dirty="0" err="1">
                <a:solidFill>
                  <a:srgbClr val="9BA8B7"/>
                </a:solidFill>
              </a:rPr>
              <a:t>No_of_Rows</a:t>
            </a:r>
            <a:r>
              <a:rPr lang="en-GB" sz="2200" i="1" dirty="0">
                <a:solidFill>
                  <a:srgbClr val="9BA8B7"/>
                </a:solidFill>
              </a:rPr>
              <a:t> –3390</a:t>
            </a:r>
          </a:p>
          <a:p>
            <a:pPr marL="285750" indent="-285750">
              <a:buFont typeface="Arial" panose="020B0604020202020204" pitchFamily="34" charset="0"/>
              <a:buChar char="•"/>
            </a:pPr>
            <a:r>
              <a:rPr lang="en-IN" sz="2200" i="1" dirty="0">
                <a:solidFill>
                  <a:srgbClr val="9BA8B7"/>
                </a:solidFill>
              </a:rPr>
              <a:t>Target column – </a:t>
            </a:r>
            <a:r>
              <a:rPr lang="en-IN" sz="2200" i="1" dirty="0" err="1">
                <a:solidFill>
                  <a:srgbClr val="9BA8B7"/>
                </a:solidFill>
              </a:rPr>
              <a:t>TenYearCHD</a:t>
            </a:r>
            <a:endParaRPr lang="en-IN" sz="2200" i="1" dirty="0">
              <a:solidFill>
                <a:srgbClr val="9BA8B7"/>
              </a:solidFill>
            </a:endParaRPr>
          </a:p>
          <a:p>
            <a:pPr marL="285750" indent="-285750">
              <a:buFont typeface="Arial" panose="020B0604020202020204" pitchFamily="34" charset="0"/>
              <a:buChar char="•"/>
            </a:pPr>
            <a:r>
              <a:rPr lang="en-IN" sz="2200" i="1" dirty="0">
                <a:solidFill>
                  <a:srgbClr val="9BA8B7"/>
                </a:solidFill>
              </a:rPr>
              <a:t>Problem - Classification</a:t>
            </a:r>
          </a:p>
          <a:p>
            <a:endParaRPr lang="en-IN" dirty="0"/>
          </a:p>
        </p:txBody>
      </p:sp>
    </p:spTree>
    <p:extLst>
      <p:ext uri="{BB962C8B-B14F-4D97-AF65-F5344CB8AC3E}">
        <p14:creationId xmlns:p14="http://schemas.microsoft.com/office/powerpoint/2010/main" val="354755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E763-B84D-0097-7CDD-22E1C23F8664}"/>
              </a:ext>
            </a:extLst>
          </p:cNvPr>
          <p:cNvSpPr>
            <a:spLocks noGrp="1"/>
          </p:cNvSpPr>
          <p:nvPr>
            <p:ph type="title"/>
          </p:nvPr>
        </p:nvSpPr>
        <p:spPr/>
        <p:txBody>
          <a:bodyPr/>
          <a:lstStyle/>
          <a:p>
            <a:r>
              <a:rPr lang="en-IN" b="1" dirty="0">
                <a:solidFill>
                  <a:schemeClr val="accent1"/>
                </a:solidFill>
                <a:latin typeface="Bauhaus 93" panose="04030905020B02020C02" pitchFamily="82" charset="0"/>
              </a:rPr>
              <a:t>Exploratory Data Analysis (EDA) - </a:t>
            </a:r>
            <a:endParaRPr lang="en-IN" dirty="0">
              <a:latin typeface="Bauhaus 93" panose="04030905020B02020C02" pitchFamily="82" charset="0"/>
            </a:endParaRPr>
          </a:p>
        </p:txBody>
      </p:sp>
      <p:sp>
        <p:nvSpPr>
          <p:cNvPr id="3" name="Content Placeholder 2">
            <a:extLst>
              <a:ext uri="{FF2B5EF4-FFF2-40B4-BE49-F238E27FC236}">
                <a16:creationId xmlns:a16="http://schemas.microsoft.com/office/drawing/2014/main" id="{287443B0-316E-179A-D16C-71A46889942B}"/>
              </a:ext>
            </a:extLst>
          </p:cNvPr>
          <p:cNvSpPr>
            <a:spLocks noGrp="1"/>
          </p:cNvSpPr>
          <p:nvPr>
            <p:ph idx="1"/>
          </p:nvPr>
        </p:nvSpPr>
        <p:spPr/>
        <p:txBody>
          <a:bodyPr/>
          <a:lstStyle/>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Shape  - (3390, 17 )</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Attributes -  'BMI', 'education','</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BPMeds</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have small fraction of missing data. </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We used mode for missing value treatment </a:t>
            </a:r>
            <a:r>
              <a:rPr lang="en-US" altLang="en-US" sz="1800" i="1" dirty="0">
                <a:solidFill>
                  <a:schemeClr val="tx2">
                    <a:lumMod val="50000"/>
                  </a:schemeClr>
                </a:solidFill>
              </a:rPr>
              <a:t>for </a:t>
            </a:r>
            <a:r>
              <a:rPr kumimoji="0" lang="en-US" altLang="en-US" sz="1800" b="0" i="1" u="none" strike="noStrike" cap="none" normalizeH="0" baseline="0" dirty="0">
                <a:ln>
                  <a:noFill/>
                </a:ln>
                <a:solidFill>
                  <a:schemeClr val="tx2">
                    <a:lumMod val="50000"/>
                  </a:schemeClr>
                </a:solidFill>
                <a:effectLst/>
              </a:rPr>
              <a:t>'BMI’ and '</a:t>
            </a:r>
            <a:r>
              <a:rPr kumimoji="0" lang="en-US" altLang="en-US" sz="1800" b="0" i="1" u="none" strike="noStrike" cap="none" normalizeH="0" baseline="0" dirty="0" err="1">
                <a:ln>
                  <a:noFill/>
                </a:ln>
                <a:solidFill>
                  <a:schemeClr val="tx2">
                    <a:lumMod val="50000"/>
                  </a:schemeClr>
                </a:solidFill>
                <a:effectLst/>
              </a:rPr>
              <a:t>BPMeds</a:t>
            </a:r>
            <a:r>
              <a:rPr kumimoji="0" lang="en-US" altLang="en-US" sz="1800" b="0" i="1" u="none" strike="noStrike" cap="none" normalizeH="0" baseline="0" dirty="0">
                <a:ln>
                  <a:noFill/>
                </a:ln>
                <a:solidFill>
                  <a:schemeClr val="tx2">
                    <a:lumMod val="50000"/>
                  </a:schemeClr>
                </a:solidFill>
                <a:effectLst/>
              </a:rPr>
              <a:t>’ columns as they were discrete value columns.</a:t>
            </a:r>
          </a:p>
          <a:p>
            <a:pPr>
              <a:buFont typeface="Arial" panose="020B0604020202020204" pitchFamily="34" charset="0"/>
              <a:buChar char="•"/>
            </a:pPr>
            <a:r>
              <a:rPr lang="en-US" altLang="en-US" sz="1800" i="1" dirty="0">
                <a:solidFill>
                  <a:schemeClr val="tx2">
                    <a:lumMod val="50000"/>
                  </a:schemeClr>
                </a:solidFill>
              </a:rPr>
              <a:t> We used median for </a:t>
            </a:r>
            <a:r>
              <a:rPr kumimoji="0" lang="en-US" altLang="en-US" sz="1800" b="0" i="1" u="none" strike="noStrike" cap="none" normalizeH="0" baseline="0" dirty="0">
                <a:ln>
                  <a:noFill/>
                </a:ln>
                <a:solidFill>
                  <a:schemeClr val="tx2">
                    <a:lumMod val="50000"/>
                  </a:schemeClr>
                </a:solidFill>
                <a:effectLst/>
              </a:rPr>
              <a:t>missing value treatment </a:t>
            </a:r>
            <a:r>
              <a:rPr lang="en-US" altLang="en-US" sz="1800" i="1" dirty="0">
                <a:solidFill>
                  <a:schemeClr val="tx2">
                    <a:lumMod val="50000"/>
                  </a:schemeClr>
                </a:solidFill>
              </a:rPr>
              <a:t>for </a:t>
            </a:r>
            <a:r>
              <a:rPr kumimoji="0" lang="en-US" altLang="en-US" sz="1800" b="0" i="1" u="none" strike="noStrike" cap="none" normalizeH="0" baseline="0" dirty="0">
                <a:ln>
                  <a:noFill/>
                </a:ln>
                <a:solidFill>
                  <a:schemeClr val="tx2">
                    <a:lumMod val="50000"/>
                  </a:schemeClr>
                </a:solidFill>
                <a:effectLst/>
              </a:rPr>
              <a:t>'education','</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columns as they were continuous and outlier affected columns.</a:t>
            </a:r>
          </a:p>
          <a:p>
            <a:pPr>
              <a:buFont typeface="Arial" panose="020B0604020202020204" pitchFamily="34" charset="0"/>
              <a:buChar char="•"/>
            </a:pPr>
            <a:r>
              <a:rPr kumimoji="0" lang="en-US" altLang="en-US" sz="1800" b="0" i="1" u="none" strike="noStrike" cap="none" normalizeH="0" baseline="0" dirty="0">
                <a:ln>
                  <a:noFill/>
                </a:ln>
                <a:solidFill>
                  <a:schemeClr val="tx2">
                    <a:lumMod val="50000"/>
                  </a:schemeClr>
                </a:solidFill>
                <a:effectLst/>
              </a:rPr>
              <a:t> Attributes - '</a:t>
            </a:r>
            <a:r>
              <a:rPr kumimoji="0" lang="en-US" altLang="en-US" sz="1800" b="0" i="1" u="none" strike="noStrike" cap="none" normalizeH="0" baseline="0" dirty="0" err="1">
                <a:ln>
                  <a:noFill/>
                </a:ln>
                <a:solidFill>
                  <a:schemeClr val="tx2">
                    <a:lumMod val="50000"/>
                  </a:schemeClr>
                </a:solidFill>
                <a:effectLst/>
              </a:rPr>
              <a:t>cigsPerDay</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totChol</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sysBP</a:t>
            </a:r>
            <a:r>
              <a:rPr kumimoji="0" lang="en-US" altLang="en-US" sz="1800" b="0" i="1" u="none" strike="noStrike" cap="none" normalizeH="0" baseline="0" dirty="0">
                <a:ln>
                  <a:noFill/>
                </a:ln>
                <a:solidFill>
                  <a:schemeClr val="tx2">
                    <a:lumMod val="50000"/>
                  </a:schemeClr>
                </a:solidFill>
                <a:effectLst/>
              </a:rPr>
              <a:t>', '</a:t>
            </a:r>
            <a:r>
              <a:rPr kumimoji="0" lang="en-US" altLang="en-US" sz="1800" b="0" i="1" u="none" strike="noStrike" cap="none" normalizeH="0" baseline="0" dirty="0" err="1">
                <a:ln>
                  <a:noFill/>
                </a:ln>
                <a:solidFill>
                  <a:schemeClr val="tx2">
                    <a:lumMod val="50000"/>
                  </a:schemeClr>
                </a:solidFill>
                <a:effectLst/>
              </a:rPr>
              <a:t>diaBP</a:t>
            </a:r>
            <a:r>
              <a:rPr kumimoji="0" lang="en-US" altLang="en-US" sz="1800" b="0" i="1" u="none" strike="noStrike" cap="none" normalizeH="0" baseline="0" dirty="0">
                <a:ln>
                  <a:noFill/>
                </a:ln>
                <a:solidFill>
                  <a:schemeClr val="tx2">
                    <a:lumMod val="50000"/>
                  </a:schemeClr>
                </a:solidFill>
                <a:effectLst/>
              </a:rPr>
              <a:t>', 'BMI', '</a:t>
            </a:r>
            <a:r>
              <a:rPr kumimoji="0" lang="en-US" altLang="en-US" sz="1800" b="0" i="1" u="none" strike="noStrike" cap="none" normalizeH="0" baseline="0" dirty="0" err="1">
                <a:ln>
                  <a:noFill/>
                </a:ln>
                <a:solidFill>
                  <a:schemeClr val="tx2">
                    <a:lumMod val="50000"/>
                  </a:schemeClr>
                </a:solidFill>
                <a:effectLst/>
              </a:rPr>
              <a:t>heartRate</a:t>
            </a:r>
            <a:r>
              <a:rPr kumimoji="0" lang="en-US" altLang="en-US" sz="1800" b="0" i="1" u="none" strike="noStrike" cap="none" normalizeH="0" baseline="0" dirty="0">
                <a:ln>
                  <a:noFill/>
                </a:ln>
                <a:solidFill>
                  <a:schemeClr val="tx2">
                    <a:lumMod val="50000"/>
                  </a:schemeClr>
                </a:solidFill>
                <a:effectLst/>
              </a:rPr>
              <a:t>’ and 'glucose’ have small fraction of outliers which were treated using IQR method.</a:t>
            </a:r>
          </a:p>
          <a:p>
            <a:endParaRPr lang="en-IN" dirty="0"/>
          </a:p>
        </p:txBody>
      </p:sp>
      <p:sp>
        <p:nvSpPr>
          <p:cNvPr id="4" name="Text Placeholder 3">
            <a:extLst>
              <a:ext uri="{FF2B5EF4-FFF2-40B4-BE49-F238E27FC236}">
                <a16:creationId xmlns:a16="http://schemas.microsoft.com/office/drawing/2014/main" id="{A69C0E35-E3A9-EBFF-BCE1-38096ADDB350}"/>
              </a:ext>
            </a:extLst>
          </p:cNvPr>
          <p:cNvSpPr>
            <a:spLocks noGrp="1"/>
          </p:cNvSpPr>
          <p:nvPr>
            <p:ph type="body" sz="half" idx="2"/>
          </p:nvPr>
        </p:nvSpPr>
        <p:spPr/>
        <p:txBody>
          <a:bodyPr>
            <a:normAutofit lnSpcReduction="10000"/>
          </a:bodyPr>
          <a:lstStyle/>
          <a:p>
            <a:r>
              <a:rPr lang="en-US" sz="2000" i="1" dirty="0">
                <a:solidFill>
                  <a:srgbClr val="9BA8B7"/>
                </a:solidFill>
              </a:rPr>
              <a:t>Exploratory data analysis provided valuable insights into the dataset. Visualizations such as histograms, scatter plots, and correlation matrices revealed patterns and correlations among variables, guiding our model development process.</a:t>
            </a:r>
            <a:endParaRPr lang="en-IN" sz="2000" i="1" dirty="0">
              <a:solidFill>
                <a:srgbClr val="9BA8B7"/>
              </a:solidFill>
            </a:endParaRPr>
          </a:p>
          <a:p>
            <a:endParaRPr lang="en-IN" dirty="0"/>
          </a:p>
        </p:txBody>
      </p:sp>
    </p:spTree>
    <p:extLst>
      <p:ext uri="{BB962C8B-B14F-4D97-AF65-F5344CB8AC3E}">
        <p14:creationId xmlns:p14="http://schemas.microsoft.com/office/powerpoint/2010/main" val="294008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4AA0-E8CE-AF87-0946-ACAA33A7FBAF}"/>
              </a:ext>
            </a:extLst>
          </p:cNvPr>
          <p:cNvSpPr>
            <a:spLocks noGrp="1"/>
          </p:cNvSpPr>
          <p:nvPr>
            <p:ph type="title"/>
          </p:nvPr>
        </p:nvSpPr>
        <p:spPr/>
        <p:txBody>
          <a:bodyPr/>
          <a:lstStyle/>
          <a:p>
            <a:r>
              <a:rPr lang="en-US" dirty="0">
                <a:solidFill>
                  <a:schemeClr val="accent1"/>
                </a:solidFill>
                <a:latin typeface="Bauhaus 93" panose="04030905020B02020C02" pitchFamily="82" charset="0"/>
              </a:rPr>
              <a:t>Pair plot –</a:t>
            </a:r>
            <a:br>
              <a:rPr lang="en-US" dirty="0">
                <a:solidFill>
                  <a:schemeClr val="accent1"/>
                </a:solidFill>
                <a:latin typeface="Bauhaus 93" panose="04030905020B02020C02" pitchFamily="82" charset="0"/>
              </a:rPr>
            </a:br>
            <a:endParaRPr lang="en-IN" dirty="0">
              <a:latin typeface="Bauhaus 93" panose="04030905020B02020C02" pitchFamily="82" charset="0"/>
            </a:endParaRPr>
          </a:p>
        </p:txBody>
      </p:sp>
      <p:pic>
        <p:nvPicPr>
          <p:cNvPr id="6" name="Content Placeholder 5">
            <a:extLst>
              <a:ext uri="{FF2B5EF4-FFF2-40B4-BE49-F238E27FC236}">
                <a16:creationId xmlns:a16="http://schemas.microsoft.com/office/drawing/2014/main" id="{3DFD6ADD-AED9-45C2-7106-BA2024E4C313}"/>
              </a:ext>
            </a:extLst>
          </p:cNvPr>
          <p:cNvPicPr>
            <a:picLocks noGrp="1" noChangeAspect="1"/>
          </p:cNvPicPr>
          <p:nvPr>
            <p:ph idx="1"/>
          </p:nvPr>
        </p:nvPicPr>
        <p:blipFill>
          <a:blip r:embed="rId2"/>
          <a:stretch>
            <a:fillRect/>
          </a:stretch>
        </p:blipFill>
        <p:spPr>
          <a:xfrm>
            <a:off x="5122417" y="701336"/>
            <a:ext cx="6755906" cy="5788241"/>
          </a:xfrm>
        </p:spPr>
      </p:pic>
      <p:sp>
        <p:nvSpPr>
          <p:cNvPr id="4" name="Text Placeholder 3">
            <a:extLst>
              <a:ext uri="{FF2B5EF4-FFF2-40B4-BE49-F238E27FC236}">
                <a16:creationId xmlns:a16="http://schemas.microsoft.com/office/drawing/2014/main" id="{A9365AD7-E787-4272-9144-C8572E82910F}"/>
              </a:ext>
            </a:extLst>
          </p:cNvPr>
          <p:cNvSpPr>
            <a:spLocks noGrp="1"/>
          </p:cNvSpPr>
          <p:nvPr>
            <p:ph type="body" sz="half" idx="2"/>
          </p:nvPr>
        </p:nvSpPr>
        <p:spPr/>
        <p:txBody>
          <a:bodyPr/>
          <a:lstStyle/>
          <a:p>
            <a:endParaRPr lang="en-US" sz="2400" i="1" dirty="0">
              <a:solidFill>
                <a:srgbClr val="9BA8B7"/>
              </a:solidFill>
            </a:endParaRPr>
          </a:p>
          <a:p>
            <a:r>
              <a:rPr lang="en-US" sz="2400" i="1" dirty="0">
                <a:solidFill>
                  <a:srgbClr val="9BA8B7"/>
                </a:solidFill>
              </a:rPr>
              <a:t>To visualize relationship of features with one and another.</a:t>
            </a:r>
            <a:endParaRPr lang="en-IN" sz="2400" i="1" dirty="0">
              <a:solidFill>
                <a:srgbClr val="9BA8B7"/>
              </a:solidFill>
            </a:endParaRPr>
          </a:p>
          <a:p>
            <a:endParaRPr lang="en-IN" dirty="0"/>
          </a:p>
        </p:txBody>
      </p:sp>
    </p:spTree>
    <p:extLst>
      <p:ext uri="{BB962C8B-B14F-4D97-AF65-F5344CB8AC3E}">
        <p14:creationId xmlns:p14="http://schemas.microsoft.com/office/powerpoint/2010/main" val="1799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0CA-C595-7264-2D88-F038502DCDFE}"/>
              </a:ext>
            </a:extLst>
          </p:cNvPr>
          <p:cNvSpPr>
            <a:spLocks noGrp="1"/>
          </p:cNvSpPr>
          <p:nvPr>
            <p:ph type="title"/>
          </p:nvPr>
        </p:nvSpPr>
        <p:spPr>
          <a:xfrm>
            <a:off x="714487" y="977535"/>
            <a:ext cx="3517567" cy="1441912"/>
          </a:xfrm>
        </p:spPr>
        <p:txBody>
          <a:bodyPr>
            <a:normAutofit fontScale="90000"/>
          </a:bodyPr>
          <a:lstStyle/>
          <a:p>
            <a:r>
              <a:rPr lang="en-US" dirty="0">
                <a:solidFill>
                  <a:srgbClr val="9BA8B7"/>
                </a:solidFill>
                <a:latin typeface="Bauhaus 93" panose="04030905020B02020C02" pitchFamily="82" charset="0"/>
              </a:rPr>
              <a:t>Insights – </a:t>
            </a:r>
            <a:br>
              <a:rPr lang="en-US" dirty="0">
                <a:solidFill>
                  <a:srgbClr val="9BA8B7"/>
                </a:solidFill>
                <a:latin typeface="Bauhaus 93" panose="04030905020B02020C02" pitchFamily="82" charset="0"/>
              </a:rPr>
            </a:br>
            <a:br>
              <a:rPr lang="en-US" dirty="0">
                <a:solidFill>
                  <a:srgbClr val="9BA8B7"/>
                </a:solidFill>
                <a:latin typeface="Bauhaus 93" panose="04030905020B02020C02" pitchFamily="82" charset="0"/>
              </a:rPr>
            </a:br>
            <a:endParaRPr lang="en-IN" dirty="0">
              <a:solidFill>
                <a:srgbClr val="9BA8B7"/>
              </a:solidFill>
              <a:latin typeface="Bauhaus 93" panose="04030905020B02020C02" pitchFamily="82" charset="0"/>
            </a:endParaRPr>
          </a:p>
        </p:txBody>
      </p:sp>
      <p:pic>
        <p:nvPicPr>
          <p:cNvPr id="6" name="Content Placeholder 5">
            <a:extLst>
              <a:ext uri="{FF2B5EF4-FFF2-40B4-BE49-F238E27FC236}">
                <a16:creationId xmlns:a16="http://schemas.microsoft.com/office/drawing/2014/main" id="{25702309-3A19-DCA1-9A80-98059869CF41}"/>
              </a:ext>
            </a:extLst>
          </p:cNvPr>
          <p:cNvPicPr>
            <a:picLocks noGrp="1" noChangeAspect="1"/>
          </p:cNvPicPr>
          <p:nvPr>
            <p:ph idx="1"/>
          </p:nvPr>
        </p:nvPicPr>
        <p:blipFill>
          <a:blip r:embed="rId2"/>
          <a:stretch>
            <a:fillRect/>
          </a:stretch>
        </p:blipFill>
        <p:spPr>
          <a:xfrm>
            <a:off x="5734976" y="435006"/>
            <a:ext cx="5463448" cy="2760956"/>
          </a:xfrm>
        </p:spPr>
      </p:pic>
      <p:sp>
        <p:nvSpPr>
          <p:cNvPr id="4" name="Text Placeholder 3">
            <a:extLst>
              <a:ext uri="{FF2B5EF4-FFF2-40B4-BE49-F238E27FC236}">
                <a16:creationId xmlns:a16="http://schemas.microsoft.com/office/drawing/2014/main" id="{D6F2E59B-6E1E-E7B5-AB1B-4615ACF7CD11}"/>
              </a:ext>
            </a:extLst>
          </p:cNvPr>
          <p:cNvSpPr>
            <a:spLocks noGrp="1"/>
          </p:cNvSpPr>
          <p:nvPr>
            <p:ph type="body" sz="half" idx="2"/>
          </p:nvPr>
        </p:nvSpPr>
        <p:spPr>
          <a:xfrm>
            <a:off x="488273" y="2467992"/>
            <a:ext cx="3672760" cy="3639563"/>
          </a:xfrm>
        </p:spPr>
        <p:txBody>
          <a:bodyPr/>
          <a:lstStyle/>
          <a:p>
            <a:r>
              <a:rPr lang="en-US" i="1" dirty="0">
                <a:solidFill>
                  <a:srgbClr val="9BA8B7"/>
                </a:solidFill>
              </a:rPr>
              <a:t>key insights here is if 'age' is exceeding 43 years which is 25 percentile of the population, from all record of CHD in 10 years(511) around 456 (89%) falls under this.</a:t>
            </a:r>
          </a:p>
          <a:p>
            <a:r>
              <a:rPr lang="en-IN" i="1" dirty="0">
                <a:solidFill>
                  <a:srgbClr val="9BA8B7"/>
                </a:solidFill>
              </a:rPr>
              <a:t>Which we can clearly see in the distribution , where after 42 - 43 years of age we see gradual increase of CHD risk.</a:t>
            </a:r>
          </a:p>
        </p:txBody>
      </p:sp>
      <p:pic>
        <p:nvPicPr>
          <p:cNvPr id="8" name="Picture 7">
            <a:extLst>
              <a:ext uri="{FF2B5EF4-FFF2-40B4-BE49-F238E27FC236}">
                <a16:creationId xmlns:a16="http://schemas.microsoft.com/office/drawing/2014/main" id="{9A39D654-C45D-02A1-8AB5-7E5F701B0876}"/>
              </a:ext>
            </a:extLst>
          </p:cNvPr>
          <p:cNvPicPr>
            <a:picLocks noChangeAspect="1"/>
          </p:cNvPicPr>
          <p:nvPr/>
        </p:nvPicPr>
        <p:blipFill>
          <a:blip r:embed="rId3"/>
          <a:stretch>
            <a:fillRect/>
          </a:stretch>
        </p:blipFill>
        <p:spPr>
          <a:xfrm>
            <a:off x="5814873" y="3429000"/>
            <a:ext cx="5463449" cy="3172267"/>
          </a:xfrm>
          <a:prstGeom prst="rect">
            <a:avLst/>
          </a:prstGeom>
        </p:spPr>
      </p:pic>
    </p:spTree>
    <p:extLst>
      <p:ext uri="{BB962C8B-B14F-4D97-AF65-F5344CB8AC3E}">
        <p14:creationId xmlns:p14="http://schemas.microsoft.com/office/powerpoint/2010/main" val="33747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508C00-4AD1-B41B-8BEF-C63BB57121E3}"/>
              </a:ext>
            </a:extLst>
          </p:cNvPr>
          <p:cNvSpPr>
            <a:spLocks noGrp="1"/>
          </p:cNvSpPr>
          <p:nvPr>
            <p:ph type="body" sz="half" idx="2"/>
          </p:nvPr>
        </p:nvSpPr>
        <p:spPr>
          <a:xfrm>
            <a:off x="643465" y="2645546"/>
            <a:ext cx="3517567" cy="3462009"/>
          </a:xfrm>
        </p:spPr>
        <p:txBody>
          <a:bodyPr/>
          <a:lstStyle/>
          <a:p>
            <a:r>
              <a:rPr lang="en-US" i="1" dirty="0">
                <a:solidFill>
                  <a:srgbClr val="9BA8B7"/>
                </a:solidFill>
              </a:rPr>
              <a:t>Here we are analyzing whether sex is playing any role in CHD risk. There is no distinguishable pattern or insights that conclusively prove that either sex has any potential of having higher chance of CHD risk in 10 years.</a:t>
            </a:r>
          </a:p>
          <a:p>
            <a:endParaRPr lang="en-IN" dirty="0"/>
          </a:p>
        </p:txBody>
      </p:sp>
      <p:pic>
        <p:nvPicPr>
          <p:cNvPr id="8" name="Content Placeholder 7">
            <a:extLst>
              <a:ext uri="{FF2B5EF4-FFF2-40B4-BE49-F238E27FC236}">
                <a16:creationId xmlns:a16="http://schemas.microsoft.com/office/drawing/2014/main" id="{1CE6FD85-4940-2433-6CAB-3E2D69AEB65B}"/>
              </a:ext>
            </a:extLst>
          </p:cNvPr>
          <p:cNvPicPr>
            <a:picLocks noGrp="1" noChangeAspect="1"/>
          </p:cNvPicPr>
          <p:nvPr>
            <p:ph idx="1"/>
          </p:nvPr>
        </p:nvPicPr>
        <p:blipFill>
          <a:blip r:embed="rId2"/>
          <a:stretch>
            <a:fillRect/>
          </a:stretch>
        </p:blipFill>
        <p:spPr>
          <a:xfrm>
            <a:off x="5459413" y="594805"/>
            <a:ext cx="5927725" cy="2982896"/>
          </a:xfrm>
        </p:spPr>
      </p:pic>
      <p:pic>
        <p:nvPicPr>
          <p:cNvPr id="10" name="Picture 9">
            <a:extLst>
              <a:ext uri="{FF2B5EF4-FFF2-40B4-BE49-F238E27FC236}">
                <a16:creationId xmlns:a16="http://schemas.microsoft.com/office/drawing/2014/main" id="{6CFF771A-7E91-FD63-87E4-96B56463F31D}"/>
              </a:ext>
            </a:extLst>
          </p:cNvPr>
          <p:cNvPicPr>
            <a:picLocks noChangeAspect="1"/>
          </p:cNvPicPr>
          <p:nvPr/>
        </p:nvPicPr>
        <p:blipFill>
          <a:blip r:embed="rId3"/>
          <a:stretch>
            <a:fillRect/>
          </a:stretch>
        </p:blipFill>
        <p:spPr>
          <a:xfrm>
            <a:off x="5620811" y="3577701"/>
            <a:ext cx="5927724" cy="2919241"/>
          </a:xfrm>
          <a:prstGeom prst="rect">
            <a:avLst/>
          </a:prstGeom>
        </p:spPr>
      </p:pic>
      <p:sp>
        <p:nvSpPr>
          <p:cNvPr id="11" name="TextBox 10">
            <a:extLst>
              <a:ext uri="{FF2B5EF4-FFF2-40B4-BE49-F238E27FC236}">
                <a16:creationId xmlns:a16="http://schemas.microsoft.com/office/drawing/2014/main" id="{C6AB379A-417B-BD24-11E6-8B0BAC751F91}"/>
              </a:ext>
            </a:extLst>
          </p:cNvPr>
          <p:cNvSpPr txBox="1"/>
          <p:nvPr/>
        </p:nvSpPr>
        <p:spPr>
          <a:xfrm>
            <a:off x="823029" y="1012054"/>
            <a:ext cx="3338003" cy="646331"/>
          </a:xfrm>
          <a:prstGeom prst="rect">
            <a:avLst/>
          </a:prstGeom>
          <a:noFill/>
        </p:spPr>
        <p:txBody>
          <a:bodyPr wrap="square" rtlCol="0">
            <a:spAutoFit/>
          </a:bodyPr>
          <a:lstStyle/>
          <a:p>
            <a:r>
              <a:rPr lang="en-US" sz="3600" dirty="0">
                <a:solidFill>
                  <a:srgbClr val="9BA8B7"/>
                </a:solidFill>
                <a:latin typeface="Bauhaus 93" panose="04030905020B02020C02" pitchFamily="82" charset="0"/>
              </a:rPr>
              <a:t>Insights -</a:t>
            </a:r>
            <a:endParaRPr lang="en-IN" sz="3600" dirty="0">
              <a:solidFill>
                <a:srgbClr val="9BA8B7"/>
              </a:solidFill>
              <a:latin typeface="Bauhaus 93" panose="04030905020B02020C02" pitchFamily="82" charset="0"/>
            </a:endParaRPr>
          </a:p>
        </p:txBody>
      </p:sp>
    </p:spTree>
    <p:extLst>
      <p:ext uri="{BB962C8B-B14F-4D97-AF65-F5344CB8AC3E}">
        <p14:creationId xmlns:p14="http://schemas.microsoft.com/office/powerpoint/2010/main" val="148491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1387-EE9C-02EF-E402-0C2BE91651C4}"/>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C12D5764-53C1-D5BF-AA20-F4A62C35C62F}"/>
              </a:ext>
            </a:extLst>
          </p:cNvPr>
          <p:cNvPicPr>
            <a:picLocks noGrp="1" noChangeAspect="1"/>
          </p:cNvPicPr>
          <p:nvPr>
            <p:ph idx="1"/>
          </p:nvPr>
        </p:nvPicPr>
        <p:blipFill>
          <a:blip r:embed="rId2"/>
          <a:stretch>
            <a:fillRect/>
          </a:stretch>
        </p:blipFill>
        <p:spPr>
          <a:xfrm>
            <a:off x="5459413" y="577049"/>
            <a:ext cx="5927725" cy="2965142"/>
          </a:xfrm>
        </p:spPr>
      </p:pic>
      <p:sp>
        <p:nvSpPr>
          <p:cNvPr id="4" name="Text Placeholder 3">
            <a:extLst>
              <a:ext uri="{FF2B5EF4-FFF2-40B4-BE49-F238E27FC236}">
                <a16:creationId xmlns:a16="http://schemas.microsoft.com/office/drawing/2014/main" id="{288178C5-35D0-34AA-82BB-F16CC87B26D5}"/>
              </a:ext>
            </a:extLst>
          </p:cNvPr>
          <p:cNvSpPr>
            <a:spLocks noGrp="1"/>
          </p:cNvSpPr>
          <p:nvPr>
            <p:ph type="body" sz="half" idx="2"/>
          </p:nvPr>
        </p:nvSpPr>
        <p:spPr/>
        <p:txBody>
          <a:bodyPr/>
          <a:lstStyle/>
          <a:p>
            <a:r>
              <a:rPr lang="en-US" i="1" dirty="0">
                <a:solidFill>
                  <a:srgbClr val="9BA8B7"/>
                </a:solidFill>
              </a:rPr>
              <a:t>On analyzing graphs  of </a:t>
            </a:r>
            <a:r>
              <a:rPr lang="en-US" i="1" dirty="0" err="1">
                <a:solidFill>
                  <a:srgbClr val="9BA8B7"/>
                </a:solidFill>
              </a:rPr>
              <a:t>is_smoking</a:t>
            </a:r>
            <a:r>
              <a:rPr lang="en-US" i="1" dirty="0">
                <a:solidFill>
                  <a:srgbClr val="9BA8B7"/>
                </a:solidFill>
              </a:rPr>
              <a:t> attribute w.r.t to </a:t>
            </a:r>
            <a:r>
              <a:rPr lang="en-US" i="1" dirty="0" err="1">
                <a:solidFill>
                  <a:srgbClr val="9BA8B7"/>
                </a:solidFill>
              </a:rPr>
              <a:t>TenYearCHD</a:t>
            </a:r>
            <a:r>
              <a:rPr lang="en-US" i="1" dirty="0">
                <a:solidFill>
                  <a:srgbClr val="9BA8B7"/>
                </a:solidFill>
              </a:rPr>
              <a:t> we find no conclusively prove that it is directly affecting the risk factor ,but we will check other analysis too.</a:t>
            </a:r>
            <a:endParaRPr lang="en-IN" i="1" dirty="0">
              <a:solidFill>
                <a:srgbClr val="9BA8B7"/>
              </a:solidFill>
            </a:endParaRPr>
          </a:p>
        </p:txBody>
      </p:sp>
      <p:pic>
        <p:nvPicPr>
          <p:cNvPr id="8" name="Picture 7">
            <a:extLst>
              <a:ext uri="{FF2B5EF4-FFF2-40B4-BE49-F238E27FC236}">
                <a16:creationId xmlns:a16="http://schemas.microsoft.com/office/drawing/2014/main" id="{2C0EE2AF-196A-4E36-174C-00383E8B26E8}"/>
              </a:ext>
            </a:extLst>
          </p:cNvPr>
          <p:cNvPicPr>
            <a:picLocks noChangeAspect="1"/>
          </p:cNvPicPr>
          <p:nvPr/>
        </p:nvPicPr>
        <p:blipFill>
          <a:blip r:embed="rId3"/>
          <a:stretch>
            <a:fillRect/>
          </a:stretch>
        </p:blipFill>
        <p:spPr>
          <a:xfrm>
            <a:off x="5549711" y="3542191"/>
            <a:ext cx="5747128" cy="3064505"/>
          </a:xfrm>
          <a:prstGeom prst="rect">
            <a:avLst/>
          </a:prstGeom>
        </p:spPr>
      </p:pic>
    </p:spTree>
    <p:extLst>
      <p:ext uri="{BB962C8B-B14F-4D97-AF65-F5344CB8AC3E}">
        <p14:creationId xmlns:p14="http://schemas.microsoft.com/office/powerpoint/2010/main" val="253608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58C5-7240-F124-076A-16C1BF83CBBD}"/>
              </a:ext>
            </a:extLst>
          </p:cNvPr>
          <p:cNvSpPr>
            <a:spLocks noGrp="1"/>
          </p:cNvSpPr>
          <p:nvPr>
            <p:ph type="title"/>
          </p:nvPr>
        </p:nvSpPr>
        <p:spPr/>
        <p:txBody>
          <a:bodyPr/>
          <a:lstStyle/>
          <a:p>
            <a:r>
              <a:rPr lang="en-US" dirty="0">
                <a:solidFill>
                  <a:srgbClr val="9BA8B7"/>
                </a:solidFill>
                <a:latin typeface="Bauhaus 93" panose="04030905020B02020C02" pitchFamily="82" charset="0"/>
              </a:rPr>
              <a:t>Insights –</a:t>
            </a:r>
            <a:r>
              <a:rPr lang="en-US" dirty="0"/>
              <a:t> </a:t>
            </a:r>
            <a:br>
              <a:rPr lang="en-US" dirty="0"/>
            </a:br>
            <a:br>
              <a:rPr lang="en-US" dirty="0"/>
            </a:br>
            <a:endParaRPr lang="en-IN" dirty="0"/>
          </a:p>
        </p:txBody>
      </p:sp>
      <p:pic>
        <p:nvPicPr>
          <p:cNvPr id="6" name="Content Placeholder 5">
            <a:extLst>
              <a:ext uri="{FF2B5EF4-FFF2-40B4-BE49-F238E27FC236}">
                <a16:creationId xmlns:a16="http://schemas.microsoft.com/office/drawing/2014/main" id="{D45AA48C-0CD3-2EB2-DDE7-0A48E0BA92B6}"/>
              </a:ext>
            </a:extLst>
          </p:cNvPr>
          <p:cNvPicPr>
            <a:picLocks noGrp="1" noChangeAspect="1"/>
          </p:cNvPicPr>
          <p:nvPr>
            <p:ph idx="1"/>
          </p:nvPr>
        </p:nvPicPr>
        <p:blipFill>
          <a:blip r:embed="rId2"/>
          <a:stretch>
            <a:fillRect/>
          </a:stretch>
        </p:blipFill>
        <p:spPr>
          <a:xfrm>
            <a:off x="5459413" y="1840859"/>
            <a:ext cx="5927725" cy="3238194"/>
          </a:xfrm>
        </p:spPr>
      </p:pic>
      <p:sp>
        <p:nvSpPr>
          <p:cNvPr id="4" name="Text Placeholder 3">
            <a:extLst>
              <a:ext uri="{FF2B5EF4-FFF2-40B4-BE49-F238E27FC236}">
                <a16:creationId xmlns:a16="http://schemas.microsoft.com/office/drawing/2014/main" id="{6A11A95D-6DF9-F5F1-BB54-54108E3FA6B2}"/>
              </a:ext>
            </a:extLst>
          </p:cNvPr>
          <p:cNvSpPr>
            <a:spLocks noGrp="1"/>
          </p:cNvSpPr>
          <p:nvPr>
            <p:ph type="body" sz="half" idx="2"/>
          </p:nvPr>
        </p:nvSpPr>
        <p:spPr/>
        <p:txBody>
          <a:bodyPr/>
          <a:lstStyle/>
          <a:p>
            <a:r>
              <a:rPr lang="en-US" i="1" dirty="0">
                <a:solidFill>
                  <a:srgbClr val="9BA8B7"/>
                </a:solidFill>
              </a:rPr>
              <a:t>Education w.r.t </a:t>
            </a:r>
            <a:r>
              <a:rPr lang="en-US" i="1" dirty="0" err="1">
                <a:solidFill>
                  <a:srgbClr val="9BA8B7"/>
                </a:solidFill>
              </a:rPr>
              <a:t>TenyearCHD</a:t>
            </a:r>
            <a:endParaRPr lang="en-IN" i="1" dirty="0">
              <a:solidFill>
                <a:srgbClr val="9BA8B7"/>
              </a:solidFill>
            </a:endParaRPr>
          </a:p>
        </p:txBody>
      </p:sp>
    </p:spTree>
    <p:extLst>
      <p:ext uri="{BB962C8B-B14F-4D97-AF65-F5344CB8AC3E}">
        <p14:creationId xmlns:p14="http://schemas.microsoft.com/office/powerpoint/2010/main" val="19524587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{37AC073E-C2D5-45CB-B361-1C363760D5F3}tf56160789_win32</Template>
  <TotalTime>192</TotalTime>
  <Words>1325</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Bauhaus 93</vt:lpstr>
      <vt:lpstr>Bookman Old Style</vt:lpstr>
      <vt:lpstr>Calibri</vt:lpstr>
      <vt:lpstr>Franklin Gothic Book</vt:lpstr>
      <vt:lpstr>Custom</vt:lpstr>
      <vt:lpstr>Project –  Cardiovascular risk prediction</vt:lpstr>
      <vt:lpstr>                                                                                                    On healthcare routine examinations, it is consistently observed that heart diseases have attained a distressingly high prevalence, a trend attributed to a multitude of factors such as lifestyle choices, occupational stress, sedentary habits, and other contributing factors. Within the scope of this endeavor, we are dedicated to the development of a predictive model for estimating the 10-year risk of Coronary Heart Disease (CHD). To facilitate this predictive task, we are furnished with a comprehensive set of variables, each of which exerts a discernible influence on the likelihood of heart-related afflictions. These variables encompass a wide range of characteristics, encompassing demographic particulars, historical health records, and prevailing medical conditions.  The dataset employed for this analysis originates from an ongoing cardiovascular study encompassing residents of the town of Framingham, Massachusetts. The primary objective is the classification of patients based on their likelihood of encountering coronary heart disease within the next decade. This dataset encompasses a substantial volume of data, comprising over 4,000 individual records and encapsulating 15 distinct attributes. These attributes encompass a spectrum of potential risk factors, encompassing those pertaining to demographic attributes, behavioral patterns, and medical history. The comprehensive nature of these variables equips us with valuable insights to construct an accurate and reliable predictive model for CHD risk assessment.</vt:lpstr>
      <vt:lpstr>Data Structure -  </vt:lpstr>
      <vt:lpstr>Exploratory Data Analysis (EDA) - </vt:lpstr>
      <vt:lpstr>Pair plot – </vt:lpstr>
      <vt:lpstr>Insights –   </vt:lpstr>
      <vt:lpstr>PowerPoint Presentation</vt:lpstr>
      <vt:lpstr>Insights –   </vt:lpstr>
      <vt:lpstr>Insights –   </vt:lpstr>
      <vt:lpstr>Insights –   </vt:lpstr>
      <vt:lpstr>Insights –   </vt:lpstr>
      <vt:lpstr>Insights –   </vt:lpstr>
      <vt:lpstr>Insights –   </vt:lpstr>
      <vt:lpstr>Insights –   </vt:lpstr>
      <vt:lpstr>Insights –   </vt:lpstr>
      <vt:lpstr>Insights –   </vt:lpstr>
      <vt:lpstr>More EDA –   </vt:lpstr>
      <vt:lpstr>Co-relation Matrix –   </vt:lpstr>
      <vt:lpstr>                  Model Building  -  </vt:lpstr>
      <vt:lpstr>Model fitting  &amp; AUC – ROC curve - </vt:lpstr>
      <vt:lpstr>Important Features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Cardiovascular risk prediction</dc:title>
  <dc:creator>Deepak</dc:creator>
  <cp:lastModifiedBy>Deepak</cp:lastModifiedBy>
  <cp:revision>1</cp:revision>
  <dcterms:created xsi:type="dcterms:W3CDTF">2023-09-15T07:47:25Z</dcterms:created>
  <dcterms:modified xsi:type="dcterms:W3CDTF">2023-09-15T11:00:10Z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