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 -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Power consumption</a:t>
            </a:r>
            <a:b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prediction</a:t>
            </a:r>
            <a:b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– Deepak Pal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Email – </a:t>
            </a:r>
            <a:r>
              <a:rPr lang="en-US" sz="1100" dirty="0"/>
              <a:t>deepak.pal18x@gmail.com</a:t>
            </a:r>
            <a:endParaRPr lang="en-IN" sz="11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844BC-EBAD-A9B9-41D6-C8006C9C4152}"/>
              </a:ext>
            </a:extLst>
          </p:cNvPr>
          <p:cNvSpPr txBox="1"/>
          <p:nvPr/>
        </p:nvSpPr>
        <p:spPr>
          <a:xfrm>
            <a:off x="1287262" y="1935332"/>
            <a:ext cx="9800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      Thank You</a:t>
            </a:r>
            <a:endParaRPr lang="en-IN" sz="9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0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FF1E-58F7-682F-5034-915CA955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</a:t>
            </a:r>
            <a:r>
              <a:rPr lang="en-IN" b="1" dirty="0" err="1">
                <a:solidFill>
                  <a:schemeClr val="accent1"/>
                </a:solidFill>
              </a:rPr>
              <a:t>bjective</a:t>
            </a:r>
            <a:r>
              <a:rPr lang="en-IN" b="1" dirty="0">
                <a:solidFill>
                  <a:schemeClr val="accent1"/>
                </a:solidFill>
              </a:rPr>
              <a:t> - 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98458-C237-EA40-16E9-69481AC5BDF7}"/>
              </a:ext>
            </a:extLst>
          </p:cNvPr>
          <p:cNvSpPr txBox="1"/>
          <p:nvPr/>
        </p:nvSpPr>
        <p:spPr>
          <a:xfrm>
            <a:off x="1216240" y="2175029"/>
            <a:ext cx="99394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tx2"/>
                </a:solidFill>
              </a:rPr>
              <a:t>Our objective is to create an accurate machine learning model that predicts the power consumption in Zone 1 of Wellington. By achieving this, we can contribute to effective energy resource management, cost reduction, and a more sustainable future for the region. we'll explore how utilizing environmental and meteorological factors can assist in efficiently managing energy resources and optimizing power consumption.</a:t>
            </a:r>
            <a:endParaRPr lang="en-IN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8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F62F-4E15-8346-AB75-3D313A19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Data Structure</a:t>
            </a:r>
            <a:b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603191-79E4-BC53-1A71-CD24049D4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852256"/>
            <a:ext cx="5927725" cy="5166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0DE03-3308-42E3-532E-6D4975EF5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accent1"/>
                </a:solidFill>
              </a:rPr>
              <a:t>No_of_columns</a:t>
            </a:r>
            <a:r>
              <a:rPr lang="en-GB" sz="2400" dirty="0">
                <a:solidFill>
                  <a:schemeClr val="accent1"/>
                </a:solidFill>
              </a:rPr>
              <a:t> – 8</a:t>
            </a:r>
          </a:p>
          <a:p>
            <a:r>
              <a:rPr lang="en-GB" sz="2400" dirty="0" err="1">
                <a:solidFill>
                  <a:schemeClr val="accent1"/>
                </a:solidFill>
              </a:rPr>
              <a:t>No_of_Rows</a:t>
            </a:r>
            <a:r>
              <a:rPr lang="en-GB" sz="2400" dirty="0">
                <a:solidFill>
                  <a:schemeClr val="accent1"/>
                </a:solidFill>
              </a:rPr>
              <a:t> – 52583 </a:t>
            </a:r>
            <a:endParaRPr lang="en-IN" sz="2400" dirty="0">
              <a:solidFill>
                <a:schemeClr val="accent1"/>
              </a:solidFill>
            </a:endParaRPr>
          </a:p>
          <a:p>
            <a:r>
              <a:rPr lang="en-IN" sz="2400" dirty="0">
                <a:solidFill>
                  <a:schemeClr val="accent1"/>
                </a:solidFill>
              </a:rPr>
              <a:t>Target column - </a:t>
            </a:r>
            <a:r>
              <a:rPr lang="en-US" sz="2400" b="1" dirty="0">
                <a:solidFill>
                  <a:schemeClr val="accent1"/>
                </a:solidFill>
              </a:rPr>
              <a:t>Zone 1 Power Consumption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41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A871-6D22-F7F5-5A14-A66F7D1C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Exploratory Data Analysis (EDA)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0DBE-D326-601E-659C-8DBCA4D90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Exploratory data analysis provided valuable insights into the dataset. Visualizations such as histograms, scatter plots, and correlation matrices revealed patterns and correlations among variables, guiding our model development process.</a:t>
            </a:r>
            <a:endParaRPr lang="en-IN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2AFEED-CA99-55A2-7311-D12E86564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21128" y="1536174"/>
            <a:ext cx="60895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Shape  - (52583, 8 )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Temperature, Humidity and Wind Speed being    numeric data columns ,were classified as object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due to having of wrong data type like strings ,’5.567 dc’.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Temperature, Humidity, Wind Speed, general diffuse flows, diffuse flows, Air Quality Index (PM) have small fraction of outlier and columns have some missing data.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77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DF50-F341-BD06-0A3B-9CC7AC8A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Pair plot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AB736C-06CB-D668-8A25-D17CEB673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336" y="812800"/>
            <a:ext cx="6275198" cy="558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007FF-6A05-2823-01B7-E581ACD18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To visualize relationship of features with one and another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28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5E074F-73B6-A7D4-5F5E-0650E87F0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8" y="300841"/>
            <a:ext cx="3505690" cy="2524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9690C-81CE-B86E-2000-9B0AF6EC8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403" y="349285"/>
            <a:ext cx="3273875" cy="2503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561BD-F624-EE53-EEFF-061DEDAD7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652" y="349285"/>
            <a:ext cx="3296689" cy="2476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FC1156-9BB9-B75E-4EFC-3F1EBA3B7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00" y="3110907"/>
            <a:ext cx="3988042" cy="285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D684A4-7F3F-845E-CA4C-C394E1BBC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962" y="3110906"/>
            <a:ext cx="3957057" cy="28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7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0791-7498-AEB7-9A83-B08596A3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Co-relation Matrix 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73E0AE-AB70-476E-23D5-567067248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1192" y="470517"/>
            <a:ext cx="6337342" cy="59125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220D4-F3B4-DB8C-D42A-F1A7D63B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672179"/>
            <a:ext cx="3517567" cy="3710865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/>
              <a:t>Findings - </a:t>
            </a:r>
          </a:p>
          <a:p>
            <a:r>
              <a:rPr lang="en-US" sz="2300" dirty="0"/>
              <a:t>1) Temperature and humidity are negatively correlated by - 0.46(moderate)</a:t>
            </a:r>
          </a:p>
          <a:p>
            <a:r>
              <a:rPr lang="en-US" sz="2300" dirty="0"/>
              <a:t>2) Temperature and windspeed are positively correlated by - 0.48(moderate)</a:t>
            </a:r>
          </a:p>
          <a:p>
            <a:r>
              <a:rPr lang="en-US" sz="2300" dirty="0"/>
              <a:t>3) General diffuse flows and diffuse flows are highly correlated by -0.97</a:t>
            </a:r>
          </a:p>
          <a:p>
            <a:r>
              <a:rPr lang="en-US" sz="2300" dirty="0"/>
              <a:t>4) humidity and General diffuse flows are negatively correlated, negatively correlated by - -0.41</a:t>
            </a:r>
          </a:p>
          <a:p>
            <a:endParaRPr lang="en-US" sz="2300" dirty="0"/>
          </a:p>
          <a:p>
            <a:endParaRPr lang="en-US" sz="23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85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BB88-5B98-6B3C-B36F-B32037E4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EDA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802B58-5D05-6DCA-BFE9-E3B6E1724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3359" y="1731146"/>
            <a:ext cx="3870664" cy="36309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3287E-2AAE-A1BE-7A17-66E7F94CE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Skewness Treatment By </a:t>
            </a:r>
            <a:r>
              <a:rPr lang="en-US" dirty="0" err="1"/>
              <a:t>yeojohnson</a:t>
            </a:r>
            <a:r>
              <a:rPr lang="en-US" dirty="0"/>
              <a:t>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Dropping highly correlated column </a:t>
            </a:r>
            <a:r>
              <a:rPr lang="en-IN" dirty="0"/>
              <a:t>diffuse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Checked for Variable inflation factor for </a:t>
            </a:r>
            <a:r>
              <a:rPr lang="en-IN" dirty="0" err="1"/>
              <a:t>Multicolinearity</a:t>
            </a:r>
            <a:r>
              <a:rPr lang="en-IN" dirty="0"/>
              <a:t> check.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2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BEA1-0E13-3A90-B524-9E6E99F8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Model Building 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5EF1A9-B380-D1BC-8279-CB31CB387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8190" y="1364408"/>
            <a:ext cx="5927725" cy="44751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AB5B6-47A1-CD67-E3C4-306A4DCB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Model – </a:t>
            </a:r>
            <a:r>
              <a:rPr lang="en-US" sz="2000" dirty="0" err="1"/>
              <a:t>RandomForestRegressor</a:t>
            </a:r>
            <a:endParaRPr lang="en-US" sz="2000" dirty="0"/>
          </a:p>
          <a:p>
            <a:r>
              <a:rPr lang="en-US" sz="2000" dirty="0"/>
              <a:t>Train &amp; Test accuracy - 0.9 </a:t>
            </a:r>
            <a:r>
              <a:rPr lang="en-US" sz="2000"/>
              <a:t>&amp; 0.65</a:t>
            </a:r>
            <a:endParaRPr lang="en-US" sz="2000" dirty="0"/>
          </a:p>
          <a:p>
            <a:r>
              <a:rPr lang="en-IN" sz="2000" dirty="0" err="1"/>
              <a:t>mean_absolute_error</a:t>
            </a:r>
            <a:r>
              <a:rPr lang="en-IN" sz="2000" dirty="0"/>
              <a:t>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3493.44</a:t>
            </a:r>
          </a:p>
          <a:p>
            <a:r>
              <a:rPr lang="en-US" sz="2000" dirty="0">
                <a:solidFill>
                  <a:schemeClr val="bg1"/>
                </a:solidFill>
              </a:rPr>
              <a:t>Adjusted R^2 -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0.6289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463C4ED-6D62-8D7F-FA72-C9A1E5E4C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0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88B9955-7A32-A350-AC02-1AFED9FC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0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5955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{9991BDF3-266C-4460-BF9C-643FBEEE9737}tf22712842_win32</Template>
  <TotalTime>53</TotalTime>
  <Words>358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Bookman Old Style</vt:lpstr>
      <vt:lpstr>Calibri</vt:lpstr>
      <vt:lpstr>Franklin Gothic Book</vt:lpstr>
      <vt:lpstr>Custom</vt:lpstr>
      <vt:lpstr>Project - Power consumption prediction </vt:lpstr>
      <vt:lpstr>Objective - </vt:lpstr>
      <vt:lpstr>Data Structure </vt:lpstr>
      <vt:lpstr>Exploratory Data Analysis (EDA)</vt:lpstr>
      <vt:lpstr>Pair plot  </vt:lpstr>
      <vt:lpstr>PowerPoint Presentation</vt:lpstr>
      <vt:lpstr>Co-relation Matrix  </vt:lpstr>
      <vt:lpstr>More EDA </vt:lpstr>
      <vt:lpstr>Model Building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Power consumption prediction </dc:title>
  <dc:creator>Deepak</dc:creator>
  <cp:lastModifiedBy>Deepak</cp:lastModifiedBy>
  <cp:revision>4</cp:revision>
  <dcterms:created xsi:type="dcterms:W3CDTF">2023-08-20T07:36:34Z</dcterms:created>
  <dcterms:modified xsi:type="dcterms:W3CDTF">2023-08-23T07:05:12Z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