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5" r:id="rId10"/>
  </p:sldIdLst>
  <p:sldSz cx="12192000" cy="6858000"/>
  <p:notesSz cx="6858000" cy="9144000"/>
  <p:embeddedFontLst>
    <p:embeddedFont>
      <p:font typeface="Garamond" panose="02020404030301010803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1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2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8" name="Google Shape;18;p12" descr="HD-PanelTitleR1.png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12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20" name="Google Shape;20;p12" descr="HDRibbonTitle-UniformTrim.png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12" descr="HDRibbonTitle-UniformTrim.png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12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 panose="02020404030301010803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type="dt" idx="10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type="ftr" idx="11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type="sldNum" idx="12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27" name="Google Shape;27;p12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 panose="02020404030301010803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/>
          <p:nvPr>
            <p:ph type="pic" idx="2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8" name="Google Shape;88;p21"/>
          <p:cNvSpPr txBox="1"/>
          <p:nvPr>
            <p:ph type="body" idx="1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21"/>
          <p:cNvSpPr txBox="1"/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 panose="02020404030301010803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type="body" idx="1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22"/>
          <p:cNvSpPr txBox="1"/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98" name="Google Shape;98;p2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 panose="02020404030301010803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type="body" idx="1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300"/>
              <a:buFont typeface="Garamond" panose="02020404030301010803"/>
              <a:buNone/>
              <a:defRPr sz="20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Font typeface="Garamond" panose="02020404030301010803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Font typeface="Garamond" panose="02020404030301010803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Font typeface="Garamond" panose="02020404030301010803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Font typeface="Garamond" panose="02020404030301010803"/>
              <a:buNone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type="body" idx="2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06" name="Google Shape;106;p2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“</a:t>
            </a:r>
            <a:endParaRPr lang="en-US" sz="8000" b="0" i="0" u="none" strike="noStrike" cap="none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  <p:sp>
        <p:nvSpPr>
          <p:cNvPr id="107" name="Google Shape;107;p23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”</a:t>
            </a:r>
            <a:endParaRPr lang="en-US" sz="8000" b="0" i="0" u="none" strike="noStrike" cap="none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  <p:cxnSp>
        <p:nvCxnSpPr>
          <p:cNvPr id="108" name="Google Shape;108;p23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 panose="02020404030301010803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type="body" idx="1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 panose="02020404030301010803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type="body" idx="1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25"/>
          <p:cNvSpPr txBox="1"/>
          <p:nvPr>
            <p:ph type="body" idx="2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5"/>
          <p:cNvSpPr txBox="1"/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2" name="Google Shape;122;p2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“</a:t>
            </a:r>
            <a:endParaRPr lang="en-US" sz="8000" b="0" i="0" u="none" strike="noStrike" cap="none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  <p:sp>
        <p:nvSpPr>
          <p:cNvPr id="123" name="Google Shape;123;p25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”</a:t>
            </a:r>
            <a:endParaRPr lang="en-US" sz="8000" b="0" i="0" u="none" strike="noStrike" cap="none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  <p:cxnSp>
        <p:nvCxnSpPr>
          <p:cNvPr id="124" name="Google Shape;124;p2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 panose="02020404030301010803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type="body" idx="1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6"/>
          <p:cNvSpPr txBox="1"/>
          <p:nvPr>
            <p:ph type="body" idx="2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32" name="Google Shape;132;p26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 panose="02020404030301010803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type="body" idx="1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39" name="Google Shape;139;p2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type="body" idx="1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46" name="Google Shape;146;p28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1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 panose="02020404030301010803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type="body" idx="1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4"/>
          <p:cNvSpPr txBox="1"/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41" name="Google Shape;41;p14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1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1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type="body" idx="1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type="body" idx="2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 panose="02020404030301010803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type="body" idx="1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0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/>
        </p:txBody>
      </p:sp>
      <p:sp>
        <p:nvSpPr>
          <p:cNvPr id="53" name="Google Shape;53;p16"/>
          <p:cNvSpPr txBox="1"/>
          <p:nvPr>
            <p:ph type="body" idx="2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type="body" idx="3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0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/>
        </p:txBody>
      </p:sp>
      <p:sp>
        <p:nvSpPr>
          <p:cNvPr id="55" name="Google Shape;55;p16"/>
          <p:cNvSpPr txBox="1"/>
          <p:nvPr>
            <p:ph type="body" idx="4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59" name="Google Shape;59;p1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65" name="Google Shape;65;p1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 panose="02020404030301010803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type="body" idx="1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type="body" idx="2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19"/>
          <p:cNvSpPr txBox="1"/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77" name="Google Shape;77;p19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 panose="02020404030301010803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/>
          <p:nvPr>
            <p:ph type="pic" idx="2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20"/>
          <p:cNvSpPr txBox="1"/>
          <p:nvPr>
            <p:ph type="body" idx="1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20"/>
          <p:cNvSpPr txBox="1"/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/>
          <a:stretch>
            <a:fillRect/>
          </a:stretch>
        </a:blip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" name="Google Shape;7;p11" descr="HD-PanelContent.png"/>
            <p:cNvPicPr preferRelativeResize="0"/>
            <p:nvPr/>
          </p:nvPicPr>
          <p:blipFill rotWithShape="1">
            <a:blip r:embed="rId19"/>
            <a:srcRect/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9" name="Google Shape;9;p11" descr="HDRibbonContent-UniformTrim.png"/>
            <p:cNvPicPr preferRelativeResize="0"/>
            <p:nvPr/>
          </p:nvPicPr>
          <p:blipFill rotWithShape="1">
            <a:blip r:embed="rId20"/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0;p11" descr="HDRibbonContent-UniformTrim.png"/>
            <p:cNvPicPr preferRelativeResize="0"/>
            <p:nvPr/>
          </p:nvPicPr>
          <p:blipFill rotWithShape="1">
            <a:blip r:embed="rId20"/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 panose="02020404030301010803"/>
              <a:buNone/>
              <a:defRPr sz="4400" b="0" i="0" u="none" strike="noStrike" cap="none">
                <a:solidFill>
                  <a:srgbClr val="262626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 panose="020B0604020202020204"/>
              <a:buChar char="•"/>
              <a:defRPr sz="2400" b="0" i="0" u="none" strike="noStrike" cap="none">
                <a:solidFill>
                  <a:srgbClr val="262626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 panose="020B0604020202020204"/>
              <a:buChar char="•"/>
              <a:defRPr sz="2000" b="0" i="0" u="none" strike="noStrike" cap="none">
                <a:solidFill>
                  <a:srgbClr val="262626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2pPr>
            <a:lvl3pPr marL="1371600" marR="0" lvl="2" indent="-36004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 panose="020B0604020202020204"/>
              <a:buChar char="•"/>
              <a:defRPr sz="1800" b="0" i="0" u="none" strike="noStrike" cap="none">
                <a:solidFill>
                  <a:srgbClr val="262626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3pPr>
            <a:lvl4pPr marL="1828800" marR="0" lvl="3" indent="-34544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 panose="020B0604020202020204"/>
              <a:buChar char="•"/>
              <a:defRPr sz="1600" b="0" i="0" u="none" strike="noStrike" cap="none">
                <a:solidFill>
                  <a:srgbClr val="262626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 panose="020B0604020202020204"/>
              <a:buChar char="•"/>
              <a:defRPr sz="1400" b="0" i="0" u="none" strike="noStrike" cap="none">
                <a:solidFill>
                  <a:srgbClr val="262626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 panose="020B0604020202020204"/>
              <a:buChar char="•"/>
              <a:defRPr sz="1400" b="0" i="0" u="none" strike="noStrike" cap="none">
                <a:solidFill>
                  <a:srgbClr val="262626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 panose="020B0604020202020204"/>
              <a:buChar char="•"/>
              <a:defRPr sz="1400" b="0" i="0" u="none" strike="noStrike" cap="none">
                <a:solidFill>
                  <a:srgbClr val="262626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7pPr>
            <a:lvl8pPr marL="3657600" marR="0" lvl="7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 panose="020B0604020202020204"/>
              <a:buChar char="•"/>
              <a:defRPr sz="1400" b="0" i="0" u="none" strike="noStrike" cap="none">
                <a:solidFill>
                  <a:srgbClr val="262626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8pPr>
            <a:lvl9pPr marL="4114800" marR="0" lvl="8" indent="-330835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 panose="020B0604020202020204"/>
              <a:buChar char="•"/>
              <a:defRPr sz="1400" b="0" i="0" u="none" strike="noStrike" cap="none">
                <a:solidFill>
                  <a:srgbClr val="262626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subTitle" idx="1"/>
          </p:nvPr>
        </p:nvSpPr>
        <p:spPr>
          <a:xfrm>
            <a:off x="2318994" y="1461156"/>
            <a:ext cx="7466030" cy="396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20"/>
              <a:buNone/>
            </a:pPr>
            <a:r>
              <a:rPr lang="en-US" sz="4800"/>
              <a:t>Utilizing Machine Learning to Forecast the Probability of Successfully Collecting Debts by Analyzing Statute-Barred Status</a:t>
            </a:r>
            <a:endParaRPr lang="en-US" sz="4800"/>
          </a:p>
        </p:txBody>
      </p:sp>
      <p:sp>
        <p:nvSpPr>
          <p:cNvPr id="152" name="Google Shape;152;p1"/>
          <p:cNvSpPr txBox="1"/>
          <p:nvPr/>
        </p:nvSpPr>
        <p:spPr>
          <a:xfrm>
            <a:off x="480766" y="0"/>
            <a:ext cx="11378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Project Title</a:t>
            </a:r>
            <a:endParaRPr sz="6600" b="0" i="0" u="none" strike="noStrike" cap="none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1295402" y="-53816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 panose="020B0604020202020204"/>
              <a:buNone/>
            </a:pPr>
            <a:r>
              <a:rPr lang="en-US" b="1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Problem Statement:</a:t>
            </a:r>
            <a:br>
              <a:rPr lang="en-US" sz="2400" b="0" i="0" u="none" strike="noStrike" cap="none">
                <a:solidFill>
                  <a:schemeClr val="dk1"/>
                </a:solidFill>
              </a:rPr>
            </a:br>
            <a:endParaRPr lang="en-US" sz="2400" b="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158" name="Google Shape;158;p2"/>
          <p:cNvSpPr txBox="1"/>
          <p:nvPr>
            <p:ph type="body" idx="1"/>
          </p:nvPr>
        </p:nvSpPr>
        <p:spPr>
          <a:xfrm>
            <a:off x="838200" y="3724294"/>
            <a:ext cx="184731" cy="553998"/>
          </a:xfrm>
          <a:prstGeom prst="rect">
            <a:avLst/>
          </a:prstGeom>
          <a:solidFill>
            <a:srgbClr val="F7F7F8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 panose="020B0604020202020204"/>
              <a:buNone/>
            </a:pPr>
            <a:br>
              <a:rPr lang="en-US" sz="1200" b="1" i="0" u="none" strike="noStrike" cap="none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9" name="Google Shape;159;p2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sz="2800" b="0" i="0" u="none" strike="noStrike" cap="none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751002" y="859065"/>
            <a:ext cx="10821972" cy="513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 the realm of debt collection, the ability to discern which accounts are statute-barred—thus potentially unrecoverable—holds immense significance. This project endeavors to develop a sophisticated machine-learning model aimed at accurately predicting the probability of successfully collecting debts by meticulously examining the statute-barred status of each account.</a:t>
            </a:r>
            <a:endParaRPr sz="1200" b="0" i="0" u="none" strike="noStrike" cap="none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Given a dataset encompassing a multitude of attributes including original creditor information, account IDs, current balances, purchase dates, and a wealth of other pertinent features, the objective is to construct a predictive model that excels in identifying accounts where the statute barred status may influence the likelihood of debt retrieval.</a:t>
            </a:r>
            <a:endParaRPr lang="en-US" sz="2400" b="0" i="0" u="none" strike="noStrike" cap="none">
              <a:solidFill>
                <a:srgbClr val="37415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focal point of this endeavor centers on the </a:t>
            </a:r>
            <a:r>
              <a:rPr lang="en-US" sz="2800" b="1" i="0" u="none" strike="noStrike" cap="none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IsStatBarred</a:t>
            </a:r>
            <a:r>
              <a:rPr lang="en-US" sz="2400" b="0" i="0" u="none" strike="noStrike" cap="none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field, which serves as the pivotal target variable for classification. </a:t>
            </a:r>
            <a:endParaRPr sz="2400" b="0" i="0" u="none" strike="noStrike" cap="none">
              <a:solidFill>
                <a:srgbClr val="37415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 txBox="1"/>
          <p:nvPr>
            <p:ph type="title"/>
          </p:nvPr>
        </p:nvSpPr>
        <p:spPr>
          <a:xfrm>
            <a:off x="838200" y="559634"/>
            <a:ext cx="10515600" cy="100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4400"/>
              <a:buFont typeface="Arial" panose="020B0604020202020204"/>
              <a:buNone/>
            </a:pPr>
            <a:r>
              <a:rPr lang="en-US" b="1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 Definition</a:t>
            </a:r>
            <a:endParaRPr lang="en-US" b="1">
              <a:solidFill>
                <a:srgbClr val="37415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3"/>
          <p:cNvSpPr txBox="1"/>
          <p:nvPr>
            <p:ph type="body" idx="1"/>
          </p:nvPr>
        </p:nvSpPr>
        <p:spPr>
          <a:xfrm>
            <a:off x="1012595" y="1932495"/>
            <a:ext cx="10341205" cy="476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760"/>
              <a:buFont typeface="Arial" panose="020B0604020202020204"/>
              <a:buAutoNum type="arabicPeriod"/>
            </a:pPr>
            <a:r>
              <a:rPr lang="en-US" b="1" i="0" u="none" strike="noStrike" cap="none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EntityID</a:t>
            </a:r>
            <a:r>
              <a:rPr lang="en-US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Unique identifier for each entry.</a:t>
            </a:r>
            <a:endParaRPr lang="en-US">
              <a:solidFill>
                <a:srgbClr val="37415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760"/>
              <a:buFont typeface="Arial" panose="020B0604020202020204"/>
              <a:buAutoNum type="arabicPeriod"/>
            </a:pPr>
            <a:r>
              <a:rPr lang="en-US" b="1" i="0" u="none" strike="noStrike" cap="none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OriginalCreditor[Redacted]</a:t>
            </a:r>
            <a:r>
              <a:rPr lang="en-US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Name of the original creditor, with sensitive information redacted.</a:t>
            </a:r>
            <a:endParaRPr lang="en-US">
              <a:solidFill>
                <a:srgbClr val="37415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760"/>
              <a:buFont typeface="Arial" panose="020B0604020202020204"/>
              <a:buAutoNum type="arabicPeriod"/>
            </a:pPr>
            <a:r>
              <a:rPr lang="en-US" b="1" i="0" u="none" strike="noStrike" cap="none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AccountID</a:t>
            </a:r>
            <a:r>
              <a:rPr lang="en-US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Unique identifier for the account.</a:t>
            </a:r>
            <a:endParaRPr lang="en-US">
              <a:solidFill>
                <a:srgbClr val="37415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760"/>
              <a:buFont typeface="Arial" panose="020B0604020202020204"/>
              <a:buAutoNum type="arabicPeriod"/>
            </a:pPr>
            <a:r>
              <a:rPr lang="en-US" b="1" i="0" u="none" strike="noStrike" cap="none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CurrentBalance</a:t>
            </a:r>
            <a:r>
              <a:rPr lang="en-US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The current balance of the account.</a:t>
            </a:r>
            <a:endParaRPr lang="en-US">
              <a:solidFill>
                <a:srgbClr val="37415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760"/>
              <a:buFont typeface="Arial" panose="020B0604020202020204"/>
              <a:buAutoNum type="arabicPeriod"/>
            </a:pPr>
            <a:r>
              <a:rPr lang="en-US" b="1" i="0" u="none" strike="noStrike" cap="none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DebtLoadPrincipal</a:t>
            </a:r>
            <a:r>
              <a:rPr lang="en-US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The principal amount of the debt load.</a:t>
            </a:r>
            <a:endParaRPr lang="en-US">
              <a:solidFill>
                <a:srgbClr val="37415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760"/>
              <a:buFont typeface="Arial" panose="020B0604020202020204"/>
              <a:buAutoNum type="arabicPeriod"/>
            </a:pPr>
            <a:r>
              <a:rPr lang="en-US" b="1" i="0" u="none" strike="noStrike" cap="none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BalanceAtDebtLoad</a:t>
            </a:r>
            <a:r>
              <a:rPr lang="en-US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The balance at the time of debt load.</a:t>
            </a:r>
            <a:endParaRPr lang="en-US">
              <a:solidFill>
                <a:srgbClr val="37415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760"/>
              <a:buFont typeface="Arial" panose="020B0604020202020204"/>
              <a:buAutoNum type="arabicPeriod"/>
            </a:pPr>
            <a:r>
              <a:rPr lang="en-US" b="1" i="0" u="none" strike="noStrike" cap="none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PurchasePrice</a:t>
            </a:r>
            <a:r>
              <a:rPr lang="en-US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The price at which the debt was purchased.</a:t>
            </a:r>
            <a:endParaRPr lang="en-US">
              <a:solidFill>
                <a:srgbClr val="37415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60"/>
              <a:buNone/>
            </a:pPr>
            <a:endParaRPr>
              <a:solidFill>
                <a:srgbClr val="37415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lvl="0" indent="-110490" algn="l" rtl="0">
              <a:spcBef>
                <a:spcPts val="0"/>
              </a:spcBef>
              <a:spcAft>
                <a:spcPts val="0"/>
              </a:spcAft>
              <a:buSzPts val="2760"/>
              <a:buFont typeface="Garamond" panose="02020404030301010803"/>
              <a:buNone/>
            </a:pPr>
          </a:p>
          <a:p>
            <a:pPr marL="285750" lvl="0" indent="-110490" algn="l" rtl="0">
              <a:spcBef>
                <a:spcPts val="480"/>
              </a:spcBef>
              <a:spcAft>
                <a:spcPts val="0"/>
              </a:spcAft>
              <a:buSzPts val="2760"/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>
            <p:ph type="body" idx="1"/>
          </p:nvPr>
        </p:nvSpPr>
        <p:spPr>
          <a:xfrm>
            <a:off x="904188" y="1112363"/>
            <a:ext cx="10515600" cy="528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220"/>
              <a:buNone/>
            </a:pPr>
            <a:r>
              <a:rPr lang="en-US" sz="2800" b="1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8. ProductOrDebtType</a:t>
            </a:r>
            <a:r>
              <a:rPr lang="en-US" sz="2800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Type of product or debt.</a:t>
            </a:r>
            <a:endParaRPr lang="en-US" sz="2800">
              <a:solidFill>
                <a:srgbClr val="37415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220"/>
              <a:buNone/>
            </a:pPr>
            <a:r>
              <a:rPr lang="en-US" sz="2800" b="1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9.CollectionStatus</a:t>
            </a:r>
            <a:r>
              <a:rPr lang="en-US" sz="2800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Status of the debt collection</a:t>
            </a:r>
            <a:endParaRPr lang="en-US" sz="2800">
              <a:solidFill>
                <a:srgbClr val="37415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220"/>
              <a:buNone/>
            </a:pPr>
            <a:r>
              <a:rPr lang="en-US" sz="2800" b="1" i="0" u="none" strike="noStrike" cap="none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10.</a:t>
            </a:r>
            <a:r>
              <a:rPr lang="en-US" sz="28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IsStatBarred</a:t>
            </a:r>
            <a:r>
              <a:rPr lang="en-US" sz="28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en-US" sz="2800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Indicates if the debt is statute-barred.</a:t>
            </a:r>
            <a:r>
              <a:rPr lang="en-US" sz="2800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(target variable)</a:t>
            </a:r>
            <a:endParaRPr lang="en-US" sz="2800">
              <a:solidFill>
                <a:srgbClr val="37415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220"/>
              <a:buNone/>
            </a:pPr>
            <a:r>
              <a:rPr lang="en-US" sz="2800" b="1" i="0" u="none" strike="noStrike" cap="none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11.CloseDate</a:t>
            </a:r>
            <a:r>
              <a:rPr lang="en-US" sz="2800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The date when the account was closed.</a:t>
            </a:r>
            <a:endParaRPr lang="en-US" sz="2800">
              <a:solidFill>
                <a:srgbClr val="37415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220"/>
              <a:buNone/>
            </a:pPr>
            <a:r>
              <a:rPr lang="en-US" sz="2800" b="1" i="0" u="none" strike="noStrike" cap="none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12. Closure Reason</a:t>
            </a:r>
            <a:r>
              <a:rPr lang="en-US" sz="2800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Reason for closing the account.</a:t>
            </a:r>
            <a:endParaRPr lang="en-US" sz="2800">
              <a:solidFill>
                <a:srgbClr val="37415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220"/>
              <a:buNone/>
            </a:pPr>
            <a:r>
              <a:rPr lang="en-US" sz="2800" b="1" i="0" u="none" strike="noStrike" cap="none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13. InBankruptcy</a:t>
            </a:r>
            <a:r>
              <a:rPr lang="en-US" sz="2800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Indicates if the account is involved in bankruptcy.</a:t>
            </a:r>
            <a:endParaRPr lang="en-US" sz="2800">
              <a:solidFill>
                <a:srgbClr val="37415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220"/>
              <a:buNone/>
            </a:pPr>
            <a:r>
              <a:rPr lang="en-US" sz="2800" b="1" i="0" u="none" strike="noStrike" cap="none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14. AccountInsolvencyType</a:t>
            </a:r>
            <a:r>
              <a:rPr lang="en-US" sz="2800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Type of insolvency related to the account.</a:t>
            </a:r>
            <a:endParaRPr lang="en-US" sz="2800">
              <a:solidFill>
                <a:srgbClr val="37415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220"/>
              <a:buNone/>
            </a:pPr>
            <a:r>
              <a:rPr lang="en-US" sz="2800" b="1" i="0" u="none" strike="noStrike" cap="none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15. CustomerInsolvencyType</a:t>
            </a:r>
            <a:r>
              <a:rPr lang="en-US" sz="2800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Type of insolvency related to the customer.</a:t>
            </a:r>
            <a:endParaRPr sz="2800"/>
          </a:p>
          <a:p>
            <a:pPr marL="285750" lvl="0" indent="-110490" algn="l" rtl="0">
              <a:spcBef>
                <a:spcPts val="480"/>
              </a:spcBef>
              <a:spcAft>
                <a:spcPts val="0"/>
              </a:spcAft>
              <a:buSzPts val="2760"/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body" idx="1"/>
          </p:nvPr>
        </p:nvSpPr>
        <p:spPr>
          <a:xfrm>
            <a:off x="914399" y="820132"/>
            <a:ext cx="10124389" cy="537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5000"/>
              <a:buNone/>
            </a:pPr>
            <a:r>
              <a:rPr lang="en-US" sz="3000" b="1" i="0" u="none" strike="noStrike" cap="none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16. IsLegal</a:t>
            </a:r>
            <a:r>
              <a:rPr lang="en-US" sz="3000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Indicates if legal action has been taken.</a:t>
            </a:r>
            <a:endParaRPr lang="en-US" sz="3000">
              <a:solidFill>
                <a:srgbClr val="37415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5000"/>
              <a:buNone/>
            </a:pPr>
            <a:r>
              <a:rPr lang="en-US" sz="3000" b="1" i="0" u="none" strike="noStrike" cap="none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17. Interest Rate</a:t>
            </a:r>
            <a:r>
              <a:rPr lang="en-US" sz="3000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Interest rate associated with the debt.</a:t>
            </a:r>
            <a:endParaRPr lang="en-US" sz="3000">
              <a:solidFill>
                <a:srgbClr val="37415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5000"/>
              <a:buNone/>
            </a:pPr>
            <a:r>
              <a:rPr lang="en-US" sz="3000" b="1" i="0" u="none" strike="noStrike" cap="none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18. LastPaymentAmount</a:t>
            </a:r>
            <a:r>
              <a:rPr lang="en-US" sz="3000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Amount of the last payment made.</a:t>
            </a:r>
            <a:endParaRPr lang="en-US" sz="3000">
              <a:solidFill>
                <a:srgbClr val="37415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5000"/>
              <a:buNone/>
            </a:pPr>
            <a:r>
              <a:rPr lang="en-US" sz="3000" b="1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19</a:t>
            </a:r>
            <a:r>
              <a:rPr lang="en-US" sz="3000" b="1" i="0" u="none" strike="noStrike" cap="none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LastPaymentMethod</a:t>
            </a:r>
            <a:r>
              <a:rPr lang="en-US" sz="3000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Method used for the last payment.</a:t>
            </a:r>
            <a:endParaRPr lang="en-US" sz="3000">
              <a:solidFill>
                <a:srgbClr val="37415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5000"/>
              <a:buNone/>
            </a:pPr>
            <a:r>
              <a:rPr lang="en-US" sz="3000" b="1" i="0" u="none" strike="noStrike" cap="none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20. NumLiableParties</a:t>
            </a:r>
            <a:r>
              <a:rPr lang="en-US" sz="3000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Number of liable parties associated with the account.</a:t>
            </a:r>
            <a:endParaRPr lang="en-US" sz="3000">
              <a:solidFill>
                <a:srgbClr val="37415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5000"/>
              <a:buNone/>
            </a:pPr>
            <a:r>
              <a:rPr lang="en-US" sz="3000" b="1" i="0" u="none" strike="noStrike" cap="none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21. CustomerAge</a:t>
            </a:r>
            <a:r>
              <a:rPr lang="en-US" sz="3000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Age of the customer.</a:t>
            </a:r>
            <a:endParaRPr lang="en-US" sz="3000">
              <a:solidFill>
                <a:srgbClr val="37415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5000"/>
              <a:buNone/>
            </a:pPr>
            <a:r>
              <a:rPr lang="en-US" sz="3000" b="1" i="0" u="none" strike="noStrike" cap="none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22. NumPhones</a:t>
            </a:r>
            <a:r>
              <a:rPr lang="en-US" sz="3000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Number of phone contacts associated with the customer.</a:t>
            </a:r>
            <a:endParaRPr lang="en-US" sz="3000">
              <a:solidFill>
                <a:srgbClr val="37415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5000"/>
              <a:buNone/>
            </a:pPr>
            <a:r>
              <a:rPr lang="en-US" sz="3000" b="1" i="0" u="none" strike="noStrike" cap="none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23. NumEmails</a:t>
            </a:r>
            <a:r>
              <a:rPr lang="en-US" sz="3000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Number of email contacts associated with the customer.</a:t>
            </a:r>
            <a:endParaRPr lang="en-US" sz="3000">
              <a:solidFill>
                <a:srgbClr val="37415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5000"/>
              <a:buNone/>
            </a:pPr>
            <a:r>
              <a:rPr lang="en-US" sz="3000" b="1" i="0" u="none" strike="noStrike" cap="none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24. NumAddresses</a:t>
            </a:r>
            <a:r>
              <a:rPr lang="en-US" sz="3000">
                <a:solidFill>
                  <a:srgbClr val="37415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Number of addresses associated with the customer.</a:t>
            </a:r>
            <a:endParaRPr lang="en-US" sz="3000">
              <a:solidFill>
                <a:srgbClr val="37415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445"/>
              </a:spcBef>
              <a:spcAft>
                <a:spcPts val="0"/>
              </a:spcAft>
              <a:buSzPct val="115000"/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 panose="02020404030301010803"/>
              <a:buNone/>
            </a:pPr>
            <a:r>
              <a:rPr lang="en-US"/>
              <a:t>Data Structure</a:t>
            </a:r>
            <a:endParaRPr lang="en-US"/>
          </a:p>
        </p:txBody>
      </p:sp>
      <p:sp>
        <p:nvSpPr>
          <p:cNvPr id="182" name="Google Shape;182;p6"/>
          <p:cNvSpPr txBox="1"/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Rows- 406424</a:t>
            </a:r>
            <a:endParaRPr lang="en-US"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Columns- 22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 panose="02020404030301010803"/>
              <a:buNone/>
            </a:pPr>
            <a:r>
              <a:rPr lang="en-US"/>
              <a:t>End of the slides</a:t>
            </a:r>
            <a:endParaRPr lang="en-US"/>
          </a:p>
        </p:txBody>
      </p:sp>
      <p:sp>
        <p:nvSpPr>
          <p:cNvPr id="206" name="Google Shape;206;p10"/>
          <p:cNvSpPr txBox="1"/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All the best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2513</Words>
  <Application>WPS Presentation</Application>
  <PresentationFormat/>
  <Paragraphs>58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Arial</vt:lpstr>
      <vt:lpstr>Garamond</vt:lpstr>
      <vt:lpstr>Arial Black</vt:lpstr>
      <vt:lpstr>Microsoft YaHei</vt:lpstr>
      <vt:lpstr>Arial Unicode MS</vt:lpstr>
      <vt:lpstr>Organic</vt:lpstr>
      <vt:lpstr>PowerPoint 演示文稿</vt:lpstr>
      <vt:lpstr>Problem Statement: </vt:lpstr>
      <vt:lpstr>Data Definition</vt:lpstr>
      <vt:lpstr>PowerPoint 演示文稿</vt:lpstr>
      <vt:lpstr>PowerPoint 演示文稿</vt:lpstr>
      <vt:lpstr>Data Structure</vt:lpstr>
      <vt:lpstr>End of the slides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STANLEY</dc:creator>
  <cp:lastModifiedBy>Admin</cp:lastModifiedBy>
  <cp:revision>1</cp:revision>
  <dcterms:created xsi:type="dcterms:W3CDTF">2023-10-17T10:57:01Z</dcterms:created>
  <dcterms:modified xsi:type="dcterms:W3CDTF">2023-10-17T10:57:01Z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2FEFFA9612BD408D9CBD572604DD3BFC_12</vt:lpwstr>
  </property>
  <property fmtid="{D5CDD505-2E9C-101B-9397-08002B2CF9AE}" pid="3" name="KSOProductBuildVer">
    <vt:lpwstr>1033-12.2.0.13266</vt:lpwstr>
  </property>
</Properties>
</file>