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398" r:id="rId3"/>
    <p:sldId id="411" r:id="rId4"/>
    <p:sldId id="691" r:id="rId5"/>
    <p:sldId id="692" r:id="rId6"/>
    <p:sldId id="666" r:id="rId7"/>
    <p:sldId id="693" r:id="rId8"/>
    <p:sldId id="694" r:id="rId9"/>
    <p:sldId id="669" r:id="rId10"/>
    <p:sldId id="670" r:id="rId11"/>
    <p:sldId id="671" r:id="rId12"/>
    <p:sldId id="672" r:id="rId13"/>
    <p:sldId id="695" r:id="rId14"/>
    <p:sldId id="721" r:id="rId15"/>
    <p:sldId id="696" r:id="rId16"/>
    <p:sldId id="697" r:id="rId17"/>
    <p:sldId id="270" r:id="rId18"/>
    <p:sldId id="699" r:id="rId19"/>
    <p:sldId id="700" r:id="rId20"/>
    <p:sldId id="698" r:id="rId21"/>
    <p:sldId id="679" r:id="rId22"/>
    <p:sldId id="701" r:id="rId23"/>
    <p:sldId id="702" r:id="rId24"/>
    <p:sldId id="706" r:id="rId25"/>
    <p:sldId id="703" r:id="rId26"/>
    <p:sldId id="704" r:id="rId27"/>
    <p:sldId id="705" r:id="rId28"/>
    <p:sldId id="707" r:id="rId29"/>
    <p:sldId id="680" r:id="rId30"/>
    <p:sldId id="272" r:id="rId31"/>
    <p:sldId id="708" r:id="rId32"/>
    <p:sldId id="684" r:id="rId33"/>
    <p:sldId id="710" r:id="rId34"/>
    <p:sldId id="709" r:id="rId35"/>
    <p:sldId id="711" r:id="rId36"/>
    <p:sldId id="712" r:id="rId37"/>
    <p:sldId id="717" r:id="rId38"/>
    <p:sldId id="718" r:id="rId39"/>
    <p:sldId id="716" r:id="rId40"/>
    <p:sldId id="720" r:id="rId41"/>
    <p:sldId id="719" r:id="rId42"/>
    <p:sldId id="713" r:id="rId43"/>
    <p:sldId id="714" r:id="rId44"/>
    <p:sldId id="715" r:id="rId45"/>
    <p:sldId id="468" r:id="rId46"/>
    <p:sldId id="690" r:id="rId47"/>
    <p:sldId id="344" r:id="rId4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1" autoAdjust="0"/>
    <p:restoredTop sz="93351" autoAdjust="0"/>
  </p:normalViewPr>
  <p:slideViewPr>
    <p:cSldViewPr snapToGrid="0">
      <p:cViewPr varScale="1">
        <p:scale>
          <a:sx n="67" d="100"/>
          <a:sy n="67" d="100"/>
        </p:scale>
        <p:origin x="636" y="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043BD-CB92-4ACE-A32B-2DE92A4036E5}" type="datetimeFigureOut">
              <a:rPr lang="nl-NL" smtClean="0"/>
              <a:t>11-9-2019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1B175-4AA8-4E22-A293-4FC0E25D585B}" type="slidenum">
              <a:rPr lang="nl-NL" smtClean="0"/>
              <a:t>‹nr.›</a:t>
            </a:fld>
            <a:endParaRPr lang="nl-NL"/>
          </a:p>
        </p:txBody>
      </p:sp>
    </p:spTree>
    <p:extLst>
      <p:ext uri="{BB962C8B-B14F-4D97-AF65-F5344CB8AC3E}">
        <p14:creationId xmlns:p14="http://schemas.microsoft.com/office/powerpoint/2010/main" val="2319099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940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10</a:t>
            </a:fld>
            <a:endParaRPr lang="nl-NL">
              <a:solidFill>
                <a:prstClr val="black"/>
              </a:solidFill>
            </a:endParaRPr>
          </a:p>
        </p:txBody>
      </p:sp>
    </p:spTree>
    <p:extLst>
      <p:ext uri="{BB962C8B-B14F-4D97-AF65-F5344CB8AC3E}">
        <p14:creationId xmlns:p14="http://schemas.microsoft.com/office/powerpoint/2010/main" val="180534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11</a:t>
            </a:fld>
            <a:endParaRPr lang="nl-NL">
              <a:solidFill>
                <a:prstClr val="black"/>
              </a:solidFill>
            </a:endParaRPr>
          </a:p>
        </p:txBody>
      </p:sp>
    </p:spTree>
    <p:extLst>
      <p:ext uri="{BB962C8B-B14F-4D97-AF65-F5344CB8AC3E}">
        <p14:creationId xmlns:p14="http://schemas.microsoft.com/office/powerpoint/2010/main" val="1048111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12</a:t>
            </a:fld>
            <a:endParaRPr lang="nl-NL">
              <a:solidFill>
                <a:prstClr val="black"/>
              </a:solidFill>
            </a:endParaRPr>
          </a:p>
        </p:txBody>
      </p:sp>
    </p:spTree>
    <p:extLst>
      <p:ext uri="{BB962C8B-B14F-4D97-AF65-F5344CB8AC3E}">
        <p14:creationId xmlns:p14="http://schemas.microsoft.com/office/powerpoint/2010/main" val="1735867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13</a:t>
            </a:fld>
            <a:endParaRPr lang="nl-NL">
              <a:solidFill>
                <a:prstClr val="black"/>
              </a:solidFill>
            </a:endParaRPr>
          </a:p>
        </p:txBody>
      </p:sp>
    </p:spTree>
    <p:extLst>
      <p:ext uri="{BB962C8B-B14F-4D97-AF65-F5344CB8AC3E}">
        <p14:creationId xmlns:p14="http://schemas.microsoft.com/office/powerpoint/2010/main" val="27964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14</a:t>
            </a:fld>
            <a:endParaRPr lang="nl-NL">
              <a:solidFill>
                <a:prstClr val="black"/>
              </a:solidFill>
            </a:endParaRPr>
          </a:p>
        </p:txBody>
      </p:sp>
    </p:spTree>
    <p:extLst>
      <p:ext uri="{BB962C8B-B14F-4D97-AF65-F5344CB8AC3E}">
        <p14:creationId xmlns:p14="http://schemas.microsoft.com/office/powerpoint/2010/main" val="75341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15</a:t>
            </a:fld>
            <a:endParaRPr lang="nl-NL">
              <a:solidFill>
                <a:prstClr val="black"/>
              </a:solidFill>
            </a:endParaRPr>
          </a:p>
        </p:txBody>
      </p:sp>
    </p:spTree>
    <p:extLst>
      <p:ext uri="{BB962C8B-B14F-4D97-AF65-F5344CB8AC3E}">
        <p14:creationId xmlns:p14="http://schemas.microsoft.com/office/powerpoint/2010/main" val="326681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17</a:t>
            </a:fld>
            <a:endParaRPr lang="nl-NL">
              <a:solidFill>
                <a:prstClr val="black"/>
              </a:solidFill>
            </a:endParaRPr>
          </a:p>
        </p:txBody>
      </p:sp>
    </p:spTree>
    <p:extLst>
      <p:ext uri="{BB962C8B-B14F-4D97-AF65-F5344CB8AC3E}">
        <p14:creationId xmlns:p14="http://schemas.microsoft.com/office/powerpoint/2010/main" val="3576439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18</a:t>
            </a:fld>
            <a:endParaRPr lang="nl-NL">
              <a:solidFill>
                <a:prstClr val="black"/>
              </a:solidFill>
            </a:endParaRPr>
          </a:p>
        </p:txBody>
      </p:sp>
    </p:spTree>
    <p:extLst>
      <p:ext uri="{BB962C8B-B14F-4D97-AF65-F5344CB8AC3E}">
        <p14:creationId xmlns:p14="http://schemas.microsoft.com/office/powerpoint/2010/main" val="41144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19</a:t>
            </a:fld>
            <a:endParaRPr lang="nl-NL">
              <a:solidFill>
                <a:prstClr val="black"/>
              </a:solidFill>
            </a:endParaRPr>
          </a:p>
        </p:txBody>
      </p:sp>
    </p:spTree>
    <p:extLst>
      <p:ext uri="{BB962C8B-B14F-4D97-AF65-F5344CB8AC3E}">
        <p14:creationId xmlns:p14="http://schemas.microsoft.com/office/powerpoint/2010/main" val="413706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a:t>
            </a:fld>
            <a:endParaRPr lang="nl-NL">
              <a:solidFill>
                <a:prstClr val="black"/>
              </a:solidFill>
            </a:endParaRPr>
          </a:p>
        </p:txBody>
      </p:sp>
    </p:spTree>
    <p:extLst>
      <p:ext uri="{BB962C8B-B14F-4D97-AF65-F5344CB8AC3E}">
        <p14:creationId xmlns:p14="http://schemas.microsoft.com/office/powerpoint/2010/main" val="3870842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20</a:t>
            </a:fld>
            <a:endParaRPr lang="nl-NL">
              <a:solidFill>
                <a:prstClr val="black"/>
              </a:solidFill>
            </a:endParaRPr>
          </a:p>
        </p:txBody>
      </p:sp>
    </p:spTree>
    <p:extLst>
      <p:ext uri="{BB962C8B-B14F-4D97-AF65-F5344CB8AC3E}">
        <p14:creationId xmlns:p14="http://schemas.microsoft.com/office/powerpoint/2010/main" val="290641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21</a:t>
            </a:fld>
            <a:endParaRPr lang="nl-NL">
              <a:solidFill>
                <a:prstClr val="black"/>
              </a:solidFill>
            </a:endParaRPr>
          </a:p>
        </p:txBody>
      </p:sp>
    </p:spTree>
    <p:extLst>
      <p:ext uri="{BB962C8B-B14F-4D97-AF65-F5344CB8AC3E}">
        <p14:creationId xmlns:p14="http://schemas.microsoft.com/office/powerpoint/2010/main" val="2821124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22</a:t>
            </a:fld>
            <a:endParaRPr lang="nl-NL">
              <a:solidFill>
                <a:prstClr val="black"/>
              </a:solidFill>
            </a:endParaRPr>
          </a:p>
        </p:txBody>
      </p:sp>
    </p:spTree>
    <p:extLst>
      <p:ext uri="{BB962C8B-B14F-4D97-AF65-F5344CB8AC3E}">
        <p14:creationId xmlns:p14="http://schemas.microsoft.com/office/powerpoint/2010/main" val="2495119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23</a:t>
            </a:fld>
            <a:endParaRPr lang="nl-NL">
              <a:solidFill>
                <a:prstClr val="black"/>
              </a:solidFill>
            </a:endParaRPr>
          </a:p>
        </p:txBody>
      </p:sp>
    </p:spTree>
    <p:extLst>
      <p:ext uri="{BB962C8B-B14F-4D97-AF65-F5344CB8AC3E}">
        <p14:creationId xmlns:p14="http://schemas.microsoft.com/office/powerpoint/2010/main" val="337236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24</a:t>
            </a:fld>
            <a:endParaRPr lang="nl-NL">
              <a:solidFill>
                <a:prstClr val="black"/>
              </a:solidFill>
            </a:endParaRPr>
          </a:p>
        </p:txBody>
      </p:sp>
    </p:spTree>
    <p:extLst>
      <p:ext uri="{BB962C8B-B14F-4D97-AF65-F5344CB8AC3E}">
        <p14:creationId xmlns:p14="http://schemas.microsoft.com/office/powerpoint/2010/main" val="880838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25</a:t>
            </a:fld>
            <a:endParaRPr lang="nl-NL">
              <a:solidFill>
                <a:prstClr val="black"/>
              </a:solidFill>
            </a:endParaRPr>
          </a:p>
        </p:txBody>
      </p:sp>
    </p:spTree>
    <p:extLst>
      <p:ext uri="{BB962C8B-B14F-4D97-AF65-F5344CB8AC3E}">
        <p14:creationId xmlns:p14="http://schemas.microsoft.com/office/powerpoint/2010/main" val="2780704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26</a:t>
            </a:fld>
            <a:endParaRPr lang="nl-NL">
              <a:solidFill>
                <a:prstClr val="black"/>
              </a:solidFill>
            </a:endParaRPr>
          </a:p>
        </p:txBody>
      </p:sp>
    </p:spTree>
    <p:extLst>
      <p:ext uri="{BB962C8B-B14F-4D97-AF65-F5344CB8AC3E}">
        <p14:creationId xmlns:p14="http://schemas.microsoft.com/office/powerpoint/2010/main" val="7852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27</a:t>
            </a:fld>
            <a:endParaRPr lang="nl-NL">
              <a:solidFill>
                <a:prstClr val="black"/>
              </a:solidFill>
            </a:endParaRPr>
          </a:p>
        </p:txBody>
      </p:sp>
    </p:spTree>
    <p:extLst>
      <p:ext uri="{BB962C8B-B14F-4D97-AF65-F5344CB8AC3E}">
        <p14:creationId xmlns:p14="http://schemas.microsoft.com/office/powerpoint/2010/main" val="3347499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28</a:t>
            </a:fld>
            <a:endParaRPr lang="nl-NL">
              <a:solidFill>
                <a:prstClr val="black"/>
              </a:solidFill>
            </a:endParaRPr>
          </a:p>
        </p:txBody>
      </p:sp>
    </p:spTree>
    <p:extLst>
      <p:ext uri="{BB962C8B-B14F-4D97-AF65-F5344CB8AC3E}">
        <p14:creationId xmlns:p14="http://schemas.microsoft.com/office/powerpoint/2010/main" val="1601963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29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3923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a:t>
            </a:fld>
            <a:endParaRPr lang="nl-NL">
              <a:solidFill>
                <a:prstClr val="black"/>
              </a:solidFill>
            </a:endParaRPr>
          </a:p>
        </p:txBody>
      </p:sp>
    </p:spTree>
    <p:extLst>
      <p:ext uri="{BB962C8B-B14F-4D97-AF65-F5344CB8AC3E}">
        <p14:creationId xmlns:p14="http://schemas.microsoft.com/office/powerpoint/2010/main" val="2056281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30</a:t>
            </a:fld>
            <a:endParaRPr lang="nl-NL">
              <a:solidFill>
                <a:prstClr val="black"/>
              </a:solidFill>
            </a:endParaRPr>
          </a:p>
        </p:txBody>
      </p:sp>
    </p:spTree>
    <p:extLst>
      <p:ext uri="{BB962C8B-B14F-4D97-AF65-F5344CB8AC3E}">
        <p14:creationId xmlns:p14="http://schemas.microsoft.com/office/powerpoint/2010/main" val="889095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31</a:t>
            </a:fld>
            <a:endParaRPr lang="nl-NL">
              <a:solidFill>
                <a:prstClr val="black"/>
              </a:solidFill>
            </a:endParaRPr>
          </a:p>
        </p:txBody>
      </p:sp>
    </p:spTree>
    <p:extLst>
      <p:ext uri="{BB962C8B-B14F-4D97-AF65-F5344CB8AC3E}">
        <p14:creationId xmlns:p14="http://schemas.microsoft.com/office/powerpoint/2010/main" val="895528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32</a:t>
            </a:fld>
            <a:endParaRPr lang="nl-NL">
              <a:solidFill>
                <a:prstClr val="black"/>
              </a:solidFill>
            </a:endParaRPr>
          </a:p>
        </p:txBody>
      </p:sp>
    </p:spTree>
    <p:extLst>
      <p:ext uri="{BB962C8B-B14F-4D97-AF65-F5344CB8AC3E}">
        <p14:creationId xmlns:p14="http://schemas.microsoft.com/office/powerpoint/2010/main" val="1554461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33</a:t>
            </a:fld>
            <a:endParaRPr lang="nl-NL">
              <a:solidFill>
                <a:prstClr val="black"/>
              </a:solidFill>
            </a:endParaRPr>
          </a:p>
        </p:txBody>
      </p:sp>
    </p:spTree>
    <p:extLst>
      <p:ext uri="{BB962C8B-B14F-4D97-AF65-F5344CB8AC3E}">
        <p14:creationId xmlns:p14="http://schemas.microsoft.com/office/powerpoint/2010/main" val="3302751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705223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35</a:t>
            </a:fld>
            <a:endParaRPr lang="nl-NL">
              <a:solidFill>
                <a:prstClr val="black"/>
              </a:solidFill>
            </a:endParaRPr>
          </a:p>
        </p:txBody>
      </p:sp>
    </p:spTree>
    <p:extLst>
      <p:ext uri="{BB962C8B-B14F-4D97-AF65-F5344CB8AC3E}">
        <p14:creationId xmlns:p14="http://schemas.microsoft.com/office/powerpoint/2010/main" val="3123361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36</a:t>
            </a:fld>
            <a:endParaRPr lang="nl-NL">
              <a:solidFill>
                <a:prstClr val="black"/>
              </a:solidFill>
            </a:endParaRPr>
          </a:p>
        </p:txBody>
      </p:sp>
    </p:spTree>
    <p:extLst>
      <p:ext uri="{BB962C8B-B14F-4D97-AF65-F5344CB8AC3E}">
        <p14:creationId xmlns:p14="http://schemas.microsoft.com/office/powerpoint/2010/main" val="1436735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37</a:t>
            </a:fld>
            <a:endParaRPr lang="nl-NL">
              <a:solidFill>
                <a:prstClr val="black"/>
              </a:solidFill>
            </a:endParaRPr>
          </a:p>
        </p:txBody>
      </p:sp>
    </p:spTree>
    <p:extLst>
      <p:ext uri="{BB962C8B-B14F-4D97-AF65-F5344CB8AC3E}">
        <p14:creationId xmlns:p14="http://schemas.microsoft.com/office/powerpoint/2010/main" val="3369661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38</a:t>
            </a:fld>
            <a:endParaRPr lang="nl-NL">
              <a:solidFill>
                <a:prstClr val="black"/>
              </a:solidFill>
            </a:endParaRPr>
          </a:p>
        </p:txBody>
      </p:sp>
    </p:spTree>
    <p:extLst>
      <p:ext uri="{BB962C8B-B14F-4D97-AF65-F5344CB8AC3E}">
        <p14:creationId xmlns:p14="http://schemas.microsoft.com/office/powerpoint/2010/main" val="494779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47319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4</a:t>
            </a:fld>
            <a:endParaRPr lang="nl-NL">
              <a:solidFill>
                <a:prstClr val="black"/>
              </a:solidFill>
            </a:endParaRPr>
          </a:p>
        </p:txBody>
      </p:sp>
    </p:spTree>
    <p:extLst>
      <p:ext uri="{BB962C8B-B14F-4D97-AF65-F5344CB8AC3E}">
        <p14:creationId xmlns:p14="http://schemas.microsoft.com/office/powerpoint/2010/main" val="878138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40</a:t>
            </a:fld>
            <a:endParaRPr lang="nl-NL">
              <a:solidFill>
                <a:prstClr val="black"/>
              </a:solidFill>
            </a:endParaRPr>
          </a:p>
        </p:txBody>
      </p:sp>
    </p:spTree>
    <p:extLst>
      <p:ext uri="{BB962C8B-B14F-4D97-AF65-F5344CB8AC3E}">
        <p14:creationId xmlns:p14="http://schemas.microsoft.com/office/powerpoint/2010/main" val="412522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41</a:t>
            </a:fld>
            <a:endParaRPr lang="nl-NL">
              <a:solidFill>
                <a:prstClr val="black"/>
              </a:solidFill>
            </a:endParaRPr>
          </a:p>
        </p:txBody>
      </p:sp>
    </p:spTree>
    <p:extLst>
      <p:ext uri="{BB962C8B-B14F-4D97-AF65-F5344CB8AC3E}">
        <p14:creationId xmlns:p14="http://schemas.microsoft.com/office/powerpoint/2010/main" val="764288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42</a:t>
            </a:fld>
            <a:endParaRPr lang="nl-NL">
              <a:solidFill>
                <a:prstClr val="black"/>
              </a:solidFill>
            </a:endParaRPr>
          </a:p>
        </p:txBody>
      </p:sp>
    </p:spTree>
    <p:extLst>
      <p:ext uri="{BB962C8B-B14F-4D97-AF65-F5344CB8AC3E}">
        <p14:creationId xmlns:p14="http://schemas.microsoft.com/office/powerpoint/2010/main" val="486980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FF189-6089-4D3C-A812-EDDA40377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F78A3-32CB-4584-9E2D-0CE6BA92CE45}"/>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F403023-61A1-4014-A85E-39C67B25EC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4F5B61E-5A2C-4FDC-97A1-8D16E784848A}" type="slidenum">
              <a:rPr kumimoji="0" lang="nl-NL"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81992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44</a:t>
            </a:fld>
            <a:endParaRPr lang="nl-NL">
              <a:solidFill>
                <a:prstClr val="black"/>
              </a:solidFill>
            </a:endParaRPr>
          </a:p>
        </p:txBody>
      </p:sp>
    </p:spTree>
    <p:extLst>
      <p:ext uri="{BB962C8B-B14F-4D97-AF65-F5344CB8AC3E}">
        <p14:creationId xmlns:p14="http://schemas.microsoft.com/office/powerpoint/2010/main" val="21602794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08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5</a:t>
            </a:fld>
            <a:endParaRPr lang="nl-NL">
              <a:solidFill>
                <a:prstClr val="black"/>
              </a:solidFill>
            </a:endParaRPr>
          </a:p>
        </p:txBody>
      </p:sp>
    </p:spTree>
    <p:extLst>
      <p:ext uri="{BB962C8B-B14F-4D97-AF65-F5344CB8AC3E}">
        <p14:creationId xmlns:p14="http://schemas.microsoft.com/office/powerpoint/2010/main" val="143402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6</a:t>
            </a:fld>
            <a:endParaRPr lang="nl-NL">
              <a:solidFill>
                <a:prstClr val="black"/>
              </a:solidFill>
            </a:endParaRPr>
          </a:p>
        </p:txBody>
      </p:sp>
    </p:spTree>
    <p:extLst>
      <p:ext uri="{BB962C8B-B14F-4D97-AF65-F5344CB8AC3E}">
        <p14:creationId xmlns:p14="http://schemas.microsoft.com/office/powerpoint/2010/main" val="3808400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7</a:t>
            </a:fld>
            <a:endParaRPr lang="nl-NL">
              <a:solidFill>
                <a:prstClr val="black"/>
              </a:solidFill>
            </a:endParaRPr>
          </a:p>
        </p:txBody>
      </p:sp>
    </p:spTree>
    <p:extLst>
      <p:ext uri="{BB962C8B-B14F-4D97-AF65-F5344CB8AC3E}">
        <p14:creationId xmlns:p14="http://schemas.microsoft.com/office/powerpoint/2010/main" val="1780141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8</a:t>
            </a:fld>
            <a:endParaRPr lang="nl-NL">
              <a:solidFill>
                <a:prstClr val="black"/>
              </a:solidFill>
            </a:endParaRPr>
          </a:p>
        </p:txBody>
      </p:sp>
    </p:spTree>
    <p:extLst>
      <p:ext uri="{BB962C8B-B14F-4D97-AF65-F5344CB8AC3E}">
        <p14:creationId xmlns:p14="http://schemas.microsoft.com/office/powerpoint/2010/main" val="420826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fld id="{18D1B175-4AA8-4E22-A293-4FC0E25D585B}" type="slidenum">
              <a:rPr lang="nl-NL" smtClean="0">
                <a:solidFill>
                  <a:prstClr val="black"/>
                </a:solidFill>
              </a:rPr>
              <a:pPr/>
              <a:t>9</a:t>
            </a:fld>
            <a:endParaRPr lang="nl-NL">
              <a:solidFill>
                <a:prstClr val="black"/>
              </a:solidFill>
            </a:endParaRPr>
          </a:p>
        </p:txBody>
      </p:sp>
    </p:spTree>
    <p:extLst>
      <p:ext uri="{BB962C8B-B14F-4D97-AF65-F5344CB8AC3E}">
        <p14:creationId xmlns:p14="http://schemas.microsoft.com/office/powerpoint/2010/main" val="87716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11-9-2019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6083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11-9-2019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27998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11-9-2019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16111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11-9-2019</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1460780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11-9-2019</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7594647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11-9-2019</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479191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11-9-2019</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3804242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11-9-2019</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3247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11-9-2019</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99547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11-9-2019</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896541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11-9-2019</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240590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11-9-2019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51550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11-9-2019</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2096566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11-9-2019</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052146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11-9-2019</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8900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11-9-2019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196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11-9-2019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880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11-9-2019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4290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11-9-2019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72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11-9-2019</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7083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11-9-2019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8441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11-9-2019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5438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11-9-2019</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743775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11-9-2019</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3749970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Beginnen met Consumer Driven Contract Testing</a:t>
            </a:r>
            <a:endParaRPr lang="nl-NL" sz="6500" dirty="0">
              <a:solidFill>
                <a:srgbClr val="00FF00"/>
              </a:solidFill>
              <a:latin typeface="Courier New" panose="02070309020205020404" pitchFamily="49" charset="0"/>
              <a:cs typeface="Courier New" panose="02070309020205020404" pitchFamily="49" charset="0"/>
            </a:endParaRPr>
          </a:p>
        </p:txBody>
      </p:sp>
      <p:sp>
        <p:nvSpPr>
          <p:cNvPr id="8" name="Title 1"/>
          <p:cNvSpPr txBox="1">
            <a:spLocks/>
          </p:cNvSpPr>
          <p:nvPr/>
        </p:nvSpPr>
        <p:spPr>
          <a:xfrm>
            <a:off x="7705618" y="4715838"/>
            <a:ext cx="4291173" cy="19366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nl-NL" sz="2000" b="0" i="0" u="none" strike="noStrike" kern="1200" cap="none" spc="0" normalizeH="0" baseline="0" noProof="0" dirty="0">
                <a:ln>
                  <a:noFill/>
                </a:ln>
                <a:solidFill>
                  <a:srgbClr val="00FF00"/>
                </a:solidFill>
                <a:effectLst/>
                <a:uLnTx/>
                <a:uFillTx/>
                <a:latin typeface="Courier New" panose="02070309020205020404" pitchFamily="49" charset="0"/>
                <a:ea typeface="+mj-ea"/>
                <a:cs typeface="Courier New" panose="02070309020205020404" pitchFamily="49" charset="0"/>
              </a:rPr>
              <a:t>Bas Dijkstra</a:t>
            </a:r>
          </a:p>
          <a:p>
            <a:pPr marL="0" marR="0" lvl="0" indent="0" algn="r" defTabSz="914400" rtl="0" eaLnBrk="1" fontAlgn="auto" latinLnBrk="0" hangingPunct="1">
              <a:lnSpc>
                <a:spcPct val="90000"/>
              </a:lnSpc>
              <a:spcBef>
                <a:spcPct val="0"/>
              </a:spcBef>
              <a:spcAft>
                <a:spcPts val="0"/>
              </a:spcAft>
              <a:buClrTx/>
              <a:buSzTx/>
              <a:buFontTx/>
              <a:buNone/>
              <a:tabLst/>
              <a:defRPr/>
            </a:pPr>
            <a:r>
              <a:rPr kumimoji="0" lang="nl-NL" sz="2000" b="0" i="0" u="none" strike="noStrike" kern="1200" cap="none" spc="0" normalizeH="0" baseline="0" noProof="0" dirty="0">
                <a:ln>
                  <a:noFill/>
                </a:ln>
                <a:solidFill>
                  <a:srgbClr val="00FF00"/>
                </a:solidFill>
                <a:effectLst/>
                <a:uLnTx/>
                <a:uFillTx/>
                <a:latin typeface="Courier New" panose="02070309020205020404" pitchFamily="49" charset="0"/>
                <a:ea typeface="+mj-ea"/>
                <a:cs typeface="Courier New" panose="02070309020205020404" pitchFamily="49" charset="0"/>
              </a:rPr>
              <a:t>bas@ontestautomation.com</a:t>
            </a:r>
          </a:p>
          <a:p>
            <a:pPr marL="0" marR="0" lvl="0" indent="0" algn="r" defTabSz="914400" rtl="0" eaLnBrk="1" fontAlgn="auto" latinLnBrk="0" hangingPunct="1">
              <a:lnSpc>
                <a:spcPct val="90000"/>
              </a:lnSpc>
              <a:spcBef>
                <a:spcPct val="0"/>
              </a:spcBef>
              <a:spcAft>
                <a:spcPts val="0"/>
              </a:spcAft>
              <a:buClrTx/>
              <a:buSzTx/>
              <a:buFontTx/>
              <a:buNone/>
              <a:tabLst/>
              <a:defRPr/>
            </a:pPr>
            <a:r>
              <a:rPr kumimoji="0" lang="nl-NL" sz="2000" b="0" i="0" u="none" strike="noStrike" kern="1200" cap="none" spc="0" normalizeH="0" baseline="0" noProof="0" dirty="0">
                <a:ln>
                  <a:noFill/>
                </a:ln>
                <a:solidFill>
                  <a:srgbClr val="00FF00"/>
                </a:solidFill>
                <a:effectLst/>
                <a:uLnTx/>
                <a:uFillTx/>
                <a:latin typeface="Courier New" panose="02070309020205020404" pitchFamily="49" charset="0"/>
                <a:ea typeface="+mj-ea"/>
                <a:cs typeface="Courier New" panose="02070309020205020404" pitchFamily="49" charset="0"/>
              </a:rPr>
              <a:t>www.ontestautomation</a:t>
            </a:r>
            <a:r>
              <a:rPr kumimoji="0" lang="nl-NL" sz="20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.com</a:t>
            </a:r>
            <a:endParaRPr kumimoji="0" lang="nl-NL" sz="2000" b="0" i="0" u="none" strike="noStrike" kern="1200" cap="none" spc="0" normalizeH="0" baseline="0" noProof="0" dirty="0">
              <a:ln>
                <a:noFill/>
              </a:ln>
              <a:solidFill>
                <a:srgbClr val="00FF00"/>
              </a:solidFill>
              <a:effectLst/>
              <a:uLnTx/>
              <a:uFillTx/>
              <a:latin typeface="Courier New" panose="02070309020205020404" pitchFamily="49" charset="0"/>
              <a:ea typeface="+mj-ea"/>
              <a:cs typeface="Courier New" panose="02070309020205020404" pitchFamily="49" charset="0"/>
            </a:endParaRPr>
          </a:p>
        </p:txBody>
      </p:sp>
      <p:pic>
        <p:nvPicPr>
          <p:cNvPr id="3" name="Picture 2" descr="Afbeeldingsresultaat voor testnet">
            <a:extLst>
              <a:ext uri="{FF2B5EF4-FFF2-40B4-BE49-F238E27FC236}">
                <a16:creationId xmlns:a16="http://schemas.microsoft.com/office/drawing/2014/main" id="{A7F39F7C-CCE1-41BC-B495-D4A3A2D4C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0" y="2509177"/>
            <a:ext cx="635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9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Consumer Driven</a:t>
            </a: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Contract Testing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067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09675" y="293370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10575" y="293370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91000" y="343852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76712" y="443865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Gedachtewolkje: wolk 8">
            <a:extLst>
              <a:ext uri="{FF2B5EF4-FFF2-40B4-BE49-F238E27FC236}">
                <a16:creationId xmlns:a16="http://schemas.microsoft.com/office/drawing/2014/main" id="{084F0F29-5D8D-404D-B845-51317F7B251E}"/>
              </a:ext>
            </a:extLst>
          </p:cNvPr>
          <p:cNvSpPr/>
          <p:nvPr/>
        </p:nvSpPr>
        <p:spPr>
          <a:xfrm>
            <a:off x="823912" y="400048"/>
            <a:ext cx="7786688" cy="2019300"/>
          </a:xfrm>
          <a:prstGeom prst="cloudCallou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00FF00"/>
                </a:solidFill>
                <a:latin typeface="Courier New" panose="02070309020205020404" pitchFamily="49" charset="0"/>
                <a:cs typeface="Courier New" panose="02070309020205020404" pitchFamily="49" charset="0"/>
              </a:rPr>
              <a:t>Welke endpoints kan ik gebruiken?</a:t>
            </a:r>
          </a:p>
          <a:p>
            <a:r>
              <a:rPr lang="en-US" sz="1600">
                <a:solidFill>
                  <a:srgbClr val="00FF00"/>
                </a:solidFill>
                <a:latin typeface="Courier New" panose="02070309020205020404" pitchFamily="49" charset="0"/>
                <a:cs typeface="Courier New" panose="02070309020205020404" pitchFamily="49" charset="0"/>
              </a:rPr>
              <a:t>Welke input verwachten deze endpoints?</a:t>
            </a:r>
          </a:p>
          <a:p>
            <a:r>
              <a:rPr lang="en-US" sz="1600">
                <a:solidFill>
                  <a:srgbClr val="00FF00"/>
                </a:solidFill>
                <a:latin typeface="Courier New" panose="02070309020205020404" pitchFamily="49" charset="0"/>
                <a:cs typeface="Courier New" panose="02070309020205020404" pitchFamily="49" charset="0"/>
              </a:rPr>
              <a:t>Welke output kan ik terug verwachten?</a:t>
            </a:r>
            <a:endParaRPr lang="en-NL" sz="160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447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CDCT</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Formaliseert deze verwachtingen in een </a:t>
            </a:r>
            <a:r>
              <a:rPr lang="nl-NL" sz="2800" i="1">
                <a:solidFill>
                  <a:srgbClr val="00FF00"/>
                </a:solidFill>
                <a:latin typeface="Courier New" panose="02070309020205020404" pitchFamily="49" charset="0"/>
                <a:cs typeface="Courier New" panose="02070309020205020404" pitchFamily="49" charset="0"/>
              </a:rPr>
              <a:t>contract</a:t>
            </a:r>
            <a:endParaRPr lang="nl-NL" sz="2800" i="1"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733425" y="4604223"/>
            <a:ext cx="10589387"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Providers kunnen aanpassingen doen zonder angst</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2175992" y="5551456"/>
            <a:ext cx="8949208"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Consumers kunnen op providers vertrouwen</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1655" y="1669598"/>
            <a:ext cx="11694400"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Automatisch checken dat aan het contract wordt voldaan</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75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Mocking Overview">
            <a:extLst>
              <a:ext uri="{FF2B5EF4-FFF2-40B4-BE49-F238E27FC236}">
                <a16:creationId xmlns:a16="http://schemas.microsoft.com/office/drawing/2014/main" id="{F7D7E289-D498-46B7-8994-770C730E5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3251"/>
            <a:ext cx="12192000" cy="599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Wat doet CDCT niet?</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Testen van de interne logica van een service</a:t>
            </a:r>
            <a:endParaRPr lang="nl-NL" sz="2800" i="1"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733425" y="4604223"/>
            <a:ext cx="10589387"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End-to-end testen van een gehele applicatie</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2175992" y="5551456"/>
            <a:ext cx="8949208" cy="954107"/>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(alleen communicatie tussen 1 consumer en 1 provider)</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2175992" y="1669598"/>
            <a:ext cx="9620063" cy="954107"/>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(alleen of consumer en provider zich aan het contract houden)</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14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CDCT tools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80975" y="764648"/>
            <a:ext cx="1189672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Pact (Ruby, Java, JavaScript, C#, Go, PHP, Objective-C)</a:t>
            </a:r>
            <a:endParaRPr lang="nl-NL" sz="2800" i="1"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733425" y="4604223"/>
            <a:ext cx="10589387"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Spring Cloud Contract (Java)</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942975" y="5551456"/>
            <a:ext cx="10853080"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https://spring.io/projects/spring-cloud-contract</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2175992" y="1669598"/>
            <a:ext cx="9620063"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https://docs.pact.io/</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3" name="Ovaal 2">
            <a:extLst>
              <a:ext uri="{FF2B5EF4-FFF2-40B4-BE49-F238E27FC236}">
                <a16:creationId xmlns:a16="http://schemas.microsoft.com/office/drawing/2014/main" id="{460045FF-C7C9-4DBB-8CD1-3863D833E16F}"/>
              </a:ext>
            </a:extLst>
          </p:cNvPr>
          <p:cNvSpPr/>
          <p:nvPr/>
        </p:nvSpPr>
        <p:spPr>
          <a:xfrm>
            <a:off x="428625" y="266700"/>
            <a:ext cx="10894187" cy="238125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06980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Onze test-API</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Bevat locatiedata voor</a:t>
            </a:r>
          </a:p>
          <a:p>
            <a:pPr marL="0" lvl="0" indent="0">
              <a:buNone/>
            </a:pPr>
            <a:r>
              <a:rPr lang="nl-NL" dirty="0">
                <a:solidFill>
                  <a:srgbClr val="00FF00"/>
                </a:solidFill>
                <a:latin typeface="Courier New" pitchFamily="49"/>
                <a:cs typeface="Courier New" pitchFamily="49"/>
              </a:rPr>
              <a:t> postcodes wereldwijd</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1525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3534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33850" y="159067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19562" y="259080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kstvak 1">
            <a:extLst>
              <a:ext uri="{FF2B5EF4-FFF2-40B4-BE49-F238E27FC236}">
                <a16:creationId xmlns:a16="http://schemas.microsoft.com/office/drawing/2014/main" id="{1EDBFD91-9D74-4B49-95AA-C910D7215A67}"/>
              </a:ext>
            </a:extLst>
          </p:cNvPr>
          <p:cNvSpPr txBox="1"/>
          <p:nvPr/>
        </p:nvSpPr>
        <p:spPr>
          <a:xfrm>
            <a:off x="4105275" y="342839"/>
            <a:ext cx="4629150" cy="1015663"/>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GET /{countryCode}/{zipCode}</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bijv. GET /us/90210</a:t>
            </a:r>
            <a:endParaRPr lang="en-NL" sz="2000">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68247657-13D6-42D8-9867-DEF2F0A8B9B0}"/>
              </a:ext>
            </a:extLst>
          </p:cNvPr>
          <p:cNvSpPr txBox="1"/>
          <p:nvPr/>
        </p:nvSpPr>
        <p:spPr>
          <a:xfrm>
            <a:off x="4133850" y="3156348"/>
            <a:ext cx="5657851" cy="3539430"/>
          </a:xfrm>
          <a:prstGeom prst="rect">
            <a:avLst/>
          </a:prstGeom>
          <a:noFill/>
        </p:spPr>
        <p:txBody>
          <a:bodyPr wrap="square" rtlCol="0">
            <a:spAutoFit/>
          </a:bodyPr>
          <a:lstStyle/>
          <a:p>
            <a:r>
              <a:rPr lang="en-US" sz="1600">
                <a:solidFill>
                  <a:srgbClr val="00FF00"/>
                </a:solidFill>
                <a:latin typeface="Courier New" panose="02070309020205020404" pitchFamily="49" charset="0"/>
                <a:cs typeface="Courier New" panose="02070309020205020404" pitchFamily="49" charset="0"/>
              </a:rPr>
              <a:t>HTTP 200 OK</a:t>
            </a:r>
          </a:p>
          <a:p>
            <a:endParaRPr lang="en-US" sz="1600">
              <a:solidFill>
                <a:srgbClr val="00FF00"/>
              </a:solidFill>
              <a:latin typeface="Courier New" panose="02070309020205020404" pitchFamily="49" charset="0"/>
              <a:cs typeface="Courier New" panose="02070309020205020404" pitchFamily="49" charset="0"/>
            </a:endParaRPr>
          </a:p>
          <a:p>
            <a:r>
              <a:rPr lang="en-US" sz="1600">
                <a:solidFill>
                  <a:srgbClr val="00FF00"/>
                </a:solidFill>
                <a:latin typeface="Courier New" panose="02070309020205020404" pitchFamily="49" charset="0"/>
                <a:cs typeface="Courier New" panose="02070309020205020404" pitchFamily="49" charset="0"/>
              </a:rPr>
              <a:t>{</a:t>
            </a:r>
          </a:p>
          <a:p>
            <a:r>
              <a:rPr lang="en-US" sz="1600">
                <a:solidFill>
                  <a:srgbClr val="00FF00"/>
                </a:solidFill>
                <a:latin typeface="Courier New" panose="02070309020205020404" pitchFamily="49" charset="0"/>
                <a:cs typeface="Courier New" panose="02070309020205020404" pitchFamily="49" charset="0"/>
              </a:rPr>
              <a:t>  “zipCode”: “90210”,</a:t>
            </a:r>
          </a:p>
          <a:p>
            <a:r>
              <a:rPr lang="en-US" sz="1600">
                <a:solidFill>
                  <a:srgbClr val="00FF00"/>
                </a:solidFill>
                <a:latin typeface="Courier New" panose="02070309020205020404" pitchFamily="49" charset="0"/>
                <a:cs typeface="Courier New" panose="02070309020205020404" pitchFamily="49" charset="0"/>
              </a:rPr>
              <a:t>  “country”: “United States”,</a:t>
            </a:r>
          </a:p>
          <a:p>
            <a:r>
              <a:rPr lang="en-US" sz="1600">
                <a:solidFill>
                  <a:srgbClr val="00FF00"/>
                </a:solidFill>
                <a:latin typeface="Courier New" panose="02070309020205020404" pitchFamily="49" charset="0"/>
                <a:cs typeface="Courier New" panose="02070309020205020404" pitchFamily="49" charset="0"/>
              </a:rPr>
              <a:t>  “countryAbbreviation”: “US”,</a:t>
            </a:r>
          </a:p>
          <a:p>
            <a:r>
              <a:rPr lang="en-US" sz="1600">
                <a:solidFill>
                  <a:srgbClr val="00FF00"/>
                </a:solidFill>
                <a:latin typeface="Courier New" panose="02070309020205020404" pitchFamily="49" charset="0"/>
                <a:cs typeface="Courier New" panose="02070309020205020404" pitchFamily="49" charset="0"/>
              </a:rPr>
              <a:t>  “places”: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“placeName”: “Beverly Hills”,</a:t>
            </a:r>
          </a:p>
          <a:p>
            <a:r>
              <a:rPr lang="en-US" sz="1600">
                <a:solidFill>
                  <a:srgbClr val="00FF00"/>
                </a:solidFill>
                <a:latin typeface="Courier New" panose="02070309020205020404" pitchFamily="49" charset="0"/>
                <a:cs typeface="Courier New" panose="02070309020205020404" pitchFamily="49" charset="0"/>
              </a:rPr>
              <a:t>      “state”: “California”,</a:t>
            </a:r>
          </a:p>
          <a:p>
            <a:r>
              <a:rPr lang="en-US" sz="1600">
                <a:solidFill>
                  <a:srgbClr val="00FF00"/>
                </a:solidFill>
                <a:latin typeface="Courier New" panose="02070309020205020404" pitchFamily="49" charset="0"/>
                <a:cs typeface="Courier New" panose="02070309020205020404" pitchFamily="49" charset="0"/>
              </a:rPr>
              <a:t>      “stateAbbreviation”: “CA”</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5175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1525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3534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33850" y="159067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19562" y="259080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kstvak 1">
            <a:extLst>
              <a:ext uri="{FF2B5EF4-FFF2-40B4-BE49-F238E27FC236}">
                <a16:creationId xmlns:a16="http://schemas.microsoft.com/office/drawing/2014/main" id="{1EDBFD91-9D74-4B49-95AA-C910D7215A67}"/>
              </a:ext>
            </a:extLst>
          </p:cNvPr>
          <p:cNvSpPr txBox="1"/>
          <p:nvPr/>
        </p:nvSpPr>
        <p:spPr>
          <a:xfrm>
            <a:off x="4105275" y="342839"/>
            <a:ext cx="4629150" cy="1015663"/>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GET /{countryCode}/{zipCode}</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bijv. GET /us/99999</a:t>
            </a:r>
            <a:endParaRPr lang="en-NL" sz="2000">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68247657-13D6-42D8-9867-DEF2F0A8B9B0}"/>
              </a:ext>
            </a:extLst>
          </p:cNvPr>
          <p:cNvSpPr txBox="1"/>
          <p:nvPr/>
        </p:nvSpPr>
        <p:spPr>
          <a:xfrm>
            <a:off x="4133850" y="3156348"/>
            <a:ext cx="5657851" cy="400110"/>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HTTP 404 Not Found</a:t>
            </a:r>
          </a:p>
        </p:txBody>
      </p:sp>
    </p:spTree>
    <p:extLst>
      <p:ext uri="{BB962C8B-B14F-4D97-AF65-F5344CB8AC3E}">
        <p14:creationId xmlns:p14="http://schemas.microsoft.com/office/powerpoint/2010/main" val="14153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Hoe werkt Pact?</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Consumer driven, dus consumer stelt het contract op</a:t>
            </a:r>
            <a:endParaRPr lang="nl-NL" sz="2800" i="1"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801306" y="4289378"/>
            <a:ext cx="10589387" cy="954107"/>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1) Unit test checkt dat de verwachte response</a:t>
            </a:r>
          </a:p>
          <a:p>
            <a:r>
              <a:rPr lang="nl-NL" sz="2800">
                <a:solidFill>
                  <a:srgbClr val="00FF00"/>
                </a:solidFill>
                <a:latin typeface="Courier New" panose="02070309020205020404" pitchFamily="49" charset="0"/>
                <a:cs typeface="Courier New" panose="02070309020205020404" pitchFamily="49" charset="0"/>
              </a:rPr>
              <a:t>   kan worden verwerkt</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2175992" y="5551456"/>
            <a:ext cx="8949208" cy="954107"/>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2) Unit test genereert contract op basis</a:t>
            </a:r>
          </a:p>
          <a:p>
            <a:r>
              <a:rPr lang="nl-NL" sz="2800">
                <a:solidFill>
                  <a:srgbClr val="00FF00"/>
                </a:solidFill>
                <a:latin typeface="Courier New" panose="02070309020205020404" pitchFamily="49" charset="0"/>
                <a:cs typeface="Courier New" panose="02070309020205020404" pitchFamily="49" charset="0"/>
              </a:rPr>
              <a:t>   van gestelde verwachtingen</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2175992" y="1669598"/>
            <a:ext cx="9620063"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Gebruik unit tests om contract te genereren</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926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Wat gaan we vandaag doen?</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Introductie Consumer Driven Contract Testing</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1346707" y="4474995"/>
            <a:ext cx="997610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pact-jvm</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717040" y="5551456"/>
            <a:ext cx="9234739" cy="523220"/>
          </a:xfrm>
          <a:prstGeom prst="rect">
            <a:avLst/>
          </a:prstGeom>
          <a:noFill/>
        </p:spPr>
        <p:txBody>
          <a:bodyPr wrap="square" rtlCol="0">
            <a:spAutoFit/>
          </a:bodyPr>
          <a:lstStyle/>
          <a:p>
            <a:r>
              <a:rPr lang="nl-NL" sz="2800" b="1">
                <a:solidFill>
                  <a:srgbClr val="00FF00"/>
                </a:solidFill>
                <a:latin typeface="Courier New" panose="02070309020205020404" pitchFamily="49" charset="0"/>
                <a:cs typeface="Courier New" panose="02070309020205020404" pitchFamily="49" charset="0"/>
              </a:rPr>
              <a:t>Work</a:t>
            </a:r>
            <a:r>
              <a:rPr lang="nl-NL" sz="2800">
                <a:solidFill>
                  <a:srgbClr val="00FF00"/>
                </a:solidFill>
                <a:latin typeface="Courier New" panose="02070309020205020404" pitchFamily="49" charset="0"/>
                <a:cs typeface="Courier New" panose="02070309020205020404" pitchFamily="49" charset="0"/>
              </a:rPr>
              <a:t>shop</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2592552" y="1687391"/>
            <a:ext cx="9071128"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Toepassingen van CDCT</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911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9574" y="276910"/>
            <a:ext cx="11782423" cy="6161989"/>
          </a:xfrm>
        </p:spPr>
        <p:txBody>
          <a:bodyPr anchor="t">
            <a:noAutofit/>
          </a:bodyPr>
          <a:lstStyle/>
          <a:p>
            <a:r>
              <a:rPr lang="nl-NL" sz="6500">
                <a:solidFill>
                  <a:srgbClr val="00FF00"/>
                </a:solidFill>
                <a:latin typeface="Courier New" panose="02070309020205020404" pitchFamily="49" charset="0"/>
                <a:cs typeface="Courier New" panose="02070309020205020404" pitchFamily="49" charset="0"/>
              </a:rPr>
              <a:t>De unit test:</a:t>
            </a:r>
            <a:br>
              <a:rPr lang="nl-NL" sz="6500">
                <a:solidFill>
                  <a:srgbClr val="00FF00"/>
                </a:solidFill>
                <a:latin typeface="Courier New" panose="02070309020205020404" pitchFamily="49" charset="0"/>
                <a:cs typeface="Courier New" panose="02070309020205020404" pitchFamily="49" charset="0"/>
              </a:rPr>
            </a:br>
            <a:br>
              <a:rPr lang="nl-NL" sz="3600">
                <a:solidFill>
                  <a:srgbClr val="00FF00"/>
                </a:solidFill>
                <a:latin typeface="Courier New" panose="02070309020205020404" pitchFamily="49" charset="0"/>
                <a:cs typeface="Courier New" panose="02070309020205020404" pitchFamily="49" charset="0"/>
              </a:rPr>
            </a:br>
            <a:r>
              <a:rPr lang="nl-NL" sz="2800">
                <a:solidFill>
                  <a:srgbClr val="00FF00"/>
                </a:solidFill>
                <a:latin typeface="Courier New" panose="02070309020205020404" pitchFamily="49" charset="0"/>
                <a:cs typeface="Courier New" panose="02070309020205020404" pitchFamily="49" charset="0"/>
              </a:rPr>
              <a:t>1. Start een server die de provider met de gegeven operaties mockt</a:t>
            </a:r>
            <a:br>
              <a:rPr lang="nl-NL" sz="2800">
                <a:solidFill>
                  <a:srgbClr val="00FF00"/>
                </a:solidFill>
                <a:latin typeface="Courier New" panose="02070309020205020404" pitchFamily="49" charset="0"/>
                <a:cs typeface="Courier New" panose="02070309020205020404" pitchFamily="49" charset="0"/>
              </a:rPr>
            </a:br>
            <a:br>
              <a:rPr lang="nl-NL" sz="2800">
                <a:solidFill>
                  <a:srgbClr val="00FF00"/>
                </a:solidFill>
                <a:latin typeface="Courier New" panose="02070309020205020404" pitchFamily="49" charset="0"/>
                <a:cs typeface="Courier New" panose="02070309020205020404" pitchFamily="49" charset="0"/>
              </a:rPr>
            </a:br>
            <a:r>
              <a:rPr lang="nl-NL" sz="2800">
                <a:solidFill>
                  <a:srgbClr val="00FF00"/>
                </a:solidFill>
                <a:latin typeface="Courier New" panose="02070309020205020404" pitchFamily="49" charset="0"/>
                <a:cs typeface="Courier New" panose="02070309020205020404" pitchFamily="49" charset="0"/>
              </a:rPr>
              <a:t>2. Haalt de voorwaarden voor een operatie op</a:t>
            </a:r>
            <a:br>
              <a:rPr lang="nl-NL" sz="2800">
                <a:solidFill>
                  <a:srgbClr val="00FF00"/>
                </a:solidFill>
                <a:latin typeface="Courier New" panose="02070309020205020404" pitchFamily="49" charset="0"/>
                <a:cs typeface="Courier New" panose="02070309020205020404" pitchFamily="49" charset="0"/>
              </a:rPr>
            </a:br>
            <a:br>
              <a:rPr lang="nl-NL" sz="2800">
                <a:solidFill>
                  <a:srgbClr val="00FF00"/>
                </a:solidFill>
                <a:latin typeface="Courier New" panose="02070309020205020404" pitchFamily="49" charset="0"/>
                <a:cs typeface="Courier New" panose="02070309020205020404" pitchFamily="49" charset="0"/>
              </a:rPr>
            </a:br>
            <a:r>
              <a:rPr lang="nl-NL" sz="2800">
                <a:solidFill>
                  <a:srgbClr val="00FF00"/>
                </a:solidFill>
                <a:latin typeface="Courier New" panose="02070309020205020404" pitchFamily="49" charset="0"/>
                <a:cs typeface="Courier New" panose="02070309020205020404" pitchFamily="49" charset="0"/>
              </a:rPr>
              <a:t>3. Roept de gewenste operatie aan</a:t>
            </a:r>
            <a:br>
              <a:rPr lang="nl-NL" sz="2800">
                <a:solidFill>
                  <a:srgbClr val="00FF00"/>
                </a:solidFill>
                <a:latin typeface="Courier New" panose="02070309020205020404" pitchFamily="49" charset="0"/>
                <a:cs typeface="Courier New" panose="02070309020205020404" pitchFamily="49" charset="0"/>
              </a:rPr>
            </a:br>
            <a:br>
              <a:rPr lang="nl-NL" sz="2800">
                <a:solidFill>
                  <a:srgbClr val="00FF00"/>
                </a:solidFill>
                <a:latin typeface="Courier New" panose="02070309020205020404" pitchFamily="49" charset="0"/>
                <a:cs typeface="Courier New" panose="02070309020205020404" pitchFamily="49" charset="0"/>
              </a:rPr>
            </a:br>
            <a:r>
              <a:rPr lang="nl-NL" sz="2800">
                <a:solidFill>
                  <a:srgbClr val="00FF00"/>
                </a:solidFill>
                <a:latin typeface="Courier New" panose="02070309020205020404" pitchFamily="49" charset="0"/>
                <a:cs typeface="Courier New" panose="02070309020205020404" pitchFamily="49" charset="0"/>
              </a:rPr>
              <a:t>4. Doet checks op het object dat de mock teruggeeft</a:t>
            </a:r>
            <a:br>
              <a:rPr lang="nl-NL" sz="2800">
                <a:solidFill>
                  <a:srgbClr val="00FF00"/>
                </a:solidFill>
                <a:latin typeface="Courier New" panose="02070309020205020404" pitchFamily="49" charset="0"/>
                <a:cs typeface="Courier New" panose="02070309020205020404" pitchFamily="49" charset="0"/>
              </a:rPr>
            </a:br>
            <a:br>
              <a:rPr lang="nl-NL" sz="2800">
                <a:solidFill>
                  <a:srgbClr val="00FF00"/>
                </a:solidFill>
                <a:latin typeface="Courier New" panose="02070309020205020404" pitchFamily="49" charset="0"/>
                <a:cs typeface="Courier New" panose="02070309020205020404" pitchFamily="49" charset="0"/>
              </a:rPr>
            </a:br>
            <a:r>
              <a:rPr lang="nl-NL" sz="2800">
                <a:solidFill>
                  <a:srgbClr val="00FF00"/>
                </a:solidFill>
                <a:latin typeface="Courier New" panose="02070309020205020404" pitchFamily="49" charset="0"/>
                <a:cs typeface="Courier New" panose="02070309020205020404" pitchFamily="49" charset="0"/>
              </a:rPr>
              <a:t>5. Schrijft het contract weg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051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D3493C7-B5F3-45AC-BD9D-255A4D865A55}"/>
              </a:ext>
            </a:extLst>
          </p:cNvPr>
          <p:cNvPicPr>
            <a:picLocks noChangeAspect="1"/>
          </p:cNvPicPr>
          <p:nvPr/>
        </p:nvPicPr>
        <p:blipFill>
          <a:blip r:embed="rId3"/>
          <a:stretch>
            <a:fillRect/>
          </a:stretch>
        </p:blipFill>
        <p:spPr>
          <a:xfrm>
            <a:off x="22381" y="1266825"/>
            <a:ext cx="12147233" cy="4210050"/>
          </a:xfrm>
          <a:prstGeom prst="rect">
            <a:avLst/>
          </a:prstGeom>
        </p:spPr>
      </p:pic>
      <p:sp>
        <p:nvSpPr>
          <p:cNvPr id="2" name="Title 1"/>
          <p:cNvSpPr>
            <a:spLocks noGrp="1"/>
          </p:cNvSpPr>
          <p:nvPr>
            <p:ph type="title"/>
          </p:nvPr>
        </p:nvSpPr>
        <p:spPr>
          <a:xfrm>
            <a:off x="0" y="276910"/>
            <a:ext cx="12191997" cy="989915"/>
          </a:xfrm>
        </p:spPr>
        <p:txBody>
          <a:bodyPr anchor="t">
            <a:noAutofit/>
          </a:bodyPr>
          <a:lstStyle/>
          <a:p>
            <a:pPr algn="ctr"/>
            <a:r>
              <a:rPr lang="nl-NL" sz="5400">
                <a:solidFill>
                  <a:srgbClr val="00FF00"/>
                </a:solidFill>
                <a:latin typeface="Courier New" panose="02070309020205020404" pitchFamily="49" charset="0"/>
                <a:cs typeface="Courier New" panose="02070309020205020404" pitchFamily="49" charset="0"/>
              </a:rPr>
              <a:t>Definieren van voorwaarden</a:t>
            </a:r>
            <a:br>
              <a:rPr lang="nl-NL" sz="6500">
                <a:solidFill>
                  <a:srgbClr val="00FF00"/>
                </a:solidFill>
                <a:latin typeface="Courier New" panose="02070309020205020404" pitchFamily="49" charset="0"/>
                <a:cs typeface="Courier New" panose="02070309020205020404" pitchFamily="49" charset="0"/>
              </a:rPr>
            </a:br>
            <a:endParaRPr lang="nl-NL" sz="6500" dirty="0">
              <a:solidFill>
                <a:srgbClr val="00FF00"/>
              </a:solidFill>
              <a:latin typeface="Courier New" panose="02070309020205020404" pitchFamily="49" charset="0"/>
              <a:cs typeface="Courier New" panose="02070309020205020404" pitchFamily="49" charset="0"/>
            </a:endParaRPr>
          </a:p>
        </p:txBody>
      </p:sp>
      <p:sp>
        <p:nvSpPr>
          <p:cNvPr id="4" name="Ovaal 3">
            <a:extLst>
              <a:ext uri="{FF2B5EF4-FFF2-40B4-BE49-F238E27FC236}">
                <a16:creationId xmlns:a16="http://schemas.microsoft.com/office/drawing/2014/main" id="{777DD8FE-3A11-4DA8-99E8-F7E7AAE8B74B}"/>
              </a:ext>
            </a:extLst>
          </p:cNvPr>
          <p:cNvSpPr/>
          <p:nvPr/>
        </p:nvSpPr>
        <p:spPr>
          <a:xfrm>
            <a:off x="22381" y="1266825"/>
            <a:ext cx="1454912" cy="4857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B83AB70E-500E-4C34-922C-841D402BCC6F}"/>
              </a:ext>
            </a:extLst>
          </p:cNvPr>
          <p:cNvSpPr/>
          <p:nvPr/>
        </p:nvSpPr>
        <p:spPr>
          <a:xfrm>
            <a:off x="1270156" y="2499627"/>
            <a:ext cx="1454912" cy="4857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49345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9AF72855-FD73-467A-B758-F1C3286AF222}"/>
              </a:ext>
            </a:extLst>
          </p:cNvPr>
          <p:cNvPicPr>
            <a:picLocks noChangeAspect="1"/>
          </p:cNvPicPr>
          <p:nvPr/>
        </p:nvPicPr>
        <p:blipFill>
          <a:blip r:embed="rId3"/>
          <a:stretch>
            <a:fillRect/>
          </a:stretch>
        </p:blipFill>
        <p:spPr>
          <a:xfrm>
            <a:off x="516729" y="1889201"/>
            <a:ext cx="11158538" cy="3079597"/>
          </a:xfrm>
          <a:prstGeom prst="rect">
            <a:avLst/>
          </a:prstGeom>
        </p:spPr>
      </p:pic>
      <p:sp>
        <p:nvSpPr>
          <p:cNvPr id="2" name="Title 1"/>
          <p:cNvSpPr>
            <a:spLocks noGrp="1"/>
          </p:cNvSpPr>
          <p:nvPr>
            <p:ph type="title"/>
          </p:nvPr>
        </p:nvSpPr>
        <p:spPr>
          <a:xfrm>
            <a:off x="0" y="276910"/>
            <a:ext cx="12191997" cy="989915"/>
          </a:xfrm>
        </p:spPr>
        <p:txBody>
          <a:bodyPr anchor="t">
            <a:noAutofit/>
          </a:bodyPr>
          <a:lstStyle/>
          <a:p>
            <a:pPr algn="ctr"/>
            <a:r>
              <a:rPr lang="nl-NL" sz="5400">
                <a:solidFill>
                  <a:srgbClr val="00FF00"/>
                </a:solidFill>
                <a:latin typeface="Courier New" panose="02070309020205020404" pitchFamily="49" charset="0"/>
                <a:cs typeface="Courier New" panose="02070309020205020404" pitchFamily="49" charset="0"/>
              </a:rPr>
              <a:t>Definieren van voorwaarden</a:t>
            </a:r>
            <a:br>
              <a:rPr lang="nl-NL" sz="6500">
                <a:solidFill>
                  <a:srgbClr val="00FF00"/>
                </a:solidFill>
                <a:latin typeface="Courier New" panose="02070309020205020404" pitchFamily="49" charset="0"/>
                <a:cs typeface="Courier New" panose="02070309020205020404" pitchFamily="49" charset="0"/>
              </a:rPr>
            </a:br>
            <a:endParaRPr lang="nl-NL" sz="6500" dirty="0">
              <a:solidFill>
                <a:srgbClr val="00FF00"/>
              </a:solidFill>
              <a:latin typeface="Courier New" panose="02070309020205020404" pitchFamily="49" charset="0"/>
              <a:cs typeface="Courier New" panose="02070309020205020404" pitchFamily="49" charset="0"/>
            </a:endParaRPr>
          </a:p>
        </p:txBody>
      </p:sp>
      <p:sp>
        <p:nvSpPr>
          <p:cNvPr id="4" name="Ovaal 3">
            <a:extLst>
              <a:ext uri="{FF2B5EF4-FFF2-40B4-BE49-F238E27FC236}">
                <a16:creationId xmlns:a16="http://schemas.microsoft.com/office/drawing/2014/main" id="{777DD8FE-3A11-4DA8-99E8-F7E7AAE8B74B}"/>
              </a:ext>
            </a:extLst>
          </p:cNvPr>
          <p:cNvSpPr/>
          <p:nvPr/>
        </p:nvSpPr>
        <p:spPr>
          <a:xfrm>
            <a:off x="1647825" y="4238624"/>
            <a:ext cx="1454912" cy="4857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182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1525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3534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33850" y="159067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19562" y="259080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kstvak 1">
            <a:extLst>
              <a:ext uri="{FF2B5EF4-FFF2-40B4-BE49-F238E27FC236}">
                <a16:creationId xmlns:a16="http://schemas.microsoft.com/office/drawing/2014/main" id="{1EDBFD91-9D74-4B49-95AA-C910D7215A67}"/>
              </a:ext>
            </a:extLst>
          </p:cNvPr>
          <p:cNvSpPr txBox="1"/>
          <p:nvPr/>
        </p:nvSpPr>
        <p:spPr>
          <a:xfrm>
            <a:off x="4105275" y="342839"/>
            <a:ext cx="4629150" cy="1015663"/>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GET /{countryCode}/{zipCode}</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bijv. GET /us/90210</a:t>
            </a:r>
            <a:endParaRPr lang="en-NL" sz="2000">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68247657-13D6-42D8-9867-DEF2F0A8B9B0}"/>
              </a:ext>
            </a:extLst>
          </p:cNvPr>
          <p:cNvSpPr txBox="1"/>
          <p:nvPr/>
        </p:nvSpPr>
        <p:spPr>
          <a:xfrm>
            <a:off x="4133850" y="3156348"/>
            <a:ext cx="5657851" cy="3539430"/>
          </a:xfrm>
          <a:prstGeom prst="rect">
            <a:avLst/>
          </a:prstGeom>
          <a:noFill/>
        </p:spPr>
        <p:txBody>
          <a:bodyPr wrap="square" rtlCol="0">
            <a:spAutoFit/>
          </a:bodyPr>
          <a:lstStyle/>
          <a:p>
            <a:r>
              <a:rPr lang="en-US" sz="1600">
                <a:solidFill>
                  <a:srgbClr val="00FF00"/>
                </a:solidFill>
                <a:latin typeface="Courier New" panose="02070309020205020404" pitchFamily="49" charset="0"/>
                <a:cs typeface="Courier New" panose="02070309020205020404" pitchFamily="49" charset="0"/>
              </a:rPr>
              <a:t>HTTP 200 OK</a:t>
            </a:r>
          </a:p>
          <a:p>
            <a:endParaRPr lang="en-US" sz="1600">
              <a:solidFill>
                <a:srgbClr val="00FF00"/>
              </a:solidFill>
              <a:latin typeface="Courier New" panose="02070309020205020404" pitchFamily="49" charset="0"/>
              <a:cs typeface="Courier New" panose="02070309020205020404" pitchFamily="49" charset="0"/>
            </a:endParaRPr>
          </a:p>
          <a:p>
            <a:r>
              <a:rPr lang="en-US" sz="1600">
                <a:solidFill>
                  <a:srgbClr val="00FF00"/>
                </a:solidFill>
                <a:latin typeface="Courier New" panose="02070309020205020404" pitchFamily="49" charset="0"/>
                <a:cs typeface="Courier New" panose="02070309020205020404" pitchFamily="49" charset="0"/>
              </a:rPr>
              <a:t>{</a:t>
            </a:r>
          </a:p>
          <a:p>
            <a:r>
              <a:rPr lang="en-US" sz="1600">
                <a:solidFill>
                  <a:srgbClr val="00FF00"/>
                </a:solidFill>
                <a:latin typeface="Courier New" panose="02070309020205020404" pitchFamily="49" charset="0"/>
                <a:cs typeface="Courier New" panose="02070309020205020404" pitchFamily="49" charset="0"/>
              </a:rPr>
              <a:t>  “zipCode”: “90210”,</a:t>
            </a:r>
          </a:p>
          <a:p>
            <a:r>
              <a:rPr lang="en-US" sz="1600">
                <a:solidFill>
                  <a:srgbClr val="00FF00"/>
                </a:solidFill>
                <a:latin typeface="Courier New" panose="02070309020205020404" pitchFamily="49" charset="0"/>
                <a:cs typeface="Courier New" panose="02070309020205020404" pitchFamily="49" charset="0"/>
              </a:rPr>
              <a:t>  “country”: “United States”,</a:t>
            </a:r>
          </a:p>
          <a:p>
            <a:r>
              <a:rPr lang="en-US" sz="1600">
                <a:solidFill>
                  <a:srgbClr val="00FF00"/>
                </a:solidFill>
                <a:latin typeface="Courier New" panose="02070309020205020404" pitchFamily="49" charset="0"/>
                <a:cs typeface="Courier New" panose="02070309020205020404" pitchFamily="49" charset="0"/>
              </a:rPr>
              <a:t>  “countryAbbreviation”: “US”,</a:t>
            </a:r>
          </a:p>
          <a:p>
            <a:r>
              <a:rPr lang="en-US" sz="1600">
                <a:solidFill>
                  <a:srgbClr val="00FF00"/>
                </a:solidFill>
                <a:latin typeface="Courier New" panose="02070309020205020404" pitchFamily="49" charset="0"/>
                <a:cs typeface="Courier New" panose="02070309020205020404" pitchFamily="49" charset="0"/>
              </a:rPr>
              <a:t>  “places”: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“placeName”: “Beverly Hills”,</a:t>
            </a:r>
          </a:p>
          <a:p>
            <a:r>
              <a:rPr lang="en-US" sz="1600">
                <a:solidFill>
                  <a:srgbClr val="00FF00"/>
                </a:solidFill>
                <a:latin typeface="Courier New" panose="02070309020205020404" pitchFamily="49" charset="0"/>
                <a:cs typeface="Courier New" panose="02070309020205020404" pitchFamily="49" charset="0"/>
              </a:rPr>
              <a:t>      “state”: “California”,</a:t>
            </a:r>
          </a:p>
          <a:p>
            <a:r>
              <a:rPr lang="en-US" sz="1600">
                <a:solidFill>
                  <a:srgbClr val="00FF00"/>
                </a:solidFill>
                <a:latin typeface="Courier New" panose="02070309020205020404" pitchFamily="49" charset="0"/>
                <a:cs typeface="Courier New" panose="02070309020205020404" pitchFamily="49" charset="0"/>
              </a:rPr>
              <a:t>      “stateAbbreviation”: “CA”</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855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6910"/>
            <a:ext cx="12191997" cy="989915"/>
          </a:xfrm>
        </p:spPr>
        <p:txBody>
          <a:bodyPr anchor="t">
            <a:noAutofit/>
          </a:bodyPr>
          <a:lstStyle/>
          <a:p>
            <a:pPr algn="ctr"/>
            <a:r>
              <a:rPr lang="nl-NL" sz="5400">
                <a:solidFill>
                  <a:srgbClr val="00FF00"/>
                </a:solidFill>
                <a:latin typeface="Courier New" panose="02070309020205020404" pitchFamily="49" charset="0"/>
                <a:cs typeface="Courier New" panose="02070309020205020404" pitchFamily="49" charset="0"/>
              </a:rPr>
              <a:t>Wat staat er nou precies?</a:t>
            </a:r>
            <a:endParaRPr lang="nl-NL" sz="6500" dirty="0">
              <a:solidFill>
                <a:srgbClr val="00FF00"/>
              </a:solidFill>
              <a:latin typeface="Courier New" panose="02070309020205020404" pitchFamily="49" charset="0"/>
              <a:cs typeface="Courier New" panose="02070309020205020404" pitchFamily="49" charset="0"/>
            </a:endParaRPr>
          </a:p>
        </p:txBody>
      </p:sp>
      <p:pic>
        <p:nvPicPr>
          <p:cNvPr id="3" name="Afbeelding 2">
            <a:extLst>
              <a:ext uri="{FF2B5EF4-FFF2-40B4-BE49-F238E27FC236}">
                <a16:creationId xmlns:a16="http://schemas.microsoft.com/office/drawing/2014/main" id="{6AF70EB6-7FC6-4A64-9FEA-242396E1207D}"/>
              </a:ext>
            </a:extLst>
          </p:cNvPr>
          <p:cNvPicPr>
            <a:picLocks noChangeAspect="1"/>
          </p:cNvPicPr>
          <p:nvPr/>
        </p:nvPicPr>
        <p:blipFill>
          <a:blip r:embed="rId3"/>
          <a:stretch>
            <a:fillRect/>
          </a:stretch>
        </p:blipFill>
        <p:spPr>
          <a:xfrm>
            <a:off x="309562" y="1038225"/>
            <a:ext cx="9344025" cy="5657850"/>
          </a:xfrm>
          <a:prstGeom prst="rect">
            <a:avLst/>
          </a:prstGeom>
        </p:spPr>
      </p:pic>
      <p:sp>
        <p:nvSpPr>
          <p:cNvPr id="6" name="Tekstvak 5">
            <a:extLst>
              <a:ext uri="{FF2B5EF4-FFF2-40B4-BE49-F238E27FC236}">
                <a16:creationId xmlns:a16="http://schemas.microsoft.com/office/drawing/2014/main" id="{3671871E-BD2F-4A8B-A753-48BDB391C5B2}"/>
              </a:ext>
            </a:extLst>
          </p:cNvPr>
          <p:cNvSpPr txBox="1"/>
          <p:nvPr/>
        </p:nvSpPr>
        <p:spPr>
          <a:xfrm>
            <a:off x="6095998" y="981074"/>
            <a:ext cx="6095999" cy="371475"/>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Consumer definieert een pact (een contract)</a:t>
            </a:r>
            <a:endParaRPr lang="en-NL">
              <a:solidFill>
                <a:srgbClr val="00FF00"/>
              </a:solidFill>
              <a:latin typeface="Courier New" panose="02070309020205020404" pitchFamily="49" charset="0"/>
              <a:cs typeface="Courier New" panose="02070309020205020404" pitchFamily="49" charset="0"/>
            </a:endParaRPr>
          </a:p>
        </p:txBody>
      </p:sp>
      <p:sp>
        <p:nvSpPr>
          <p:cNvPr id="7" name="Tekstvak 6">
            <a:extLst>
              <a:ext uri="{FF2B5EF4-FFF2-40B4-BE49-F238E27FC236}">
                <a16:creationId xmlns:a16="http://schemas.microsoft.com/office/drawing/2014/main" id="{0C864971-F43C-499F-AC3F-113DC4D16820}"/>
              </a:ext>
            </a:extLst>
          </p:cNvPr>
          <p:cNvSpPr txBox="1"/>
          <p:nvPr/>
        </p:nvSpPr>
        <p:spPr>
          <a:xfrm>
            <a:off x="6096001" y="2113864"/>
            <a:ext cx="6095999"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 body van de response moet een aantal velden verplicht bevatten</a:t>
            </a:r>
            <a:endParaRPr lang="en-NL">
              <a:solidFill>
                <a:srgbClr val="00FF00"/>
              </a:solidFill>
              <a:latin typeface="Courier New" panose="02070309020205020404" pitchFamily="49" charset="0"/>
              <a:cs typeface="Courier New" panose="02070309020205020404" pitchFamily="49" charset="0"/>
            </a:endParaRPr>
          </a:p>
        </p:txBody>
      </p:sp>
      <p:sp>
        <p:nvSpPr>
          <p:cNvPr id="8" name="Ovaal 7">
            <a:extLst>
              <a:ext uri="{FF2B5EF4-FFF2-40B4-BE49-F238E27FC236}">
                <a16:creationId xmlns:a16="http://schemas.microsoft.com/office/drawing/2014/main" id="{52E125CC-0990-41B0-A71C-85E14206283D}"/>
              </a:ext>
            </a:extLst>
          </p:cNvPr>
          <p:cNvSpPr/>
          <p:nvPr/>
        </p:nvSpPr>
        <p:spPr>
          <a:xfrm>
            <a:off x="127155" y="981074"/>
            <a:ext cx="3430429" cy="4857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Ovaal 8">
            <a:extLst>
              <a:ext uri="{FF2B5EF4-FFF2-40B4-BE49-F238E27FC236}">
                <a16:creationId xmlns:a16="http://schemas.microsoft.com/office/drawing/2014/main" id="{A797FE34-6A90-49FB-867D-DE088A314700}"/>
              </a:ext>
            </a:extLst>
          </p:cNvPr>
          <p:cNvSpPr/>
          <p:nvPr/>
        </p:nvSpPr>
        <p:spPr>
          <a:xfrm>
            <a:off x="670080" y="2274420"/>
            <a:ext cx="4978245" cy="7354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DFD40E89-6220-478E-9EFE-F64577793ACE}"/>
              </a:ext>
            </a:extLst>
          </p:cNvPr>
          <p:cNvSpPr txBox="1"/>
          <p:nvPr/>
        </p:nvSpPr>
        <p:spPr>
          <a:xfrm>
            <a:off x="7388069" y="3521510"/>
            <a:ext cx="489585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Er moet ook een lijst ‘places’ met minimaal 1 element in zitten, dat element moet ook weer verplicht bepaalde velden bevatten</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F2556C88-DB49-4101-9EFC-60BA24E1F059}"/>
              </a:ext>
            </a:extLst>
          </p:cNvPr>
          <p:cNvSpPr/>
          <p:nvPr/>
        </p:nvSpPr>
        <p:spPr>
          <a:xfrm>
            <a:off x="670079" y="2938430"/>
            <a:ext cx="4978245" cy="4905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AB6B3BF4-BBF3-485A-A4DF-6D254AA650B3}"/>
              </a:ext>
            </a:extLst>
          </p:cNvPr>
          <p:cNvSpPr txBox="1"/>
          <p:nvPr/>
        </p:nvSpPr>
        <p:spPr>
          <a:xfrm>
            <a:off x="7105650" y="5276761"/>
            <a:ext cx="4995862"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 provider moet op een GET request naar /us/90210 antwoorden met een HTTP 200 en de verwachte body</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BB35D1AC-2A97-4EC6-9B4A-D7361ABD9C6F}"/>
              </a:ext>
            </a:extLst>
          </p:cNvPr>
          <p:cNvSpPr/>
          <p:nvPr/>
        </p:nvSpPr>
        <p:spPr>
          <a:xfrm>
            <a:off x="832004" y="5031475"/>
            <a:ext cx="2511271" cy="14359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03579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p:bldP spid="11" grpId="0" animBg="1"/>
      <p:bldP spid="12"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6910"/>
            <a:ext cx="12191997" cy="989915"/>
          </a:xfrm>
        </p:spPr>
        <p:txBody>
          <a:bodyPr anchor="t">
            <a:noAutofit/>
          </a:bodyPr>
          <a:lstStyle/>
          <a:p>
            <a:pPr algn="ctr"/>
            <a:r>
              <a:rPr lang="nl-NL" sz="5400">
                <a:solidFill>
                  <a:srgbClr val="00FF00"/>
                </a:solidFill>
                <a:latin typeface="Courier New" panose="02070309020205020404" pitchFamily="49" charset="0"/>
                <a:cs typeface="Courier New" panose="02070309020205020404" pitchFamily="49" charset="0"/>
              </a:rPr>
              <a:t>Uitvoeren van de unit test</a:t>
            </a:r>
            <a:endParaRPr lang="nl-NL" sz="6500" dirty="0">
              <a:solidFill>
                <a:srgbClr val="00FF00"/>
              </a:solidFill>
              <a:latin typeface="Courier New" panose="02070309020205020404" pitchFamily="49" charset="0"/>
              <a:cs typeface="Courier New" panose="02070309020205020404" pitchFamily="49" charset="0"/>
            </a:endParaRPr>
          </a:p>
        </p:txBody>
      </p:sp>
      <p:pic>
        <p:nvPicPr>
          <p:cNvPr id="3" name="Afbeelding 2">
            <a:extLst>
              <a:ext uri="{FF2B5EF4-FFF2-40B4-BE49-F238E27FC236}">
                <a16:creationId xmlns:a16="http://schemas.microsoft.com/office/drawing/2014/main" id="{99757EF2-E08B-4A09-9E6E-0B464B0ACEEC}"/>
              </a:ext>
            </a:extLst>
          </p:cNvPr>
          <p:cNvPicPr>
            <a:picLocks noChangeAspect="1"/>
          </p:cNvPicPr>
          <p:nvPr/>
        </p:nvPicPr>
        <p:blipFill>
          <a:blip r:embed="rId3"/>
          <a:stretch>
            <a:fillRect/>
          </a:stretch>
        </p:blipFill>
        <p:spPr>
          <a:xfrm>
            <a:off x="201085" y="1747837"/>
            <a:ext cx="11789830" cy="3362325"/>
          </a:xfrm>
          <a:prstGeom prst="rect">
            <a:avLst/>
          </a:prstGeom>
        </p:spPr>
      </p:pic>
      <p:sp>
        <p:nvSpPr>
          <p:cNvPr id="6" name="Ovaal 5">
            <a:extLst>
              <a:ext uri="{FF2B5EF4-FFF2-40B4-BE49-F238E27FC236}">
                <a16:creationId xmlns:a16="http://schemas.microsoft.com/office/drawing/2014/main" id="{9621A265-3610-4FF4-902D-A8F8628C7484}"/>
              </a:ext>
            </a:extLst>
          </p:cNvPr>
          <p:cNvSpPr/>
          <p:nvPr/>
        </p:nvSpPr>
        <p:spPr>
          <a:xfrm>
            <a:off x="89055" y="1619249"/>
            <a:ext cx="6521295" cy="4857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594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6910"/>
            <a:ext cx="5624829" cy="1123265"/>
          </a:xfrm>
        </p:spPr>
        <p:txBody>
          <a:bodyPr anchor="t">
            <a:noAutofit/>
          </a:bodyPr>
          <a:lstStyle/>
          <a:p>
            <a:pPr algn="ctr"/>
            <a:r>
              <a:rPr lang="nl-NL">
                <a:solidFill>
                  <a:srgbClr val="00FF00"/>
                </a:solidFill>
                <a:latin typeface="Courier New" panose="02070309020205020404" pitchFamily="49" charset="0"/>
                <a:cs typeface="Courier New" panose="02070309020205020404" pitchFamily="49" charset="0"/>
              </a:rPr>
              <a:t>Het gegenereerde contract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3" name="Tekstvak 2">
            <a:extLst>
              <a:ext uri="{FF2B5EF4-FFF2-40B4-BE49-F238E27FC236}">
                <a16:creationId xmlns:a16="http://schemas.microsoft.com/office/drawing/2014/main" id="{9FF33D0F-BF80-49CA-B2BB-BCB6F3C3D1E2}"/>
              </a:ext>
            </a:extLst>
          </p:cNvPr>
          <p:cNvSpPr txBox="1"/>
          <p:nvPr/>
        </p:nvSpPr>
        <p:spPr>
          <a:xfrm>
            <a:off x="266700" y="2114550"/>
            <a:ext cx="523875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/target/pacts/consumer-provider.json</a:t>
            </a:r>
            <a:endParaRPr lang="en-NL">
              <a:solidFill>
                <a:srgbClr val="00FF00"/>
              </a:solidFill>
              <a:latin typeface="Courier New" panose="02070309020205020404" pitchFamily="49" charset="0"/>
              <a:cs typeface="Courier New" panose="02070309020205020404" pitchFamily="49" charset="0"/>
            </a:endParaRPr>
          </a:p>
        </p:txBody>
      </p:sp>
      <p:pic>
        <p:nvPicPr>
          <p:cNvPr id="4" name="Afbeelding 3">
            <a:extLst>
              <a:ext uri="{FF2B5EF4-FFF2-40B4-BE49-F238E27FC236}">
                <a16:creationId xmlns:a16="http://schemas.microsoft.com/office/drawing/2014/main" id="{E0719DB7-6D55-4C47-9DBB-6DA19A671548}"/>
              </a:ext>
            </a:extLst>
          </p:cNvPr>
          <p:cNvPicPr>
            <a:picLocks noChangeAspect="1"/>
          </p:cNvPicPr>
          <p:nvPr/>
        </p:nvPicPr>
        <p:blipFill>
          <a:blip r:embed="rId3"/>
          <a:stretch>
            <a:fillRect/>
          </a:stretch>
        </p:blipFill>
        <p:spPr>
          <a:xfrm>
            <a:off x="5624829" y="0"/>
            <a:ext cx="6567168" cy="6858000"/>
          </a:xfrm>
          <a:prstGeom prst="rect">
            <a:avLst/>
          </a:prstGeom>
        </p:spPr>
      </p:pic>
    </p:spTree>
    <p:extLst>
      <p:ext uri="{BB962C8B-B14F-4D97-AF65-F5344CB8AC3E}">
        <p14:creationId xmlns:p14="http://schemas.microsoft.com/office/powerpoint/2010/main" val="264841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6910"/>
            <a:ext cx="5624829" cy="1123265"/>
          </a:xfrm>
        </p:spPr>
        <p:txBody>
          <a:bodyPr anchor="t">
            <a:noAutofit/>
          </a:bodyPr>
          <a:lstStyle/>
          <a:p>
            <a:pPr algn="ctr"/>
            <a:r>
              <a:rPr lang="nl-NL">
                <a:solidFill>
                  <a:srgbClr val="00FF00"/>
                </a:solidFill>
                <a:latin typeface="Courier New" panose="02070309020205020404" pitchFamily="49" charset="0"/>
                <a:cs typeface="Courier New" panose="02070309020205020404" pitchFamily="49" charset="0"/>
              </a:rPr>
              <a:t>Het gegenereerde contract</a:t>
            </a:r>
            <a:endParaRPr lang="nl-NL" sz="5400" dirty="0">
              <a:solidFill>
                <a:srgbClr val="00FF00"/>
              </a:solidFill>
              <a:latin typeface="Courier New" panose="02070309020205020404" pitchFamily="49" charset="0"/>
              <a:cs typeface="Courier New" panose="02070309020205020404" pitchFamily="49" charset="0"/>
            </a:endParaRPr>
          </a:p>
        </p:txBody>
      </p:sp>
      <p:sp>
        <p:nvSpPr>
          <p:cNvPr id="3" name="Tekstvak 2">
            <a:extLst>
              <a:ext uri="{FF2B5EF4-FFF2-40B4-BE49-F238E27FC236}">
                <a16:creationId xmlns:a16="http://schemas.microsoft.com/office/drawing/2014/main" id="{9FF33D0F-BF80-49CA-B2BB-BCB6F3C3D1E2}"/>
              </a:ext>
            </a:extLst>
          </p:cNvPr>
          <p:cNvSpPr txBox="1"/>
          <p:nvPr/>
        </p:nvSpPr>
        <p:spPr>
          <a:xfrm>
            <a:off x="266700" y="2114550"/>
            <a:ext cx="523875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/target/pacts/consumer-provider.json</a:t>
            </a:r>
            <a:endParaRPr lang="en-NL">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007E16AF-C23A-4664-B4A0-BB795ED74524}"/>
              </a:ext>
            </a:extLst>
          </p:cNvPr>
          <p:cNvPicPr>
            <a:picLocks noChangeAspect="1"/>
          </p:cNvPicPr>
          <p:nvPr/>
        </p:nvPicPr>
        <p:blipFill>
          <a:blip r:embed="rId3"/>
          <a:stretch>
            <a:fillRect/>
          </a:stretch>
        </p:blipFill>
        <p:spPr>
          <a:xfrm>
            <a:off x="6401604" y="0"/>
            <a:ext cx="5790396" cy="6858000"/>
          </a:xfrm>
          <a:prstGeom prst="rect">
            <a:avLst/>
          </a:prstGeom>
        </p:spPr>
      </p:pic>
    </p:spTree>
    <p:extLst>
      <p:ext uri="{BB962C8B-B14F-4D97-AF65-F5344CB8AC3E}">
        <p14:creationId xmlns:p14="http://schemas.microsoft.com/office/powerpoint/2010/main" val="3361778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Demo / walkthrough</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398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Aan de slag!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3" y="1825626"/>
            <a:ext cx="10515600" cy="4849493"/>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Voer de tests in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/src/test/java/consumer/ LocationServiceContractTest.java </a:t>
            </a:r>
            <a:r>
              <a:rPr lang="nl-NL" sz="2400">
                <a:solidFill>
                  <a:srgbClr val="00FF00"/>
                </a:solidFill>
                <a:latin typeface="Courier New" pitchFamily="49"/>
                <a:cs typeface="Courier New" pitchFamily="49"/>
              </a:rPr>
              <a:t>uit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Kopieer het contract (.json) uit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/target/pacts</a:t>
            </a:r>
            <a:r>
              <a:rPr lang="nl-NL" sz="2400">
                <a:solidFill>
                  <a:srgbClr val="00FF00"/>
                </a:solidFill>
                <a:latin typeface="Courier New" pitchFamily="49"/>
                <a:cs typeface="Courier New" pitchFamily="49"/>
              </a:rPr>
              <a:t> naar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/src/test/pacts</a:t>
            </a:r>
            <a:r>
              <a:rPr lang="nl-NL" sz="2400">
                <a:solidFill>
                  <a:srgbClr val="00FF00"/>
                </a:solidFill>
                <a:latin typeface="Courier New" pitchFamily="49"/>
                <a:cs typeface="Courier New" pitchFamily="49"/>
              </a:rPr>
              <a:t> (overschrijf de bestaande)</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Voer de tests in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/src/test/java/provider/ContractTest.java</a:t>
            </a:r>
            <a:r>
              <a:rPr lang="nl-NL" sz="2400">
                <a:solidFill>
                  <a:srgbClr val="00FF00"/>
                </a:solidFill>
                <a:latin typeface="Courier New" pitchFamily="49"/>
                <a:cs typeface="Courier New" pitchFamily="49"/>
              </a:rPr>
              <a:t> uit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De 2 uitgevoerde tests zouden moeten slagen (provider voldoet aan het contract)</a:t>
            </a: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Voorbereidingen</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Installeren van een JVM en IDE (IntelliJ, …)</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1346707" y="4474995"/>
            <a:ext cx="997610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Uitvoeren van tests ter controle</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430924" y="5551456"/>
            <a:ext cx="1052085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Is dat bij iedereen gelukt?</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2521432" y="1859786"/>
            <a:ext cx="9071128"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Downloaden en importeren voorbeeldproject</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716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CDCT test geen business logica…</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045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Help, een wijziging!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1301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ADA73F8-CDC4-4389-9D4B-5D30D157F3A9}"/>
              </a:ext>
            </a:extLst>
          </p:cNvPr>
          <p:cNvPicPr>
            <a:picLocks noChangeAspect="1"/>
          </p:cNvPicPr>
          <p:nvPr/>
        </p:nvPicPr>
        <p:blipFill>
          <a:blip r:embed="rId3"/>
          <a:stretch>
            <a:fillRect/>
          </a:stretch>
        </p:blipFill>
        <p:spPr>
          <a:xfrm>
            <a:off x="-7902" y="452437"/>
            <a:ext cx="12199902" cy="5953125"/>
          </a:xfrm>
          <a:prstGeom prst="rect">
            <a:avLst/>
          </a:prstGeom>
        </p:spPr>
      </p:pic>
    </p:spTree>
    <p:extLst>
      <p:ext uri="{BB962C8B-B14F-4D97-AF65-F5344CB8AC3E}">
        <p14:creationId xmlns:p14="http://schemas.microsoft.com/office/powerpoint/2010/main" val="122148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1525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3534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33850" y="159067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19562" y="259080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kstvak 1">
            <a:extLst>
              <a:ext uri="{FF2B5EF4-FFF2-40B4-BE49-F238E27FC236}">
                <a16:creationId xmlns:a16="http://schemas.microsoft.com/office/drawing/2014/main" id="{1EDBFD91-9D74-4B49-95AA-C910D7215A67}"/>
              </a:ext>
            </a:extLst>
          </p:cNvPr>
          <p:cNvSpPr txBox="1"/>
          <p:nvPr/>
        </p:nvSpPr>
        <p:spPr>
          <a:xfrm>
            <a:off x="4105275" y="342839"/>
            <a:ext cx="4629150" cy="1015663"/>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GET /{countryCode}/{zipCode}</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bijv. GET /us/90210</a:t>
            </a:r>
            <a:endParaRPr lang="en-NL" sz="2000">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68247657-13D6-42D8-9867-DEF2F0A8B9B0}"/>
              </a:ext>
            </a:extLst>
          </p:cNvPr>
          <p:cNvSpPr txBox="1"/>
          <p:nvPr/>
        </p:nvSpPr>
        <p:spPr>
          <a:xfrm>
            <a:off x="4133850" y="3156348"/>
            <a:ext cx="5657851" cy="3785652"/>
          </a:xfrm>
          <a:prstGeom prst="rect">
            <a:avLst/>
          </a:prstGeom>
          <a:noFill/>
        </p:spPr>
        <p:txBody>
          <a:bodyPr wrap="square" rtlCol="0">
            <a:spAutoFit/>
          </a:bodyPr>
          <a:lstStyle/>
          <a:p>
            <a:r>
              <a:rPr lang="en-US" sz="1600">
                <a:solidFill>
                  <a:srgbClr val="00FF00"/>
                </a:solidFill>
                <a:latin typeface="Courier New" panose="02070309020205020404" pitchFamily="49" charset="0"/>
                <a:cs typeface="Courier New" panose="02070309020205020404" pitchFamily="49" charset="0"/>
              </a:rPr>
              <a:t>HTTP 200 OK</a:t>
            </a:r>
          </a:p>
          <a:p>
            <a:endParaRPr lang="en-US" sz="1600">
              <a:solidFill>
                <a:srgbClr val="00FF00"/>
              </a:solidFill>
              <a:latin typeface="Courier New" panose="02070309020205020404" pitchFamily="49" charset="0"/>
              <a:cs typeface="Courier New" panose="02070309020205020404" pitchFamily="49" charset="0"/>
            </a:endParaRPr>
          </a:p>
          <a:p>
            <a:r>
              <a:rPr lang="en-US" sz="1600">
                <a:solidFill>
                  <a:srgbClr val="00FF00"/>
                </a:solidFill>
                <a:latin typeface="Courier New" panose="02070309020205020404" pitchFamily="49" charset="0"/>
                <a:cs typeface="Courier New" panose="02070309020205020404" pitchFamily="49" charset="0"/>
              </a:rPr>
              <a:t>{</a:t>
            </a:r>
          </a:p>
          <a:p>
            <a:r>
              <a:rPr lang="en-US" sz="1600">
                <a:solidFill>
                  <a:srgbClr val="00FF00"/>
                </a:solidFill>
                <a:latin typeface="Courier New" panose="02070309020205020404" pitchFamily="49" charset="0"/>
                <a:cs typeface="Courier New" panose="02070309020205020404" pitchFamily="49" charset="0"/>
              </a:rPr>
              <a:t>  “zipCode”: “90210”,</a:t>
            </a:r>
          </a:p>
          <a:p>
            <a:r>
              <a:rPr lang="en-US" sz="1600">
                <a:solidFill>
                  <a:srgbClr val="00FF00"/>
                </a:solidFill>
                <a:latin typeface="Courier New" panose="02070309020205020404" pitchFamily="49" charset="0"/>
                <a:cs typeface="Courier New" panose="02070309020205020404" pitchFamily="49" charset="0"/>
              </a:rPr>
              <a:t>  “country”: “United States”,</a:t>
            </a:r>
          </a:p>
          <a:p>
            <a:r>
              <a:rPr lang="en-US" sz="1600">
                <a:solidFill>
                  <a:srgbClr val="00FF00"/>
                </a:solidFill>
                <a:latin typeface="Courier New" panose="02070309020205020404" pitchFamily="49" charset="0"/>
                <a:cs typeface="Courier New" panose="02070309020205020404" pitchFamily="49" charset="0"/>
              </a:rPr>
              <a:t>  “countryAbbreviation”: “US”,</a:t>
            </a:r>
          </a:p>
          <a:p>
            <a:r>
              <a:rPr lang="en-US" sz="1600">
                <a:solidFill>
                  <a:srgbClr val="00FF00"/>
                </a:solidFill>
                <a:latin typeface="Courier New" panose="02070309020205020404" pitchFamily="49" charset="0"/>
                <a:cs typeface="Courier New" panose="02070309020205020404" pitchFamily="49" charset="0"/>
              </a:rPr>
              <a:t>  “places”: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“placeName”: “Beverly Hills”,</a:t>
            </a:r>
          </a:p>
          <a:p>
            <a:r>
              <a:rPr lang="en-US" sz="1600" b="1">
                <a:solidFill>
                  <a:srgbClr val="00FF00"/>
                </a:solidFill>
                <a:latin typeface="Courier New" panose="02070309020205020404" pitchFamily="49" charset="0"/>
                <a:cs typeface="Courier New" panose="02070309020205020404" pitchFamily="49" charset="0"/>
              </a:rPr>
              <a:t>      “county”: “Los Angeles”</a:t>
            </a:r>
          </a:p>
          <a:p>
            <a:r>
              <a:rPr lang="en-US" sz="1600">
                <a:solidFill>
                  <a:srgbClr val="00FF00"/>
                </a:solidFill>
                <a:latin typeface="Courier New" panose="02070309020205020404" pitchFamily="49" charset="0"/>
                <a:cs typeface="Courier New" panose="02070309020205020404" pitchFamily="49" charset="0"/>
              </a:rPr>
              <a:t>      “state”: “California”,</a:t>
            </a:r>
          </a:p>
          <a:p>
            <a:r>
              <a:rPr lang="en-US" sz="1600">
                <a:solidFill>
                  <a:srgbClr val="00FF00"/>
                </a:solidFill>
                <a:latin typeface="Courier New" panose="02070309020205020404" pitchFamily="49" charset="0"/>
                <a:cs typeface="Courier New" panose="02070309020205020404" pitchFamily="49" charset="0"/>
              </a:rPr>
              <a:t>      “stateAbbreviation”: “CA”</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a:t>
            </a:r>
          </a:p>
        </p:txBody>
      </p:sp>
      <p:sp>
        <p:nvSpPr>
          <p:cNvPr id="3" name="Pijl: rechts 2">
            <a:extLst>
              <a:ext uri="{FF2B5EF4-FFF2-40B4-BE49-F238E27FC236}">
                <a16:creationId xmlns:a16="http://schemas.microsoft.com/office/drawing/2014/main" id="{420F6B33-0D38-445C-B7B7-DF198226A0F5}"/>
              </a:ext>
            </a:extLst>
          </p:cNvPr>
          <p:cNvSpPr/>
          <p:nvPr/>
        </p:nvSpPr>
        <p:spPr>
          <a:xfrm>
            <a:off x="2962275" y="5280423"/>
            <a:ext cx="1800225" cy="438150"/>
          </a:xfrm>
          <a:prstGeom prst="right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28318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0" y="1"/>
            <a:ext cx="10515600" cy="933450"/>
          </a:xfrm>
        </p:spPr>
        <p:txBody>
          <a:bodyPr/>
          <a:lstStyle/>
          <a:p>
            <a:pPr lvl="0"/>
            <a:r>
              <a:rPr lang="nl-NL">
                <a:solidFill>
                  <a:srgbClr val="00FF00"/>
                </a:solidFill>
                <a:latin typeface="Courier New" pitchFamily="49"/>
                <a:cs typeface="Courier New" pitchFamily="49"/>
              </a:rPr>
              <a:t>Aan de slag!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0" y="933451"/>
            <a:ext cx="10515600" cy="5829299"/>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Pas de methode pactLocationExists() in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/src/test/java/consumer/ LocationServiceContractTest.java </a:t>
            </a:r>
            <a:r>
              <a:rPr lang="nl-NL" sz="2400">
                <a:solidFill>
                  <a:srgbClr val="00FF00"/>
                </a:solidFill>
                <a:latin typeface="Courier New" pitchFamily="49"/>
                <a:cs typeface="Courier New" pitchFamily="49"/>
              </a:rPr>
              <a:t>aan, zodat het contract zegt dat dit een verplicht veld is</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Optioneel: pas ook de unit test aan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Kopieer het contract (.json) uit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/target/pacts</a:t>
            </a:r>
            <a:r>
              <a:rPr lang="nl-NL" sz="2400">
                <a:solidFill>
                  <a:srgbClr val="00FF00"/>
                </a:solidFill>
                <a:latin typeface="Courier New" pitchFamily="49"/>
                <a:cs typeface="Courier New" pitchFamily="49"/>
              </a:rPr>
              <a:t> naar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/src/test/pacts</a:t>
            </a:r>
            <a:r>
              <a:rPr lang="nl-NL" sz="2400">
                <a:solidFill>
                  <a:srgbClr val="00FF00"/>
                </a:solidFill>
                <a:latin typeface="Courier New" pitchFamily="49"/>
                <a:cs typeface="Courier New" pitchFamily="49"/>
              </a:rPr>
              <a:t> (overschrijf de bestaande)</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Voer de tests in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/src/test/java/provider/ContractTest.java</a:t>
            </a:r>
            <a:r>
              <a:rPr lang="nl-NL" sz="2400">
                <a:solidFill>
                  <a:srgbClr val="00FF00"/>
                </a:solidFill>
                <a:latin typeface="Courier New" pitchFamily="49"/>
                <a:cs typeface="Courier New" pitchFamily="49"/>
              </a:rPr>
              <a:t> uit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Wat zie je gebeuren?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Optioneel: pas de provider-implementatie aan zodat de contract tests weer slagen</a:t>
            </a: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929947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Help, nog een wijziging!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371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B6C7DFB-CB87-4D79-93E5-BEAF0A0512D1}"/>
              </a:ext>
            </a:extLst>
          </p:cNvPr>
          <p:cNvPicPr>
            <a:picLocks noChangeAspect="1"/>
          </p:cNvPicPr>
          <p:nvPr/>
        </p:nvPicPr>
        <p:blipFill>
          <a:blip r:embed="rId3"/>
          <a:stretch>
            <a:fillRect/>
          </a:stretch>
        </p:blipFill>
        <p:spPr>
          <a:xfrm>
            <a:off x="207624" y="0"/>
            <a:ext cx="11776752" cy="6858000"/>
          </a:xfrm>
          <a:prstGeom prst="rect">
            <a:avLst/>
          </a:prstGeom>
        </p:spPr>
      </p:pic>
    </p:spTree>
    <p:extLst>
      <p:ext uri="{BB962C8B-B14F-4D97-AF65-F5344CB8AC3E}">
        <p14:creationId xmlns:p14="http://schemas.microsoft.com/office/powerpoint/2010/main" val="3795260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1525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3534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33850" y="159067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19562" y="259080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kstvak 1">
            <a:extLst>
              <a:ext uri="{FF2B5EF4-FFF2-40B4-BE49-F238E27FC236}">
                <a16:creationId xmlns:a16="http://schemas.microsoft.com/office/drawing/2014/main" id="{1EDBFD91-9D74-4B49-95AA-C910D7215A67}"/>
              </a:ext>
            </a:extLst>
          </p:cNvPr>
          <p:cNvSpPr txBox="1"/>
          <p:nvPr/>
        </p:nvSpPr>
        <p:spPr>
          <a:xfrm>
            <a:off x="4105275" y="342839"/>
            <a:ext cx="4629150" cy="1015663"/>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GET /{countryCode}/{zipCode}</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bijv. GET /us/90210</a:t>
            </a:r>
            <a:endParaRPr lang="en-NL" sz="2000">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68247657-13D6-42D8-9867-DEF2F0A8B9B0}"/>
              </a:ext>
            </a:extLst>
          </p:cNvPr>
          <p:cNvSpPr txBox="1"/>
          <p:nvPr/>
        </p:nvSpPr>
        <p:spPr>
          <a:xfrm>
            <a:off x="4133850" y="3156348"/>
            <a:ext cx="5657851" cy="3785652"/>
          </a:xfrm>
          <a:prstGeom prst="rect">
            <a:avLst/>
          </a:prstGeom>
          <a:noFill/>
        </p:spPr>
        <p:txBody>
          <a:bodyPr wrap="square" rtlCol="0">
            <a:spAutoFit/>
          </a:bodyPr>
          <a:lstStyle/>
          <a:p>
            <a:r>
              <a:rPr lang="en-US" sz="1600">
                <a:solidFill>
                  <a:srgbClr val="00FF00"/>
                </a:solidFill>
                <a:latin typeface="Courier New" panose="02070309020205020404" pitchFamily="49" charset="0"/>
                <a:cs typeface="Courier New" panose="02070309020205020404" pitchFamily="49" charset="0"/>
              </a:rPr>
              <a:t>HTTP 200 OK</a:t>
            </a:r>
          </a:p>
          <a:p>
            <a:endParaRPr lang="en-US" sz="1600">
              <a:solidFill>
                <a:srgbClr val="00FF00"/>
              </a:solidFill>
              <a:latin typeface="Courier New" panose="02070309020205020404" pitchFamily="49" charset="0"/>
              <a:cs typeface="Courier New" panose="02070309020205020404" pitchFamily="49" charset="0"/>
            </a:endParaRPr>
          </a:p>
          <a:p>
            <a:r>
              <a:rPr lang="en-US" sz="1600">
                <a:solidFill>
                  <a:srgbClr val="00FF00"/>
                </a:solidFill>
                <a:latin typeface="Courier New" panose="02070309020205020404" pitchFamily="49" charset="0"/>
                <a:cs typeface="Courier New" panose="02070309020205020404" pitchFamily="49" charset="0"/>
              </a:rPr>
              <a:t>{</a:t>
            </a:r>
          </a:p>
          <a:p>
            <a:r>
              <a:rPr lang="en-US" sz="1600">
                <a:solidFill>
                  <a:srgbClr val="00FF00"/>
                </a:solidFill>
                <a:latin typeface="Courier New" panose="02070309020205020404" pitchFamily="49" charset="0"/>
                <a:cs typeface="Courier New" panose="02070309020205020404" pitchFamily="49" charset="0"/>
              </a:rPr>
              <a:t>  “zipCode”: “90210”,</a:t>
            </a:r>
          </a:p>
          <a:p>
            <a:r>
              <a:rPr lang="en-US" sz="1600">
                <a:solidFill>
                  <a:srgbClr val="00FF00"/>
                </a:solidFill>
                <a:latin typeface="Courier New" panose="02070309020205020404" pitchFamily="49" charset="0"/>
                <a:cs typeface="Courier New" panose="02070309020205020404" pitchFamily="49" charset="0"/>
              </a:rPr>
              <a:t>  “country”: “United States”,</a:t>
            </a:r>
          </a:p>
          <a:p>
            <a:r>
              <a:rPr lang="en-US" sz="1600">
                <a:solidFill>
                  <a:srgbClr val="00FF00"/>
                </a:solidFill>
                <a:latin typeface="Courier New" panose="02070309020205020404" pitchFamily="49" charset="0"/>
                <a:cs typeface="Courier New" panose="02070309020205020404" pitchFamily="49" charset="0"/>
              </a:rPr>
              <a:t>  “countryAbbreviation”: “US”,</a:t>
            </a:r>
          </a:p>
          <a:p>
            <a:r>
              <a:rPr lang="en-US" sz="1600">
                <a:solidFill>
                  <a:srgbClr val="00FF00"/>
                </a:solidFill>
                <a:latin typeface="Courier New" panose="02070309020205020404" pitchFamily="49" charset="0"/>
                <a:cs typeface="Courier New" panose="02070309020205020404" pitchFamily="49" charset="0"/>
              </a:rPr>
              <a:t>  “places”: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“placeName”: “Cheyenne”,</a:t>
            </a:r>
          </a:p>
          <a:p>
            <a:r>
              <a:rPr lang="en-US" sz="1600">
                <a:solidFill>
                  <a:srgbClr val="00FF00"/>
                </a:solidFill>
                <a:latin typeface="Courier New" panose="02070309020205020404" pitchFamily="49" charset="0"/>
                <a:cs typeface="Courier New" panose="02070309020205020404" pitchFamily="49" charset="0"/>
              </a:rPr>
              <a:t>      “county”: “Laramie”</a:t>
            </a:r>
          </a:p>
          <a:p>
            <a:r>
              <a:rPr lang="en-US" sz="1600">
                <a:solidFill>
                  <a:srgbClr val="00FF00"/>
                </a:solidFill>
                <a:latin typeface="Courier New" panose="02070309020205020404" pitchFamily="49" charset="0"/>
                <a:cs typeface="Courier New" panose="02070309020205020404" pitchFamily="49" charset="0"/>
              </a:rPr>
              <a:t>      “state”: “Wyoming”,</a:t>
            </a:r>
          </a:p>
          <a:p>
            <a:r>
              <a:rPr lang="en-US" sz="1600">
                <a:solidFill>
                  <a:srgbClr val="00FF00"/>
                </a:solidFill>
                <a:latin typeface="Courier New" panose="02070309020205020404" pitchFamily="49" charset="0"/>
                <a:cs typeface="Courier New" panose="02070309020205020404" pitchFamily="49" charset="0"/>
              </a:rPr>
              <a:t>      “stateAbbreviation”: “WY”</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  ]</a:t>
            </a:r>
          </a:p>
          <a:p>
            <a:r>
              <a:rPr lang="en-US" sz="1600">
                <a:solidFill>
                  <a:srgbClr val="00FF00"/>
                </a:solidFill>
                <a:latin typeface="Courier New" panose="02070309020205020404" pitchFamily="49" charset="0"/>
                <a:cs typeface="Courier New" panose="02070309020205020404" pitchFamily="49" charset="0"/>
              </a:rPr>
              <a:t>}</a:t>
            </a:r>
          </a:p>
        </p:txBody>
      </p:sp>
      <p:sp>
        <p:nvSpPr>
          <p:cNvPr id="3" name="Pijl: rechts 2">
            <a:extLst>
              <a:ext uri="{FF2B5EF4-FFF2-40B4-BE49-F238E27FC236}">
                <a16:creationId xmlns:a16="http://schemas.microsoft.com/office/drawing/2014/main" id="{420F6B33-0D38-445C-B7B7-DF198226A0F5}"/>
              </a:ext>
            </a:extLst>
          </p:cNvPr>
          <p:cNvSpPr/>
          <p:nvPr/>
        </p:nvSpPr>
        <p:spPr>
          <a:xfrm>
            <a:off x="2695575" y="5772150"/>
            <a:ext cx="1800225" cy="438150"/>
          </a:xfrm>
          <a:prstGeom prst="rightArrow">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Tekstvak 8">
            <a:extLst>
              <a:ext uri="{FF2B5EF4-FFF2-40B4-BE49-F238E27FC236}">
                <a16:creationId xmlns:a16="http://schemas.microsoft.com/office/drawing/2014/main" id="{444425FD-C3F7-47D1-8A53-0889D7176D2F}"/>
              </a:ext>
            </a:extLst>
          </p:cNvPr>
          <p:cNvSpPr txBox="1"/>
          <p:nvPr/>
        </p:nvSpPr>
        <p:spPr>
          <a:xfrm>
            <a:off x="352425" y="5267326"/>
            <a:ext cx="390525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Alleen nog ondersteuning voor WY en OK</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9634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334061"/>
            <a:ext cx="12191998" cy="1685239"/>
          </a:xfrm>
        </p:spPr>
        <p:txBody>
          <a:bodyPr>
            <a:noAutofit/>
          </a:bodyPr>
          <a:lstStyle/>
          <a:p>
            <a:pPr algn="ctr"/>
            <a:r>
              <a:rPr lang="nl-NL" sz="3200" b="1" i="1">
                <a:solidFill>
                  <a:srgbClr val="00FF00"/>
                </a:solidFill>
                <a:latin typeface="Courier New" panose="02070309020205020404" pitchFamily="49" charset="0"/>
                <a:cs typeface="Courier New" panose="02070309020205020404" pitchFamily="49" charset="0"/>
              </a:rPr>
              <a:t>stringType(fieldname, example)</a:t>
            </a:r>
            <a:br>
              <a:rPr lang="nl-NL" sz="3200" i="1">
                <a:solidFill>
                  <a:srgbClr val="00FF00"/>
                </a:solidFill>
                <a:latin typeface="Courier New" panose="02070309020205020404" pitchFamily="49" charset="0"/>
                <a:cs typeface="Courier New" panose="02070309020205020404" pitchFamily="49" charset="0"/>
              </a:rPr>
            </a:br>
            <a:br>
              <a:rPr lang="nl-NL" sz="3200" i="1">
                <a:solidFill>
                  <a:srgbClr val="00FF00"/>
                </a:solidFill>
                <a:latin typeface="Courier New" panose="02070309020205020404" pitchFamily="49" charset="0"/>
                <a:cs typeface="Courier New" panose="02070309020205020404" pitchFamily="49" charset="0"/>
              </a:rPr>
            </a:br>
            <a:r>
              <a:rPr lang="nl-NL" sz="3200">
                <a:solidFill>
                  <a:srgbClr val="00FF00"/>
                </a:solidFill>
                <a:latin typeface="Courier New" panose="02070309020205020404" pitchFamily="49" charset="0"/>
                <a:cs typeface="Courier New" panose="02070309020205020404" pitchFamily="49" charset="0"/>
              </a:rPr>
              <a:t>dwingt af dat </a:t>
            </a:r>
            <a:r>
              <a:rPr lang="nl-NL" sz="3200" i="1">
                <a:solidFill>
                  <a:srgbClr val="00FF00"/>
                </a:solidFill>
                <a:latin typeface="Courier New" panose="02070309020205020404" pitchFamily="49" charset="0"/>
                <a:cs typeface="Courier New" panose="02070309020205020404" pitchFamily="49" charset="0"/>
              </a:rPr>
              <a:t>fieldname</a:t>
            </a:r>
            <a:r>
              <a:rPr lang="nl-NL" sz="3200">
                <a:solidFill>
                  <a:srgbClr val="00FF00"/>
                </a:solidFill>
                <a:latin typeface="Courier New" panose="02070309020205020404" pitchFamily="49" charset="0"/>
                <a:cs typeface="Courier New" panose="02070309020205020404" pitchFamily="49" charset="0"/>
              </a:rPr>
              <a:t> in de response body zit</a:t>
            </a:r>
            <a:endParaRPr lang="nl-NL" sz="3200" i="1" dirty="0">
              <a:solidFill>
                <a:srgbClr val="00FF00"/>
              </a:solidFill>
              <a:latin typeface="Courier New" panose="02070309020205020404" pitchFamily="49" charset="0"/>
              <a:cs typeface="Courier New" panose="02070309020205020404" pitchFamily="49" charset="0"/>
            </a:endParaRPr>
          </a:p>
        </p:txBody>
      </p:sp>
      <p:sp>
        <p:nvSpPr>
          <p:cNvPr id="3" name="Title 1">
            <a:extLst>
              <a:ext uri="{FF2B5EF4-FFF2-40B4-BE49-F238E27FC236}">
                <a16:creationId xmlns:a16="http://schemas.microsoft.com/office/drawing/2014/main" id="{CA7144AA-6730-4346-96F8-A92FC691E379}"/>
              </a:ext>
            </a:extLst>
          </p:cNvPr>
          <p:cNvSpPr txBox="1">
            <a:spLocks/>
          </p:cNvSpPr>
          <p:nvPr/>
        </p:nvSpPr>
        <p:spPr>
          <a:xfrm>
            <a:off x="0" y="3058211"/>
            <a:ext cx="12191998" cy="1685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3200" b="1" i="1">
                <a:solidFill>
                  <a:srgbClr val="00FF00"/>
                </a:solidFill>
                <a:latin typeface="Courier New" panose="02070309020205020404" pitchFamily="49" charset="0"/>
                <a:cs typeface="Courier New" panose="02070309020205020404" pitchFamily="49" charset="0"/>
              </a:rPr>
              <a:t>stringMatcher(fieldname, regex, example)</a:t>
            </a:r>
            <a:br>
              <a:rPr lang="nl-NL" sz="3200" i="1">
                <a:solidFill>
                  <a:srgbClr val="00FF00"/>
                </a:solidFill>
                <a:latin typeface="Courier New" panose="02070309020205020404" pitchFamily="49" charset="0"/>
                <a:cs typeface="Courier New" panose="02070309020205020404" pitchFamily="49" charset="0"/>
              </a:rPr>
            </a:br>
            <a:br>
              <a:rPr lang="nl-NL" sz="3200" i="1">
                <a:solidFill>
                  <a:srgbClr val="00FF00"/>
                </a:solidFill>
                <a:latin typeface="Courier New" panose="02070309020205020404" pitchFamily="49" charset="0"/>
                <a:cs typeface="Courier New" panose="02070309020205020404" pitchFamily="49" charset="0"/>
              </a:rPr>
            </a:br>
            <a:r>
              <a:rPr lang="nl-NL" sz="3200">
                <a:solidFill>
                  <a:srgbClr val="00FF00"/>
                </a:solidFill>
                <a:latin typeface="Courier New" panose="02070309020205020404" pitchFamily="49" charset="0"/>
                <a:cs typeface="Courier New" panose="02070309020205020404" pitchFamily="49" charset="0"/>
              </a:rPr>
              <a:t>dwingt af dat </a:t>
            </a:r>
            <a:r>
              <a:rPr lang="nl-NL" sz="3200" i="1">
                <a:solidFill>
                  <a:srgbClr val="00FF00"/>
                </a:solidFill>
                <a:latin typeface="Courier New" panose="02070309020205020404" pitchFamily="49" charset="0"/>
                <a:cs typeface="Courier New" panose="02070309020205020404" pitchFamily="49" charset="0"/>
              </a:rPr>
              <a:t>fieldname</a:t>
            </a:r>
            <a:r>
              <a:rPr lang="nl-NL" sz="3200">
                <a:solidFill>
                  <a:srgbClr val="00FF00"/>
                </a:solidFill>
                <a:latin typeface="Courier New" panose="02070309020205020404" pitchFamily="49" charset="0"/>
                <a:cs typeface="Courier New" panose="02070309020205020404" pitchFamily="49" charset="0"/>
              </a:rPr>
              <a:t> in de response body zit en matcht met de waarde van </a:t>
            </a:r>
            <a:r>
              <a:rPr lang="nl-NL" sz="3200" i="1">
                <a:solidFill>
                  <a:srgbClr val="00FF00"/>
                </a:solidFill>
                <a:latin typeface="Courier New" panose="02070309020205020404" pitchFamily="49" charset="0"/>
                <a:cs typeface="Courier New" panose="02070309020205020404" pitchFamily="49" charset="0"/>
              </a:rPr>
              <a:t>regex</a:t>
            </a:r>
            <a:endParaRPr lang="nl-NL" sz="3200" i="1" dirty="0">
              <a:solidFill>
                <a:srgbClr val="00FF00"/>
              </a:solidFill>
              <a:latin typeface="Courier New" panose="02070309020205020404" pitchFamily="49" charset="0"/>
              <a:cs typeface="Courier New" panose="02070309020205020404" pitchFamily="49" charset="0"/>
            </a:endParaRPr>
          </a:p>
        </p:txBody>
      </p:sp>
      <p:sp>
        <p:nvSpPr>
          <p:cNvPr id="4" name="Title 1">
            <a:extLst>
              <a:ext uri="{FF2B5EF4-FFF2-40B4-BE49-F238E27FC236}">
                <a16:creationId xmlns:a16="http://schemas.microsoft.com/office/drawing/2014/main" id="{A7D143BE-8C96-4B1A-92AA-010775325704}"/>
              </a:ext>
            </a:extLst>
          </p:cNvPr>
          <p:cNvSpPr txBox="1">
            <a:spLocks/>
          </p:cNvSpPr>
          <p:nvPr/>
        </p:nvSpPr>
        <p:spPr>
          <a:xfrm>
            <a:off x="0" y="4939741"/>
            <a:ext cx="12191998" cy="1685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nl-NL" sz="3200" i="1" dirty="0">
              <a:solidFill>
                <a:srgbClr val="00FF00"/>
              </a:solidFill>
              <a:latin typeface="Courier New" panose="02070309020205020404" pitchFamily="49" charset="0"/>
              <a:cs typeface="Courier New" panose="02070309020205020404" pitchFamily="49" charset="0"/>
            </a:endParaRPr>
          </a:p>
        </p:txBody>
      </p:sp>
      <p:sp>
        <p:nvSpPr>
          <p:cNvPr id="6" name="Rechthoek 5">
            <a:extLst>
              <a:ext uri="{FF2B5EF4-FFF2-40B4-BE49-F238E27FC236}">
                <a16:creationId xmlns:a16="http://schemas.microsoft.com/office/drawing/2014/main" id="{4F30A1BF-34CE-4E9D-826E-55E34686D621}"/>
              </a:ext>
            </a:extLst>
          </p:cNvPr>
          <p:cNvSpPr/>
          <p:nvPr/>
        </p:nvSpPr>
        <p:spPr>
          <a:xfrm>
            <a:off x="2" y="5609317"/>
            <a:ext cx="12191998" cy="1015663"/>
          </a:xfrm>
          <a:prstGeom prst="rect">
            <a:avLst/>
          </a:prstGeom>
        </p:spPr>
        <p:txBody>
          <a:bodyPr wrap="square">
            <a:spAutoFit/>
          </a:bodyPr>
          <a:lstStyle/>
          <a:p>
            <a:r>
              <a:rPr lang="en-US" sz="2000">
                <a:solidFill>
                  <a:srgbClr val="00FF00"/>
                </a:solidFill>
                <a:latin typeface="Courier New" panose="02070309020205020404" pitchFamily="49" charset="0"/>
                <a:cs typeface="Courier New" panose="02070309020205020404" pitchFamily="49" charset="0"/>
              </a:rPr>
              <a:t>https://github.com/DiUS/pact-jvm/tree/master/consumer/pact-jvm-consumer-junit</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(onder ‘DSL Matching methods’)</a:t>
            </a:r>
            <a:endParaRPr lang="en-NL" sz="200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30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0" y="1"/>
            <a:ext cx="10515600" cy="933450"/>
          </a:xfrm>
        </p:spPr>
        <p:txBody>
          <a:bodyPr/>
          <a:lstStyle/>
          <a:p>
            <a:pPr lvl="0"/>
            <a:r>
              <a:rPr lang="nl-NL">
                <a:solidFill>
                  <a:srgbClr val="00FF00"/>
                </a:solidFill>
                <a:latin typeface="Courier New" pitchFamily="49"/>
                <a:cs typeface="Courier New" pitchFamily="49"/>
              </a:rPr>
              <a:t>Aan de slag!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0" y="933451"/>
            <a:ext cx="10515600" cy="5829299"/>
          </a:xfrm>
        </p:spPr>
        <p:txBody>
          <a:bodyPr>
            <a:normAutofit lnSpcReduction="10000"/>
          </a:bodyPr>
          <a:lstStyle/>
          <a:p>
            <a:pPr lvl="0">
              <a:lnSpc>
                <a:spcPct val="70000"/>
              </a:lnSpc>
              <a:buFont typeface="Courier New" pitchFamily="49"/>
              <a:buChar char="_"/>
            </a:pPr>
            <a:r>
              <a:rPr lang="nl-NL" sz="2400">
                <a:solidFill>
                  <a:srgbClr val="00FF00"/>
                </a:solidFill>
                <a:latin typeface="Courier New" pitchFamily="49"/>
                <a:cs typeface="Courier New" pitchFamily="49"/>
              </a:rPr>
              <a:t>Pas de methode pactLocationExists() in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/src/test/java/consumer/ LocationServiceContractTest.java </a:t>
            </a:r>
            <a:r>
              <a:rPr lang="nl-NL" sz="2400">
                <a:solidFill>
                  <a:srgbClr val="00FF00"/>
                </a:solidFill>
                <a:latin typeface="Courier New" pitchFamily="49"/>
                <a:cs typeface="Courier New" pitchFamily="49"/>
              </a:rPr>
              <a:t>aan, zodat het contract zegt dat het veld </a:t>
            </a:r>
            <a:r>
              <a:rPr lang="nl-NL" sz="2400" i="1">
                <a:solidFill>
                  <a:srgbClr val="00FF00"/>
                </a:solidFill>
                <a:latin typeface="Courier New" pitchFamily="49"/>
                <a:cs typeface="Courier New" pitchFamily="49"/>
              </a:rPr>
              <a:t>stateAbbreviation</a:t>
            </a:r>
            <a:r>
              <a:rPr lang="nl-NL" sz="2400">
                <a:solidFill>
                  <a:srgbClr val="00FF00"/>
                </a:solidFill>
                <a:latin typeface="Courier New" pitchFamily="49"/>
                <a:cs typeface="Courier New" pitchFamily="49"/>
              </a:rPr>
              <a:t> alleen de waarde WY of OK mag bevatten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Pas ook de unit test aan (anders faalt deze)</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Kopieer het contract (.json) uit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/target/pacts</a:t>
            </a:r>
            <a:r>
              <a:rPr lang="nl-NL" sz="2400">
                <a:solidFill>
                  <a:srgbClr val="00FF00"/>
                </a:solidFill>
                <a:latin typeface="Courier New" pitchFamily="49"/>
                <a:cs typeface="Courier New" pitchFamily="49"/>
              </a:rPr>
              <a:t> naar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/src/test/pacts</a:t>
            </a:r>
            <a:r>
              <a:rPr lang="nl-NL" sz="2400">
                <a:solidFill>
                  <a:srgbClr val="00FF00"/>
                </a:solidFill>
                <a:latin typeface="Courier New" pitchFamily="49"/>
                <a:cs typeface="Courier New" pitchFamily="49"/>
              </a:rPr>
              <a:t> (overschrijf de bestaande)</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Voer de tests in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/src/test/java/provider/ContractTest.java</a:t>
            </a:r>
            <a:r>
              <a:rPr lang="nl-NL" sz="2400">
                <a:solidFill>
                  <a:srgbClr val="00FF00"/>
                </a:solidFill>
                <a:latin typeface="Courier New" pitchFamily="49"/>
                <a:cs typeface="Courier New" pitchFamily="49"/>
              </a:rPr>
              <a:t> uit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Wat zie je gebeuren?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Optioneel: pas de provider-implementatie aan zodat de contract tests weer slagen</a:t>
            </a: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a:p>
            <a:pPr lvl="0">
              <a:lnSpc>
                <a:spcPct val="70000"/>
              </a:lnSpc>
              <a:buFont typeface="Courier New" pitchFamily="49"/>
              <a:buChar char="_"/>
            </a:pPr>
            <a:endParaRPr lang="nl-NL" sz="2400"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36139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Microservices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Software ontwikkeltechniek / architectuur</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1346707" y="4474995"/>
            <a:ext cx="997610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Elke service heeft een eigen specifieke taak</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2175992" y="5551456"/>
            <a:ext cx="8775787"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Communicatie vaak via REST over HTTP</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2175992" y="1687391"/>
            <a:ext cx="9071128" cy="954107"/>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Applicatie bestaat uit een verzameling </a:t>
            </a:r>
            <a:r>
              <a:rPr lang="nl-NL" sz="2800" i="1">
                <a:solidFill>
                  <a:srgbClr val="00FF00"/>
                </a:solidFill>
                <a:latin typeface="Courier New" panose="02070309020205020404" pitchFamily="49" charset="0"/>
                <a:cs typeface="Courier New" panose="02070309020205020404" pitchFamily="49" charset="0"/>
              </a:rPr>
              <a:t>loosely coupled</a:t>
            </a:r>
            <a:r>
              <a:rPr lang="nl-NL" sz="2800">
                <a:solidFill>
                  <a:srgbClr val="00FF00"/>
                </a:solidFill>
                <a:latin typeface="Courier New" panose="02070309020205020404" pitchFamily="49" charset="0"/>
                <a:cs typeface="Courier New" panose="02070309020205020404" pitchFamily="49" charset="0"/>
              </a:rPr>
              <a:t> services</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506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Help, alweer een wijziging!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6626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EE446D03-B6AD-4FBB-8AD9-9DD99A9C6ACC}"/>
              </a:ext>
            </a:extLst>
          </p:cNvPr>
          <p:cNvPicPr>
            <a:picLocks noChangeAspect="1"/>
          </p:cNvPicPr>
          <p:nvPr/>
        </p:nvPicPr>
        <p:blipFill>
          <a:blip r:embed="rId3"/>
          <a:stretch>
            <a:fillRect/>
          </a:stretch>
        </p:blipFill>
        <p:spPr>
          <a:xfrm>
            <a:off x="-381" y="535781"/>
            <a:ext cx="12192381" cy="5786438"/>
          </a:xfrm>
          <a:prstGeom prst="rect">
            <a:avLst/>
          </a:prstGeom>
        </p:spPr>
      </p:pic>
    </p:spTree>
    <p:extLst>
      <p:ext uri="{BB962C8B-B14F-4D97-AF65-F5344CB8AC3E}">
        <p14:creationId xmlns:p14="http://schemas.microsoft.com/office/powerpoint/2010/main" val="1231718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1525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consumer</a:t>
            </a:r>
            <a:endParaRPr lang="en-NL" sz="3200">
              <a:solidFill>
                <a:srgbClr val="00FF00"/>
              </a:solidFill>
              <a:latin typeface="Courier New" panose="02070309020205020404" pitchFamily="49" charset="0"/>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353425" y="1085850"/>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FF00"/>
                </a:solidFill>
                <a:latin typeface="Courier New" panose="02070309020205020404" pitchFamily="49" charset="0"/>
                <a:cs typeface="Courier New" panose="02070309020205020404" pitchFamily="49" charset="0"/>
              </a:rPr>
              <a:t>API provider</a:t>
            </a:r>
            <a:endParaRPr lang="en-NL" sz="3200">
              <a:solidFill>
                <a:srgbClr val="00FF00"/>
              </a:solidFill>
              <a:latin typeface="Courier New" panose="02070309020205020404" pitchFamily="49" charset="0"/>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133850" y="1590674"/>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19562" y="2590802"/>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ekstvak 1">
            <a:extLst>
              <a:ext uri="{FF2B5EF4-FFF2-40B4-BE49-F238E27FC236}">
                <a16:creationId xmlns:a16="http://schemas.microsoft.com/office/drawing/2014/main" id="{1EDBFD91-9D74-4B49-95AA-C910D7215A67}"/>
              </a:ext>
            </a:extLst>
          </p:cNvPr>
          <p:cNvSpPr txBox="1"/>
          <p:nvPr/>
        </p:nvSpPr>
        <p:spPr>
          <a:xfrm>
            <a:off x="4105275" y="342839"/>
            <a:ext cx="4629150" cy="1015663"/>
          </a:xfrm>
          <a:prstGeom prst="rect">
            <a:avLst/>
          </a:prstGeom>
          <a:noFill/>
        </p:spPr>
        <p:txBody>
          <a:bodyPr wrap="square" rtlCol="0">
            <a:spAutoFit/>
          </a:bodyPr>
          <a:lstStyle/>
          <a:p>
            <a:r>
              <a:rPr lang="en-US" sz="2000">
                <a:solidFill>
                  <a:srgbClr val="00FF00"/>
                </a:solidFill>
                <a:latin typeface="Courier New" panose="02070309020205020404" pitchFamily="49" charset="0"/>
                <a:cs typeface="Courier New" panose="02070309020205020404" pitchFamily="49" charset="0"/>
              </a:rPr>
              <a:t>GET /{countryCode}/{zipCode}</a:t>
            </a:r>
          </a:p>
          <a:p>
            <a:endParaRPr lang="en-US" sz="2000">
              <a:solidFill>
                <a:srgbClr val="00FF00"/>
              </a:solidFill>
              <a:latin typeface="Courier New" panose="02070309020205020404" pitchFamily="49" charset="0"/>
              <a:cs typeface="Courier New" panose="02070309020205020404" pitchFamily="49" charset="0"/>
            </a:endParaRPr>
          </a:p>
          <a:p>
            <a:r>
              <a:rPr lang="en-US" sz="2000">
                <a:solidFill>
                  <a:srgbClr val="00FF00"/>
                </a:solidFill>
                <a:latin typeface="Courier New" panose="02070309020205020404" pitchFamily="49" charset="0"/>
                <a:cs typeface="Courier New" panose="02070309020205020404" pitchFamily="49" charset="0"/>
              </a:rPr>
              <a:t>bijv. GET /us/banana</a:t>
            </a:r>
            <a:endParaRPr lang="en-NL" sz="2000">
              <a:solidFill>
                <a:srgbClr val="00FF00"/>
              </a:solidFill>
              <a:latin typeface="Courier New" panose="02070309020205020404" pitchFamily="49" charset="0"/>
              <a:cs typeface="Courier New" panose="02070309020205020404" pitchFamily="49" charset="0"/>
            </a:endParaRPr>
          </a:p>
        </p:txBody>
      </p:sp>
      <p:sp>
        <p:nvSpPr>
          <p:cNvPr id="10" name="Tekstvak 9">
            <a:extLst>
              <a:ext uri="{FF2B5EF4-FFF2-40B4-BE49-F238E27FC236}">
                <a16:creationId xmlns:a16="http://schemas.microsoft.com/office/drawing/2014/main" id="{68247657-13D6-42D8-9867-DEF2F0A8B9B0}"/>
              </a:ext>
            </a:extLst>
          </p:cNvPr>
          <p:cNvSpPr txBox="1"/>
          <p:nvPr/>
        </p:nvSpPr>
        <p:spPr>
          <a:xfrm>
            <a:off x="4133850" y="3156348"/>
            <a:ext cx="5657851" cy="400110"/>
          </a:xfrm>
          <a:prstGeom prst="rect">
            <a:avLst/>
          </a:prstGeom>
          <a:noFill/>
        </p:spPr>
        <p:txBody>
          <a:bodyPr wrap="square" rtlCol="0">
            <a:spAutoFit/>
          </a:bodyPr>
          <a:lstStyle/>
          <a:p>
            <a:r>
              <a:rPr lang="en-US" sz="2000" b="1">
                <a:solidFill>
                  <a:srgbClr val="00FF00"/>
                </a:solidFill>
                <a:latin typeface="Courier New" panose="02070309020205020404" pitchFamily="49" charset="0"/>
                <a:cs typeface="Courier New" panose="02070309020205020404" pitchFamily="49" charset="0"/>
              </a:rPr>
              <a:t>HTTP 400 Bad Request</a:t>
            </a:r>
          </a:p>
        </p:txBody>
      </p:sp>
      <p:sp>
        <p:nvSpPr>
          <p:cNvPr id="9" name="Ovaal 8">
            <a:extLst>
              <a:ext uri="{FF2B5EF4-FFF2-40B4-BE49-F238E27FC236}">
                <a16:creationId xmlns:a16="http://schemas.microsoft.com/office/drawing/2014/main" id="{C344655C-C442-4B36-A5CB-77309127A12B}"/>
              </a:ext>
            </a:extLst>
          </p:cNvPr>
          <p:cNvSpPr/>
          <p:nvPr/>
        </p:nvSpPr>
        <p:spPr>
          <a:xfrm>
            <a:off x="6096000" y="923922"/>
            <a:ext cx="1295401" cy="4857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91522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1900-059F-4068-BB80-E810E339ED87}"/>
              </a:ext>
            </a:extLst>
          </p:cNvPr>
          <p:cNvSpPr txBox="1">
            <a:spLocks noGrp="1"/>
          </p:cNvSpPr>
          <p:nvPr>
            <p:ph type="title"/>
          </p:nvPr>
        </p:nvSpPr>
        <p:spPr>
          <a:xfrm>
            <a:off x="838200" y="1"/>
            <a:ext cx="10515600" cy="933450"/>
          </a:xfrm>
        </p:spPr>
        <p:txBody>
          <a:bodyPr/>
          <a:lstStyle/>
          <a:p>
            <a:pPr lvl="0"/>
            <a:r>
              <a:rPr lang="nl-NL">
                <a:solidFill>
                  <a:srgbClr val="00FF00"/>
                </a:solidFill>
                <a:latin typeface="Courier New" pitchFamily="49"/>
                <a:cs typeface="Courier New" pitchFamily="49"/>
              </a:rPr>
              <a:t>Aan de slag!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09A4D7E-AECD-43DE-9679-E7E1F7B726A6}"/>
              </a:ext>
            </a:extLst>
          </p:cNvPr>
          <p:cNvSpPr txBox="1">
            <a:spLocks noGrp="1"/>
          </p:cNvSpPr>
          <p:nvPr>
            <p:ph idx="1"/>
          </p:nvPr>
        </p:nvSpPr>
        <p:spPr>
          <a:xfrm>
            <a:off x="838200" y="933451"/>
            <a:ext cx="10515600" cy="5829299"/>
          </a:xfrm>
        </p:spPr>
        <p:txBody>
          <a:bodyPr>
            <a:normAutofit lnSpcReduction="10000"/>
          </a:bodyPr>
          <a:lstStyle/>
          <a:p>
            <a:pPr lvl="0">
              <a:lnSpc>
                <a:spcPct val="70000"/>
              </a:lnSpc>
              <a:buFont typeface="Courier New" pitchFamily="49"/>
              <a:buChar char="_"/>
            </a:pPr>
            <a:r>
              <a:rPr lang="nl-NL" sz="2400">
                <a:solidFill>
                  <a:srgbClr val="00FF00"/>
                </a:solidFill>
                <a:latin typeface="Courier New" pitchFamily="49"/>
                <a:cs typeface="Courier New" pitchFamily="49"/>
              </a:rPr>
              <a:t>Voeg aan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/src/test/java/consumer/ LocationServiceContractTest.java </a:t>
            </a:r>
            <a:r>
              <a:rPr lang="nl-NL" sz="2400">
                <a:solidFill>
                  <a:srgbClr val="00FF00"/>
                </a:solidFill>
                <a:latin typeface="Courier New" pitchFamily="49"/>
                <a:cs typeface="Courier New" pitchFamily="49"/>
              </a:rPr>
              <a:t>een derde pact toe dat deze situatie kan afhandelen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Voeg een unit test toe die dit pact genereert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Kopieer het contract (.json) uit </a:t>
            </a:r>
            <a:r>
              <a:rPr lang="nl-NL" sz="2400" b="1" i="1">
                <a:solidFill>
                  <a:srgbClr val="00FF00"/>
                </a:solidFill>
                <a:latin typeface="Courier New" pitchFamily="49"/>
                <a:cs typeface="Courier New" pitchFamily="49"/>
              </a:rPr>
              <a:t>consumer</a:t>
            </a:r>
            <a:r>
              <a:rPr lang="nl-NL" sz="2400" i="1">
                <a:solidFill>
                  <a:srgbClr val="00FF00"/>
                </a:solidFill>
                <a:latin typeface="Courier New" pitchFamily="49"/>
                <a:cs typeface="Courier New" pitchFamily="49"/>
              </a:rPr>
              <a:t>/target/pacts</a:t>
            </a:r>
            <a:r>
              <a:rPr lang="nl-NL" sz="2400">
                <a:solidFill>
                  <a:srgbClr val="00FF00"/>
                </a:solidFill>
                <a:latin typeface="Courier New" pitchFamily="49"/>
                <a:cs typeface="Courier New" pitchFamily="49"/>
              </a:rPr>
              <a:t> naar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/src/test/pacts</a:t>
            </a:r>
            <a:r>
              <a:rPr lang="nl-NL" sz="2400">
                <a:solidFill>
                  <a:srgbClr val="00FF00"/>
                </a:solidFill>
                <a:latin typeface="Courier New" pitchFamily="49"/>
                <a:cs typeface="Courier New" pitchFamily="49"/>
              </a:rPr>
              <a:t> (overschrijf de bestaande)</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Voeg aan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/src/test/java/provider/ContractTest.java</a:t>
            </a:r>
            <a:r>
              <a:rPr lang="nl-NL" sz="2400">
                <a:solidFill>
                  <a:srgbClr val="00FF00"/>
                </a:solidFill>
                <a:latin typeface="Courier New" pitchFamily="49"/>
                <a:cs typeface="Courier New" pitchFamily="49"/>
              </a:rPr>
              <a:t> een @State toe met de door de consumer gekozen naam (anders weet de provider niet hoe dit deel van het contract moet worden gecheckt)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Voer de tests in </a:t>
            </a:r>
            <a:r>
              <a:rPr lang="nl-NL" sz="2400" b="1" i="1">
                <a:solidFill>
                  <a:srgbClr val="00FF00"/>
                </a:solidFill>
                <a:latin typeface="Courier New" pitchFamily="49"/>
                <a:cs typeface="Courier New" pitchFamily="49"/>
              </a:rPr>
              <a:t>provider</a:t>
            </a:r>
            <a:r>
              <a:rPr lang="nl-NL" sz="2400" i="1">
                <a:solidFill>
                  <a:srgbClr val="00FF00"/>
                </a:solidFill>
                <a:latin typeface="Courier New" pitchFamily="49"/>
                <a:cs typeface="Courier New" pitchFamily="49"/>
              </a:rPr>
              <a:t>/src/test/java/provider/ContractTest.java</a:t>
            </a:r>
            <a:r>
              <a:rPr lang="nl-NL" sz="2400">
                <a:solidFill>
                  <a:srgbClr val="00FF00"/>
                </a:solidFill>
                <a:latin typeface="Courier New" pitchFamily="49"/>
                <a:cs typeface="Courier New" pitchFamily="49"/>
              </a:rPr>
              <a:t> uit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Wat zie je gebeuren?</a:t>
            </a:r>
            <a:endParaRPr lang="nl-NL" sz="2400"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09609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9338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000">
                <a:solidFill>
                  <a:srgbClr val="00FF00"/>
                </a:solidFill>
                <a:latin typeface="Courier New" panose="02070309020205020404" pitchFamily="49" charset="0"/>
                <a:cs typeface="Courier New" panose="02070309020205020404" pitchFamily="49" charset="0"/>
              </a:rPr>
              <a:t>Dank aan Kristine Jetzke</a:t>
            </a:r>
            <a:br>
              <a:rPr lang="nl-NL" sz="6000">
                <a:solidFill>
                  <a:srgbClr val="00FF00"/>
                </a:solidFill>
                <a:latin typeface="Courier New" panose="02070309020205020404" pitchFamily="49" charset="0"/>
                <a:cs typeface="Courier New" panose="02070309020205020404" pitchFamily="49" charset="0"/>
              </a:rPr>
            </a:br>
            <a:br>
              <a:rPr lang="nl-NL" sz="6000">
                <a:solidFill>
                  <a:srgbClr val="00FF00"/>
                </a:solidFill>
                <a:latin typeface="Courier New" panose="02070309020205020404" pitchFamily="49" charset="0"/>
                <a:cs typeface="Courier New" panose="02070309020205020404" pitchFamily="49" charset="0"/>
              </a:rPr>
            </a:br>
            <a:r>
              <a:rPr lang="nl-NL" sz="6000" i="1">
                <a:solidFill>
                  <a:srgbClr val="00FF00"/>
                </a:solidFill>
                <a:latin typeface="Courier New" panose="02070309020205020404" pitchFamily="49" charset="0"/>
                <a:cs typeface="Courier New" panose="02070309020205020404" pitchFamily="49" charset="0"/>
              </a:rPr>
              <a:t>https://kreuzwerker.de</a:t>
            </a:r>
            <a:br>
              <a:rPr lang="nl-NL" sz="6000" i="1">
                <a:solidFill>
                  <a:srgbClr val="00FF00"/>
                </a:solidFill>
                <a:latin typeface="Courier New" panose="02070309020205020404" pitchFamily="49" charset="0"/>
                <a:cs typeface="Courier New" panose="02070309020205020404" pitchFamily="49" charset="0"/>
              </a:rPr>
            </a:br>
            <a:r>
              <a:rPr lang="nl-NL" sz="6000" i="1">
                <a:solidFill>
                  <a:srgbClr val="00FF00"/>
                </a:solidFill>
                <a:latin typeface="Courier New" panose="02070309020205020404" pitchFamily="49" charset="0"/>
                <a:cs typeface="Courier New" panose="02070309020205020404" pitchFamily="49" charset="0"/>
              </a:rPr>
              <a:t>/post</a:t>
            </a:r>
            <a:br>
              <a:rPr lang="nl-NL" sz="6000" i="1">
                <a:solidFill>
                  <a:srgbClr val="00FF00"/>
                </a:solidFill>
                <a:latin typeface="Courier New" panose="02070309020205020404" pitchFamily="49" charset="0"/>
                <a:cs typeface="Courier New" panose="02070309020205020404" pitchFamily="49" charset="0"/>
              </a:rPr>
            </a:br>
            <a:r>
              <a:rPr lang="nl-NL" sz="6000" i="1">
                <a:solidFill>
                  <a:srgbClr val="00FF00"/>
                </a:solidFill>
                <a:latin typeface="Courier New" panose="02070309020205020404" pitchFamily="49" charset="0"/>
                <a:cs typeface="Courier New" panose="02070309020205020404" pitchFamily="49" charset="0"/>
              </a:rPr>
              <a:t>/introduction-to-consumer-driven-contract-testing</a:t>
            </a:r>
            <a:endParaRPr lang="nl-NL" sz="6000" i="1"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1088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5440" y="29400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Contact</a:t>
            </a:r>
          </a:p>
        </p:txBody>
      </p:sp>
      <p:sp>
        <p:nvSpPr>
          <p:cNvPr id="3" name="Content Placeholder 2"/>
          <p:cNvSpPr>
            <a:spLocks noGrp="1"/>
          </p:cNvSpPr>
          <p:nvPr>
            <p:ph idx="1"/>
          </p:nvPr>
        </p:nvSpPr>
        <p:spPr>
          <a:xfrm>
            <a:off x="345440" y="1825624"/>
            <a:ext cx="11714480" cy="5032375"/>
          </a:xfrm>
        </p:spPr>
        <p:txBody>
          <a:bodyPr>
            <a:normAutofit/>
          </a:bodyPr>
          <a:lstStyle/>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Email:    </a:t>
            </a:r>
            <a:r>
              <a:rPr lang="nl-NL" dirty="0">
                <a:solidFill>
                  <a:srgbClr val="0070C0"/>
                </a:solidFill>
                <a:latin typeface="Courier New" panose="02070309020205020404" pitchFamily="49" charset="0"/>
                <a:cs typeface="Courier New" panose="02070309020205020404" pitchFamily="49" charset="0"/>
              </a:rPr>
              <a:t>bas@ontestautomation.com</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Website:  </a:t>
            </a:r>
            <a:r>
              <a:rPr lang="nl-NL" dirty="0">
                <a:solidFill>
                  <a:srgbClr val="0070C0"/>
                </a:solidFill>
                <a:latin typeface="Courier New" panose="02070309020205020404" pitchFamily="49" charset="0"/>
                <a:cs typeface="Courier New" panose="02070309020205020404" pitchFamily="49" charset="0"/>
              </a:rPr>
              <a:t>https://www.ontestautomation</a:t>
            </a:r>
            <a:r>
              <a:rPr lang="nl-NL">
                <a:solidFill>
                  <a:srgbClr val="0070C0"/>
                </a:solidFill>
                <a:latin typeface="Courier New" panose="02070309020205020404" pitchFamily="49" charset="0"/>
                <a:cs typeface="Courier New" panose="02070309020205020404" pitchFamily="49" charset="0"/>
              </a:rPr>
              <a:t>.com/training</a:t>
            </a:r>
            <a:endParaRPr lang="nl-NL" dirty="0">
              <a:solidFill>
                <a:srgbClr val="0070C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70C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dirty="0">
                <a:solidFill>
                  <a:srgbClr val="00FF00"/>
                </a:solidFill>
                <a:latin typeface="Courier New" panose="02070309020205020404" pitchFamily="49" charset="0"/>
                <a:cs typeface="Courier New" panose="02070309020205020404" pitchFamily="49" charset="0"/>
              </a:rPr>
              <a:t>LinkedIn: </a:t>
            </a:r>
            <a:r>
              <a:rPr lang="nl-NL" dirty="0">
                <a:solidFill>
                  <a:srgbClr val="0070C0"/>
                </a:solidFill>
                <a:latin typeface="Courier New" panose="02070309020205020404" pitchFamily="49" charset="0"/>
                <a:cs typeface="Courier New" panose="02070309020205020404" pitchFamily="49" charset="0"/>
              </a:rPr>
              <a:t>https://www.linkedin.com/in</a:t>
            </a:r>
            <a:r>
              <a:rPr lang="nl-NL">
                <a:solidFill>
                  <a:srgbClr val="0070C0"/>
                </a:solidFill>
                <a:latin typeface="Courier New" panose="02070309020205020404" pitchFamily="49" charset="0"/>
                <a:cs typeface="Courier New" panose="02070309020205020404" pitchFamily="49" charset="0"/>
              </a:rPr>
              <a:t>/basdijkstra</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374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8E3900E1-72D5-4362-9C31-744D8BEA972A}"/>
              </a:ext>
            </a:extLst>
          </p:cNvPr>
          <p:cNvSpPr/>
          <p:nvPr/>
        </p:nvSpPr>
        <p:spPr>
          <a:xfrm>
            <a:off x="436880" y="228600"/>
            <a:ext cx="4734560" cy="620268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rgbClr val="00FF00"/>
                </a:solidFill>
                <a:latin typeface="Courier New" panose="02070309020205020404" pitchFamily="49" charset="0"/>
                <a:cs typeface="Courier New" panose="02070309020205020404" pitchFamily="49" charset="0"/>
              </a:rPr>
              <a:t>Monolithische architectuur</a:t>
            </a:r>
            <a:endParaRPr lang="en-NL">
              <a:solidFill>
                <a:srgbClr val="00FF00"/>
              </a:solidFill>
              <a:latin typeface="Courier New" panose="02070309020205020404" pitchFamily="49" charset="0"/>
              <a:cs typeface="Courier New" panose="02070309020205020404" pitchFamily="49" charset="0"/>
            </a:endParaRPr>
          </a:p>
        </p:txBody>
      </p:sp>
      <p:sp>
        <p:nvSpPr>
          <p:cNvPr id="7" name="Rechthoek: afgeronde hoeken 6">
            <a:extLst>
              <a:ext uri="{FF2B5EF4-FFF2-40B4-BE49-F238E27FC236}">
                <a16:creationId xmlns:a16="http://schemas.microsoft.com/office/drawing/2014/main" id="{D7780514-BD33-4DE3-A58E-BB0F971B50DD}"/>
              </a:ext>
            </a:extLst>
          </p:cNvPr>
          <p:cNvSpPr/>
          <p:nvPr/>
        </p:nvSpPr>
        <p:spPr>
          <a:xfrm>
            <a:off x="851535" y="622934"/>
            <a:ext cx="1596390" cy="1167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00FF00"/>
                </a:solidFill>
                <a:latin typeface="Courier New" panose="02070309020205020404" pitchFamily="49" charset="0"/>
                <a:cs typeface="Courier New" panose="02070309020205020404" pitchFamily="49" charset="0"/>
              </a:rPr>
              <a:t>UI</a:t>
            </a:r>
            <a:endParaRPr lang="en-NL" sz="4000" b="1">
              <a:solidFill>
                <a:srgbClr val="00FF00"/>
              </a:solidFill>
              <a:latin typeface="Courier New" panose="02070309020205020404" pitchFamily="49" charset="0"/>
              <a:cs typeface="Courier New" panose="02070309020205020404" pitchFamily="49" charset="0"/>
            </a:endParaRPr>
          </a:p>
        </p:txBody>
      </p:sp>
      <p:sp>
        <p:nvSpPr>
          <p:cNvPr id="8" name="Rechthoek: afgeronde hoeken 7">
            <a:extLst>
              <a:ext uri="{FF2B5EF4-FFF2-40B4-BE49-F238E27FC236}">
                <a16:creationId xmlns:a16="http://schemas.microsoft.com/office/drawing/2014/main" id="{63B34CA8-F27C-4B1E-A2B1-5C38E062798B}"/>
              </a:ext>
            </a:extLst>
          </p:cNvPr>
          <p:cNvSpPr/>
          <p:nvPr/>
        </p:nvSpPr>
        <p:spPr>
          <a:xfrm>
            <a:off x="2321559" y="873442"/>
            <a:ext cx="2526665" cy="1167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FF00"/>
                </a:solidFill>
                <a:latin typeface="Courier New" panose="02070309020205020404" pitchFamily="49" charset="0"/>
                <a:cs typeface="Courier New" panose="02070309020205020404" pitchFamily="49" charset="0"/>
              </a:rPr>
              <a:t>Data access layer</a:t>
            </a:r>
            <a:endParaRPr lang="en-NL" sz="2400" b="1">
              <a:solidFill>
                <a:srgbClr val="00FF00"/>
              </a:solidFill>
              <a:latin typeface="Courier New" panose="02070309020205020404" pitchFamily="49" charset="0"/>
              <a:cs typeface="Courier New" panose="02070309020205020404" pitchFamily="49" charset="0"/>
            </a:endParaRPr>
          </a:p>
        </p:txBody>
      </p:sp>
      <p:sp>
        <p:nvSpPr>
          <p:cNvPr id="10" name="Rechthoek: afgeronde hoeken 9">
            <a:extLst>
              <a:ext uri="{FF2B5EF4-FFF2-40B4-BE49-F238E27FC236}">
                <a16:creationId xmlns:a16="http://schemas.microsoft.com/office/drawing/2014/main" id="{E837A7B5-3C0F-4D02-B3C5-A864B86C6890}"/>
              </a:ext>
            </a:extLst>
          </p:cNvPr>
          <p:cNvSpPr/>
          <p:nvPr/>
        </p:nvSpPr>
        <p:spPr>
          <a:xfrm>
            <a:off x="1050606" y="1707832"/>
            <a:ext cx="1895474" cy="1425893"/>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FF00"/>
                </a:solidFill>
                <a:latin typeface="Courier New" panose="02070309020205020404" pitchFamily="49" charset="0"/>
                <a:cs typeface="Courier New" panose="02070309020205020404" pitchFamily="49" charset="0"/>
              </a:rPr>
              <a:t>Business logic</a:t>
            </a:r>
            <a:endParaRPr lang="en-NL" sz="2400" b="1">
              <a:solidFill>
                <a:srgbClr val="00FF00"/>
              </a:solidFill>
              <a:latin typeface="Courier New" panose="02070309020205020404" pitchFamily="49" charset="0"/>
              <a:cs typeface="Courier New" panose="02070309020205020404" pitchFamily="49" charset="0"/>
            </a:endParaRPr>
          </a:p>
        </p:txBody>
      </p:sp>
      <p:sp>
        <p:nvSpPr>
          <p:cNvPr id="11" name="Stroomdiagram: Magnetische schijf 10">
            <a:extLst>
              <a:ext uri="{FF2B5EF4-FFF2-40B4-BE49-F238E27FC236}">
                <a16:creationId xmlns:a16="http://schemas.microsoft.com/office/drawing/2014/main" id="{3291B14F-10C1-4CE9-A8DC-3505E5A3790E}"/>
              </a:ext>
            </a:extLst>
          </p:cNvPr>
          <p:cNvSpPr/>
          <p:nvPr/>
        </p:nvSpPr>
        <p:spPr>
          <a:xfrm>
            <a:off x="1908810" y="4723448"/>
            <a:ext cx="1790700" cy="838200"/>
          </a:xfrm>
          <a:prstGeom prst="flowChartMagneticDisk">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FF00"/>
                </a:solidFill>
                <a:latin typeface="Courier New" panose="02070309020205020404" pitchFamily="49" charset="0"/>
                <a:cs typeface="Courier New" panose="02070309020205020404" pitchFamily="49" charset="0"/>
              </a:rPr>
              <a:t>Database</a:t>
            </a:r>
            <a:endParaRPr lang="en-NL" b="1">
              <a:solidFill>
                <a:srgbClr val="00FF00"/>
              </a:solidFill>
              <a:latin typeface="Courier New" panose="02070309020205020404" pitchFamily="49" charset="0"/>
              <a:cs typeface="Courier New" panose="02070309020205020404" pitchFamily="49" charset="0"/>
            </a:endParaRPr>
          </a:p>
        </p:txBody>
      </p:sp>
      <p:sp>
        <p:nvSpPr>
          <p:cNvPr id="12" name="Pijl: omhoog/omlaag 11">
            <a:extLst>
              <a:ext uri="{FF2B5EF4-FFF2-40B4-BE49-F238E27FC236}">
                <a16:creationId xmlns:a16="http://schemas.microsoft.com/office/drawing/2014/main" id="{C6C7FCE3-8D5E-479F-96EF-40BCC260A28E}"/>
              </a:ext>
            </a:extLst>
          </p:cNvPr>
          <p:cNvSpPr/>
          <p:nvPr/>
        </p:nvSpPr>
        <p:spPr>
          <a:xfrm>
            <a:off x="2731767" y="3358514"/>
            <a:ext cx="428625" cy="1140144"/>
          </a:xfrm>
          <a:prstGeom prst="upDown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hthoek: afgeronde hoeken 12">
            <a:extLst>
              <a:ext uri="{FF2B5EF4-FFF2-40B4-BE49-F238E27FC236}">
                <a16:creationId xmlns:a16="http://schemas.microsoft.com/office/drawing/2014/main" id="{5750B25A-9567-4C09-BEB6-4E5279EC71B1}"/>
              </a:ext>
            </a:extLst>
          </p:cNvPr>
          <p:cNvSpPr/>
          <p:nvPr/>
        </p:nvSpPr>
        <p:spPr>
          <a:xfrm>
            <a:off x="7020560" y="228600"/>
            <a:ext cx="4734560" cy="620268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rgbClr val="00FF00"/>
                </a:solidFill>
                <a:latin typeface="Courier New" panose="02070309020205020404" pitchFamily="49" charset="0"/>
                <a:cs typeface="Courier New" panose="02070309020205020404" pitchFamily="49" charset="0"/>
              </a:rPr>
              <a:t>Microservices-architectuur</a:t>
            </a:r>
            <a:endParaRPr lang="en-NL">
              <a:solidFill>
                <a:srgbClr val="00FF00"/>
              </a:solidFill>
              <a:latin typeface="Courier New" panose="02070309020205020404" pitchFamily="49" charset="0"/>
              <a:cs typeface="Courier New" panose="02070309020205020404" pitchFamily="49" charset="0"/>
            </a:endParaRPr>
          </a:p>
        </p:txBody>
      </p:sp>
      <p:sp>
        <p:nvSpPr>
          <p:cNvPr id="14" name="Rechthoek: afgeronde hoeken 13">
            <a:extLst>
              <a:ext uri="{FF2B5EF4-FFF2-40B4-BE49-F238E27FC236}">
                <a16:creationId xmlns:a16="http://schemas.microsoft.com/office/drawing/2014/main" id="{566CBDE6-2DD7-4542-9CEC-1D4E0894675F}"/>
              </a:ext>
            </a:extLst>
          </p:cNvPr>
          <p:cNvSpPr/>
          <p:nvPr/>
        </p:nvSpPr>
        <p:spPr>
          <a:xfrm>
            <a:off x="7435215" y="622935"/>
            <a:ext cx="3905250" cy="673418"/>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00FF00"/>
                </a:solidFill>
                <a:latin typeface="Courier New" panose="02070309020205020404" pitchFamily="49" charset="0"/>
                <a:cs typeface="Courier New" panose="02070309020205020404" pitchFamily="49" charset="0"/>
              </a:rPr>
              <a:t>UI</a:t>
            </a:r>
            <a:endParaRPr lang="en-NL" sz="4000" b="1">
              <a:solidFill>
                <a:srgbClr val="00FF00"/>
              </a:solidFill>
              <a:latin typeface="Courier New" panose="02070309020205020404" pitchFamily="49" charset="0"/>
              <a:cs typeface="Courier New" panose="02070309020205020404" pitchFamily="49" charset="0"/>
            </a:endParaRPr>
          </a:p>
        </p:txBody>
      </p:sp>
      <p:sp>
        <p:nvSpPr>
          <p:cNvPr id="17" name="Stroomdiagram: Magnetische schijf 16">
            <a:extLst>
              <a:ext uri="{FF2B5EF4-FFF2-40B4-BE49-F238E27FC236}">
                <a16:creationId xmlns:a16="http://schemas.microsoft.com/office/drawing/2014/main" id="{CDE457AA-CD47-4093-98DF-1BB5DF78F58D}"/>
              </a:ext>
            </a:extLst>
          </p:cNvPr>
          <p:cNvSpPr/>
          <p:nvPr/>
        </p:nvSpPr>
        <p:spPr>
          <a:xfrm>
            <a:off x="8413424" y="4818455"/>
            <a:ext cx="666753" cy="534355"/>
          </a:xfrm>
          <a:prstGeom prst="flowChartMagneticDisk">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FF00"/>
                </a:solidFill>
                <a:latin typeface="Courier New" panose="02070309020205020404" pitchFamily="49" charset="0"/>
                <a:cs typeface="Courier New" panose="02070309020205020404" pitchFamily="49" charset="0"/>
              </a:rPr>
              <a:t>DB</a:t>
            </a:r>
            <a:endParaRPr lang="en-NL" b="1">
              <a:solidFill>
                <a:srgbClr val="00FF00"/>
              </a:solidFill>
              <a:latin typeface="Courier New" panose="02070309020205020404" pitchFamily="49" charset="0"/>
              <a:cs typeface="Courier New" panose="02070309020205020404" pitchFamily="49" charset="0"/>
            </a:endParaRPr>
          </a:p>
        </p:txBody>
      </p:sp>
      <p:sp>
        <p:nvSpPr>
          <p:cNvPr id="18" name="Pijl: omhoog/omlaag 17">
            <a:extLst>
              <a:ext uri="{FF2B5EF4-FFF2-40B4-BE49-F238E27FC236}">
                <a16:creationId xmlns:a16="http://schemas.microsoft.com/office/drawing/2014/main" id="{3C3D774C-74EE-47CB-B4C4-F3364F890DAB}"/>
              </a:ext>
            </a:extLst>
          </p:cNvPr>
          <p:cNvSpPr/>
          <p:nvPr/>
        </p:nvSpPr>
        <p:spPr>
          <a:xfrm>
            <a:off x="8634568" y="3920004"/>
            <a:ext cx="214311" cy="718433"/>
          </a:xfrm>
          <a:prstGeom prst="upDown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echthoek: afgeronde hoeken 18">
            <a:extLst>
              <a:ext uri="{FF2B5EF4-FFF2-40B4-BE49-F238E27FC236}">
                <a16:creationId xmlns:a16="http://schemas.microsoft.com/office/drawing/2014/main" id="{9CF6CE99-DBE3-440F-9794-BFDDF81A5E60}"/>
              </a:ext>
            </a:extLst>
          </p:cNvPr>
          <p:cNvSpPr/>
          <p:nvPr/>
        </p:nvSpPr>
        <p:spPr>
          <a:xfrm>
            <a:off x="7473315" y="2027395"/>
            <a:ext cx="666753" cy="786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4000" b="1">
                <a:solidFill>
                  <a:srgbClr val="00FF00"/>
                </a:solidFill>
                <a:latin typeface="Courier New" panose="02070309020205020404" pitchFamily="49" charset="0"/>
                <a:cs typeface="Courier New" panose="02070309020205020404" pitchFamily="49" charset="0"/>
              </a:rPr>
              <a:t>µ</a:t>
            </a:r>
          </a:p>
        </p:txBody>
      </p:sp>
      <p:sp>
        <p:nvSpPr>
          <p:cNvPr id="20" name="Rechthoek: afgeronde hoeken 19">
            <a:extLst>
              <a:ext uri="{FF2B5EF4-FFF2-40B4-BE49-F238E27FC236}">
                <a16:creationId xmlns:a16="http://schemas.microsoft.com/office/drawing/2014/main" id="{3A66A583-0072-4DF1-8DD0-928689DBAC9B}"/>
              </a:ext>
            </a:extLst>
          </p:cNvPr>
          <p:cNvSpPr/>
          <p:nvPr/>
        </p:nvSpPr>
        <p:spPr>
          <a:xfrm>
            <a:off x="8554723" y="1694973"/>
            <a:ext cx="666753" cy="786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4000" b="1">
                <a:solidFill>
                  <a:srgbClr val="00FF00"/>
                </a:solidFill>
                <a:latin typeface="Courier New" panose="02070309020205020404" pitchFamily="49" charset="0"/>
                <a:cs typeface="Courier New" panose="02070309020205020404" pitchFamily="49" charset="0"/>
              </a:rPr>
              <a:t>µ</a:t>
            </a:r>
          </a:p>
        </p:txBody>
      </p:sp>
      <p:sp>
        <p:nvSpPr>
          <p:cNvPr id="21" name="Rechthoek: afgeronde hoeken 20">
            <a:extLst>
              <a:ext uri="{FF2B5EF4-FFF2-40B4-BE49-F238E27FC236}">
                <a16:creationId xmlns:a16="http://schemas.microsoft.com/office/drawing/2014/main" id="{86333BBE-E036-4F53-81CD-71E4EA12C899}"/>
              </a:ext>
            </a:extLst>
          </p:cNvPr>
          <p:cNvSpPr/>
          <p:nvPr/>
        </p:nvSpPr>
        <p:spPr>
          <a:xfrm>
            <a:off x="10673712" y="2481738"/>
            <a:ext cx="666753" cy="786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4000" b="1">
                <a:solidFill>
                  <a:srgbClr val="00FF00"/>
                </a:solidFill>
                <a:latin typeface="Courier New" panose="02070309020205020404" pitchFamily="49" charset="0"/>
                <a:cs typeface="Courier New" panose="02070309020205020404" pitchFamily="49" charset="0"/>
              </a:rPr>
              <a:t>µ</a:t>
            </a:r>
          </a:p>
        </p:txBody>
      </p:sp>
      <p:sp>
        <p:nvSpPr>
          <p:cNvPr id="22" name="Rechthoek: afgeronde hoeken 21">
            <a:extLst>
              <a:ext uri="{FF2B5EF4-FFF2-40B4-BE49-F238E27FC236}">
                <a16:creationId xmlns:a16="http://schemas.microsoft.com/office/drawing/2014/main" id="{AA2637F0-69C3-449C-ACB7-01974DDFC8A6}"/>
              </a:ext>
            </a:extLst>
          </p:cNvPr>
          <p:cNvSpPr/>
          <p:nvPr/>
        </p:nvSpPr>
        <p:spPr>
          <a:xfrm>
            <a:off x="9592304" y="2041207"/>
            <a:ext cx="666753" cy="786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4000" b="1">
                <a:solidFill>
                  <a:srgbClr val="00FF00"/>
                </a:solidFill>
                <a:latin typeface="Courier New" panose="02070309020205020404" pitchFamily="49" charset="0"/>
                <a:cs typeface="Courier New" panose="02070309020205020404" pitchFamily="49" charset="0"/>
              </a:rPr>
              <a:t>µ</a:t>
            </a:r>
          </a:p>
        </p:txBody>
      </p:sp>
      <p:cxnSp>
        <p:nvCxnSpPr>
          <p:cNvPr id="26" name="Rechte verbindingslijn met pijl 25">
            <a:extLst>
              <a:ext uri="{FF2B5EF4-FFF2-40B4-BE49-F238E27FC236}">
                <a16:creationId xmlns:a16="http://schemas.microsoft.com/office/drawing/2014/main" id="{F4AE816E-0894-445A-8ABE-B9AE8A3EC327}"/>
              </a:ext>
            </a:extLst>
          </p:cNvPr>
          <p:cNvCxnSpPr>
            <a:cxnSpLocks/>
            <a:stCxn id="19" idx="3"/>
            <a:endCxn id="20" idx="1"/>
          </p:cNvCxnSpPr>
          <p:nvPr/>
        </p:nvCxnSpPr>
        <p:spPr>
          <a:xfrm flipV="1">
            <a:off x="8140068" y="2088356"/>
            <a:ext cx="414655" cy="332422"/>
          </a:xfrm>
          <a:prstGeom prst="straightConnector1">
            <a:avLst/>
          </a:prstGeom>
          <a:ln w="38100">
            <a:solidFill>
              <a:srgbClr val="00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Rechte verbindingslijn met pijl 27">
            <a:extLst>
              <a:ext uri="{FF2B5EF4-FFF2-40B4-BE49-F238E27FC236}">
                <a16:creationId xmlns:a16="http://schemas.microsoft.com/office/drawing/2014/main" id="{D0258E6C-DDF1-448E-A9B6-451B23374407}"/>
              </a:ext>
            </a:extLst>
          </p:cNvPr>
          <p:cNvCxnSpPr>
            <a:cxnSpLocks/>
            <a:stCxn id="19" idx="0"/>
          </p:cNvCxnSpPr>
          <p:nvPr/>
        </p:nvCxnSpPr>
        <p:spPr>
          <a:xfrm flipV="1">
            <a:off x="7806692" y="1296353"/>
            <a:ext cx="459426" cy="731042"/>
          </a:xfrm>
          <a:prstGeom prst="straightConnector1">
            <a:avLst/>
          </a:prstGeom>
          <a:ln w="38100">
            <a:solidFill>
              <a:srgbClr val="00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1FF16E3E-7F84-48E4-9D00-4DBC2EB888E0}"/>
              </a:ext>
            </a:extLst>
          </p:cNvPr>
          <p:cNvCxnSpPr>
            <a:cxnSpLocks/>
            <a:stCxn id="22" idx="0"/>
          </p:cNvCxnSpPr>
          <p:nvPr/>
        </p:nvCxnSpPr>
        <p:spPr>
          <a:xfrm flipH="1" flipV="1">
            <a:off x="9925680" y="1289447"/>
            <a:ext cx="1" cy="751760"/>
          </a:xfrm>
          <a:prstGeom prst="straightConnector1">
            <a:avLst/>
          </a:prstGeom>
          <a:ln w="38100">
            <a:solidFill>
              <a:srgbClr val="00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a:extLst>
              <a:ext uri="{FF2B5EF4-FFF2-40B4-BE49-F238E27FC236}">
                <a16:creationId xmlns:a16="http://schemas.microsoft.com/office/drawing/2014/main" id="{74408ECB-82EE-4BF9-8DBC-5914666DCB05}"/>
              </a:ext>
            </a:extLst>
          </p:cNvPr>
          <p:cNvCxnSpPr>
            <a:cxnSpLocks/>
            <a:stCxn id="21" idx="1"/>
            <a:endCxn id="22" idx="3"/>
          </p:cNvCxnSpPr>
          <p:nvPr/>
        </p:nvCxnSpPr>
        <p:spPr>
          <a:xfrm flipH="1" flipV="1">
            <a:off x="10259057" y="2434590"/>
            <a:ext cx="414655" cy="440531"/>
          </a:xfrm>
          <a:prstGeom prst="straightConnector1">
            <a:avLst/>
          </a:prstGeom>
          <a:ln w="38100">
            <a:solidFill>
              <a:srgbClr val="00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Rechte verbindingslijn met pijl 40">
            <a:extLst>
              <a:ext uri="{FF2B5EF4-FFF2-40B4-BE49-F238E27FC236}">
                <a16:creationId xmlns:a16="http://schemas.microsoft.com/office/drawing/2014/main" id="{03A56A69-B111-4385-A0F9-318ACD5E871D}"/>
              </a:ext>
            </a:extLst>
          </p:cNvPr>
          <p:cNvCxnSpPr>
            <a:cxnSpLocks/>
            <a:stCxn id="44" idx="3"/>
            <a:endCxn id="22" idx="1"/>
          </p:cNvCxnSpPr>
          <p:nvPr/>
        </p:nvCxnSpPr>
        <p:spPr>
          <a:xfrm flipV="1">
            <a:off x="9075101" y="2434590"/>
            <a:ext cx="517203" cy="912014"/>
          </a:xfrm>
          <a:prstGeom prst="straightConnector1">
            <a:avLst/>
          </a:prstGeom>
          <a:ln w="38100">
            <a:solidFill>
              <a:srgbClr val="00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hthoek: afgeronde hoeken 43">
            <a:extLst>
              <a:ext uri="{FF2B5EF4-FFF2-40B4-BE49-F238E27FC236}">
                <a16:creationId xmlns:a16="http://schemas.microsoft.com/office/drawing/2014/main" id="{834EDDB0-A677-446F-8F3E-77FC9592FD2A}"/>
              </a:ext>
            </a:extLst>
          </p:cNvPr>
          <p:cNvSpPr/>
          <p:nvPr/>
        </p:nvSpPr>
        <p:spPr>
          <a:xfrm>
            <a:off x="8408348" y="2953221"/>
            <a:ext cx="666753" cy="786765"/>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4000" b="1">
                <a:solidFill>
                  <a:srgbClr val="00FF00"/>
                </a:solidFill>
                <a:latin typeface="Courier New" panose="02070309020205020404" pitchFamily="49" charset="0"/>
                <a:cs typeface="Courier New" panose="02070309020205020404" pitchFamily="49" charset="0"/>
              </a:rPr>
              <a:t>µ</a:t>
            </a:r>
          </a:p>
        </p:txBody>
      </p:sp>
      <p:cxnSp>
        <p:nvCxnSpPr>
          <p:cNvPr id="45" name="Rechte verbindingslijn met pijl 44">
            <a:extLst>
              <a:ext uri="{FF2B5EF4-FFF2-40B4-BE49-F238E27FC236}">
                <a16:creationId xmlns:a16="http://schemas.microsoft.com/office/drawing/2014/main" id="{3A3F5A22-BC83-4AD9-90B0-B849EB23B283}"/>
              </a:ext>
            </a:extLst>
          </p:cNvPr>
          <p:cNvCxnSpPr>
            <a:cxnSpLocks/>
            <a:stCxn id="44" idx="0"/>
            <a:endCxn id="20" idx="2"/>
          </p:cNvCxnSpPr>
          <p:nvPr/>
        </p:nvCxnSpPr>
        <p:spPr>
          <a:xfrm flipV="1">
            <a:off x="8741725" y="2481738"/>
            <a:ext cx="146375" cy="471483"/>
          </a:xfrm>
          <a:prstGeom prst="straightConnector1">
            <a:avLst/>
          </a:prstGeom>
          <a:ln w="38100">
            <a:solidFill>
              <a:srgbClr val="00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Stroomdiagram: Magnetische schijf 48">
            <a:extLst>
              <a:ext uri="{FF2B5EF4-FFF2-40B4-BE49-F238E27FC236}">
                <a16:creationId xmlns:a16="http://schemas.microsoft.com/office/drawing/2014/main" id="{F0DEC3D8-3B31-418B-B51A-4447A6392417}"/>
              </a:ext>
            </a:extLst>
          </p:cNvPr>
          <p:cNvSpPr/>
          <p:nvPr/>
        </p:nvSpPr>
        <p:spPr>
          <a:xfrm>
            <a:off x="10703077" y="4327451"/>
            <a:ext cx="666753" cy="534355"/>
          </a:xfrm>
          <a:prstGeom prst="flowChartMagneticDisk">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FF00"/>
                </a:solidFill>
                <a:latin typeface="Courier New" panose="02070309020205020404" pitchFamily="49" charset="0"/>
                <a:cs typeface="Courier New" panose="02070309020205020404" pitchFamily="49" charset="0"/>
              </a:rPr>
              <a:t>DB</a:t>
            </a:r>
            <a:endParaRPr lang="en-NL" b="1">
              <a:solidFill>
                <a:srgbClr val="00FF00"/>
              </a:solidFill>
              <a:latin typeface="Courier New" panose="02070309020205020404" pitchFamily="49" charset="0"/>
              <a:cs typeface="Courier New" panose="02070309020205020404" pitchFamily="49" charset="0"/>
            </a:endParaRPr>
          </a:p>
        </p:txBody>
      </p:sp>
      <p:sp>
        <p:nvSpPr>
          <p:cNvPr id="50" name="Pijl: omhoog/omlaag 49">
            <a:extLst>
              <a:ext uri="{FF2B5EF4-FFF2-40B4-BE49-F238E27FC236}">
                <a16:creationId xmlns:a16="http://schemas.microsoft.com/office/drawing/2014/main" id="{8008B501-8EA3-4DB6-BDE0-28438E3882F3}"/>
              </a:ext>
            </a:extLst>
          </p:cNvPr>
          <p:cNvSpPr/>
          <p:nvPr/>
        </p:nvSpPr>
        <p:spPr>
          <a:xfrm>
            <a:off x="10924221" y="3429000"/>
            <a:ext cx="214311" cy="718433"/>
          </a:xfrm>
          <a:prstGeom prst="upDown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1" name="Pijl: rechts 50">
            <a:extLst>
              <a:ext uri="{FF2B5EF4-FFF2-40B4-BE49-F238E27FC236}">
                <a16:creationId xmlns:a16="http://schemas.microsoft.com/office/drawing/2014/main" id="{A228F793-C4FE-48F9-ABDA-0C9E55D0703C}"/>
              </a:ext>
            </a:extLst>
          </p:cNvPr>
          <p:cNvSpPr/>
          <p:nvPr/>
        </p:nvSpPr>
        <p:spPr>
          <a:xfrm>
            <a:off x="5564427" y="2979774"/>
            <a:ext cx="1063145" cy="89845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32327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44" grpId="0"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Voordelen van microservices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Verhoging van de modulariteit</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1346707" y="4604223"/>
            <a:ext cx="997610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Eenvoudig(-er) losse services te vervangen</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2175992" y="5551456"/>
            <a:ext cx="8775787"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Parallelle ontwikkeling van services</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428750" y="1574096"/>
            <a:ext cx="98940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Eenvoudig(-er) om losse services te deployen</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56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Nadelen van microservices</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430924" y="764648"/>
            <a:ext cx="11035862"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Mogelijk meer vertraging door meer netwerkcalls</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7" name="TextBox 6"/>
          <p:cNvSpPr txBox="1"/>
          <p:nvPr/>
        </p:nvSpPr>
        <p:spPr>
          <a:xfrm>
            <a:off x="1346707" y="4604223"/>
            <a:ext cx="997610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Mogelijk meer tech stacks om te onderhouden</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2175992" y="5551456"/>
            <a:ext cx="8949208"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En niet te vergeten: testen is complexer!</a:t>
            </a:r>
            <a:endParaRPr lang="nl-NL" sz="2800" dirty="0">
              <a:solidFill>
                <a:srgbClr val="00FF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428749" y="1574096"/>
            <a:ext cx="10201275" cy="523220"/>
          </a:xfrm>
          <a:prstGeom prst="rect">
            <a:avLst/>
          </a:prstGeom>
          <a:noFill/>
        </p:spPr>
        <p:txBody>
          <a:bodyPr wrap="square" rtlCol="0">
            <a:spAutoFit/>
          </a:bodyPr>
          <a:lstStyle/>
          <a:p>
            <a:r>
              <a:rPr lang="nl-NL" sz="2800">
                <a:solidFill>
                  <a:srgbClr val="00FF00"/>
                </a:solidFill>
                <a:latin typeface="Courier New" panose="02070309020205020404" pitchFamily="49" charset="0"/>
                <a:cs typeface="Courier New" panose="02070309020205020404" pitchFamily="49" charset="0"/>
              </a:rPr>
              <a:t>Verschuiven van verantwoordelijkheden is lastig</a:t>
            </a:r>
            <a:endParaRPr lang="nl-NL" sz="28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516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Testen van microservice-gebaseerde applicaties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426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Kunnen al die services wel met elkaar blijven communiceren?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580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72233</TotalTime>
  <Words>1988</Words>
  <Application>Microsoft Office PowerPoint</Application>
  <PresentationFormat>Breedbeeld</PresentationFormat>
  <Paragraphs>338</Paragraphs>
  <Slides>46</Slides>
  <Notes>45</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46</vt:i4>
      </vt:variant>
    </vt:vector>
  </HeadingPairs>
  <TitlesOfParts>
    <vt:vector size="52" baseType="lpstr">
      <vt:lpstr>Arial</vt:lpstr>
      <vt:lpstr>Calibri</vt:lpstr>
      <vt:lpstr>Calibri Light</vt:lpstr>
      <vt:lpstr>Courier New</vt:lpstr>
      <vt:lpstr>Office Theme</vt:lpstr>
      <vt:lpstr>1_Office Theme</vt:lpstr>
      <vt:lpstr>Beginnen met Consumer Driven Contract Testing</vt:lpstr>
      <vt:lpstr>Wat gaan we vandaag doen?</vt:lpstr>
      <vt:lpstr>Voorbereidingen</vt:lpstr>
      <vt:lpstr>Microservices</vt:lpstr>
      <vt:lpstr>PowerPoint-presentatie</vt:lpstr>
      <vt:lpstr>Voordelen van microservices</vt:lpstr>
      <vt:lpstr>Nadelen van microservices</vt:lpstr>
      <vt:lpstr>Testen van microservice-gebaseerde applicaties</vt:lpstr>
      <vt:lpstr>Kunnen al die services wel met elkaar blijven communiceren?</vt:lpstr>
      <vt:lpstr>Consumer Driven Contract Testing</vt:lpstr>
      <vt:lpstr>PowerPoint-presentatie</vt:lpstr>
      <vt:lpstr>CDCT</vt:lpstr>
      <vt:lpstr>PowerPoint-presentatie</vt:lpstr>
      <vt:lpstr>Wat doet CDCT niet?</vt:lpstr>
      <vt:lpstr>CDCT tools</vt:lpstr>
      <vt:lpstr>Onze test-API</vt:lpstr>
      <vt:lpstr>PowerPoint-presentatie</vt:lpstr>
      <vt:lpstr>PowerPoint-presentatie</vt:lpstr>
      <vt:lpstr>Hoe werkt Pact?</vt:lpstr>
      <vt:lpstr>De unit test:  1. Start een server die de provider met de gegeven operaties mockt  2. Haalt de voorwaarden voor een operatie op  3. Roept de gewenste operatie aan  4. Doet checks op het object dat de mock teruggeeft  5. Schrijft het contract weg</vt:lpstr>
      <vt:lpstr>Definieren van voorwaarden </vt:lpstr>
      <vt:lpstr>Definieren van voorwaarden </vt:lpstr>
      <vt:lpstr>PowerPoint-presentatie</vt:lpstr>
      <vt:lpstr>Wat staat er nou precies?</vt:lpstr>
      <vt:lpstr>Uitvoeren van de unit test</vt:lpstr>
      <vt:lpstr>Het gegenereerde contract</vt:lpstr>
      <vt:lpstr>Het gegenereerde contract</vt:lpstr>
      <vt:lpstr>Demo / walkthrough</vt:lpstr>
      <vt:lpstr>Aan de slag!</vt:lpstr>
      <vt:lpstr>CDCT test geen business logica…</vt:lpstr>
      <vt:lpstr>Help, een wijziging!</vt:lpstr>
      <vt:lpstr>PowerPoint-presentatie</vt:lpstr>
      <vt:lpstr>PowerPoint-presentatie</vt:lpstr>
      <vt:lpstr>Aan de slag!</vt:lpstr>
      <vt:lpstr>Help, nog een wijziging!</vt:lpstr>
      <vt:lpstr>PowerPoint-presentatie</vt:lpstr>
      <vt:lpstr>PowerPoint-presentatie</vt:lpstr>
      <vt:lpstr>stringType(fieldname, example)  dwingt af dat fieldname in de response body zit</vt:lpstr>
      <vt:lpstr>Aan de slag!</vt:lpstr>
      <vt:lpstr>Help, alweer een wijziging!</vt:lpstr>
      <vt:lpstr>PowerPoint-presentatie</vt:lpstr>
      <vt:lpstr>PowerPoint-presentatie</vt:lpstr>
      <vt:lpstr>Aan de slag!</vt:lpstr>
      <vt:lpstr>?</vt:lpstr>
      <vt:lpstr>Dank aan Kristine Jetzke  https://kreuzwerker.de /post /introduction-to-consumer-driven-contract-testing</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583</cp:revision>
  <dcterms:created xsi:type="dcterms:W3CDTF">2016-03-22T05:00:13Z</dcterms:created>
  <dcterms:modified xsi:type="dcterms:W3CDTF">2019-09-11T09:28:39Z</dcterms:modified>
</cp:coreProperties>
</file>