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76" r:id="rId2"/>
    <p:sldId id="277" r:id="rId3"/>
    <p:sldId id="278" r:id="rId4"/>
    <p:sldId id="280" r:id="rId5"/>
    <p:sldId id="273" r:id="rId6"/>
    <p:sldId id="259" r:id="rId7"/>
    <p:sldId id="260" r:id="rId8"/>
    <p:sldId id="261" r:id="rId9"/>
    <p:sldId id="262" r:id="rId10"/>
    <p:sldId id="263" r:id="rId11"/>
    <p:sldId id="265" r:id="rId12"/>
    <p:sldId id="291" r:id="rId13"/>
    <p:sldId id="287" r:id="rId14"/>
    <p:sldId id="288" r:id="rId15"/>
    <p:sldId id="285" r:id="rId16"/>
    <p:sldId id="284" r:id="rId17"/>
    <p:sldId id="264" r:id="rId18"/>
    <p:sldId id="266" r:id="rId19"/>
    <p:sldId id="267" r:id="rId20"/>
    <p:sldId id="269" r:id="rId21"/>
    <p:sldId id="268" r:id="rId22"/>
    <p:sldId id="293" r:id="rId23"/>
    <p:sldId id="270" r:id="rId24"/>
    <p:sldId id="271"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0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55" autoAdjust="0"/>
    <p:restoredTop sz="94624" autoAdjust="0"/>
  </p:normalViewPr>
  <p:slideViewPr>
    <p:cSldViewPr>
      <p:cViewPr varScale="1">
        <p:scale>
          <a:sx n="70" d="100"/>
          <a:sy n="70" d="100"/>
        </p:scale>
        <p:origin x="40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949624BE-8D96-4672-98AB-45840C627AA3}" type="slidenum">
              <a:rPr lang="en-US" smtClean="0"/>
              <a:pPr/>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811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624BE-8D96-4672-98AB-45840C627AA3}" type="slidenum">
              <a:rPr lang="en-US" smtClean="0"/>
              <a:pPr/>
              <a:t>‹#›</a:t>
            </a:fld>
            <a:endParaRPr lang="en-US" dirty="0"/>
          </a:p>
        </p:txBody>
      </p:sp>
    </p:spTree>
    <p:extLst>
      <p:ext uri="{BB962C8B-B14F-4D97-AF65-F5344CB8AC3E}">
        <p14:creationId xmlns:p14="http://schemas.microsoft.com/office/powerpoint/2010/main" val="36717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624BE-8D96-4672-98AB-45840C627AA3}" type="slidenum">
              <a:rPr lang="en-US" smtClean="0"/>
              <a:pPr/>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550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624BE-8D96-4672-98AB-45840C627AA3}" type="slidenum">
              <a:rPr lang="en-US" smtClean="0"/>
              <a:pPr/>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071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624BE-8D96-4672-98AB-45840C627AA3}" type="slidenum">
              <a:rPr lang="en-US" smtClean="0"/>
              <a:pPr/>
              <a:t>‹#›</a:t>
            </a:fld>
            <a:endParaRPr lang="en-US" dirty="0"/>
          </a:p>
        </p:txBody>
      </p:sp>
    </p:spTree>
    <p:extLst>
      <p:ext uri="{BB962C8B-B14F-4D97-AF65-F5344CB8AC3E}">
        <p14:creationId xmlns:p14="http://schemas.microsoft.com/office/powerpoint/2010/main" val="308669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624BE-8D96-4672-98AB-45840C627AA3}" type="slidenum">
              <a:rPr lang="en-US" smtClean="0"/>
              <a:pPr/>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6074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624BE-8D96-4672-98AB-45840C627AA3}" type="slidenum">
              <a:rPr lang="en-US" smtClean="0"/>
              <a:pPr/>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99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624BE-8D96-4672-98AB-45840C627AA3}" type="slidenum">
              <a:rPr lang="en-US" smtClean="0"/>
              <a:pPr/>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6273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624BE-8D96-4672-98AB-45840C627AA3}" type="slidenum">
              <a:rPr lang="en-US" smtClean="0"/>
              <a:pPr/>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04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624BE-8D96-4672-98AB-45840C627AA3}" type="slidenum">
              <a:rPr lang="en-US" smtClean="0"/>
              <a:pPr/>
              <a:t>‹#›</a:t>
            </a:fld>
            <a:endParaRPr lang="en-US" dirty="0"/>
          </a:p>
        </p:txBody>
      </p:sp>
    </p:spTree>
    <p:extLst>
      <p:ext uri="{BB962C8B-B14F-4D97-AF65-F5344CB8AC3E}">
        <p14:creationId xmlns:p14="http://schemas.microsoft.com/office/powerpoint/2010/main" val="9338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624BE-8D96-4672-98AB-45840C627AA3}" type="slidenum">
              <a:rPr lang="en-US" smtClean="0"/>
              <a:pPr/>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70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624BE-8D96-4672-98AB-45840C627AA3}" type="slidenum">
              <a:rPr lang="en-US" smtClean="0"/>
              <a:pPr/>
              <a:t>‹#›</a:t>
            </a:fld>
            <a:endParaRPr lang="en-US" dirty="0"/>
          </a:p>
        </p:txBody>
      </p:sp>
    </p:spTree>
    <p:extLst>
      <p:ext uri="{BB962C8B-B14F-4D97-AF65-F5344CB8AC3E}">
        <p14:creationId xmlns:p14="http://schemas.microsoft.com/office/powerpoint/2010/main" val="1194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9624BE-8D96-4672-98AB-45840C627AA3}" type="slidenum">
              <a:rPr lang="en-US" smtClean="0"/>
              <a:pPr/>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78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9624BE-8D96-4672-98AB-45840C627AA3}" type="slidenum">
              <a:rPr lang="en-US" smtClean="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74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9624BE-8D96-4672-98AB-45840C627AA3}" type="slidenum">
              <a:rPr lang="en-US" smtClean="0"/>
              <a:pPr/>
              <a:t>‹#›</a:t>
            </a:fld>
            <a:endParaRPr lang="en-US" dirty="0"/>
          </a:p>
        </p:txBody>
      </p:sp>
    </p:spTree>
    <p:extLst>
      <p:ext uri="{BB962C8B-B14F-4D97-AF65-F5344CB8AC3E}">
        <p14:creationId xmlns:p14="http://schemas.microsoft.com/office/powerpoint/2010/main" val="271722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624BE-8D96-4672-98AB-45840C627AA3}" type="slidenum">
              <a:rPr lang="en-US" smtClean="0"/>
              <a:pPr/>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95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847B5-481A-4FF5-91F6-5AA4D3C64B4E}" type="datetimeFigureOut">
              <a:rPr lang="en-US" smtClean="0"/>
              <a:pPr/>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624BE-8D96-4672-98AB-45840C627AA3}" type="slidenum">
              <a:rPr lang="en-US" smtClean="0"/>
              <a:pPr/>
              <a:t>‹#›</a:t>
            </a:fld>
            <a:endParaRPr lang="en-US" dirty="0"/>
          </a:p>
        </p:txBody>
      </p:sp>
    </p:spTree>
    <p:extLst>
      <p:ext uri="{BB962C8B-B14F-4D97-AF65-F5344CB8AC3E}">
        <p14:creationId xmlns:p14="http://schemas.microsoft.com/office/powerpoint/2010/main" val="95912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7847B5-481A-4FF5-91F6-5AA4D3C64B4E}" type="datetimeFigureOut">
              <a:rPr lang="en-US" smtClean="0"/>
              <a:pPr/>
              <a:t>3/2/2021</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9624BE-8D96-4672-98AB-45840C627AA3}" type="slidenum">
              <a:rPr lang="en-US" smtClean="0"/>
              <a:pPr/>
              <a:t>‹#›</a:t>
            </a:fld>
            <a:endParaRPr lang="en-US" dirty="0"/>
          </a:p>
        </p:txBody>
      </p:sp>
    </p:spTree>
    <p:extLst>
      <p:ext uri="{BB962C8B-B14F-4D97-AF65-F5344CB8AC3E}">
        <p14:creationId xmlns:p14="http://schemas.microsoft.com/office/powerpoint/2010/main" val="37801225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0375" y="548680"/>
            <a:ext cx="7969277" cy="1938992"/>
          </a:xfrm>
          <a:prstGeom prst="rect">
            <a:avLst/>
          </a:prstGeom>
          <a:noFill/>
        </p:spPr>
        <p:txBody>
          <a:bodyPr wrap="square" rtlCol="0">
            <a:spAutoFit/>
          </a:bodyPr>
          <a:lstStyle/>
          <a:p>
            <a:pPr algn="ctr"/>
            <a:r>
              <a:rPr lang="en-US" sz="4000" b="1" dirty="0" smtClean="0">
                <a:solidFill>
                  <a:srgbClr val="002060"/>
                </a:solidFill>
                <a:latin typeface="Adobe Garamond Pro Bold" pitchFamily="18" charset="0"/>
              </a:rPr>
              <a:t>Datta Meghe College of  Engineering, Technology &amp; Research</a:t>
            </a:r>
            <a:endParaRPr lang="en-IN" sz="2400" b="1" dirty="0">
              <a:solidFill>
                <a:srgbClr val="002060"/>
              </a:solidFill>
              <a:latin typeface="Adobe Garamond Pro Bold" pitchFamily="18" charset="0"/>
            </a:endParaRPr>
          </a:p>
        </p:txBody>
      </p:sp>
      <p:sp>
        <p:nvSpPr>
          <p:cNvPr id="1026" name="AutoShape 2" descr="Datta Meghe Institute of Engineering, Technology &amp; Research, Wardha - Wardha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028" name="AutoShape 4" descr="Datta Meghe Institute of Engineering, Technology &amp; Research, Wardha - Wardha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030" name="AutoShape 6" descr="Datta Meghe Institute of Engineering, Technology &amp; Research, Wardha - Wardha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9" name="Picture 8" descr="download 1.LOGO.jpg"/>
          <p:cNvPicPr>
            <a:picLocks noChangeAspect="1"/>
          </p:cNvPicPr>
          <p:nvPr/>
        </p:nvPicPr>
        <p:blipFill>
          <a:blip r:embed="rId2"/>
          <a:stretch>
            <a:fillRect/>
          </a:stretch>
        </p:blipFill>
        <p:spPr>
          <a:xfrm>
            <a:off x="2195736" y="2564904"/>
            <a:ext cx="4464496" cy="36004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216" y="1052736"/>
            <a:ext cx="7467600" cy="1143000"/>
          </a:xfrm>
        </p:spPr>
        <p:txBody>
          <a:bodyPr>
            <a:normAutofit/>
          </a:bodyPr>
          <a:lstStyle/>
          <a:p>
            <a:r>
              <a:rPr lang="en-IN" sz="4800" b="1" dirty="0" smtClean="0">
                <a:solidFill>
                  <a:srgbClr val="0070C0"/>
                </a:solidFill>
                <a:effectLst/>
              </a:rPr>
              <a:t>Objectives:</a:t>
            </a:r>
            <a:endParaRPr lang="en-IN" sz="4800" b="1" dirty="0">
              <a:solidFill>
                <a:srgbClr val="0070C0"/>
              </a:solidFill>
              <a:effectLst/>
            </a:endParaRPr>
          </a:p>
        </p:txBody>
      </p:sp>
      <p:sp>
        <p:nvSpPr>
          <p:cNvPr id="3" name="Content Placeholder 2"/>
          <p:cNvSpPr>
            <a:spLocks noGrp="1"/>
          </p:cNvSpPr>
          <p:nvPr>
            <p:ph idx="1"/>
          </p:nvPr>
        </p:nvSpPr>
        <p:spPr>
          <a:xfrm>
            <a:off x="827584" y="2420888"/>
            <a:ext cx="7241232" cy="3971528"/>
          </a:xfrm>
        </p:spPr>
        <p:txBody>
          <a:bodyPr>
            <a:normAutofit fontScale="32500" lnSpcReduction="20000"/>
          </a:bodyPr>
          <a:lstStyle/>
          <a:p>
            <a:pPr>
              <a:buFont typeface="Wingdings" pitchFamily="2" charset="2"/>
              <a:buChar char="q"/>
            </a:pPr>
            <a:r>
              <a:rPr lang="en-IN" sz="4300" b="1" dirty="0" smtClean="0">
                <a:latin typeface="Adobe Garamond Pro Bold"/>
              </a:rPr>
              <a:t>Digital ID card to detect contacted people with COVID positive person.</a:t>
            </a:r>
            <a:endParaRPr lang="en-IN" sz="4300" b="1" dirty="0">
              <a:latin typeface="Adobe Garamond Pro Bold"/>
            </a:endParaRPr>
          </a:p>
          <a:p>
            <a:endParaRPr lang="en-IN" sz="4300" b="1" dirty="0">
              <a:latin typeface="Adobe Garamond Pro Bold"/>
            </a:endParaRPr>
          </a:p>
          <a:p>
            <a:pPr>
              <a:buFont typeface="Wingdings" pitchFamily="2" charset="2"/>
              <a:buChar char="q"/>
            </a:pPr>
            <a:r>
              <a:rPr lang="en-IN" sz="4300" b="1" dirty="0" smtClean="0">
                <a:latin typeface="Adobe Garamond Pro Bold"/>
              </a:rPr>
              <a:t>Device can be transmit and receive data and can save 2000 device data.</a:t>
            </a:r>
            <a:endParaRPr lang="en-IN" sz="4300" b="1" dirty="0">
              <a:latin typeface="Adobe Garamond Pro Bold"/>
            </a:endParaRPr>
          </a:p>
          <a:p>
            <a:endParaRPr lang="en-IN" sz="4300" b="1" dirty="0">
              <a:latin typeface="Adobe Garamond Pro Bold"/>
            </a:endParaRPr>
          </a:p>
          <a:p>
            <a:pPr>
              <a:buFont typeface="Wingdings" pitchFamily="2" charset="2"/>
              <a:buChar char="q"/>
            </a:pPr>
            <a:r>
              <a:rPr lang="en-IN" sz="4300" b="1" dirty="0">
                <a:latin typeface="Adobe Garamond Pro Bold"/>
              </a:rPr>
              <a:t>To implement </a:t>
            </a:r>
            <a:r>
              <a:rPr lang="en-IN" sz="4300" b="1" dirty="0" smtClean="0">
                <a:latin typeface="Adobe Garamond Pro Bold"/>
              </a:rPr>
              <a:t>software who controls distance of a hardware device to detect persons.</a:t>
            </a:r>
          </a:p>
          <a:p>
            <a:endParaRPr lang="en-IN" sz="4300" b="1" dirty="0" smtClean="0">
              <a:latin typeface="Adobe Garamond Pro Bold"/>
            </a:endParaRPr>
          </a:p>
          <a:p>
            <a:pPr>
              <a:buFont typeface="Wingdings" pitchFamily="2" charset="2"/>
              <a:buChar char="q"/>
            </a:pPr>
            <a:r>
              <a:rPr lang="en-IN" sz="4300" b="1" dirty="0" smtClean="0">
                <a:latin typeface="Adobe Garamond Pro Bold"/>
              </a:rPr>
              <a:t>Multi company and many users can use the device.</a:t>
            </a:r>
          </a:p>
          <a:p>
            <a:endParaRPr lang="en-IN" sz="4300" b="1" dirty="0" smtClean="0">
              <a:latin typeface="Adobe Garamond Pro Bold"/>
            </a:endParaRPr>
          </a:p>
          <a:p>
            <a:pPr>
              <a:buFont typeface="Wingdings" pitchFamily="2" charset="2"/>
              <a:buChar char="q"/>
            </a:pPr>
            <a:r>
              <a:rPr lang="en-IN" sz="4300" b="1" dirty="0" smtClean="0">
                <a:latin typeface="Adobe Garamond Pro Bold"/>
              </a:rPr>
              <a:t>Superadmin to control activities of multiple company.</a:t>
            </a:r>
          </a:p>
          <a:p>
            <a:endParaRPr lang="en-IN" sz="4300" b="1" dirty="0" smtClean="0">
              <a:latin typeface="Adobe Garamond Pro Bold"/>
            </a:endParaRPr>
          </a:p>
          <a:p>
            <a:pPr>
              <a:buFont typeface="Wingdings" pitchFamily="2" charset="2"/>
              <a:buChar char="q"/>
            </a:pPr>
            <a:r>
              <a:rPr lang="en-IN" sz="4300" b="1" dirty="0" smtClean="0">
                <a:latin typeface="Adobe Garamond Pro Bold"/>
              </a:rPr>
              <a:t>QR code generation for person identification.</a:t>
            </a:r>
            <a:endParaRPr lang="en-IN" sz="3100" b="1" dirty="0">
              <a:latin typeface="Adobe Garamond Pro Bold"/>
            </a:endParaRPr>
          </a:p>
          <a:p>
            <a:endParaRPr lang="en-IN" sz="3400" b="1" dirty="0" smtClean="0">
              <a:latin typeface="Adobe Caslon Pro" pitchFamily="18" charset="0"/>
            </a:endParaRPr>
          </a:p>
          <a:p>
            <a:endParaRPr lang="en-IN" b="1" dirty="0">
              <a:latin typeface="Adobe Caslon Pro" pitchFamily="18" charset="0"/>
            </a:endParaRPr>
          </a:p>
          <a:p>
            <a:endParaRPr lang="en-IN" b="1" dirty="0">
              <a:latin typeface="Adobe Caslon Pro"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33" y="1196752"/>
            <a:ext cx="7467600" cy="1143000"/>
          </a:xfrm>
        </p:spPr>
        <p:txBody>
          <a:bodyPr>
            <a:normAutofit/>
          </a:bodyPr>
          <a:lstStyle/>
          <a:p>
            <a:r>
              <a:rPr lang="en-IN" sz="4400" b="1" dirty="0">
                <a:solidFill>
                  <a:srgbClr val="0070C0"/>
                </a:solidFill>
                <a:effectLst/>
              </a:rPr>
              <a:t>System requirements </a:t>
            </a:r>
          </a:p>
        </p:txBody>
      </p:sp>
      <p:sp>
        <p:nvSpPr>
          <p:cNvPr id="3" name="Content Placeholder 2"/>
          <p:cNvSpPr>
            <a:spLocks noGrp="1"/>
          </p:cNvSpPr>
          <p:nvPr>
            <p:ph idx="1"/>
          </p:nvPr>
        </p:nvSpPr>
        <p:spPr/>
        <p:txBody>
          <a:bodyPr>
            <a:normAutofit/>
          </a:bodyPr>
          <a:lstStyle/>
          <a:p>
            <a:pPr>
              <a:buFont typeface="Wingdings" pitchFamily="2" charset="2"/>
              <a:buChar char="Ø"/>
            </a:pPr>
            <a:r>
              <a:rPr lang="en-IN" sz="2000" dirty="0" smtClean="0">
                <a:latin typeface="Adobe Garamond Pro Bold"/>
                <a:cs typeface="Times New Roman" panose="02020603050405020304" pitchFamily="18" charset="0"/>
              </a:rPr>
              <a:t>Hardware </a:t>
            </a:r>
          </a:p>
          <a:p>
            <a:pPr>
              <a:buFont typeface="Wingdings" pitchFamily="2" charset="2"/>
              <a:buChar char="Ø"/>
            </a:pPr>
            <a:r>
              <a:rPr lang="en-IN" sz="2000" dirty="0" smtClean="0">
                <a:latin typeface="Adobe Garamond Pro Bold"/>
                <a:cs typeface="Times New Roman" panose="02020603050405020304" pitchFamily="18" charset="0"/>
              </a:rPr>
              <a:t>Transmitter and receiver sensor</a:t>
            </a:r>
            <a:endParaRPr lang="en-IN" sz="2000" dirty="0">
              <a:latin typeface="Adobe Garamond Pro Bold"/>
              <a:cs typeface="Times New Roman" panose="02020603050405020304" pitchFamily="18" charset="0"/>
            </a:endParaRPr>
          </a:p>
          <a:p>
            <a:pPr>
              <a:buFont typeface="Wingdings" pitchFamily="2" charset="2"/>
              <a:buChar char="Ø"/>
            </a:pPr>
            <a:r>
              <a:rPr lang="en-IN" sz="2000" dirty="0" smtClean="0">
                <a:latin typeface="Adobe Garamond Pro Bold"/>
                <a:cs typeface="Times New Roman" panose="02020603050405020304" pitchFamily="18" charset="0"/>
              </a:rPr>
              <a:t>Software</a:t>
            </a:r>
            <a:endParaRPr lang="en-IN" sz="2000" dirty="0">
              <a:latin typeface="Adobe Garamond Pro Bold"/>
              <a:cs typeface="Times New Roman" panose="02020603050405020304" pitchFamily="18" charset="0"/>
            </a:endParaRPr>
          </a:p>
          <a:p>
            <a:pPr>
              <a:buFont typeface="Wingdings" pitchFamily="2" charset="2"/>
              <a:buChar char="Ø"/>
            </a:pPr>
            <a:r>
              <a:rPr lang="en-IN" sz="2000" dirty="0" smtClean="0">
                <a:latin typeface="Adobe Garamond Pro Bold"/>
                <a:cs typeface="Times New Roman" panose="02020603050405020304" pitchFamily="18" charset="0"/>
              </a:rPr>
              <a:t>.NET</a:t>
            </a:r>
          </a:p>
          <a:p>
            <a:pPr>
              <a:buFont typeface="Wingdings" pitchFamily="2" charset="2"/>
              <a:buChar char="Ø"/>
            </a:pPr>
            <a:r>
              <a:rPr lang="en-IN" sz="2000" dirty="0" smtClean="0">
                <a:latin typeface="Adobe Garamond Pro Bold"/>
                <a:cs typeface="Times New Roman" panose="02020603050405020304" pitchFamily="18" charset="0"/>
              </a:rPr>
              <a:t>Windows </a:t>
            </a:r>
            <a:r>
              <a:rPr lang="en-IN" sz="2000" dirty="0">
                <a:latin typeface="Adobe Garamond Pro Bold"/>
                <a:cs typeface="Times New Roman" panose="02020603050405020304" pitchFamily="18" charset="0"/>
              </a:rPr>
              <a:t>O.S </a:t>
            </a:r>
          </a:p>
          <a:p>
            <a:pPr>
              <a:buFont typeface="Wingdings" pitchFamily="2" charset="2"/>
              <a:buChar char="Ø"/>
            </a:pPr>
            <a:r>
              <a:rPr lang="en-IN" sz="2000" dirty="0">
                <a:latin typeface="Adobe Garamond Pro Bold"/>
                <a:cs typeface="Times New Roman" panose="02020603050405020304" pitchFamily="18" charset="0"/>
              </a:rPr>
              <a:t>MySQL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92696"/>
            <a:ext cx="8136904" cy="4339650"/>
          </a:xfrm>
          <a:prstGeom prst="rect">
            <a:avLst/>
          </a:prstGeom>
        </p:spPr>
        <p:txBody>
          <a:bodyPr wrap="square">
            <a:spAutoFit/>
          </a:bodyPr>
          <a:lstStyle/>
          <a:p>
            <a:r>
              <a:rPr lang="en-IN" sz="2800" b="1" dirty="0" smtClean="0">
                <a:solidFill>
                  <a:srgbClr val="0070C0"/>
                </a:solidFill>
              </a:rPr>
              <a:t> </a:t>
            </a:r>
            <a:r>
              <a:rPr lang="en-IN" sz="2800" b="1" u="sng" dirty="0" smtClean="0">
                <a:solidFill>
                  <a:srgbClr val="0070C0"/>
                </a:solidFill>
              </a:rPr>
              <a:t>Software Requirement:</a:t>
            </a:r>
          </a:p>
          <a:p>
            <a:endParaRPr lang="en-IN" sz="2400" b="1" u="sng" dirty="0">
              <a:solidFill>
                <a:srgbClr val="0070C0"/>
              </a:solidFill>
            </a:endParaRPr>
          </a:p>
          <a:p>
            <a:r>
              <a:rPr lang="en-IN" dirty="0">
                <a:latin typeface="Adobe Garamond Pro Bold"/>
              </a:rPr>
              <a:t>Technology</a:t>
            </a:r>
            <a:r>
              <a:rPr lang="en-IN" dirty="0"/>
              <a:t>:  </a:t>
            </a:r>
            <a:r>
              <a:rPr lang="en-IN" dirty="0" smtClean="0"/>
              <a:t>   </a:t>
            </a:r>
            <a:r>
              <a:rPr lang="en-IN" b="1" dirty="0" smtClean="0">
                <a:solidFill>
                  <a:srgbClr val="00B050"/>
                </a:solidFill>
              </a:rPr>
              <a:t>Microsoft </a:t>
            </a:r>
            <a:r>
              <a:rPr lang="en-IN" b="1" dirty="0">
                <a:solidFill>
                  <a:srgbClr val="00B050"/>
                </a:solidFill>
              </a:rPr>
              <a:t>.Net Technology</a:t>
            </a:r>
          </a:p>
          <a:p>
            <a:r>
              <a:rPr lang="en-IN" dirty="0">
                <a:latin typeface="Adobe Garamond Pro Bold"/>
              </a:rPr>
              <a:t>Framework</a:t>
            </a:r>
            <a:r>
              <a:rPr lang="en-IN" dirty="0"/>
              <a:t>:  </a:t>
            </a:r>
            <a:r>
              <a:rPr lang="en-IN" dirty="0" smtClean="0"/>
              <a:t>   </a:t>
            </a:r>
            <a:r>
              <a:rPr lang="en-IN" b="1" dirty="0" smtClean="0">
                <a:solidFill>
                  <a:srgbClr val="00B050"/>
                </a:solidFill>
              </a:rPr>
              <a:t>Dot. </a:t>
            </a:r>
            <a:r>
              <a:rPr lang="en-IN" b="1" dirty="0">
                <a:solidFill>
                  <a:srgbClr val="00B050"/>
                </a:solidFill>
              </a:rPr>
              <a:t>Net Framework  4.5.2 , Bunifu </a:t>
            </a:r>
            <a:r>
              <a:rPr lang="en-IN" b="1" dirty="0" smtClean="0">
                <a:solidFill>
                  <a:srgbClr val="00B050"/>
                </a:solidFill>
              </a:rPr>
              <a:t>Framework,  Guna Framework</a:t>
            </a:r>
          </a:p>
          <a:p>
            <a:r>
              <a:rPr lang="en-IN" dirty="0" smtClean="0">
                <a:latin typeface="Adobe Garamond Pro Bold"/>
              </a:rPr>
              <a:t>Back End Language:   </a:t>
            </a:r>
            <a:r>
              <a:rPr lang="en-IN" b="1" dirty="0" smtClean="0">
                <a:solidFill>
                  <a:srgbClr val="00B050"/>
                </a:solidFill>
                <a:latin typeface="+mj-lt"/>
              </a:rPr>
              <a:t>VB.Net</a:t>
            </a:r>
          </a:p>
          <a:p>
            <a:r>
              <a:rPr lang="en-IN" dirty="0" smtClean="0">
                <a:latin typeface="Adobe Garamond Pro Bold"/>
              </a:rPr>
              <a:t>Database</a:t>
            </a:r>
            <a:r>
              <a:rPr lang="en-IN" dirty="0">
                <a:latin typeface="Adobe Garamond Pro Bold"/>
              </a:rPr>
              <a:t>:  </a:t>
            </a:r>
            <a:r>
              <a:rPr lang="en-IN" dirty="0" smtClean="0">
                <a:latin typeface="Adobe Garamond Pro Bold"/>
              </a:rPr>
              <a:t>     </a:t>
            </a:r>
            <a:r>
              <a:rPr lang="en-IN" b="1" dirty="0" smtClean="0">
                <a:solidFill>
                  <a:srgbClr val="00B050"/>
                </a:solidFill>
              </a:rPr>
              <a:t>Mysql </a:t>
            </a:r>
            <a:r>
              <a:rPr lang="en-IN" b="1" dirty="0">
                <a:solidFill>
                  <a:srgbClr val="00B050"/>
                </a:solidFill>
              </a:rPr>
              <a:t>(Web Server)</a:t>
            </a:r>
          </a:p>
          <a:p>
            <a:r>
              <a:rPr lang="en-IN" dirty="0">
                <a:latin typeface="Adobe Garamond Pro Bold"/>
              </a:rPr>
              <a:t>IDE:  </a:t>
            </a:r>
            <a:r>
              <a:rPr lang="en-IN" dirty="0" smtClean="0">
                <a:latin typeface="Adobe Garamond Pro Bold"/>
              </a:rPr>
              <a:t>              </a:t>
            </a:r>
            <a:r>
              <a:rPr lang="en-IN" b="1" dirty="0" smtClean="0">
                <a:solidFill>
                  <a:srgbClr val="00B050"/>
                </a:solidFill>
              </a:rPr>
              <a:t>Visual </a:t>
            </a:r>
            <a:r>
              <a:rPr lang="en-IN" b="1" dirty="0">
                <a:solidFill>
                  <a:srgbClr val="00B050"/>
                </a:solidFill>
              </a:rPr>
              <a:t>Studio 2015, MP Lab Software</a:t>
            </a:r>
          </a:p>
          <a:p>
            <a:r>
              <a:rPr lang="en-IN" dirty="0">
                <a:latin typeface="Adobe Garamond Pro Bold"/>
              </a:rPr>
              <a:t>OS: </a:t>
            </a:r>
            <a:r>
              <a:rPr lang="en-IN" dirty="0" smtClean="0">
                <a:latin typeface="Adobe Garamond Pro Bold"/>
              </a:rPr>
              <a:t>                </a:t>
            </a:r>
            <a:r>
              <a:rPr lang="en-IN" b="1" dirty="0" smtClean="0">
                <a:solidFill>
                  <a:srgbClr val="00B050"/>
                </a:solidFill>
              </a:rPr>
              <a:t>Windows </a:t>
            </a:r>
            <a:r>
              <a:rPr lang="en-IN" b="1" dirty="0">
                <a:solidFill>
                  <a:srgbClr val="00B050"/>
                </a:solidFill>
              </a:rPr>
              <a:t>7, Windows 10</a:t>
            </a:r>
          </a:p>
          <a:p>
            <a:endParaRPr lang="en-IN" b="1" dirty="0">
              <a:solidFill>
                <a:srgbClr val="00B050"/>
              </a:solidFill>
            </a:endParaRPr>
          </a:p>
          <a:p>
            <a:r>
              <a:rPr lang="en-IN" sz="2000" b="1" dirty="0" smtClean="0">
                <a:solidFill>
                  <a:srgbClr val="0070C0"/>
                </a:solidFill>
              </a:rPr>
              <a:t>  </a:t>
            </a:r>
            <a:r>
              <a:rPr lang="en-IN" sz="2400" b="1" u="sng" dirty="0" smtClean="0">
                <a:solidFill>
                  <a:srgbClr val="0070C0"/>
                </a:solidFill>
              </a:rPr>
              <a:t>Hardware </a:t>
            </a:r>
            <a:r>
              <a:rPr lang="en-IN" sz="2400" b="1" u="sng" dirty="0">
                <a:solidFill>
                  <a:srgbClr val="0070C0"/>
                </a:solidFill>
              </a:rPr>
              <a:t>Requirement: </a:t>
            </a:r>
            <a:endParaRPr lang="en-IN" sz="2400" b="1" u="sng" dirty="0" smtClean="0">
              <a:solidFill>
                <a:srgbClr val="0070C0"/>
              </a:solidFill>
            </a:endParaRPr>
          </a:p>
          <a:p>
            <a:endParaRPr lang="en-IN" sz="2000" b="1" u="sng" dirty="0">
              <a:solidFill>
                <a:srgbClr val="0070C0"/>
              </a:solidFill>
            </a:endParaRPr>
          </a:p>
          <a:p>
            <a:r>
              <a:rPr lang="en-IN" dirty="0">
                <a:latin typeface="Adobe Garamond Pro Bold"/>
              </a:rPr>
              <a:t>Processor</a:t>
            </a:r>
            <a:r>
              <a:rPr lang="en-IN" dirty="0" smtClean="0">
                <a:latin typeface="Adobe Garamond Pro Bold"/>
              </a:rPr>
              <a:t>:   </a:t>
            </a:r>
            <a:r>
              <a:rPr lang="en-IN" b="1" dirty="0">
                <a:solidFill>
                  <a:srgbClr val="00B050"/>
                </a:solidFill>
                <a:latin typeface="+mj-lt"/>
              </a:rPr>
              <a:t>Intel Dual Core</a:t>
            </a:r>
          </a:p>
          <a:p>
            <a:r>
              <a:rPr lang="en-IN" dirty="0">
                <a:latin typeface="Adobe Garamond Pro Bold"/>
              </a:rPr>
              <a:t>RAM</a:t>
            </a:r>
            <a:r>
              <a:rPr lang="en-IN" dirty="0" smtClean="0">
                <a:latin typeface="Adobe Garamond Pro Bold"/>
              </a:rPr>
              <a:t>:            </a:t>
            </a:r>
            <a:r>
              <a:rPr lang="en-IN" sz="1600" b="1" dirty="0" smtClean="0">
                <a:solidFill>
                  <a:srgbClr val="00B050"/>
                </a:solidFill>
                <a:latin typeface="+mj-lt"/>
              </a:rPr>
              <a:t>2 </a:t>
            </a:r>
            <a:r>
              <a:rPr lang="en-IN" sz="1600" b="1" dirty="0">
                <a:solidFill>
                  <a:srgbClr val="00B050"/>
                </a:solidFill>
                <a:latin typeface="+mj-lt"/>
              </a:rPr>
              <a:t>GB</a:t>
            </a:r>
          </a:p>
          <a:p>
            <a:r>
              <a:rPr lang="en-IN" dirty="0">
                <a:latin typeface="Adobe Garamond Pro Bold"/>
              </a:rPr>
              <a:t>HDD</a:t>
            </a:r>
            <a:r>
              <a:rPr lang="en-IN" dirty="0"/>
              <a:t>: </a:t>
            </a:r>
            <a:r>
              <a:rPr lang="en-IN" dirty="0" smtClean="0"/>
              <a:t>            </a:t>
            </a:r>
            <a:r>
              <a:rPr lang="en-IN" sz="1600" b="1" dirty="0" smtClean="0">
                <a:solidFill>
                  <a:srgbClr val="00B050"/>
                </a:solidFill>
                <a:latin typeface="+mj-lt"/>
              </a:rPr>
              <a:t>160 </a:t>
            </a:r>
            <a:r>
              <a:rPr lang="en-IN" sz="1600" b="1" dirty="0">
                <a:solidFill>
                  <a:srgbClr val="00B050"/>
                </a:solidFill>
                <a:latin typeface="+mj-lt"/>
              </a:rPr>
              <a:t>GB</a:t>
            </a:r>
          </a:p>
        </p:txBody>
      </p:sp>
    </p:spTree>
    <p:extLst>
      <p:ext uri="{BB962C8B-B14F-4D97-AF65-F5344CB8AC3E}">
        <p14:creationId xmlns:p14="http://schemas.microsoft.com/office/powerpoint/2010/main" val="3542383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88640"/>
            <a:ext cx="8640960" cy="6480720"/>
          </a:xfrm>
          <a:prstGeom prst="rect">
            <a:avLst/>
          </a:prstGeom>
          <a:ln>
            <a:solidFill>
              <a:schemeClr val="accent6">
                <a:lumMod val="60000"/>
                <a:lumOff val="40000"/>
              </a:schemeClr>
            </a:solidFill>
          </a:ln>
          <a:effectLst>
            <a:reflection blurRad="6350" stA="52000" endA="300" endPos="35000" dir="5400000" sy="-100000" algn="bl" rotWithShape="0"/>
            <a:softEdge rad="112500"/>
          </a:effectLst>
        </p:spPr>
      </p:pic>
    </p:spTree>
    <p:extLst>
      <p:ext uri="{BB962C8B-B14F-4D97-AF65-F5344CB8AC3E}">
        <p14:creationId xmlns:p14="http://schemas.microsoft.com/office/powerpoint/2010/main" val="578877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32656"/>
            <a:ext cx="8496694" cy="6408712"/>
          </a:xfrm>
          <a:prstGeom prst="rect">
            <a:avLst/>
          </a:prstGeom>
          <a:ln>
            <a:noFill/>
          </a:ln>
          <a:effectLst>
            <a:softEdge rad="112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083" y="4610204"/>
            <a:ext cx="2187849" cy="2009800"/>
          </a:xfrm>
          <a:prstGeom prst="rect">
            <a:avLst/>
          </a:prstGeom>
          <a:ln w="38100" cap="sq">
            <a:solidFill>
              <a:srgbClr val="0070C0"/>
            </a:solidFill>
            <a:prstDash val="solid"/>
            <a:miter lim="800000"/>
          </a:ln>
          <a:effectLst>
            <a:outerShdw blurRad="50800" dist="38100" dir="2700000" algn="tl" rotWithShape="0">
              <a:srgbClr val="000000">
                <a:alpha val="43000"/>
              </a:srgbClr>
            </a:outerShdw>
            <a:softEdge rad="3175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0950" y="3068960"/>
            <a:ext cx="2752725" cy="1541244"/>
          </a:xfrm>
          <a:prstGeom prst="rect">
            <a:avLst/>
          </a:prstGeom>
          <a:ln w="38100" cap="sq">
            <a:solidFill>
              <a:srgbClr val="0070C0"/>
            </a:solidFill>
            <a:prstDash val="solid"/>
            <a:miter lim="800000"/>
          </a:ln>
          <a:effectLst>
            <a:outerShdw blurRad="50800" dist="38100" dir="2700000" algn="tl" rotWithShape="0">
              <a:srgbClr val="000000">
                <a:alpha val="43000"/>
              </a:srgbClr>
            </a:outerShdw>
            <a:softEdge rad="31750"/>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894" y="3029252"/>
            <a:ext cx="3247056" cy="1561098"/>
          </a:xfrm>
          <a:prstGeom prst="rect">
            <a:avLst/>
          </a:prstGeom>
          <a:ln w="38100" cap="sq">
            <a:solidFill>
              <a:srgbClr val="0070C0"/>
            </a:solidFill>
            <a:prstDash val="solid"/>
            <a:miter lim="800000"/>
          </a:ln>
          <a:effectLst>
            <a:outerShdw blurRad="50800" dist="38100" dir="2700000" algn="tl" rotWithShape="0">
              <a:srgbClr val="000000">
                <a:alpha val="43000"/>
              </a:srgbClr>
            </a:outerShdw>
            <a:softEdge rad="31750"/>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8355" y="4649912"/>
            <a:ext cx="2557216" cy="1947440"/>
          </a:xfrm>
          <a:prstGeom prst="rect">
            <a:avLst/>
          </a:prstGeom>
          <a:ln w="38100" cap="sq">
            <a:solidFill>
              <a:srgbClr val="0070C0"/>
            </a:solidFill>
            <a:prstDash val="solid"/>
            <a:miter lim="800000"/>
          </a:ln>
          <a:effectLst>
            <a:outerShdw blurRad="50800" dist="38100" dir="2700000" algn="tl" rotWithShape="0">
              <a:srgbClr val="000000">
                <a:alpha val="43000"/>
              </a:srgbClr>
            </a:outerShdw>
            <a:softEdge rad="31750"/>
          </a:effec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5336" y="4670342"/>
            <a:ext cx="3511120" cy="1927010"/>
          </a:xfrm>
          <a:prstGeom prst="rect">
            <a:avLst/>
          </a:prstGeom>
          <a:ln w="38100" cap="sq">
            <a:solidFill>
              <a:srgbClr val="0070C0"/>
            </a:solidFill>
            <a:prstDash val="solid"/>
            <a:miter lim="800000"/>
          </a:ln>
          <a:effectLst>
            <a:outerShdw blurRad="50800" dist="38100" dir="2700000" algn="tl" rotWithShape="0">
              <a:srgbClr val="000000">
                <a:alpha val="43000"/>
              </a:srgbClr>
            </a:outerShdw>
            <a:softEdge rad="31750"/>
          </a:effectLst>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3675" y="3029251"/>
            <a:ext cx="2252781" cy="1590339"/>
          </a:xfrm>
          <a:prstGeom prst="rect">
            <a:avLst/>
          </a:prstGeom>
          <a:ln w="38100" cap="sq">
            <a:solidFill>
              <a:srgbClr val="002060"/>
            </a:solidFill>
            <a:prstDash val="solid"/>
            <a:miter lim="800000"/>
          </a:ln>
          <a:effectLst>
            <a:outerShdw blurRad="50800" dist="38100" dir="2700000" algn="tl" rotWithShape="0">
              <a:srgbClr val="000000">
                <a:alpha val="43000"/>
              </a:srgbClr>
            </a:outerShdw>
            <a:softEdge rad="31750"/>
          </a:effectLst>
        </p:spPr>
      </p:pic>
    </p:spTree>
    <p:extLst>
      <p:ext uri="{BB962C8B-B14F-4D97-AF65-F5344CB8AC3E}">
        <p14:creationId xmlns:p14="http://schemas.microsoft.com/office/powerpoint/2010/main" val="466950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0"/>
            <a:ext cx="6192688" cy="6858000"/>
          </a:xfrm>
          <a:prstGeom prst="rect">
            <a:avLst/>
          </a:prstGeom>
        </p:spPr>
      </p:pic>
      <p:sp>
        <p:nvSpPr>
          <p:cNvPr id="3" name="TextBox 2"/>
          <p:cNvSpPr txBox="1"/>
          <p:nvPr/>
        </p:nvSpPr>
        <p:spPr>
          <a:xfrm>
            <a:off x="2627784" y="4725144"/>
            <a:ext cx="3312368" cy="461665"/>
          </a:xfrm>
          <a:prstGeom prst="rect">
            <a:avLst/>
          </a:prstGeom>
          <a:noFill/>
        </p:spPr>
        <p:txBody>
          <a:bodyPr wrap="square" rtlCol="0">
            <a:spAutoFit/>
          </a:bodyPr>
          <a:lstStyle/>
          <a:p>
            <a:pPr algn="ctr"/>
            <a:r>
              <a:rPr lang="en-US" sz="2000" b="1" dirty="0" smtClean="0">
                <a:solidFill>
                  <a:srgbClr val="0070C0"/>
                </a:solidFill>
                <a:latin typeface="Adobe Garamond Pro Bold"/>
              </a:rPr>
              <a:t>    </a:t>
            </a:r>
            <a:r>
              <a:rPr lang="en-US" sz="2400" b="1" dirty="0" smtClean="0">
                <a:solidFill>
                  <a:srgbClr val="0070C0"/>
                </a:solidFill>
                <a:latin typeface="Adobe Garamond Pro Bold"/>
              </a:rPr>
              <a:t>BLOCK  DIAGRAM</a:t>
            </a:r>
            <a:endParaRPr lang="en-IN" sz="2400" b="1" dirty="0">
              <a:solidFill>
                <a:srgbClr val="0070C0"/>
              </a:solidFill>
              <a:latin typeface="Adobe Garamond Pro Bold"/>
            </a:endParaRPr>
          </a:p>
        </p:txBody>
      </p:sp>
    </p:spTree>
    <p:extLst>
      <p:ext uri="{BB962C8B-B14F-4D97-AF65-F5344CB8AC3E}">
        <p14:creationId xmlns:p14="http://schemas.microsoft.com/office/powerpoint/2010/main" val="4062866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5868144" y="332656"/>
            <a:ext cx="3528392" cy="461665"/>
          </a:xfrm>
          <a:prstGeom prst="rect">
            <a:avLst/>
          </a:prstGeom>
          <a:noFill/>
        </p:spPr>
        <p:txBody>
          <a:bodyPr wrap="square" rtlCol="0">
            <a:spAutoFit/>
          </a:bodyPr>
          <a:lstStyle/>
          <a:p>
            <a:r>
              <a:rPr lang="en-US" sz="2400" b="1" dirty="0" smtClean="0">
                <a:solidFill>
                  <a:srgbClr val="0070C0"/>
                </a:solidFill>
                <a:latin typeface="Adobe Garamond Pro Bold"/>
              </a:rPr>
              <a:t>CIRCUIT DIAGRAM</a:t>
            </a:r>
            <a:endParaRPr lang="en-IN" sz="2400" b="1" dirty="0">
              <a:solidFill>
                <a:srgbClr val="0070C0"/>
              </a:solidFill>
              <a:latin typeface="Adobe Garamond Pro Bold"/>
            </a:endParaRPr>
          </a:p>
        </p:txBody>
      </p:sp>
    </p:spTree>
    <p:extLst>
      <p:ext uri="{BB962C8B-B14F-4D97-AF65-F5344CB8AC3E}">
        <p14:creationId xmlns:p14="http://schemas.microsoft.com/office/powerpoint/2010/main" val="2628506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solidFill>
                  <a:srgbClr val="0070C0"/>
                </a:solidFill>
                <a:effectLst/>
              </a:rPr>
              <a:t>Modules:</a:t>
            </a:r>
            <a:endParaRPr lang="en-IN" sz="4400" b="1" dirty="0">
              <a:solidFill>
                <a:srgbClr val="0070C0"/>
              </a:solidFill>
              <a:effectLst/>
            </a:endParaRPr>
          </a:p>
        </p:txBody>
      </p:sp>
      <p:sp>
        <p:nvSpPr>
          <p:cNvPr id="3" name="Content Placeholder 2"/>
          <p:cNvSpPr>
            <a:spLocks noGrp="1"/>
          </p:cNvSpPr>
          <p:nvPr>
            <p:ph idx="1"/>
          </p:nvPr>
        </p:nvSpPr>
        <p:spPr>
          <a:xfrm>
            <a:off x="683568" y="2420888"/>
            <a:ext cx="7467600" cy="4658403"/>
          </a:xfrm>
        </p:spPr>
        <p:txBody>
          <a:bodyPr/>
          <a:lstStyle/>
          <a:p>
            <a:pPr>
              <a:buFont typeface="Wingdings" pitchFamily="2" charset="2"/>
              <a:buChar char="q"/>
            </a:pPr>
            <a:r>
              <a:rPr lang="en-IN" sz="2000" dirty="0" smtClean="0">
                <a:latin typeface="Adobe Garamond Pro Bold"/>
                <a:cs typeface="Times New Roman" panose="02020603050405020304" pitchFamily="18" charset="0"/>
              </a:rPr>
              <a:t>QR Code generation</a:t>
            </a:r>
            <a:endParaRPr lang="en-IN" sz="2000" dirty="0">
              <a:latin typeface="Adobe Garamond Pro Bold"/>
              <a:cs typeface="Times New Roman" panose="02020603050405020304" pitchFamily="18" charset="0"/>
            </a:endParaRPr>
          </a:p>
          <a:p>
            <a:endParaRPr lang="en-IN" sz="2000" dirty="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Device data control</a:t>
            </a:r>
            <a:endParaRPr lang="en-IN" sz="2000" dirty="0">
              <a:latin typeface="Adobe Garamond Pro Bold"/>
              <a:cs typeface="Times New Roman" panose="02020603050405020304" pitchFamily="18" charset="0"/>
            </a:endParaRPr>
          </a:p>
          <a:p>
            <a:endParaRPr lang="en-IN" sz="2000" dirty="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Device issue, return.</a:t>
            </a:r>
            <a:endParaRPr lang="en-IN" sz="2000" dirty="0">
              <a:latin typeface="Adobe Garamond Pro Bold"/>
              <a:cs typeface="Times New Roman" panose="02020603050405020304" pitchFamily="18" charset="0"/>
            </a:endParaRPr>
          </a:p>
          <a:p>
            <a:endParaRPr lang="en-IN" sz="2000" dirty="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Superadmin control.</a:t>
            </a:r>
            <a:endParaRPr lang="en-IN" sz="2000" dirty="0">
              <a:latin typeface="Adobe Garamond Pro Bold"/>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96752"/>
            <a:ext cx="7467600" cy="1143000"/>
          </a:xfrm>
        </p:spPr>
        <p:txBody>
          <a:bodyPr/>
          <a:lstStyle/>
          <a:p>
            <a:r>
              <a:rPr lang="en-IN" b="1" dirty="0" smtClean="0">
                <a:solidFill>
                  <a:srgbClr val="0070C0"/>
                </a:solidFill>
                <a:effectLst/>
              </a:rPr>
              <a:t>QR Code Generation</a:t>
            </a:r>
            <a:r>
              <a:rPr lang="en-IN" b="1" dirty="0" smtClean="0">
                <a:solidFill>
                  <a:srgbClr val="0070C0"/>
                </a:solidFill>
              </a:rPr>
              <a:t>: </a:t>
            </a:r>
            <a:endParaRPr lang="en-IN" b="1" dirty="0">
              <a:solidFill>
                <a:srgbClr val="0070C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IN" sz="2000" dirty="0" smtClean="0">
                <a:latin typeface="Adobe Garamond Pro Bold"/>
                <a:cs typeface="Times New Roman" panose="02020603050405020304" pitchFamily="18" charset="0"/>
              </a:rPr>
              <a:t>The device can be use as a digital ID card of user.</a:t>
            </a:r>
          </a:p>
          <a:p>
            <a:endParaRPr lang="en-IN" sz="2000" dirty="0" smtClean="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Can get details of user.</a:t>
            </a:r>
          </a:p>
          <a:p>
            <a:endParaRPr lang="en-IN" sz="2000" dirty="0" smtClean="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Can be use to check attendance of user.</a:t>
            </a:r>
            <a:endParaRPr lang="en-IN" sz="2000" dirty="0">
              <a:latin typeface="Adobe Garamond Pro Bold"/>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7467600" cy="1143000"/>
          </a:xfrm>
        </p:spPr>
        <p:txBody>
          <a:bodyPr>
            <a:normAutofit/>
          </a:bodyPr>
          <a:lstStyle/>
          <a:p>
            <a:r>
              <a:rPr lang="en-IN" sz="4400" b="1" dirty="0" smtClean="0">
                <a:solidFill>
                  <a:srgbClr val="0070C0"/>
                </a:solidFill>
                <a:effectLst/>
              </a:rPr>
              <a:t>Device Data Control: </a:t>
            </a:r>
            <a:endParaRPr lang="en-IN" sz="4400" b="1" dirty="0">
              <a:solidFill>
                <a:srgbClr val="0070C0"/>
              </a:solidFill>
              <a:effectLst/>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IN" sz="2000" dirty="0" smtClean="0">
                <a:latin typeface="Adobe Garamond Pro Bold"/>
                <a:cs typeface="Times New Roman" panose="02020603050405020304" pitchFamily="18" charset="0"/>
              </a:rPr>
              <a:t>The device can store 2000 device data.</a:t>
            </a:r>
          </a:p>
          <a:p>
            <a:endParaRPr lang="en-IN" sz="2000" dirty="0" smtClean="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Users Data can be collected in software, also contacted person log is also get recorded. </a:t>
            </a:r>
          </a:p>
          <a:p>
            <a:endParaRPr lang="en-IN" sz="2000" dirty="0" smtClean="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Distance ie range of data transmission in a device can be control using software.</a:t>
            </a:r>
            <a:endParaRPr lang="en-IN" sz="2000" dirty="0">
              <a:latin typeface="Adobe Garamond Pro Bold"/>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915337"/>
            <a:ext cx="7848872" cy="1303867"/>
          </a:xfrm>
        </p:spPr>
        <p:txBody>
          <a:bodyPr>
            <a:noAutofit/>
          </a:bodyPr>
          <a:lstStyle/>
          <a:p>
            <a:r>
              <a:rPr lang="en-US" sz="3600" b="1" dirty="0" smtClean="0">
                <a:solidFill>
                  <a:schemeClr val="tx1"/>
                </a:solidFill>
                <a:effectLst/>
                <a:latin typeface="Adobe Caslon Pro" pitchFamily="18" charset="0"/>
              </a:rPr>
              <a:t>   DEPARTMENT OF    ELECTRONICS ENGINEERING</a:t>
            </a:r>
            <a:endParaRPr lang="en-IN" b="1" dirty="0">
              <a:solidFill>
                <a:schemeClr val="tx1"/>
              </a:solidFill>
              <a:effectLst/>
              <a:latin typeface="Adobe Caslon Pro" pitchFamily="18" charset="0"/>
            </a:endParaRPr>
          </a:p>
        </p:txBody>
      </p:sp>
      <p:sp>
        <p:nvSpPr>
          <p:cNvPr id="2" name="Content Placeholder 1"/>
          <p:cNvSpPr>
            <a:spLocks noGrp="1"/>
          </p:cNvSpPr>
          <p:nvPr>
            <p:ph idx="1"/>
          </p:nvPr>
        </p:nvSpPr>
        <p:spPr/>
        <p:txBody>
          <a:bodyPr>
            <a:normAutofit fontScale="92500"/>
          </a:bodyPr>
          <a:lstStyle/>
          <a:p>
            <a:pPr>
              <a:buNone/>
            </a:pPr>
            <a:endParaRPr lang="en-US" dirty="0" smtClean="0"/>
          </a:p>
          <a:p>
            <a:pPr>
              <a:buNone/>
            </a:pPr>
            <a:endParaRPr lang="en-US" dirty="0" smtClean="0"/>
          </a:p>
          <a:p>
            <a:pPr>
              <a:buNone/>
            </a:pPr>
            <a:r>
              <a:rPr lang="en-US" b="1" u="sng" dirty="0" smtClean="0">
                <a:latin typeface="Adobe Garamond Pro Bold" pitchFamily="18" charset="0"/>
              </a:rPr>
              <a:t>Project Incharge:</a:t>
            </a:r>
          </a:p>
          <a:p>
            <a:pPr>
              <a:buNone/>
            </a:pPr>
            <a:r>
              <a:rPr lang="en-US" b="1" u="sng" dirty="0">
                <a:latin typeface="Adobe Garamond Pro Bold" pitchFamily="18" charset="0"/>
              </a:rPr>
              <a:t> </a:t>
            </a:r>
            <a:endParaRPr lang="en-US" b="1" u="sng" dirty="0" smtClean="0">
              <a:latin typeface="Adobe Garamond Pro Bold" pitchFamily="18" charset="0"/>
            </a:endParaRPr>
          </a:p>
          <a:p>
            <a:pPr>
              <a:buNone/>
            </a:pPr>
            <a:r>
              <a:rPr lang="en-US" sz="2800" b="1" dirty="0" smtClean="0">
                <a:latin typeface="Adobe Garamond Pro Bold" pitchFamily="18" charset="0"/>
              </a:rPr>
              <a:t>        </a:t>
            </a:r>
            <a:r>
              <a:rPr lang="en-US" sz="3200" b="1" u="sng" dirty="0" smtClean="0">
                <a:solidFill>
                  <a:srgbClr val="0070C0"/>
                </a:solidFill>
                <a:latin typeface="Adobe Garamond Pro Bold" pitchFamily="18" charset="0"/>
              </a:rPr>
              <a:t>DR. RAJENDRA REWATKAR Sir</a:t>
            </a:r>
          </a:p>
          <a:p>
            <a:pPr algn="ctr">
              <a:buNone/>
            </a:pPr>
            <a:r>
              <a:rPr lang="en-US" sz="2800" dirty="0" smtClean="0"/>
              <a:t>       </a:t>
            </a:r>
            <a:endParaRPr lang="en-IN" sz="4800" dirty="0">
              <a:solidFill>
                <a:srgbClr val="FF0000"/>
              </a:solidFill>
              <a:latin typeface="Aharoni" pitchFamily="2" charset="-79"/>
              <a:cs typeface="Aharoni" pitchFamily="2" charset="-79"/>
            </a:endParaRPr>
          </a:p>
        </p:txBody>
      </p:sp>
      <p:pic>
        <p:nvPicPr>
          <p:cNvPr id="4" name="Picture 3"/>
          <p:cNvPicPr>
            <a:picLocks noChangeAspect="1"/>
          </p:cNvPicPr>
          <p:nvPr/>
        </p:nvPicPr>
        <p:blipFill>
          <a:blip r:embed="rId2"/>
          <a:stretch>
            <a:fillRect/>
          </a:stretch>
        </p:blipFill>
        <p:spPr>
          <a:xfrm>
            <a:off x="54755" y="339054"/>
            <a:ext cx="2036260" cy="195855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99" y="1196752"/>
            <a:ext cx="7467600" cy="1143000"/>
          </a:xfrm>
        </p:spPr>
        <p:txBody>
          <a:bodyPr>
            <a:normAutofit/>
          </a:bodyPr>
          <a:lstStyle/>
          <a:p>
            <a:r>
              <a:rPr lang="en-IN" sz="4400" b="1" dirty="0" smtClean="0">
                <a:solidFill>
                  <a:srgbClr val="0070C0"/>
                </a:solidFill>
                <a:effectLst/>
              </a:rPr>
              <a:t>Superadmin Control </a:t>
            </a:r>
            <a:endParaRPr lang="en-IN" sz="4400" b="1" dirty="0">
              <a:solidFill>
                <a:srgbClr val="0070C0"/>
              </a:solidFill>
              <a:effectLst/>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IN" sz="2000" dirty="0" smtClean="0">
                <a:latin typeface="Adobe Garamond Pro Bold"/>
                <a:cs typeface="Times New Roman" panose="02020603050405020304" pitchFamily="18" charset="0"/>
              </a:rPr>
              <a:t>With the help of software we can create many company many user scenario.</a:t>
            </a:r>
          </a:p>
          <a:p>
            <a:endParaRPr lang="en-IN" sz="2000" dirty="0" smtClean="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Superadmin can handle the permission to access device in many companies.</a:t>
            </a:r>
          </a:p>
          <a:p>
            <a:endParaRPr lang="en-IN" sz="2000" dirty="0" smtClean="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Superadmin can control device access to company as well as user too.</a:t>
            </a:r>
            <a:endParaRPr lang="en-IN" sz="2000" dirty="0">
              <a:latin typeface="Adobe Garamond Pro Bold"/>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7467600" cy="1143000"/>
          </a:xfrm>
        </p:spPr>
        <p:txBody>
          <a:bodyPr>
            <a:normAutofit/>
          </a:bodyPr>
          <a:lstStyle/>
          <a:p>
            <a:r>
              <a:rPr lang="en-IN" sz="4800" b="1" dirty="0" smtClean="0">
                <a:solidFill>
                  <a:srgbClr val="0070C0"/>
                </a:solidFill>
                <a:effectLst/>
              </a:rPr>
              <a:t>Device issue and return </a:t>
            </a:r>
            <a:endParaRPr lang="en-IN" sz="4800" b="1" dirty="0">
              <a:solidFill>
                <a:srgbClr val="0070C0"/>
              </a:solidFill>
              <a:effectLst/>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IN" sz="2000" dirty="0" smtClean="0">
                <a:latin typeface="Adobe Garamond Pro Bold"/>
                <a:cs typeface="Times New Roman" panose="02020603050405020304" pitchFamily="18" charset="0"/>
              </a:rPr>
              <a:t>The device can be issue by user if he is new to the organisation.</a:t>
            </a:r>
          </a:p>
          <a:p>
            <a:endParaRPr lang="en-IN" sz="2000" dirty="0" smtClean="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If person left the organisation, have to return device.</a:t>
            </a:r>
          </a:p>
          <a:p>
            <a:endParaRPr lang="en-IN" sz="2000" dirty="0" smtClean="0">
              <a:latin typeface="Adobe Garamond Pro Bold"/>
              <a:cs typeface="Times New Roman" panose="02020603050405020304" pitchFamily="18" charset="0"/>
            </a:endParaRPr>
          </a:p>
          <a:p>
            <a:pPr>
              <a:buFont typeface="Wingdings" pitchFamily="2" charset="2"/>
              <a:buChar char="q"/>
            </a:pPr>
            <a:r>
              <a:rPr lang="en-IN" sz="2000" dirty="0" smtClean="0">
                <a:latin typeface="Adobe Garamond Pro Bold"/>
                <a:cs typeface="Times New Roman" panose="02020603050405020304" pitchFamily="18" charset="0"/>
              </a:rPr>
              <a:t>Superadmin can control device issue , return activities.</a:t>
            </a:r>
            <a:endParaRPr lang="en-IN" sz="2000" dirty="0">
              <a:latin typeface="Adobe Garamond Pro Bold"/>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7416824" cy="769441"/>
          </a:xfrm>
          <a:prstGeom prst="rect">
            <a:avLst/>
          </a:prstGeom>
          <a:noFill/>
        </p:spPr>
        <p:txBody>
          <a:bodyPr wrap="square" rtlCol="0">
            <a:spAutoFit/>
          </a:bodyPr>
          <a:lstStyle/>
          <a:p>
            <a:pPr algn="ctr"/>
            <a:r>
              <a:rPr lang="en-US" sz="4400" b="1" u="sng" dirty="0" smtClean="0">
                <a:solidFill>
                  <a:srgbClr val="0070C0"/>
                </a:solidFill>
                <a:latin typeface="+mj-lt"/>
              </a:rPr>
              <a:t>Applications:</a:t>
            </a:r>
            <a:endParaRPr lang="en-IN" sz="4400" b="1" u="sng" dirty="0">
              <a:solidFill>
                <a:srgbClr val="0070C0"/>
              </a:solidFill>
              <a:latin typeface="+mj-lt"/>
            </a:endParaRPr>
          </a:p>
        </p:txBody>
      </p:sp>
      <p:sp>
        <p:nvSpPr>
          <p:cNvPr id="5" name="TextBox 4"/>
          <p:cNvSpPr txBox="1"/>
          <p:nvPr/>
        </p:nvSpPr>
        <p:spPr>
          <a:xfrm>
            <a:off x="899592" y="1844824"/>
            <a:ext cx="7416824"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Adobe Garamond Pro Bold"/>
              </a:rPr>
              <a:t>High security and assurance </a:t>
            </a:r>
            <a:r>
              <a:rPr lang="en-US" dirty="0" smtClean="0">
                <a:latin typeface="Adobe Garamond Pro Bold"/>
              </a:rPr>
              <a:t>– This </a:t>
            </a:r>
            <a:r>
              <a:rPr lang="en-US" dirty="0">
                <a:latin typeface="Adobe Garamond Pro Bold"/>
              </a:rPr>
              <a:t>identification provides the answers to “something a person has and is” and helps verify identity</a:t>
            </a:r>
            <a:r>
              <a:rPr lang="en-US" dirty="0" smtClean="0">
                <a:latin typeface="Adobe Garamond Pro Bold"/>
              </a:rPr>
              <a:t>.</a:t>
            </a:r>
          </a:p>
          <a:p>
            <a:endParaRPr lang="en-US" dirty="0" smtClean="0">
              <a:latin typeface="Adobe Garamond Pro Bold"/>
            </a:endParaRPr>
          </a:p>
          <a:p>
            <a:endParaRPr lang="en-US" dirty="0">
              <a:latin typeface="Adobe Garamond Pro Bold"/>
            </a:endParaRPr>
          </a:p>
          <a:p>
            <a:pPr marL="285750" indent="-285750">
              <a:buFont typeface="Wingdings" panose="05000000000000000000" pitchFamily="2" charset="2"/>
              <a:buChar char="q"/>
            </a:pPr>
            <a:r>
              <a:rPr lang="en-US" dirty="0">
                <a:latin typeface="Adobe Garamond Pro Bold"/>
              </a:rPr>
              <a:t>User Experience – Convenient and fast</a:t>
            </a:r>
            <a:r>
              <a:rPr lang="en-US" dirty="0" smtClean="0">
                <a:latin typeface="Adobe Garamond Pro Bold"/>
              </a:rPr>
              <a:t>.</a:t>
            </a:r>
          </a:p>
          <a:p>
            <a:endParaRPr lang="en-US" dirty="0" smtClean="0">
              <a:latin typeface="Adobe Garamond Pro Bold"/>
            </a:endParaRPr>
          </a:p>
          <a:p>
            <a:endParaRPr lang="en-US" dirty="0">
              <a:latin typeface="Adobe Garamond Pro Bold"/>
            </a:endParaRPr>
          </a:p>
          <a:p>
            <a:pPr marL="285750" indent="-285750">
              <a:buFont typeface="Wingdings" panose="05000000000000000000" pitchFamily="2" charset="2"/>
              <a:buChar char="q"/>
            </a:pPr>
            <a:r>
              <a:rPr lang="en-US" dirty="0" smtClean="0">
                <a:latin typeface="Adobe Garamond Pro Bold"/>
              </a:rPr>
              <a:t>Digital Id cards will be used in several areas like  Industries,schools/colleges,banks,government sectors etc.i.e the places where people are coming in bulk regularly.</a:t>
            </a:r>
          </a:p>
          <a:p>
            <a:endParaRPr lang="en-US" dirty="0" smtClean="0">
              <a:latin typeface="Adobe Garamond Pro Bold"/>
            </a:endParaRPr>
          </a:p>
          <a:p>
            <a:endParaRPr lang="en-US" dirty="0">
              <a:latin typeface="Adobe Garamond Pro Bold"/>
            </a:endParaRPr>
          </a:p>
        </p:txBody>
      </p:sp>
    </p:spTree>
    <p:extLst>
      <p:ext uri="{BB962C8B-B14F-4D97-AF65-F5344CB8AC3E}">
        <p14:creationId xmlns:p14="http://schemas.microsoft.com/office/powerpoint/2010/main" val="3788222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52736"/>
            <a:ext cx="7467600" cy="1143000"/>
          </a:xfrm>
        </p:spPr>
        <p:txBody>
          <a:bodyPr>
            <a:normAutofit/>
          </a:bodyPr>
          <a:lstStyle/>
          <a:p>
            <a:r>
              <a:rPr lang="en-IN" sz="6000" dirty="0" smtClean="0">
                <a:solidFill>
                  <a:srgbClr val="0070C0"/>
                </a:solidFill>
                <a:effectLst/>
              </a:rPr>
              <a:t>References </a:t>
            </a:r>
            <a:endParaRPr lang="en-IN" sz="6000" dirty="0">
              <a:solidFill>
                <a:srgbClr val="0070C0"/>
              </a:solidFill>
              <a:effectLst/>
            </a:endParaRPr>
          </a:p>
        </p:txBody>
      </p:sp>
      <p:sp>
        <p:nvSpPr>
          <p:cNvPr id="7" name="Content Placeholder 2"/>
          <p:cNvSpPr>
            <a:spLocks noGrp="1"/>
          </p:cNvSpPr>
          <p:nvPr>
            <p:ph idx="1"/>
          </p:nvPr>
        </p:nvSpPr>
        <p:spPr>
          <a:xfrm>
            <a:off x="1259632" y="2348880"/>
            <a:ext cx="6048672" cy="2520280"/>
          </a:xfrm>
        </p:spPr>
        <p:txBody>
          <a:bodyPr>
            <a:noAutofit/>
          </a:bodyPr>
          <a:lstStyle/>
          <a:p>
            <a:pPr marL="0" indent="0" algn="just">
              <a:buNone/>
            </a:pPr>
            <a:r>
              <a:rPr lang="en-IN" sz="1600" dirty="0">
                <a:latin typeface="Times New Roman" panose="02020603050405020304" pitchFamily="18" charset="0"/>
                <a:cs typeface="Times New Roman" panose="02020603050405020304" pitchFamily="18" charset="0"/>
              </a:rPr>
              <a:t>[</a:t>
            </a:r>
            <a:r>
              <a:rPr lang="en-IN" sz="1700" dirty="0">
                <a:cs typeface="Times New Roman" panose="02020603050405020304" pitchFamily="18" charset="0"/>
              </a:rPr>
              <a:t>1] </a:t>
            </a:r>
            <a:r>
              <a:rPr lang="en-IN" sz="1700" dirty="0" smtClean="0">
                <a:cs typeface="Times New Roman" panose="02020603050405020304" pitchFamily="18" charset="0"/>
              </a:rPr>
              <a:t>“Coronavirus disease pandemic”,2020 (online available): http//www.who.int/emergencies/diseases/novel-coronavirus-2019.</a:t>
            </a:r>
            <a:endParaRPr lang="en-IN" sz="1700" dirty="0">
              <a:cs typeface="Times New Roman" panose="02020603050405020304" pitchFamily="18" charset="0"/>
            </a:endParaRPr>
          </a:p>
          <a:p>
            <a:pPr marL="0" indent="0">
              <a:buNone/>
            </a:pPr>
            <a:r>
              <a:rPr lang="en-IN" sz="1700" dirty="0" smtClean="0">
                <a:cs typeface="Times New Roman" panose="02020603050405020304" pitchFamily="18" charset="0"/>
              </a:rPr>
              <a:t>[2] J. Chen, L. Wu, J. Zhang, L. Zhang, D. Gong, Y. Zhao, S. Hu, Y. Wang,X. Hu, B. Zheng ef a/., “Deep learning-based model for detecting 2019novel coronavirus pneumonia on high-resolution computed tomography:a prospective study,” medRxiv, 2020.</a:t>
            </a:r>
          </a:p>
          <a:p>
            <a:pPr marL="0" indent="0">
              <a:buNone/>
            </a:pPr>
            <a:r>
              <a:rPr lang="en-IN" sz="1700" dirty="0" smtClean="0">
                <a:cs typeface="Times New Roman" panose="02020603050405020304" pitchFamily="18" charset="0"/>
              </a:rPr>
              <a:t>[3] M. Holshue, C. DeBolt, and L. S. First, “Novel coronavirus in the unitedstates,” N Engl J Med, vol. 2020, p. 31, 2019.</a:t>
            </a:r>
          </a:p>
          <a:p>
            <a:pPr marL="0" indent="0">
              <a:buNone/>
            </a:pPr>
            <a:r>
              <a:rPr lang="en-IN" sz="1700" dirty="0" smtClean="0">
                <a:cs typeface="Times New Roman" panose="02020603050405020304" pitchFamily="18" charset="0"/>
              </a:rPr>
              <a:t>[4] “Novel coronavirus — china. world health organization.” https://www.who.int/csr/don/12-january-2020-novel-coronavirus-china/en/.,Accessed in March, 2020.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3568" y="2420888"/>
            <a:ext cx="7623411" cy="4764206"/>
          </a:xfrm>
        </p:spPr>
        <p:txBody>
          <a:bodyPr>
            <a:noAutofit/>
          </a:bodyPr>
          <a:lstStyle/>
          <a:p>
            <a:pPr marL="0" indent="0">
              <a:buNone/>
            </a:pPr>
            <a:r>
              <a:rPr lang="en-IN" sz="24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5</a:t>
            </a:r>
            <a:r>
              <a:rPr lang="en-IN" sz="1800" dirty="0" smtClean="0">
                <a:latin typeface="Times New Roman" panose="02020603050405020304" pitchFamily="18" charset="0"/>
                <a:cs typeface="Times New Roman" panose="02020603050405020304" pitchFamily="18" charset="0"/>
              </a:rPr>
              <a:t>] “Cnn health,” https://edition.cnn.com/2020/03/1 1/health/coronavirus-pandemic-world-health-organization/index.html, Accessed in March,2020.</a:t>
            </a:r>
          </a:p>
          <a:p>
            <a:pPr marL="0" indent="0">
              <a:buNone/>
            </a:pPr>
            <a:r>
              <a:rPr lang="en-IN" sz="1800" dirty="0" smtClean="0">
                <a:latin typeface="Times New Roman" panose="02020603050405020304" pitchFamily="18" charset="0"/>
                <a:cs typeface="Times New Roman" panose="02020603050405020304" pitchFamily="18" charset="0"/>
              </a:rPr>
              <a:t>[6] “Novel coronavirus (2019-ncov). world health organization.”https://Awww. — who.int/emergencies/diseases/novel-Coronavirus-2019,,Accessed in March, 2020. eek ure) ee y TC Rel)tT no 2 FF TFT ao 2 -@f</a:t>
            </a:r>
            <a:endParaRPr lang="en-IN" sz="1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564904"/>
            <a:ext cx="7632848" cy="1200329"/>
          </a:xfrm>
          <a:prstGeom prst="rect">
            <a:avLst/>
          </a:prstGeom>
          <a:noFill/>
        </p:spPr>
        <p:txBody>
          <a:bodyPr wrap="square" rtlCol="0">
            <a:spAutoFit/>
            <a:scene3d>
              <a:camera prst="perspectiveFront"/>
              <a:lightRig rig="threePt" dir="t"/>
            </a:scene3d>
            <a:sp3d extrusionH="57150">
              <a:bevelT w="38100" h="38100" prst="convex"/>
            </a:sp3d>
          </a:bodyPr>
          <a:lstStyle/>
          <a:p>
            <a:pPr algn="ctr"/>
            <a:r>
              <a:rPr lang="en-US" sz="7200" b="1" dirty="0" smtClean="0">
                <a:ln w="12700">
                  <a:solidFill>
                    <a:srgbClr val="002060"/>
                  </a:solidFill>
                  <a:prstDash val="solid"/>
                </a:ln>
                <a:solidFill>
                  <a:srgbClr val="002060"/>
                </a:solidFill>
                <a:effectLst>
                  <a:innerShdw blurRad="177800">
                    <a:schemeClr val="accent3">
                      <a:lumMod val="50000"/>
                    </a:schemeClr>
                  </a:innerShdw>
                  <a:reflection blurRad="6350" stA="55000" endA="300" endPos="45500" dir="5400000" sy="-100000" algn="bl" rotWithShape="0"/>
                </a:effectLst>
              </a:rPr>
              <a:t>THANK YOU</a:t>
            </a:r>
            <a:endParaRPr lang="en-IN" sz="7200" b="1" dirty="0">
              <a:ln w="12700">
                <a:solidFill>
                  <a:srgbClr val="002060"/>
                </a:solidFill>
                <a:prstDash val="solid"/>
              </a:ln>
              <a:solidFill>
                <a:srgbClr val="002060"/>
              </a:solidFill>
              <a:effectLst>
                <a:innerShdw blurRad="177800">
                  <a:schemeClr val="accent3">
                    <a:lumMod val="50000"/>
                  </a:schemeClr>
                </a:innerShdw>
                <a:reflection blurRad="6350" stA="55000" endA="300" endPos="45500" dir="5400000" sy="-100000" algn="bl" rotWithShape="0"/>
              </a:effectLst>
            </a:endParaRPr>
          </a:p>
        </p:txBody>
      </p:sp>
    </p:spTree>
    <p:extLst>
      <p:ext uri="{BB962C8B-B14F-4D97-AF65-F5344CB8AC3E}">
        <p14:creationId xmlns:p14="http://schemas.microsoft.com/office/powerpoint/2010/main" val="2962474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000" b="0" dirty="0" smtClean="0">
                <a:solidFill>
                  <a:srgbClr val="0070C0"/>
                </a:solidFill>
                <a:effectLst/>
                <a:latin typeface="Adobe Garamond Pro Bold" pitchFamily="18" charset="0"/>
              </a:rPr>
              <a:t>T</a:t>
            </a:r>
            <a:r>
              <a:rPr lang="en-US" sz="4400" b="0" dirty="0" smtClean="0">
                <a:solidFill>
                  <a:srgbClr val="0070C0"/>
                </a:solidFill>
                <a:effectLst/>
                <a:latin typeface="Adobe Garamond Pro Bold" pitchFamily="18" charset="0"/>
              </a:rPr>
              <a:t>eam </a:t>
            </a:r>
            <a:r>
              <a:rPr lang="en-US" sz="5400" b="0" dirty="0" smtClean="0">
                <a:solidFill>
                  <a:srgbClr val="0070C0"/>
                </a:solidFill>
                <a:effectLst/>
                <a:latin typeface="Adobe Garamond Pro Bold" pitchFamily="18" charset="0"/>
              </a:rPr>
              <a:t>M</a:t>
            </a:r>
            <a:r>
              <a:rPr lang="en-US" sz="4400" b="0" dirty="0" smtClean="0">
                <a:solidFill>
                  <a:srgbClr val="0070C0"/>
                </a:solidFill>
                <a:effectLst/>
                <a:latin typeface="Adobe Garamond Pro Bold" pitchFamily="18" charset="0"/>
              </a:rPr>
              <a:t>embers:</a:t>
            </a:r>
            <a:endParaRPr lang="en-IN" sz="4400" b="0" dirty="0">
              <a:solidFill>
                <a:srgbClr val="0070C0"/>
              </a:solidFill>
              <a:effectLst/>
              <a:latin typeface="Adobe Garamond Pro Bold" pitchFamily="18" charset="0"/>
            </a:endParaRPr>
          </a:p>
        </p:txBody>
      </p:sp>
      <p:sp>
        <p:nvSpPr>
          <p:cNvPr id="2" name="Content Placeholder 1"/>
          <p:cNvSpPr>
            <a:spLocks noGrp="1"/>
          </p:cNvSpPr>
          <p:nvPr>
            <p:ph idx="1"/>
          </p:nvPr>
        </p:nvSpPr>
        <p:spPr/>
        <p:txBody>
          <a:bodyPr/>
          <a:lstStyle/>
          <a:p>
            <a:pPr>
              <a:buFont typeface="Wingdings" pitchFamily="2" charset="2"/>
              <a:buChar char="Ø"/>
            </a:pPr>
            <a:r>
              <a:rPr lang="en-US" dirty="0" smtClean="0">
                <a:latin typeface="Adobe Garamond Pro Bold" pitchFamily="18" charset="0"/>
              </a:rPr>
              <a:t>Deepak  Pashine</a:t>
            </a:r>
          </a:p>
          <a:p>
            <a:pPr>
              <a:buFont typeface="Wingdings" pitchFamily="2" charset="2"/>
              <a:buChar char="Ø"/>
            </a:pPr>
            <a:r>
              <a:rPr lang="en-US" dirty="0" smtClean="0">
                <a:latin typeface="Adobe Garamond Pro Bold" pitchFamily="18" charset="0"/>
              </a:rPr>
              <a:t>Nutan Deode</a:t>
            </a:r>
          </a:p>
          <a:p>
            <a:pPr>
              <a:buFont typeface="Wingdings" pitchFamily="2" charset="2"/>
              <a:buChar char="Ø"/>
            </a:pPr>
            <a:r>
              <a:rPr lang="en-US" dirty="0" smtClean="0">
                <a:latin typeface="Adobe Garamond Pro Bold" pitchFamily="18" charset="0"/>
              </a:rPr>
              <a:t>Dhiraj Thakre</a:t>
            </a:r>
          </a:p>
          <a:p>
            <a:pPr>
              <a:buFont typeface="Wingdings" pitchFamily="2" charset="2"/>
              <a:buChar char="Ø"/>
            </a:pPr>
            <a:r>
              <a:rPr lang="en-US" dirty="0" smtClean="0">
                <a:latin typeface="Adobe Garamond Pro Bold" pitchFamily="18" charset="0"/>
              </a:rPr>
              <a:t>Sayali Raut</a:t>
            </a:r>
          </a:p>
          <a:p>
            <a:pPr>
              <a:buFont typeface="Wingdings" pitchFamily="2" charset="2"/>
              <a:buChar char="Ø"/>
            </a:pPr>
            <a:r>
              <a:rPr lang="en-US" dirty="0" smtClean="0">
                <a:latin typeface="Adobe Garamond Pro Bold"/>
              </a:rPr>
              <a:t>Mayur Pandharkar</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27092" y1="47870" x2="34833" y2="31481"/>
                        <a14:foregroundMark x1="34205" y1="32222" x2="45502" y2="27593"/>
                        <a14:foregroundMark x1="47280" y1="28241" x2="65167" y2="23056"/>
                        <a14:foregroundMark x1="65167" y1="25000" x2="61611" y2="29537"/>
                        <a14:foregroundMark x1="62762" y1="30185" x2="80126" y2="49167"/>
                        <a14:foregroundMark x1="71757" y1="79167" x2="71757" y2="79167"/>
                        <a14:foregroundMark x1="71757" y1="43241" x2="78243" y2="60926"/>
                        <a14:foregroundMark x1="72280" y1="50463" x2="62762" y2="70000"/>
                        <a14:foregroundMark x1="65167" y1="62222" x2="43096" y2="75278"/>
                        <a14:foregroundMark x1="53243" y1="67407" x2="43096" y2="66759"/>
                        <a14:foregroundMark x1="41946" y1="64815" x2="36611" y2="73333"/>
                        <a14:foregroundMark x1="31172" y1="58241" x2="39540" y2="64815"/>
                        <a14:backgroundMark x1="28870" y1="45926" x2="21653" y2="62870"/>
                        <a14:backgroundMark x1="27615" y1="46574" x2="31172" y2="60926"/>
                      </a14:backgroundRemoval>
                    </a14:imgEffect>
                  </a14:imgLayer>
                </a14:imgProps>
              </a:ext>
              <a:ext uri="{28A0092B-C50C-407E-A947-70E740481C1C}">
                <a14:useLocalDpi xmlns:a14="http://schemas.microsoft.com/office/drawing/2010/main" val="0"/>
              </a:ext>
            </a:extLst>
          </a:blip>
          <a:stretch>
            <a:fillRect/>
          </a:stretch>
        </p:blipFill>
        <p:spPr>
          <a:xfrm>
            <a:off x="0" y="513623"/>
            <a:ext cx="2376264" cy="2107294"/>
          </a:xfrm>
          <a:prstGeom prst="rect">
            <a:avLst/>
          </a:prstGeom>
        </p:spPr>
      </p:pic>
      <p:sp>
        <p:nvSpPr>
          <p:cNvPr id="5" name="TextBox 4"/>
          <p:cNvSpPr txBox="1"/>
          <p:nvPr/>
        </p:nvSpPr>
        <p:spPr>
          <a:xfrm>
            <a:off x="756084" y="644406"/>
            <a:ext cx="864096" cy="343360"/>
          </a:xfrm>
          <a:prstGeom prst="rect">
            <a:avLst/>
          </a:prstGeom>
          <a:noFill/>
        </p:spPr>
        <p:txBody>
          <a:bodyPr wrap="square" rtlCol="0">
            <a:prstTxWarp prst="textDeflate">
              <a:avLst/>
            </a:prstTxWarp>
            <a:spAutoFit/>
          </a:bodyPr>
          <a:lstStyle/>
          <a:p>
            <a:r>
              <a:rPr lang="en-US" dirty="0" smtClean="0"/>
              <a:t>ETRX</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340768"/>
            <a:ext cx="7776864" cy="830997"/>
          </a:xfrm>
          <a:prstGeom prst="rect">
            <a:avLst/>
          </a:prstGeom>
          <a:noFill/>
        </p:spPr>
        <p:txBody>
          <a:bodyPr wrap="square" rtlCol="0">
            <a:spAutoFit/>
          </a:bodyPr>
          <a:lstStyle/>
          <a:p>
            <a:pPr algn="ctr"/>
            <a:r>
              <a:rPr lang="en-US" sz="4800" b="1" dirty="0">
                <a:solidFill>
                  <a:srgbClr val="002060"/>
                </a:solidFill>
              </a:rPr>
              <a:t>PROBLEM   STATEMENT</a:t>
            </a:r>
            <a:endParaRPr lang="en-IN" sz="4800" b="1" dirty="0">
              <a:solidFill>
                <a:srgbClr val="002060"/>
              </a:solidFill>
            </a:endParaRPr>
          </a:p>
        </p:txBody>
      </p:sp>
      <p:sp>
        <p:nvSpPr>
          <p:cNvPr id="3" name="TextBox 2"/>
          <p:cNvSpPr txBox="1"/>
          <p:nvPr/>
        </p:nvSpPr>
        <p:spPr>
          <a:xfrm>
            <a:off x="1007604" y="2636912"/>
            <a:ext cx="7272808" cy="2862322"/>
          </a:xfrm>
          <a:prstGeom prst="rect">
            <a:avLst/>
          </a:prstGeom>
          <a:noFill/>
        </p:spPr>
        <p:txBody>
          <a:bodyPr wrap="square" rtlCol="0">
            <a:spAutoFit/>
          </a:bodyPr>
          <a:lstStyle/>
          <a:p>
            <a:pPr marL="342900" indent="-342900">
              <a:buAutoNum type="arabicPeriod"/>
            </a:pPr>
            <a:r>
              <a:rPr lang="en-US" b="1" dirty="0" smtClean="0">
                <a:latin typeface="Arial Narrow" panose="020B0606020202030204" pitchFamily="34" charset="0"/>
              </a:rPr>
              <a:t>COVID-19 </a:t>
            </a:r>
            <a:r>
              <a:rPr lang="en-US" b="1" dirty="0">
                <a:latin typeface="Arial Narrow" panose="020B0606020202030204" pitchFamily="34" charset="0"/>
              </a:rPr>
              <a:t>is a global disaster affecting economies throughout the globe. Many industries see massive monetary losses, and businesses are going bankrupt</a:t>
            </a:r>
            <a:r>
              <a:rPr lang="en-US" b="1" dirty="0" smtClean="0">
                <a:latin typeface="Arial Narrow" panose="020B0606020202030204" pitchFamily="34" charset="0"/>
              </a:rPr>
              <a:t>.</a:t>
            </a:r>
          </a:p>
          <a:p>
            <a:pPr marL="342900" indent="-342900">
              <a:buAutoNum type="arabicPeriod"/>
            </a:pPr>
            <a:endParaRPr lang="en-US" b="1" dirty="0" smtClean="0">
              <a:latin typeface="Arial Narrow" panose="020B0606020202030204" pitchFamily="34" charset="0"/>
            </a:endParaRPr>
          </a:p>
          <a:p>
            <a:pPr marL="342900" indent="-342900">
              <a:buAutoNum type="arabicPeriod"/>
            </a:pPr>
            <a:r>
              <a:rPr lang="en-US" b="1" dirty="0" smtClean="0">
                <a:latin typeface="Arial Narrow" panose="020B0606020202030204" pitchFamily="34" charset="0"/>
              </a:rPr>
              <a:t> </a:t>
            </a:r>
            <a:r>
              <a:rPr lang="en-US" b="1" dirty="0">
                <a:latin typeface="Arial Narrow" panose="020B0606020202030204" pitchFamily="34" charset="0"/>
              </a:rPr>
              <a:t>Although unlock process is started still many industries facing problem due to increasing rate of  Covid positive patients, it is not possible to close working after detection of individual positive employee</a:t>
            </a:r>
            <a:r>
              <a:rPr lang="en-US" b="1" dirty="0" smtClean="0">
                <a:latin typeface="Arial Narrow" panose="020B0606020202030204" pitchFamily="34" charset="0"/>
              </a:rPr>
              <a:t>.</a:t>
            </a:r>
          </a:p>
          <a:p>
            <a:pPr marL="342900" indent="-342900">
              <a:buAutoNum type="arabicPeriod"/>
            </a:pPr>
            <a:endParaRPr lang="en-US" b="1" dirty="0" smtClean="0">
              <a:latin typeface="Arial Narrow" panose="020B0606020202030204" pitchFamily="34" charset="0"/>
            </a:endParaRPr>
          </a:p>
          <a:p>
            <a:pPr marL="342900" indent="-342900">
              <a:buAutoNum type="arabicPeriod"/>
            </a:pPr>
            <a:r>
              <a:rPr lang="en-US" b="1" dirty="0" smtClean="0">
                <a:latin typeface="Arial Narrow" panose="020B0606020202030204" pitchFamily="34" charset="0"/>
              </a:rPr>
              <a:t>Also </a:t>
            </a:r>
            <a:r>
              <a:rPr lang="en-US" b="1" dirty="0">
                <a:latin typeface="Arial Narrow" panose="020B0606020202030204" pitchFamily="34" charset="0"/>
              </a:rPr>
              <a:t>it is difficult to find contacted employees with Covid positive employee.</a:t>
            </a:r>
            <a:endParaRPr lang="en-IN" b="1" dirty="0">
              <a:latin typeface="Arial Narrow" panose="020B0606020202030204" pitchFamily="34" charset="0"/>
            </a:endParaRPr>
          </a:p>
        </p:txBody>
      </p:sp>
    </p:spTree>
    <p:extLst>
      <p:ext uri="{BB962C8B-B14F-4D97-AF65-F5344CB8AC3E}">
        <p14:creationId xmlns:p14="http://schemas.microsoft.com/office/powerpoint/2010/main" val="3122390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1844824"/>
            <a:ext cx="7632848" cy="2369880"/>
          </a:xfrm>
          <a:prstGeom prst="rect">
            <a:avLst/>
          </a:prstGeom>
          <a:noFill/>
        </p:spPr>
        <p:txBody>
          <a:bodyPr wrap="square" rtlCol="0">
            <a:spAutoFit/>
          </a:bodyPr>
          <a:lstStyle/>
          <a:p>
            <a:pPr algn="ctr"/>
            <a:r>
              <a:rPr lang="en-US" altLang="en-US" sz="4400" b="1" dirty="0" smtClean="0">
                <a:latin typeface="Times New Roman" panose="02020603050405020304" pitchFamily="18" charset="0"/>
                <a:ea typeface="MS Mincho" pitchFamily="49" charset="-128"/>
                <a:cs typeface="Times New Roman" panose="02020603050405020304" pitchFamily="18" charset="0"/>
              </a:rPr>
              <a:t>Project  Seminar </a:t>
            </a:r>
            <a:r>
              <a:rPr lang="en-US" altLang="en-US" sz="2800" b="1" dirty="0" smtClean="0">
                <a:latin typeface="Times New Roman" panose="02020603050405020304" pitchFamily="18" charset="0"/>
                <a:ea typeface="MS Mincho" pitchFamily="49" charset="-128"/>
                <a:cs typeface="Times New Roman" panose="02020603050405020304" pitchFamily="18" charset="0"/>
              </a:rPr>
              <a:t/>
            </a:r>
            <a:br>
              <a:rPr lang="en-US" altLang="en-US" sz="2800" b="1" dirty="0" smtClean="0">
                <a:latin typeface="Times New Roman" panose="02020603050405020304" pitchFamily="18" charset="0"/>
                <a:ea typeface="MS Mincho" pitchFamily="49" charset="-128"/>
                <a:cs typeface="Times New Roman" panose="02020603050405020304" pitchFamily="18" charset="0"/>
              </a:rPr>
            </a:br>
            <a:r>
              <a:rPr lang="en-US" altLang="en-US" sz="3200" dirty="0" smtClean="0">
                <a:latin typeface="Times New Roman" panose="02020603050405020304" pitchFamily="18" charset="0"/>
                <a:ea typeface="MS Mincho" pitchFamily="49" charset="-128"/>
                <a:cs typeface="Times New Roman" panose="02020603050405020304" pitchFamily="18" charset="0"/>
              </a:rPr>
              <a:t>on</a:t>
            </a:r>
            <a:br>
              <a:rPr lang="en-US" altLang="en-US" sz="3200" dirty="0" smtClean="0">
                <a:latin typeface="Times New Roman" panose="02020603050405020304" pitchFamily="18" charset="0"/>
                <a:ea typeface="MS Mincho" pitchFamily="49" charset="-128"/>
                <a:cs typeface="Times New Roman" panose="02020603050405020304" pitchFamily="18" charset="0"/>
              </a:rPr>
            </a:br>
            <a:r>
              <a:rPr lang="en-US" altLang="en-US" sz="4000" dirty="0" smtClean="0">
                <a:latin typeface="Times New Roman" panose="02020603050405020304" pitchFamily="18" charset="0"/>
                <a:ea typeface="MS Mincho" pitchFamily="49" charset="-128"/>
                <a:cs typeface="Times New Roman" panose="02020603050405020304" pitchFamily="18" charset="0"/>
              </a:rPr>
              <a:t>N</a:t>
            </a:r>
            <a:r>
              <a:rPr lang="en-US" altLang="en-US" sz="3200" dirty="0" smtClean="0">
                <a:latin typeface="Times New Roman" panose="02020603050405020304" pitchFamily="18" charset="0"/>
                <a:ea typeface="MS Mincho" pitchFamily="49" charset="-128"/>
                <a:cs typeface="Times New Roman" panose="02020603050405020304" pitchFamily="18" charset="0"/>
              </a:rPr>
              <a:t>ovel approach to detect contacted people with Covid +ve  person using IOT.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372" y="1484784"/>
            <a:ext cx="7467600" cy="640978"/>
          </a:xfrm>
        </p:spPr>
        <p:txBody>
          <a:bodyPr>
            <a:noAutofit/>
          </a:bodyPr>
          <a:lstStyle/>
          <a:p>
            <a:pPr algn="ctr"/>
            <a:r>
              <a:rPr lang="en-IN" sz="8000" b="1" dirty="0" smtClean="0">
                <a:solidFill>
                  <a:srgbClr val="92D050"/>
                </a:solidFill>
                <a:effectLst/>
              </a:rPr>
              <a:t>Contents</a:t>
            </a:r>
            <a:endParaRPr lang="en-IN" sz="8000" b="1" dirty="0">
              <a:solidFill>
                <a:srgbClr val="92D050"/>
              </a:solidFill>
              <a:effectLst/>
            </a:endParaRPr>
          </a:p>
        </p:txBody>
      </p:sp>
      <p:sp>
        <p:nvSpPr>
          <p:cNvPr id="3" name="Content Placeholder 2"/>
          <p:cNvSpPr>
            <a:spLocks noGrp="1"/>
          </p:cNvSpPr>
          <p:nvPr>
            <p:ph idx="1"/>
          </p:nvPr>
        </p:nvSpPr>
        <p:spPr>
          <a:xfrm>
            <a:off x="882568" y="2492896"/>
            <a:ext cx="7025208" cy="4104457"/>
          </a:xfrm>
        </p:spPr>
        <p:txBody>
          <a:bodyPr>
            <a:normAutofit/>
          </a:bodyPr>
          <a:lstStyle/>
          <a:p>
            <a:pPr>
              <a:buFont typeface="Wingdings" pitchFamily="2" charset="2"/>
              <a:buChar char="q"/>
            </a:pPr>
            <a:r>
              <a:rPr lang="en-IN" b="1" dirty="0">
                <a:latin typeface="Adobe Garamond Pro" pitchFamily="18" charset="0"/>
                <a:cs typeface="Times New Roman" panose="02020603050405020304" pitchFamily="18" charset="0"/>
              </a:rPr>
              <a:t>Introduction</a:t>
            </a:r>
          </a:p>
          <a:p>
            <a:pPr>
              <a:buFont typeface="Wingdings" pitchFamily="2" charset="2"/>
              <a:buChar char="q"/>
            </a:pPr>
            <a:r>
              <a:rPr lang="en-IN" b="1" dirty="0">
                <a:latin typeface="Adobe Garamond Pro" pitchFamily="18" charset="0"/>
                <a:cs typeface="Times New Roman" panose="02020603050405020304" pitchFamily="18" charset="0"/>
              </a:rPr>
              <a:t>Literature review</a:t>
            </a:r>
          </a:p>
          <a:p>
            <a:pPr>
              <a:buFont typeface="Wingdings" pitchFamily="2" charset="2"/>
              <a:buChar char="q"/>
            </a:pPr>
            <a:r>
              <a:rPr lang="en-IN" b="1" dirty="0">
                <a:latin typeface="Adobe Garamond Pro" pitchFamily="18" charset="0"/>
                <a:cs typeface="Times New Roman" panose="02020603050405020304" pitchFamily="18" charset="0"/>
              </a:rPr>
              <a:t>Objectives </a:t>
            </a:r>
          </a:p>
          <a:p>
            <a:pPr>
              <a:buFont typeface="Wingdings" pitchFamily="2" charset="2"/>
              <a:buChar char="q"/>
            </a:pPr>
            <a:r>
              <a:rPr lang="en-IN" b="1" dirty="0">
                <a:latin typeface="Adobe Garamond Pro" pitchFamily="18" charset="0"/>
                <a:cs typeface="Times New Roman" panose="02020603050405020304" pitchFamily="18" charset="0"/>
              </a:rPr>
              <a:t>Modules</a:t>
            </a:r>
          </a:p>
          <a:p>
            <a:pPr>
              <a:buFont typeface="Wingdings" pitchFamily="2" charset="2"/>
              <a:buChar char="q"/>
            </a:pPr>
            <a:r>
              <a:rPr lang="en-IN" b="1" dirty="0" smtClean="0">
                <a:latin typeface="Adobe Garamond Pro" pitchFamily="18" charset="0"/>
                <a:cs typeface="Times New Roman" panose="02020603050405020304" pitchFamily="18" charset="0"/>
              </a:rPr>
              <a:t>System requirements</a:t>
            </a:r>
            <a:endParaRPr lang="en-IN" b="1" dirty="0">
              <a:latin typeface="Adobe Garamond Pro" pitchFamily="18" charset="0"/>
              <a:cs typeface="Times New Roman" panose="02020603050405020304" pitchFamily="18" charset="0"/>
            </a:endParaRPr>
          </a:p>
          <a:p>
            <a:pPr>
              <a:buFont typeface="Wingdings" pitchFamily="2" charset="2"/>
              <a:buChar char="q"/>
            </a:pPr>
            <a:r>
              <a:rPr lang="en-IN" b="1" dirty="0">
                <a:latin typeface="Adobe Garamond Pro" pitchFamily="18" charset="0"/>
                <a:cs typeface="Times New Roman" panose="02020603050405020304" pitchFamily="18" charset="0"/>
              </a:rPr>
              <a:t>References</a:t>
            </a:r>
          </a:p>
          <a:p>
            <a:pPr>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08720"/>
            <a:ext cx="7467600" cy="1072209"/>
          </a:xfrm>
        </p:spPr>
        <p:txBody>
          <a:bodyPr>
            <a:normAutofit fontScale="90000"/>
          </a:bodyPr>
          <a:lstStyle/>
          <a:p>
            <a:r>
              <a:rPr lang="en-IN" sz="4400" dirty="0">
                <a:effectLst/>
              </a:rPr>
              <a:t>Introduction </a:t>
            </a:r>
            <a:r>
              <a:rPr lang="en-IN" sz="4400" dirty="0" smtClean="0">
                <a:effectLst/>
              </a:rPr>
              <a:t>:</a:t>
            </a:r>
            <a:r>
              <a:rPr lang="en-IN" dirty="0">
                <a:effectLst/>
              </a:rPr>
              <a:t/>
            </a:r>
            <a:br>
              <a:rPr lang="en-IN" dirty="0">
                <a:effectLst/>
              </a:rPr>
            </a:br>
            <a:r>
              <a:rPr lang="en-IN" dirty="0">
                <a:effectLst/>
              </a:rPr>
              <a:t/>
            </a:r>
            <a:br>
              <a:rPr lang="en-IN" dirty="0">
                <a:effectLst/>
              </a:rPr>
            </a:br>
            <a:r>
              <a:rPr lang="en-IN" dirty="0" smtClean="0">
                <a:effectLst/>
                <a:latin typeface="Times New Roman" panose="02020603050405020304" pitchFamily="18" charset="0"/>
                <a:cs typeface="Times New Roman" panose="02020603050405020304" pitchFamily="18" charset="0"/>
              </a:rPr>
              <a:t> </a:t>
            </a:r>
            <a:r>
              <a:rPr lang="en-IN" b="1" dirty="0" smtClean="0">
                <a:solidFill>
                  <a:srgbClr val="0070C0"/>
                </a:solidFill>
                <a:effectLst/>
                <a:latin typeface="Times New Roman" panose="02020603050405020304" pitchFamily="18" charset="0"/>
                <a:cs typeface="Times New Roman" panose="02020603050405020304" pitchFamily="18" charset="0"/>
              </a:rPr>
              <a:t>Diagnosis of COVID-19</a:t>
            </a:r>
            <a:r>
              <a:rPr lang="en-IN" b="1" dirty="0" smtClean="0">
                <a:solidFill>
                  <a:srgbClr val="0070C0"/>
                </a:solidFill>
                <a:effectLst/>
              </a:rPr>
              <a:t> </a:t>
            </a:r>
            <a:endParaRPr lang="en-IN" b="1" dirty="0">
              <a:solidFill>
                <a:srgbClr val="0070C0"/>
              </a:solidFill>
              <a:effectLst/>
            </a:endParaRPr>
          </a:p>
        </p:txBody>
      </p:sp>
      <p:sp>
        <p:nvSpPr>
          <p:cNvPr id="3" name="Content Placeholder 2"/>
          <p:cNvSpPr>
            <a:spLocks noGrp="1"/>
          </p:cNvSpPr>
          <p:nvPr>
            <p:ph idx="1"/>
          </p:nvPr>
        </p:nvSpPr>
        <p:spPr>
          <a:xfrm>
            <a:off x="611560" y="2492896"/>
            <a:ext cx="7891670" cy="3744416"/>
          </a:xfrm>
        </p:spPr>
        <p:txBody>
          <a:bodyPr>
            <a:noAutofit/>
          </a:bodyPr>
          <a:lstStyle/>
          <a:p>
            <a:pPr>
              <a:buFont typeface="Wingdings" panose="05000000000000000000" pitchFamily="2" charset="2"/>
              <a:buChar char="Ø"/>
            </a:pPr>
            <a:r>
              <a:rPr lang="en-IN" sz="1600" b="1" dirty="0" smtClean="0">
                <a:latin typeface="Adobe Garamond Pro Bold"/>
                <a:cs typeface="Times New Roman" panose="02020603050405020304" pitchFamily="18" charset="0"/>
              </a:rPr>
              <a:t>All countries are striving to control COVID-19</a:t>
            </a:r>
            <a:endParaRPr lang="en-IN" sz="1600" b="1" dirty="0">
              <a:latin typeface="Adobe Garamond Pro Bold"/>
              <a:cs typeface="Times New Roman" panose="02020603050405020304" pitchFamily="18" charset="0"/>
            </a:endParaRPr>
          </a:p>
          <a:p>
            <a:pPr marL="0" indent="0">
              <a:buNone/>
            </a:pPr>
            <a:endParaRPr lang="en-IN" sz="1600" b="1" dirty="0">
              <a:latin typeface="Adobe Garamond Pro Bold"/>
              <a:cs typeface="Times New Roman" panose="02020603050405020304" pitchFamily="18" charset="0"/>
            </a:endParaRPr>
          </a:p>
          <a:p>
            <a:pPr>
              <a:buFont typeface="Wingdings" panose="05000000000000000000" pitchFamily="2" charset="2"/>
              <a:buChar char="Ø"/>
            </a:pPr>
            <a:r>
              <a:rPr lang="en-IN" sz="1600" b="1" dirty="0" smtClean="0">
                <a:latin typeface="Adobe Garamond Pro Bold"/>
                <a:cs typeface="Times New Roman" panose="02020603050405020304" pitchFamily="18" charset="0"/>
              </a:rPr>
              <a:t> Typical clinical analysis like blood test report, ct scan images etc are available.</a:t>
            </a:r>
          </a:p>
          <a:p>
            <a:pPr>
              <a:buNone/>
            </a:pPr>
            <a:endParaRPr lang="en-IN" sz="1600" b="1" dirty="0">
              <a:latin typeface="Adobe Garamond Pro Bold"/>
              <a:cs typeface="Times New Roman" panose="02020603050405020304" pitchFamily="18" charset="0"/>
            </a:endParaRPr>
          </a:p>
          <a:p>
            <a:pPr>
              <a:buFont typeface="Wingdings" panose="05000000000000000000" pitchFamily="2" charset="2"/>
              <a:buChar char="Ø"/>
            </a:pPr>
            <a:r>
              <a:rPr lang="en-IN" sz="1600" b="1" dirty="0">
                <a:latin typeface="Adobe Garamond Pro Bold"/>
                <a:cs typeface="Times New Roman" panose="02020603050405020304" pitchFamily="18" charset="0"/>
              </a:rPr>
              <a:t> </a:t>
            </a:r>
            <a:r>
              <a:rPr lang="en-IN" sz="1600" b="1" dirty="0" smtClean="0">
                <a:latin typeface="Adobe Garamond Pro Bold"/>
                <a:cs typeface="Times New Roman" panose="02020603050405020304" pitchFamily="18" charset="0"/>
              </a:rPr>
              <a:t>Some Artificial Intelligence enabled framework reads Smartphone sensors, signal measurement to predict the grade of severity as well as result of diseases.</a:t>
            </a:r>
            <a:endParaRPr lang="en-IN" sz="1600" b="1" dirty="0">
              <a:latin typeface="Adobe Garamond Pro Bold"/>
              <a:cs typeface="Times New Roman" panose="02020603050405020304" pitchFamily="18" charset="0"/>
            </a:endParaRPr>
          </a:p>
          <a:p>
            <a:pPr>
              <a:buFont typeface="Wingdings" panose="05000000000000000000" pitchFamily="2" charset="2"/>
              <a:buChar char="Ø"/>
            </a:pPr>
            <a:endParaRPr lang="en-IN" sz="1600" b="1" dirty="0">
              <a:latin typeface="Adobe Garamond Pro Bold"/>
              <a:cs typeface="Times New Roman" panose="02020603050405020304" pitchFamily="18" charset="0"/>
            </a:endParaRPr>
          </a:p>
          <a:p>
            <a:pPr>
              <a:buFont typeface="Wingdings" panose="05000000000000000000" pitchFamily="2" charset="2"/>
              <a:buChar char="Ø"/>
            </a:pPr>
            <a:r>
              <a:rPr lang="en-IN" sz="1600" b="1" dirty="0" smtClean="0">
                <a:latin typeface="Adobe Garamond Pro Bold"/>
                <a:cs typeface="Times New Roman" panose="02020603050405020304" pitchFamily="18" charset="0"/>
              </a:rPr>
              <a:t> It is difficult to find contacted people in case of CORONA in huge organisation.</a:t>
            </a:r>
            <a:endParaRPr lang="en-IN" sz="1600" b="1" dirty="0">
              <a:latin typeface="Adobe Garamond Pro Bold"/>
              <a:cs typeface="Times New Roman" panose="02020603050405020304" pitchFamily="18" charset="0"/>
            </a:endParaRPr>
          </a:p>
          <a:p>
            <a:pPr marL="822960" lvl="1" indent="-457200">
              <a:buFont typeface="+mj-lt"/>
              <a:buAutoNum type="arabicPeriod"/>
            </a:pPr>
            <a:endParaRPr lang="en-IN" sz="1400" b="1" dirty="0">
              <a:latin typeface="Adobe Garamond Pro Bold"/>
              <a:cs typeface="Times New Roman" panose="02020603050405020304" pitchFamily="18" charset="0"/>
            </a:endParaRPr>
          </a:p>
          <a:p>
            <a:endParaRPr lang="en-IN" sz="2000" b="1" dirty="0">
              <a:latin typeface="Adobe Garamond Pro Bold"/>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20688"/>
            <a:ext cx="7467600" cy="791996"/>
          </a:xfrm>
        </p:spPr>
        <p:txBody>
          <a:bodyPr>
            <a:normAutofit/>
          </a:bodyPr>
          <a:lstStyle/>
          <a:p>
            <a:r>
              <a:rPr lang="en-IN" sz="4400" dirty="0">
                <a:solidFill>
                  <a:srgbClr val="0070C0"/>
                </a:solidFill>
                <a:effectLst/>
              </a:rPr>
              <a:t>Literature </a:t>
            </a:r>
            <a:r>
              <a:rPr lang="en-IN" sz="4400" dirty="0" smtClean="0">
                <a:solidFill>
                  <a:srgbClr val="0070C0"/>
                </a:solidFill>
                <a:effectLst/>
              </a:rPr>
              <a:t>review:</a:t>
            </a:r>
            <a:endParaRPr lang="en-IN" sz="4400" dirty="0">
              <a:solidFill>
                <a:srgbClr val="0070C0"/>
              </a:solidFill>
              <a:effectLst/>
            </a:endParaRPr>
          </a:p>
        </p:txBody>
      </p:sp>
      <p:sp>
        <p:nvSpPr>
          <p:cNvPr id="3" name="Content Placeholder 2"/>
          <p:cNvSpPr>
            <a:spLocks noGrp="1"/>
          </p:cNvSpPr>
          <p:nvPr>
            <p:ph idx="1"/>
          </p:nvPr>
        </p:nvSpPr>
        <p:spPr/>
        <p:txBody>
          <a:bodyPr/>
          <a:lstStyle/>
          <a:p>
            <a:endParaRPr lang="en-IN"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8847690"/>
              </p:ext>
            </p:extLst>
          </p:nvPr>
        </p:nvGraphicFramePr>
        <p:xfrm>
          <a:off x="683568" y="1586228"/>
          <a:ext cx="7776864" cy="4453248"/>
        </p:xfrm>
        <a:graphic>
          <a:graphicData uri="http://schemas.openxmlformats.org/drawingml/2006/table">
            <a:tbl>
              <a:tblPr firstRow="1" bandRow="1">
                <a:tableStyleId>{8799B23B-EC83-4686-B30A-512413B5E67A}</a:tableStyleId>
              </a:tblPr>
              <a:tblGrid>
                <a:gridCol w="611806"/>
                <a:gridCol w="1895547"/>
                <a:gridCol w="1987762"/>
                <a:gridCol w="1045113"/>
                <a:gridCol w="2236636"/>
              </a:tblGrid>
              <a:tr h="910228">
                <a:tc>
                  <a:txBody>
                    <a:bodyPr/>
                    <a:lstStyle/>
                    <a:p>
                      <a:pPr algn="ctr"/>
                      <a:r>
                        <a:rPr lang="en-IN" sz="1800" dirty="0"/>
                        <a:t>Sr. No</a:t>
                      </a:r>
                      <a:endParaRPr lang="en-IN" sz="1800"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IN" sz="1800" dirty="0"/>
                        <a:t>Papers Title</a:t>
                      </a:r>
                      <a:endParaRPr lang="en-IN" sz="1800"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IN" sz="1800" dirty="0"/>
                        <a:t>Name of Author</a:t>
                      </a:r>
                      <a:endParaRPr lang="en-IN" sz="1800"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IN" sz="1800" dirty="0"/>
                        <a:t>Publisher</a:t>
                      </a:r>
                      <a:endParaRPr lang="en-IN" sz="1800"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IN" sz="1800" dirty="0"/>
                        <a:t>Work Reported</a:t>
                      </a:r>
                      <a:endParaRPr lang="en-IN" sz="1800" dirty="0">
                        <a:latin typeface="Times New Roman" panose="02020603050405020304" pitchFamily="18" charset="0"/>
                        <a:cs typeface="Times New Roman" panose="02020603050405020304" pitchFamily="18" charset="0"/>
                      </a:endParaRPr>
                    </a:p>
                  </a:txBody>
                  <a:tcPr marL="68580" marR="68580"/>
                </a:tc>
              </a:tr>
              <a:tr h="3543020">
                <a:tc>
                  <a:txBody>
                    <a:bodyPr/>
                    <a:lstStyle/>
                    <a:p>
                      <a:pPr algn="ctr"/>
                      <a:endParaRPr lang="en-IN" sz="1800" dirty="0"/>
                    </a:p>
                    <a:p>
                      <a:pPr algn="ctr"/>
                      <a:r>
                        <a:rPr lang="en-IN" sz="1800" dirty="0" smtClean="0"/>
                        <a:t>1</a:t>
                      </a:r>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a:latin typeface="Times New Roman" panose="02020603050405020304" pitchFamily="18" charset="0"/>
                        <a:cs typeface="Times New Roman" panose="02020603050405020304" pitchFamily="18" charset="0"/>
                      </a:endParaRPr>
                    </a:p>
                  </a:txBody>
                  <a:tcPr marL="68580" marR="68580"/>
                </a:tc>
                <a:tc>
                  <a:txBody>
                    <a:bodyPr/>
                    <a:lstStyle/>
                    <a:p>
                      <a:r>
                        <a:rPr kumimoji="0" lang="en-IN" sz="1400" u="none" strike="noStrike" kern="1200" baseline="0" dirty="0" smtClean="0">
                          <a:latin typeface="Adobe Garamond Pro Bold"/>
                        </a:rPr>
                        <a:t>A Novel AI enabled framework to diagnose corona virus COVID-19 using Smartphone Embedded sensors: Design study.</a:t>
                      </a:r>
                    </a:p>
                    <a:p>
                      <a:endParaRPr kumimoji="0" lang="en-IN" sz="1400" u="none" strike="noStrike" kern="1200" baseline="0" dirty="0" smtClean="0">
                        <a:latin typeface="Adobe Garamond Pro Bold"/>
                      </a:endParaRPr>
                    </a:p>
                    <a:p>
                      <a:endParaRPr kumimoji="0" lang="en-IN" sz="1400" u="none" strike="noStrike" kern="1200" baseline="0" dirty="0" smtClean="0">
                        <a:latin typeface="Adobe Garamond Pro Bold"/>
                      </a:endParaRPr>
                    </a:p>
                    <a:p>
                      <a:endParaRPr kumimoji="0" lang="en-IN" sz="1400" u="none" strike="noStrike" kern="1200" baseline="0" dirty="0" smtClean="0">
                        <a:latin typeface="Adobe Garamond Pro Bold"/>
                      </a:endParaRPr>
                    </a:p>
                    <a:p>
                      <a:endParaRPr kumimoji="0" lang="en-IN" sz="1400" b="0" i="0" u="none" strike="noStrike" kern="1200" baseline="0" dirty="0" smtClean="0">
                        <a:solidFill>
                          <a:schemeClr val="dk1"/>
                        </a:solidFill>
                        <a:latin typeface="Adobe Garamond Pro Bold"/>
                        <a:ea typeface="+mn-ea"/>
                        <a:cs typeface="Times New Roman" panose="02020603050405020304" pitchFamily="18" charset="0"/>
                      </a:endParaRPr>
                    </a:p>
                  </a:txBody>
                  <a:tcPr marL="68580" marR="68580"/>
                </a:tc>
                <a:tc>
                  <a:txBody>
                    <a:bodyPr/>
                    <a:lstStyle/>
                    <a:p>
                      <a:r>
                        <a:rPr kumimoji="0" lang="en-IN" sz="1400" u="none" strike="noStrike" kern="1200" baseline="0" dirty="0" smtClean="0">
                          <a:latin typeface="Adobe Garamond Pro Bold"/>
                        </a:rPr>
                        <a:t>Halguard S. Maghdid, Kayhan Zrar Ghafoor, Ali  Safa Sadiq, Kevin Curran,Danda B. Rawat,Khaled Rabie</a:t>
                      </a:r>
                      <a:endParaRPr lang="en-IN" sz="1400" dirty="0">
                        <a:latin typeface="Adobe Garamond Pro Bold"/>
                        <a:cs typeface="Times New Roman" panose="02020603050405020304" pitchFamily="18" charset="0"/>
                      </a:endParaRPr>
                    </a:p>
                  </a:txBody>
                  <a:tcPr marL="68580" marR="68580"/>
                </a:tc>
                <a:tc>
                  <a:txBody>
                    <a:bodyPr/>
                    <a:lstStyle/>
                    <a:p>
                      <a:pPr algn="ctr"/>
                      <a:endParaRPr lang="en-IN" sz="1400" dirty="0">
                        <a:latin typeface="Adobe Garamond Pro Bold"/>
                      </a:endParaRPr>
                    </a:p>
                    <a:p>
                      <a:pPr algn="ctr"/>
                      <a:endParaRPr lang="en-IN" sz="1400" dirty="0">
                        <a:latin typeface="Adobe Garamond Pro Bold"/>
                        <a:cs typeface="Times New Roman" panose="02020603050405020304" pitchFamily="18" charset="0"/>
                      </a:endParaRPr>
                    </a:p>
                  </a:txBody>
                  <a:tcPr marL="68580" marR="68580"/>
                </a:tc>
                <a:tc>
                  <a:txBody>
                    <a:bodyPr/>
                    <a:lstStyle/>
                    <a:p>
                      <a:pPr algn="just"/>
                      <a:r>
                        <a:rPr lang="en-IN" sz="1400" dirty="0" smtClean="0">
                          <a:latin typeface="Adobe Garamond Pro Bold"/>
                        </a:rPr>
                        <a:t>The</a:t>
                      </a:r>
                      <a:r>
                        <a:rPr lang="en-IN" sz="1400" baseline="0" dirty="0" smtClean="0">
                          <a:latin typeface="Adobe Garamond Pro Bold"/>
                        </a:rPr>
                        <a:t> design Artificial Intelligence enabled framework read s the Smartphone sensors signal measurements to predict the grade of severity of the pneumonia as well as predicting the result of the disease.</a:t>
                      </a:r>
                    </a:p>
                    <a:p>
                      <a:pPr algn="just"/>
                      <a:endParaRPr lang="en-IN" sz="1400" baseline="0" dirty="0" smtClean="0">
                        <a:latin typeface="Adobe Garamond Pro Bold"/>
                      </a:endParaRPr>
                    </a:p>
                    <a:p>
                      <a:pPr algn="just"/>
                      <a:endParaRPr lang="en-IN" sz="1400" baseline="0" dirty="0" smtClean="0">
                        <a:latin typeface="Adobe Garamond Pro Bold"/>
                      </a:endParaRPr>
                    </a:p>
                    <a:p>
                      <a:pPr algn="just"/>
                      <a:endParaRPr lang="en-IN" sz="1400" dirty="0">
                        <a:latin typeface="Adobe Garamond Pro Bold"/>
                        <a:cs typeface="Times New Roman" panose="02020603050405020304" pitchFamily="18" charset="0"/>
                      </a:endParaRPr>
                    </a:p>
                  </a:txBody>
                  <a:tcPr marL="68580" marR="6858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600027733"/>
              </p:ext>
            </p:extLst>
          </p:nvPr>
        </p:nvGraphicFramePr>
        <p:xfrm>
          <a:off x="683568" y="1052736"/>
          <a:ext cx="7776864" cy="5040560"/>
        </p:xfrm>
        <a:graphic>
          <a:graphicData uri="http://schemas.openxmlformats.org/drawingml/2006/table">
            <a:tbl>
              <a:tblPr firstRow="1" bandRow="1">
                <a:tableStyleId>{8799B23B-EC83-4686-B30A-512413B5E67A}</a:tableStyleId>
              </a:tblPr>
              <a:tblGrid>
                <a:gridCol w="576064"/>
                <a:gridCol w="2016224"/>
                <a:gridCol w="1902827"/>
                <a:gridCol w="1045113"/>
                <a:gridCol w="2236636"/>
              </a:tblGrid>
              <a:tr h="1352276">
                <a:tc>
                  <a:txBody>
                    <a:bodyPr/>
                    <a:lstStyle/>
                    <a:p>
                      <a:pPr algn="ctr"/>
                      <a:r>
                        <a:rPr lang="en-IN" sz="1800" dirty="0"/>
                        <a:t>Sr. No</a:t>
                      </a:r>
                      <a:endParaRPr lang="en-IN" sz="1800"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IN" sz="1800" dirty="0"/>
                        <a:t>Papers Title</a:t>
                      </a:r>
                      <a:endParaRPr lang="en-IN" sz="1800"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IN" sz="1800" dirty="0"/>
                        <a:t>Name of Author</a:t>
                      </a:r>
                      <a:endParaRPr lang="en-IN" sz="1800"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IN" sz="1800" dirty="0"/>
                        <a:t>Publisher</a:t>
                      </a:r>
                      <a:endParaRPr lang="en-IN" sz="1800"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IN" sz="1800" dirty="0"/>
                        <a:t>Work Reported</a:t>
                      </a:r>
                      <a:endParaRPr lang="en-IN" sz="1800" dirty="0">
                        <a:latin typeface="Times New Roman" panose="02020603050405020304" pitchFamily="18" charset="0"/>
                        <a:cs typeface="Times New Roman" panose="02020603050405020304" pitchFamily="18" charset="0"/>
                      </a:endParaRPr>
                    </a:p>
                  </a:txBody>
                  <a:tcPr marL="68580" marR="68580"/>
                </a:tc>
              </a:tr>
              <a:tr h="3688284">
                <a:tc>
                  <a:txBody>
                    <a:bodyPr/>
                    <a:lstStyle/>
                    <a:p>
                      <a:pPr algn="ctr"/>
                      <a:endParaRPr lang="en-IN" sz="1800" dirty="0"/>
                    </a:p>
                    <a:p>
                      <a:pPr algn="ctr"/>
                      <a:r>
                        <a:rPr lang="en-IN" sz="1800" dirty="0" smtClean="0"/>
                        <a:t>2</a:t>
                      </a:r>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smtClean="0"/>
                    </a:p>
                    <a:p>
                      <a:pPr algn="ctr"/>
                      <a:endParaRPr lang="en-IN" sz="1800" dirty="0" smtClean="0">
                        <a:latin typeface="Times New Roman" panose="02020603050405020304" pitchFamily="18" charset="0"/>
                        <a:cs typeface="Times New Roman" panose="02020603050405020304" pitchFamily="18" charset="0"/>
                      </a:endParaRPr>
                    </a:p>
                  </a:txBody>
                  <a:tcPr marL="68580" marR="68580"/>
                </a:tc>
                <a:tc>
                  <a:txBody>
                    <a:bodyPr/>
                    <a:lstStyle/>
                    <a:p>
                      <a:r>
                        <a:rPr kumimoji="0" lang="en-IN" sz="1400" u="none" strike="noStrike" kern="1200" baseline="0" dirty="0" smtClean="0">
                          <a:latin typeface="Adobe Garamond Pro Bold"/>
                        </a:rPr>
                        <a:t>Artificial Intelligence(AI) and Big Data for CoronaVirus Pandemic: A survey on the state of the Arts</a:t>
                      </a:r>
                    </a:p>
                    <a:p>
                      <a:endParaRPr kumimoji="0" lang="en-IN" sz="1400" u="none" strike="noStrike" kern="1200" baseline="0" dirty="0" smtClean="0">
                        <a:latin typeface="Adobe Garamond Pro Bold"/>
                      </a:endParaRPr>
                    </a:p>
                    <a:p>
                      <a:endParaRPr kumimoji="0" lang="en-IN" sz="1400" u="none" strike="noStrike" kern="1200" baseline="0" dirty="0" smtClean="0">
                        <a:latin typeface="Adobe Garamond Pro Bold"/>
                      </a:endParaRPr>
                    </a:p>
                    <a:p>
                      <a:endParaRPr kumimoji="0" lang="en-IN" sz="1400" u="none" strike="noStrike" kern="1200" baseline="0" dirty="0" smtClean="0">
                        <a:latin typeface="Adobe Garamond Pro Bold"/>
                      </a:endParaRPr>
                    </a:p>
                    <a:p>
                      <a:endParaRPr kumimoji="0" lang="en-IN" sz="1400" b="0" i="0" u="none" strike="noStrike" kern="1200" baseline="0" dirty="0" smtClean="0">
                        <a:solidFill>
                          <a:schemeClr val="dk1"/>
                        </a:solidFill>
                        <a:latin typeface="Adobe Garamond Pro Bold"/>
                        <a:ea typeface="+mn-ea"/>
                        <a:cs typeface="Times New Roman" panose="02020603050405020304" pitchFamily="18" charset="0"/>
                      </a:endParaRPr>
                    </a:p>
                  </a:txBody>
                  <a:tcPr marL="68580" marR="68580"/>
                </a:tc>
                <a:tc>
                  <a:txBody>
                    <a:bodyPr/>
                    <a:lstStyle/>
                    <a:p>
                      <a:r>
                        <a:rPr kumimoji="0" lang="en-IN" sz="1400" u="none" strike="noStrike" kern="1200" baseline="0" dirty="0" smtClean="0">
                          <a:latin typeface="Adobe Garamond Pro Bold"/>
                        </a:rPr>
                        <a:t>Quoc Viet Pham, Dinh C.   Nguyen, Thien Huynh The, Won Joo HwNG, Pubudu N. Pathirana</a:t>
                      </a:r>
                      <a:endParaRPr lang="en-IN" sz="1400" dirty="0">
                        <a:latin typeface="Adobe Garamond Pro Bold"/>
                        <a:cs typeface="Times New Roman" panose="02020603050405020304" pitchFamily="18" charset="0"/>
                      </a:endParaRPr>
                    </a:p>
                  </a:txBody>
                  <a:tcPr marL="68580" marR="68580"/>
                </a:tc>
                <a:tc>
                  <a:txBody>
                    <a:bodyPr/>
                    <a:lstStyle/>
                    <a:p>
                      <a:pPr algn="ctr"/>
                      <a:endParaRPr lang="en-IN" sz="1400" dirty="0">
                        <a:latin typeface="Adobe Garamond Pro Bold"/>
                      </a:endParaRPr>
                    </a:p>
                    <a:p>
                      <a:pPr algn="ctr"/>
                      <a:r>
                        <a:rPr lang="en-IN" sz="1400" dirty="0">
                          <a:latin typeface="Adobe Garamond Pro Bold"/>
                        </a:rPr>
                        <a:t>IEEE </a:t>
                      </a:r>
                      <a:r>
                        <a:rPr lang="en-IN" sz="1400" dirty="0" smtClean="0">
                          <a:latin typeface="Adobe Garamond Pro Bold"/>
                        </a:rPr>
                        <a:t>Access</a:t>
                      </a:r>
                      <a:endParaRPr lang="en-IN" sz="1400" dirty="0">
                        <a:latin typeface="Adobe Garamond Pro Bold"/>
                        <a:cs typeface="Times New Roman" panose="02020603050405020304" pitchFamily="18" charset="0"/>
                      </a:endParaRPr>
                    </a:p>
                  </a:txBody>
                  <a:tcPr marL="68580" marR="68580"/>
                </a:tc>
                <a:tc>
                  <a:txBody>
                    <a:bodyPr/>
                    <a:lstStyle/>
                    <a:p>
                      <a:pPr algn="just"/>
                      <a:r>
                        <a:rPr lang="en-IN" sz="1400" dirty="0">
                          <a:latin typeface="Adobe Garamond Pro Bold"/>
                        </a:rPr>
                        <a:t>Proposed a </a:t>
                      </a:r>
                      <a:r>
                        <a:rPr lang="en-IN" sz="1400" dirty="0" smtClean="0">
                          <a:latin typeface="Adobe Garamond Pro Bold"/>
                        </a:rPr>
                        <a:t>application</a:t>
                      </a:r>
                      <a:r>
                        <a:rPr lang="en-IN" sz="1400" baseline="0" dirty="0" smtClean="0">
                          <a:latin typeface="Adobe Garamond Pro Bold"/>
                        </a:rPr>
                        <a:t> of AI for COVID-19 detection and diagnosis, tracking and identification of the outbreak, infodemiology and infoveillance biomedicine and pharmacotherapy.</a:t>
                      </a:r>
                      <a:endParaRPr lang="en-IN" sz="1400" dirty="0">
                        <a:latin typeface="Adobe Garamond Pro Bold"/>
                        <a:cs typeface="Times New Roman" panose="02020603050405020304" pitchFamily="18" charset="0"/>
                      </a:endParaRPr>
                    </a:p>
                  </a:txBody>
                  <a:tcPr marL="68580" marR="68580"/>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995</TotalTime>
  <Words>935</Words>
  <Application>Microsoft Office PowerPoint</Application>
  <PresentationFormat>On-screen Show (4:3)</PresentationFormat>
  <Paragraphs>166</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Adobe Caslon Pro</vt:lpstr>
      <vt:lpstr>Adobe Garamond Pro</vt:lpstr>
      <vt:lpstr>Adobe Garamond Pro Bold</vt:lpstr>
      <vt:lpstr>Aharoni</vt:lpstr>
      <vt:lpstr>Arial</vt:lpstr>
      <vt:lpstr>Arial Narrow</vt:lpstr>
      <vt:lpstr>Garamond</vt:lpstr>
      <vt:lpstr>MS Mincho</vt:lpstr>
      <vt:lpstr>Times New Roman</vt:lpstr>
      <vt:lpstr>Wingdings</vt:lpstr>
      <vt:lpstr>Organic</vt:lpstr>
      <vt:lpstr>PowerPoint Presentation</vt:lpstr>
      <vt:lpstr>   DEPARTMENT OF    ELECTRONICS ENGINEERING</vt:lpstr>
      <vt:lpstr>Team Members:</vt:lpstr>
      <vt:lpstr>PowerPoint Presentation</vt:lpstr>
      <vt:lpstr>PowerPoint Presentation</vt:lpstr>
      <vt:lpstr>Contents</vt:lpstr>
      <vt:lpstr>Introduction :   Diagnosis of COVID-19 </vt:lpstr>
      <vt:lpstr>Literature review:</vt:lpstr>
      <vt:lpstr>PowerPoint Presentation</vt:lpstr>
      <vt:lpstr>Objectives:</vt:lpstr>
      <vt:lpstr>System requirements </vt:lpstr>
      <vt:lpstr>PowerPoint Presentation</vt:lpstr>
      <vt:lpstr>PowerPoint Presentation</vt:lpstr>
      <vt:lpstr>PowerPoint Presentation</vt:lpstr>
      <vt:lpstr>PowerPoint Presentation</vt:lpstr>
      <vt:lpstr>PowerPoint Presentation</vt:lpstr>
      <vt:lpstr>Modules:</vt:lpstr>
      <vt:lpstr>QR Code Generation: </vt:lpstr>
      <vt:lpstr>Device Data Control: </vt:lpstr>
      <vt:lpstr>Superadmin Control </vt:lpstr>
      <vt:lpstr>Device issue and return </vt:lpstr>
      <vt:lpstr>PowerPoint Presentation</vt:lpstr>
      <vt:lpstr>References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honest</dc:creator>
  <cp:lastModifiedBy>Admin</cp:lastModifiedBy>
  <cp:revision>104</cp:revision>
  <dcterms:created xsi:type="dcterms:W3CDTF">2020-10-06T13:37:00Z</dcterms:created>
  <dcterms:modified xsi:type="dcterms:W3CDTF">2021-03-02T12:51:37Z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