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9" r:id="rId5"/>
    <p:sldId id="266" r:id="rId6"/>
    <p:sldId id="267" r:id="rId7"/>
    <p:sldId id="268" r:id="rId8"/>
    <p:sldId id="258" r:id="rId9"/>
    <p:sldId id="269" r:id="rId10"/>
    <p:sldId id="270" r:id="rId11"/>
    <p:sldId id="271" r:id="rId12"/>
    <p:sldId id="260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 Data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k-NN</c:v>
                </c:pt>
                <c:pt idx="1">
                  <c:v>SVM</c:v>
                </c:pt>
                <c:pt idx="2">
                  <c:v>RF</c:v>
                </c:pt>
                <c:pt idx="3">
                  <c:v>GBM</c:v>
                </c:pt>
                <c:pt idx="4">
                  <c:v>LogReg</c:v>
                </c:pt>
                <c:pt idx="5">
                  <c:v>ANN</c:v>
                </c:pt>
                <c:pt idx="6">
                  <c:v>XG Boost</c:v>
                </c:pt>
                <c:pt idx="7">
                  <c:v>Naïve Bayes</c:v>
                </c:pt>
                <c:pt idx="8">
                  <c:v>LASSO</c:v>
                </c:pt>
                <c:pt idx="9">
                  <c:v>RIDGE</c:v>
                </c:pt>
                <c:pt idx="10">
                  <c:v>Decision Trees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87.9</c:v>
                </c:pt>
                <c:pt idx="1">
                  <c:v>87.8</c:v>
                </c:pt>
                <c:pt idx="2">
                  <c:v>84</c:v>
                </c:pt>
                <c:pt idx="3">
                  <c:v>91.6</c:v>
                </c:pt>
                <c:pt idx="4">
                  <c:v>87.5</c:v>
                </c:pt>
                <c:pt idx="5">
                  <c:v>85.8</c:v>
                </c:pt>
                <c:pt idx="6">
                  <c:v>84.8</c:v>
                </c:pt>
                <c:pt idx="7">
                  <c:v>84.3</c:v>
                </c:pt>
                <c:pt idx="8">
                  <c:v>88.6</c:v>
                </c:pt>
                <c:pt idx="9">
                  <c:v>87.5</c:v>
                </c:pt>
                <c:pt idx="10">
                  <c:v>84.8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15-4FA6-94AD-F52582BA1D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 Data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k-NN</c:v>
                </c:pt>
                <c:pt idx="1">
                  <c:v>SVM</c:v>
                </c:pt>
                <c:pt idx="2">
                  <c:v>RF</c:v>
                </c:pt>
                <c:pt idx="3">
                  <c:v>GBM</c:v>
                </c:pt>
                <c:pt idx="4">
                  <c:v>LogReg</c:v>
                </c:pt>
                <c:pt idx="5">
                  <c:v>ANN</c:v>
                </c:pt>
                <c:pt idx="6">
                  <c:v>XG Boost</c:v>
                </c:pt>
                <c:pt idx="7">
                  <c:v>Naïve Bayes</c:v>
                </c:pt>
                <c:pt idx="8">
                  <c:v>LASSO</c:v>
                </c:pt>
                <c:pt idx="9">
                  <c:v>RIDGE</c:v>
                </c:pt>
                <c:pt idx="10">
                  <c:v>Decision Trees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86.1</c:v>
                </c:pt>
                <c:pt idx="1">
                  <c:v>87.1</c:v>
                </c:pt>
                <c:pt idx="2">
                  <c:v>83.4</c:v>
                </c:pt>
                <c:pt idx="3">
                  <c:v>86.5</c:v>
                </c:pt>
                <c:pt idx="4">
                  <c:v>86.6</c:v>
                </c:pt>
                <c:pt idx="5">
                  <c:v>83.3</c:v>
                </c:pt>
                <c:pt idx="6">
                  <c:v>82</c:v>
                </c:pt>
                <c:pt idx="7">
                  <c:v>83.1</c:v>
                </c:pt>
                <c:pt idx="8">
                  <c:v>87.3</c:v>
                </c:pt>
                <c:pt idx="9">
                  <c:v>85.4</c:v>
                </c:pt>
                <c:pt idx="10">
                  <c:v>83.7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15-4FA6-94AD-F52582BA1D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4495496"/>
        <c:axId val="354493528"/>
      </c:barChart>
      <c:catAx>
        <c:axId val="354495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4493528"/>
        <c:crosses val="autoZero"/>
        <c:auto val="1"/>
        <c:lblAlgn val="ctr"/>
        <c:lblOffset val="100"/>
        <c:noMultiLvlLbl val="0"/>
      </c:catAx>
      <c:valAx>
        <c:axId val="354493528"/>
        <c:scaling>
          <c:orientation val="minMax"/>
          <c:max val="100"/>
          <c:min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4495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A0716-BAF0-44A3-8FB2-96A9546FFE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Waveforms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958A0-4D56-4829-BD9C-E16043D3E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08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AE865-F838-448E-B9C9-3311C6D6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Boruta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2BCFE-59D7-41BD-8FC5-EEC36EA84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This Algorithm creates Shadow attributes for each attribute in the dataset</a:t>
            </a:r>
          </a:p>
          <a:p>
            <a:r>
              <a:rPr lang="en-IN" dirty="0"/>
              <a:t>Shuffling of attributes to remove correlation and biasness.</a:t>
            </a:r>
          </a:p>
          <a:p>
            <a:pPr fontAlgn="base"/>
            <a:r>
              <a:rPr lang="en-IN" dirty="0"/>
              <a:t>Z score noted by executing Random Forest.</a:t>
            </a:r>
          </a:p>
          <a:p>
            <a:pPr fontAlgn="base"/>
            <a:r>
              <a:rPr lang="en-IN" dirty="0"/>
              <a:t>At every iteration, calculates Maximum Z Score among each Shadow attributes (MZSA) and checks whether a real feature has a higher importance than the MZSA or lower.</a:t>
            </a:r>
          </a:p>
          <a:p>
            <a:pPr fontAlgn="base"/>
            <a:r>
              <a:rPr lang="en-IN" dirty="0"/>
              <a:t>Mark the attributes which have importance significantly lower than MZSA as ‘unimportant’ and permanently remove them from the information system.</a:t>
            </a:r>
          </a:p>
          <a:p>
            <a:pPr fontAlgn="base"/>
            <a:r>
              <a:rPr lang="en-IN" dirty="0"/>
              <a:t>Mark the attributes which have importance significantly higher than MZSA as ‘important’.</a:t>
            </a:r>
          </a:p>
          <a:p>
            <a:pPr fontAlgn="base"/>
            <a:r>
              <a:rPr lang="en-IN" dirty="0"/>
              <a:t>Repeat the procedure until all the features are marked, or the algorithm has reached the previously set limit of the random forest runs.</a:t>
            </a:r>
          </a:p>
          <a:p>
            <a:pPr fontAlgn="base"/>
            <a:r>
              <a:rPr lang="en-IN" dirty="0"/>
              <a:t>At the end, remove all shadow attributes.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938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6F4A1-9807-4B82-A71C-CE7942A1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Boruta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0F7DD-2DD5-404C-90F8-988747DF0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8750"/>
            <a:ext cx="9601200" cy="16750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0C8F49-7638-4C19-9F29-99E856B14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235" y="3332661"/>
            <a:ext cx="6403930" cy="28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8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CC80-CF5A-480A-9A53-455CC14A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468F8-EFB8-4997-94BB-88DCD9B61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K-NN</a:t>
            </a:r>
          </a:p>
          <a:p>
            <a:r>
              <a:rPr lang="en-IN" dirty="0"/>
              <a:t>SVM</a:t>
            </a:r>
          </a:p>
          <a:p>
            <a:r>
              <a:rPr lang="en-IN" dirty="0"/>
              <a:t>Random Forest</a:t>
            </a:r>
          </a:p>
          <a:p>
            <a:r>
              <a:rPr lang="en-IN" dirty="0"/>
              <a:t>GBM</a:t>
            </a:r>
          </a:p>
          <a:p>
            <a:r>
              <a:rPr lang="en-IN" dirty="0"/>
              <a:t>Logistic Regression</a:t>
            </a:r>
          </a:p>
          <a:p>
            <a:r>
              <a:rPr lang="en-IN" dirty="0"/>
              <a:t>LASSO – RIDGE</a:t>
            </a:r>
          </a:p>
          <a:p>
            <a:r>
              <a:rPr lang="en-IN" dirty="0"/>
              <a:t>Naïve Bayes</a:t>
            </a:r>
          </a:p>
          <a:p>
            <a:r>
              <a:rPr lang="en-IN" dirty="0"/>
              <a:t>XG Boost</a:t>
            </a:r>
          </a:p>
          <a:p>
            <a:r>
              <a:rPr lang="en-IN" dirty="0"/>
              <a:t>ANN</a:t>
            </a:r>
          </a:p>
        </p:txBody>
      </p:sp>
    </p:spTree>
    <p:extLst>
      <p:ext uri="{BB962C8B-B14F-4D97-AF65-F5344CB8AC3E}">
        <p14:creationId xmlns:p14="http://schemas.microsoft.com/office/powerpoint/2010/main" val="1992352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47804-712C-4F08-878E-EAA7168F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Metrics Achieved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41206AD-E50B-44DD-8E18-88C1E4DAEB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382223"/>
              </p:ext>
            </p:extLst>
          </p:nvPr>
        </p:nvGraphicFramePr>
        <p:xfrm>
          <a:off x="1371600" y="2286000"/>
          <a:ext cx="9601200" cy="4185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6820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0286-DC9E-4C30-97F2-0B8BD4EE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05EF-A369-48EA-95AF-4F57EED24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Stacking</a:t>
            </a:r>
          </a:p>
          <a:p>
            <a:r>
              <a:rPr lang="en-IN" dirty="0"/>
              <a:t>Ensembles</a:t>
            </a:r>
          </a:p>
        </p:txBody>
      </p:sp>
    </p:spTree>
    <p:extLst>
      <p:ext uri="{BB962C8B-B14F-4D97-AF65-F5344CB8AC3E}">
        <p14:creationId xmlns:p14="http://schemas.microsoft.com/office/powerpoint/2010/main" val="2169303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DE67-7B2E-4A0C-AF1C-745424565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Waveform?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9784F-3703-4A71-AAA1-43DFA31F7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en-IN" dirty="0"/>
              <a:t>A curve showing the shape of a wave at a given time. - Google</a:t>
            </a:r>
          </a:p>
          <a:p>
            <a:r>
              <a:rPr lang="en-IN" dirty="0"/>
              <a:t>A Waveform is the shape and form of a signal such as a wave moving in a physical medium or an abstract representation. – Wikipedia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8" name="Picture 4" descr="https://upload.wikimedia.org/wikipedia/commons/thumb/7/77/Waveforms.svg/780px-Waveforms.svg.png">
            <a:extLst>
              <a:ext uri="{FF2B5EF4-FFF2-40B4-BE49-F238E27FC236}">
                <a16:creationId xmlns:a16="http://schemas.microsoft.com/office/drawing/2014/main" id="{D731D557-A309-4D49-94BC-BDD6D4556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701" y="3105509"/>
            <a:ext cx="3862796" cy="332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63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4361-CE4F-4EFC-B36E-3BE3736AC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Identify?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A234-46FF-4466-B7CD-46E31F140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Dimensions</a:t>
            </a:r>
          </a:p>
          <a:p>
            <a:r>
              <a:rPr lang="en-IN" dirty="0"/>
              <a:t>Mathematical Variables</a:t>
            </a:r>
          </a:p>
          <a:p>
            <a:endParaRPr lang="en-IN" dirty="0"/>
          </a:p>
        </p:txBody>
      </p:sp>
      <p:pic>
        <p:nvPicPr>
          <p:cNvPr id="2050" name="Picture 2" descr="sine wave waveform">
            <a:extLst>
              <a:ext uri="{FF2B5EF4-FFF2-40B4-BE49-F238E27FC236}">
                <a16:creationId xmlns:a16="http://schemas.microsoft.com/office/drawing/2014/main" id="{7E6E6807-6BF2-4EF1-AA23-0F3EE27B8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26143"/>
            <a:ext cx="4323806" cy="226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quare wave waveform">
            <a:extLst>
              <a:ext uri="{FF2B5EF4-FFF2-40B4-BE49-F238E27FC236}">
                <a16:creationId xmlns:a16="http://schemas.microsoft.com/office/drawing/2014/main" id="{5EDBA267-245A-49CE-994A-14DCAF6C5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084899"/>
            <a:ext cx="45720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ctangular waveform">
            <a:extLst>
              <a:ext uri="{FF2B5EF4-FFF2-40B4-BE49-F238E27FC236}">
                <a16:creationId xmlns:a16="http://schemas.microsoft.com/office/drawing/2014/main" id="{B455C4C4-394F-41B7-8407-ECF9DA604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37" y="3786176"/>
            <a:ext cx="44291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31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B9CE-F399-4475-8466-BEFB073D2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Measure?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A70802-022F-4206-AD8C-F1A689EF5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Period - This is the length of time in seconds that the waveform takes to repeat itself from start to finish</a:t>
            </a:r>
          </a:p>
          <a:p>
            <a:r>
              <a:rPr lang="en-IN" dirty="0"/>
              <a:t>Frequency - This is the number of times the waveform repeats itself within a one second time period.</a:t>
            </a:r>
          </a:p>
          <a:p>
            <a:r>
              <a:rPr lang="en-IN" dirty="0"/>
              <a:t>Amplitude - This is the magnitude or intensity of the signal waveform measured in volts or amps.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484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9E24E-5743-47AE-924D-0D99580F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Can we Identify waveforms using Data?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31179-12B8-4405-B597-C6C905B59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Absolutely!</a:t>
            </a:r>
          </a:p>
          <a:p>
            <a:r>
              <a:rPr lang="en-IN" dirty="0"/>
              <a:t>Data can be a recorded version of Waveforms and its measures.</a:t>
            </a:r>
          </a:p>
        </p:txBody>
      </p:sp>
    </p:spTree>
    <p:extLst>
      <p:ext uri="{BB962C8B-B14F-4D97-AF65-F5344CB8AC3E}">
        <p14:creationId xmlns:p14="http://schemas.microsoft.com/office/powerpoint/2010/main" val="1562604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2D6AA-082D-4151-9B7F-68401D9A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Waveform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F5C4F-8400-4311-98BE-7D9169835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Objective:</a:t>
            </a:r>
          </a:p>
          <a:p>
            <a:r>
              <a:rPr lang="en-IN" dirty="0"/>
              <a:t>Predict</a:t>
            </a:r>
          </a:p>
          <a:p>
            <a:r>
              <a:rPr lang="en-IN" dirty="0"/>
              <a:t>Classify</a:t>
            </a:r>
          </a:p>
          <a:p>
            <a:r>
              <a:rPr lang="en-IN" dirty="0"/>
              <a:t>Measures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739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6798-B7C7-44D1-858E-6F5CC7FF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010CF-8A99-4031-BDDF-FE1192EB4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Dimensions: 5000x41</a:t>
            </a:r>
          </a:p>
          <a:p>
            <a:r>
              <a:rPr lang="en-IN" dirty="0"/>
              <a:t>Target Variable: Factor: Levels – 0,1,2</a:t>
            </a:r>
          </a:p>
          <a:p>
            <a:r>
              <a:rPr lang="en-IN" dirty="0"/>
              <a:t>Predictors: 40 – Numerical – Continuous</a:t>
            </a:r>
          </a:p>
          <a:p>
            <a:r>
              <a:rPr lang="en-IN" dirty="0"/>
              <a:t>Multiclass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195907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0DC63-5B37-4015-8FB1-CEC81EF8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7D7AD-7DF1-4C85-B8E6-89243F955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PCA</a:t>
            </a:r>
          </a:p>
          <a:p>
            <a:r>
              <a:rPr lang="en-IN" dirty="0"/>
              <a:t>Boruta</a:t>
            </a:r>
          </a:p>
          <a:p>
            <a:r>
              <a:rPr lang="en-IN" dirty="0"/>
              <a:t>LASSO and RIDGE</a:t>
            </a:r>
          </a:p>
          <a:p>
            <a:r>
              <a:rPr lang="en-IN" dirty="0"/>
              <a:t>Scaling – z-score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2AF66C-EE3D-4A4D-92A8-103D09E8E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266" y="2171700"/>
            <a:ext cx="61722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1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BFDD-983D-4D82-88CC-CF64E361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PCA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EB0AC1-B6EA-4783-9853-66126FF46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63597"/>
            <a:ext cx="5003074" cy="27602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AF9203-0798-4520-972A-1DBF045FC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122" y="1563597"/>
            <a:ext cx="5073696" cy="276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1869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437</TotalTime>
  <Words>334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Franklin Gothic Book</vt:lpstr>
      <vt:lpstr>Crop</vt:lpstr>
      <vt:lpstr>Waveforms</vt:lpstr>
      <vt:lpstr>What is a Waveform?</vt:lpstr>
      <vt:lpstr>How to Identify?</vt:lpstr>
      <vt:lpstr>How to Measure?</vt:lpstr>
      <vt:lpstr>Can we Identify waveforms using Data? </vt:lpstr>
      <vt:lpstr>Waveform Data</vt:lpstr>
      <vt:lpstr>About the Data</vt:lpstr>
      <vt:lpstr>Data Pre-processing</vt:lpstr>
      <vt:lpstr>PCA</vt:lpstr>
      <vt:lpstr>Boruta</vt:lpstr>
      <vt:lpstr>Boruta </vt:lpstr>
      <vt:lpstr>Models Implemented</vt:lpstr>
      <vt:lpstr>Metrics Achieved</vt:lpstr>
      <vt:lpstr>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Waveform classification</dc:title>
  <dc:creator>Deepak Rajoori</dc:creator>
  <cp:lastModifiedBy>Deepak Rajoori</cp:lastModifiedBy>
  <cp:revision>20</cp:revision>
  <dcterms:created xsi:type="dcterms:W3CDTF">2017-10-03T07:34:39Z</dcterms:created>
  <dcterms:modified xsi:type="dcterms:W3CDTF">2017-11-01T09:02:17Z</dcterms:modified>
</cp:coreProperties>
</file>