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  <p:sldMasterId id="2147483759" r:id="rId2"/>
  </p:sldMasterIdLst>
  <p:notesMasterIdLst>
    <p:notesMasterId r:id="rId20"/>
  </p:notesMasterIdLst>
  <p:sldIdLst>
    <p:sldId id="256" r:id="rId3"/>
    <p:sldId id="257" r:id="rId4"/>
    <p:sldId id="258" r:id="rId5"/>
    <p:sldId id="278" r:id="rId6"/>
    <p:sldId id="259" r:id="rId7"/>
    <p:sldId id="260" r:id="rId8"/>
    <p:sldId id="261" r:id="rId9"/>
    <p:sldId id="262" r:id="rId10"/>
    <p:sldId id="263" r:id="rId11"/>
    <p:sldId id="264" r:id="rId12"/>
    <p:sldId id="280" r:id="rId13"/>
    <p:sldId id="265" r:id="rId14"/>
    <p:sldId id="266" r:id="rId15"/>
    <p:sldId id="267" r:id="rId16"/>
    <p:sldId id="268" r:id="rId17"/>
    <p:sldId id="269" r:id="rId18"/>
    <p:sldId id="28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5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6B7352-8A91-4FD6-9046-DEB68BA32C43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5909F0-4258-45C5-BE4D-A50065330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85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909F0-4258-45C5-BE4D-A50065330A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52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7737794-CE39-40DD-AFE3-65E7729BE9F5}" type="datetimeFigureOut">
              <a:rPr lang="en-US" smtClean="0"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43EE-02A3-42F2-B632-0A7C0A7FFC9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203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7794-CE39-40DD-AFE3-65E7729BE9F5}" type="datetimeFigureOut">
              <a:rPr lang="en-US" smtClean="0"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43EE-02A3-42F2-B632-0A7C0A7FFC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731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7794-CE39-40DD-AFE3-65E7729BE9F5}" type="datetimeFigureOut">
              <a:rPr lang="en-US" smtClean="0"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43EE-02A3-42F2-B632-0A7C0A7FFC9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998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7794-CE39-40DD-AFE3-65E7729BE9F5}" type="datetimeFigureOut">
              <a:rPr lang="en-US" smtClean="0"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43EE-02A3-42F2-B632-0A7C0A7FFC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27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7794-CE39-40DD-AFE3-65E7729BE9F5}" type="datetimeFigureOut">
              <a:rPr lang="en-US" smtClean="0"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43EE-02A3-42F2-B632-0A7C0A7FFC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1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7794-CE39-40DD-AFE3-65E7729BE9F5}" type="datetimeFigureOut">
              <a:rPr lang="en-US" smtClean="0"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43EE-02A3-42F2-B632-0A7C0A7FFC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210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7794-CE39-40DD-AFE3-65E7729BE9F5}" type="datetimeFigureOut">
              <a:rPr lang="en-US" smtClean="0"/>
              <a:t>5/25/2019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43EE-02A3-42F2-B632-0A7C0A7FFC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376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7794-CE39-40DD-AFE3-65E7729BE9F5}" type="datetimeFigureOut">
              <a:rPr lang="en-US" smtClean="0"/>
              <a:t>5/25/2019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43EE-02A3-42F2-B632-0A7C0A7FFC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4126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7794-CE39-40DD-AFE3-65E7729BE9F5}" type="datetimeFigureOut">
              <a:rPr lang="en-US" smtClean="0"/>
              <a:t>5/25/2019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43EE-02A3-42F2-B632-0A7C0A7FFC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1774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7794-CE39-40DD-AFE3-65E7729BE9F5}" type="datetimeFigureOut">
              <a:rPr lang="en-US" smtClean="0"/>
              <a:t>5/25/2019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43EE-02A3-42F2-B632-0A7C0A7FFC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0142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7794-CE39-40DD-AFE3-65E7729BE9F5}" type="datetimeFigureOut">
              <a:rPr lang="en-US" smtClean="0"/>
              <a:t>5/25/2019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43EE-02A3-42F2-B632-0A7C0A7FFC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56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7794-CE39-40DD-AFE3-65E7729BE9F5}" type="datetimeFigureOut">
              <a:rPr lang="en-US" smtClean="0"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43EE-02A3-42F2-B632-0A7C0A7FFC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2782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7794-CE39-40DD-AFE3-65E7729BE9F5}" type="datetimeFigureOut">
              <a:rPr lang="en-US" smtClean="0"/>
              <a:t>5/25/2019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43EE-02A3-42F2-B632-0A7C0A7FFC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997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7794-CE39-40DD-AFE3-65E7729BE9F5}" type="datetimeFigureOut">
              <a:rPr lang="en-US" smtClean="0"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43EE-02A3-42F2-B632-0A7C0A7FFC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3964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7794-CE39-40DD-AFE3-65E7729BE9F5}" type="datetimeFigureOut">
              <a:rPr lang="en-US" smtClean="0"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43EE-02A3-42F2-B632-0A7C0A7FFC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61339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7794-CE39-40DD-AFE3-65E7729BE9F5}" type="datetimeFigureOut">
              <a:rPr lang="en-US" smtClean="0"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43EE-02A3-42F2-B632-0A7C0A7FFC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2229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7794-CE39-40DD-AFE3-65E7729BE9F5}" type="datetimeFigureOut">
              <a:rPr lang="en-US" smtClean="0"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43EE-02A3-42F2-B632-0A7C0A7FFC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49420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7794-CE39-40DD-AFE3-65E7729BE9F5}" type="datetimeFigureOut">
              <a:rPr lang="en-US" smtClean="0"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43EE-02A3-42F2-B632-0A7C0A7FFC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8239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7794-CE39-40DD-AFE3-65E7729BE9F5}" type="datetimeFigureOut">
              <a:rPr lang="en-US" smtClean="0"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43EE-02A3-42F2-B632-0A7C0A7FFC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2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7794-CE39-40DD-AFE3-65E7729BE9F5}" type="datetimeFigureOut">
              <a:rPr lang="en-US" smtClean="0"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43EE-02A3-42F2-B632-0A7C0A7FFC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54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7794-CE39-40DD-AFE3-65E7729BE9F5}" type="datetimeFigureOut">
              <a:rPr lang="en-US" smtClean="0"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43EE-02A3-42F2-B632-0A7C0A7FFC9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077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7794-CE39-40DD-AFE3-65E7729BE9F5}" type="datetimeFigureOut">
              <a:rPr lang="en-US" smtClean="0"/>
              <a:t>5/25/2019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43EE-02A3-42F2-B632-0A7C0A7FFC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7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7794-CE39-40DD-AFE3-65E7729BE9F5}" type="datetimeFigureOut">
              <a:rPr lang="en-US" smtClean="0"/>
              <a:t>5/25/2019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43EE-02A3-42F2-B632-0A7C0A7FFC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20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7794-CE39-40DD-AFE3-65E7729BE9F5}" type="datetimeFigureOut">
              <a:rPr lang="en-US" smtClean="0"/>
              <a:t>5/25/2019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43EE-02A3-42F2-B632-0A7C0A7FFC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610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7794-CE39-40DD-AFE3-65E7729BE9F5}" type="datetimeFigureOut">
              <a:rPr lang="en-US" smtClean="0"/>
              <a:t>5/25/2019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43EE-02A3-42F2-B632-0A7C0A7FFC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493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7794-CE39-40DD-AFE3-65E7729BE9F5}" type="datetimeFigureOut">
              <a:rPr lang="en-US" smtClean="0"/>
              <a:t>5/25/2019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43EE-02A3-42F2-B632-0A7C0A7FFC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959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7794-CE39-40DD-AFE3-65E7729BE9F5}" type="datetimeFigureOut">
              <a:rPr lang="en-US" smtClean="0"/>
              <a:t>5/25/2019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43EE-02A3-42F2-B632-0A7C0A7FFC9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262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7737794-CE39-40DD-AFE3-65E7729BE9F5}" type="datetimeFigureOut">
              <a:rPr lang="en-US" smtClean="0"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8A43EE-02A3-42F2-B632-0A7C0A7FFC9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050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37794-CE39-40DD-AFE3-65E7729BE9F5}" type="datetimeFigureOut">
              <a:rPr lang="en-US" smtClean="0"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B8A43EE-02A3-42F2-B632-0A7C0A7FFC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664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743" y="681023"/>
            <a:ext cx="9144000" cy="1512721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Pneumonia Detection </a:t>
            </a:r>
            <a:r>
              <a:rPr lang="en-US" sz="4000" dirty="0" smtClean="0"/>
              <a:t>from </a:t>
            </a:r>
            <a:br>
              <a:rPr lang="en-US" sz="4000" dirty="0" smtClean="0"/>
            </a:br>
            <a:r>
              <a:rPr lang="en-US" sz="4000" dirty="0" smtClean="0"/>
              <a:t>Chest X-Ray Images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6743" y="3468914"/>
            <a:ext cx="9144000" cy="3176146"/>
          </a:xfrm>
        </p:spPr>
        <p:txBody>
          <a:bodyPr>
            <a:normAutofit/>
          </a:bodyPr>
          <a:lstStyle/>
          <a:p>
            <a:pPr algn="r"/>
            <a:r>
              <a:rPr lang="en-US" b="1" dirty="0" smtClean="0"/>
              <a:t>By</a:t>
            </a:r>
          </a:p>
          <a:p>
            <a:pPr algn="r"/>
            <a:r>
              <a:rPr lang="en-US" dirty="0" smtClean="0"/>
              <a:t>A Jyotishwara Prasad and N Mukesh </a:t>
            </a:r>
          </a:p>
          <a:p>
            <a:pPr algn="r"/>
            <a:r>
              <a:rPr lang="en-US" dirty="0" smtClean="0"/>
              <a:t>(Geetanjali College of Engineering and Technology) </a:t>
            </a:r>
          </a:p>
          <a:p>
            <a:pPr algn="r"/>
            <a:r>
              <a:rPr lang="en-US" dirty="0" smtClean="0"/>
              <a:t> </a:t>
            </a:r>
          </a:p>
          <a:p>
            <a:pPr algn="r"/>
            <a:r>
              <a:rPr lang="en-US" dirty="0" smtClean="0"/>
              <a:t>E Pravallika , P Saileswar Reddy and K R G Deepak Teja  </a:t>
            </a:r>
          </a:p>
          <a:p>
            <a:pPr algn="r"/>
            <a:r>
              <a:rPr lang="en-US" dirty="0" smtClean="0"/>
              <a:t>(JNTUA College of Engineering, Pulivendula)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315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02" b="60746"/>
          <a:stretch/>
        </p:blipFill>
        <p:spPr>
          <a:xfrm>
            <a:off x="1458350" y="2018714"/>
            <a:ext cx="4185488" cy="8018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942" b="6475"/>
          <a:stretch/>
        </p:blipFill>
        <p:spPr>
          <a:xfrm>
            <a:off x="6719667" y="2077329"/>
            <a:ext cx="4185488" cy="74324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458350" y="758707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 smtClean="0"/>
              <a:t>Functions </a:t>
            </a:r>
          </a:p>
          <a:p>
            <a:r>
              <a:rPr lang="en-US" dirty="0" smtClean="0"/>
              <a:t> </a:t>
            </a:r>
          </a:p>
          <a:p>
            <a:r>
              <a:rPr lang="en-US" b="1" dirty="0" err="1" smtClean="0"/>
              <a:t>image_data_format</a:t>
            </a:r>
            <a:r>
              <a:rPr lang="en-US" b="1" dirty="0" smtClean="0"/>
              <a:t>()</a:t>
            </a:r>
            <a:endParaRPr lang="en-US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072" y="3123531"/>
            <a:ext cx="7088541" cy="238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450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077" y="46469"/>
            <a:ext cx="6621532" cy="678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234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589" y="2776007"/>
            <a:ext cx="6500889" cy="15313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589" y="862411"/>
            <a:ext cx="10749651" cy="14957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7" y="4810543"/>
            <a:ext cx="12174734" cy="112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247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41" y="265711"/>
            <a:ext cx="8414887" cy="57596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845" y="5178108"/>
            <a:ext cx="4695565" cy="84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688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8969" y="676065"/>
            <a:ext cx="1010603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fit_generator</a:t>
            </a:r>
            <a:r>
              <a:rPr lang="en-US" b="1" dirty="0" smtClean="0"/>
              <a:t>()   </a:t>
            </a:r>
          </a:p>
          <a:p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In </a:t>
            </a:r>
            <a:r>
              <a:rPr lang="en-US" dirty="0" err="1" smtClean="0"/>
              <a:t>fit_generator</a:t>
            </a:r>
            <a:r>
              <a:rPr lang="en-US" dirty="0" smtClean="0"/>
              <a:t>() , you don't pass the x and y directly, instead they come from a generator.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Generator is used when you want to avoid duplicate data when using multiprocessing. </a:t>
            </a:r>
          </a:p>
          <a:p>
            <a:endParaRPr lang="en-US" dirty="0"/>
          </a:p>
          <a:p>
            <a:r>
              <a:rPr lang="en-US" b="1" dirty="0" smtClean="0"/>
              <a:t>keras’ </a:t>
            </a:r>
            <a:r>
              <a:rPr lang="en-US" b="1" dirty="0" err="1" smtClean="0"/>
              <a:t>fit_generator</a:t>
            </a:r>
            <a:r>
              <a:rPr lang="en-US" b="1" dirty="0" smtClean="0"/>
              <a:t>() function is used :</a:t>
            </a:r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If datasets are often too large to fit into memory. 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To avoid </a:t>
            </a:r>
            <a:r>
              <a:rPr lang="en-US" dirty="0" err="1" smtClean="0"/>
              <a:t>overfitting</a:t>
            </a:r>
            <a:r>
              <a:rPr lang="en-US" dirty="0" smtClean="0"/>
              <a:t> and increase the ability of our model.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69" y="4092385"/>
            <a:ext cx="9748206" cy="207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882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00982" y="886144"/>
            <a:ext cx="31025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evaluate_generator</a:t>
            </a:r>
            <a:r>
              <a:rPr lang="en-US" sz="2400" b="1" dirty="0" smtClean="0"/>
              <a:t>()</a:t>
            </a:r>
            <a:endParaRPr lang="en-US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982" y="2844189"/>
            <a:ext cx="8377698" cy="183382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00982" y="1634334"/>
            <a:ext cx="93341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Evaluates the model on a data generator.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Predicts the accuracy of test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05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1389" y="843352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Output </a:t>
            </a:r>
          </a:p>
          <a:p>
            <a:r>
              <a:rPr lang="en-US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Accuracy for </a:t>
            </a:r>
            <a:r>
              <a:rPr lang="en-US" dirty="0" err="1" smtClean="0"/>
              <a:t>train_data</a:t>
            </a:r>
            <a:r>
              <a:rPr lang="en-US" dirty="0" smtClean="0"/>
              <a:t> 	:  95.80%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Loss for </a:t>
            </a:r>
            <a:r>
              <a:rPr lang="en-US" dirty="0" err="1" smtClean="0"/>
              <a:t>train_data</a:t>
            </a:r>
            <a:r>
              <a:rPr lang="en-US" dirty="0" smtClean="0"/>
              <a:t>  	: 13.14 %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Accuracy of </a:t>
            </a:r>
            <a:r>
              <a:rPr lang="en-US" dirty="0" err="1" smtClean="0"/>
              <a:t>Test_Data</a:t>
            </a:r>
            <a:r>
              <a:rPr lang="en-US" dirty="0" smtClean="0"/>
              <a:t> 	:  90.31%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291387" y="2836110"/>
            <a:ext cx="9774177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Further Enhancements: </a:t>
            </a:r>
          </a:p>
          <a:p>
            <a:r>
              <a:rPr lang="en-US" dirty="0"/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We </a:t>
            </a:r>
            <a:r>
              <a:rPr lang="en-US" dirty="0"/>
              <a:t>can compile the model at more number of epochs. 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Hyper-parameter </a:t>
            </a:r>
            <a:r>
              <a:rPr lang="en-US" dirty="0"/>
              <a:t>Tuning(There are a lot of parameters that we can play with). 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Use </a:t>
            </a:r>
            <a:r>
              <a:rPr lang="en-US" dirty="0"/>
              <a:t>of much more deeper architectures.</a:t>
            </a:r>
          </a:p>
        </p:txBody>
      </p:sp>
    </p:spTree>
    <p:extLst>
      <p:ext uri="{BB962C8B-B14F-4D97-AF65-F5344CB8AC3E}">
        <p14:creationId xmlns:p14="http://schemas.microsoft.com/office/powerpoint/2010/main" val="1069752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1631" y="1305087"/>
            <a:ext cx="9976833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Application</a:t>
            </a:r>
          </a:p>
          <a:p>
            <a:endParaRPr lang="en-US" sz="2800" b="1" dirty="0"/>
          </a:p>
          <a:p>
            <a:r>
              <a:rPr lang="en-US" dirty="0" smtClean="0"/>
              <a:t>Used in </a:t>
            </a:r>
            <a:r>
              <a:rPr lang="en-US" dirty="0"/>
              <a:t>automat diagnostics of medical </a:t>
            </a:r>
            <a:r>
              <a:rPr lang="en-US" dirty="0" smtClean="0"/>
              <a:t>images</a:t>
            </a:r>
          </a:p>
          <a:p>
            <a:endParaRPr lang="en-US" sz="3200" b="1" dirty="0"/>
          </a:p>
          <a:p>
            <a:r>
              <a:rPr lang="en-US" sz="3200" b="1" dirty="0" smtClean="0"/>
              <a:t>Conclusion </a:t>
            </a:r>
          </a:p>
          <a:p>
            <a:r>
              <a:rPr lang="en-US" sz="2000" dirty="0" smtClean="0"/>
              <a:t> </a:t>
            </a:r>
          </a:p>
          <a:p>
            <a:r>
              <a:rPr lang="en-US" sz="2000" dirty="0" smtClean="0"/>
              <a:t>Thus a model was built for detecting pneumonia from scanned X-ray images by using CNN with </a:t>
            </a:r>
          </a:p>
          <a:p>
            <a:r>
              <a:rPr lang="en-US" sz="2000" dirty="0" smtClean="0"/>
              <a:t>an accuracy of </a:t>
            </a:r>
            <a:r>
              <a:rPr lang="en-US" sz="2000" b="1" dirty="0" smtClean="0"/>
              <a:t>95% (on </a:t>
            </a:r>
            <a:r>
              <a:rPr lang="en-US" sz="2000" b="1" dirty="0" err="1" smtClean="0"/>
              <a:t>train_data</a:t>
            </a:r>
            <a:r>
              <a:rPr lang="en-US" sz="2000" b="1" dirty="0" smtClean="0"/>
              <a:t>)</a:t>
            </a:r>
            <a:r>
              <a:rPr lang="en-US" sz="2000" dirty="0" smtClean="0"/>
              <a:t> and an accuracy of </a:t>
            </a:r>
            <a:r>
              <a:rPr lang="en-US" sz="2000" b="1" dirty="0" smtClean="0"/>
              <a:t>90% (on </a:t>
            </a:r>
            <a:r>
              <a:rPr lang="en-US" sz="2000" b="1" dirty="0" err="1" smtClean="0"/>
              <a:t>test_data</a:t>
            </a:r>
            <a:r>
              <a:rPr lang="en-US" sz="2000" b="1" dirty="0" smtClean="0"/>
              <a:t>)</a:t>
            </a:r>
            <a:r>
              <a:rPr lang="en-US" sz="2000" dirty="0" smtClean="0"/>
              <a:t> approximately. 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93541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848976"/>
            <a:ext cx="1090061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Problem Statement: </a:t>
            </a:r>
          </a:p>
          <a:p>
            <a:r>
              <a:rPr lang="en-US" sz="2400" dirty="0"/>
              <a:t>	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To detect Pneumonia clouds in scanned Chest X-Rays of pediatric patients using CNN( </a:t>
            </a:r>
            <a:r>
              <a:rPr lang="fr-FR" sz="2400" dirty="0" smtClean="0"/>
              <a:t>Convolutional Neural Networks</a:t>
            </a:r>
            <a:r>
              <a:rPr lang="en-US" sz="2400" dirty="0" smtClean="0"/>
              <a:t>). 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914400" y="3836131"/>
            <a:ext cx="545737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Tools/Libraries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Languages 	: Python </a:t>
            </a:r>
          </a:p>
          <a:p>
            <a:r>
              <a:rPr lang="en-US" dirty="0" smtClean="0"/>
              <a:t>Tools/IDE 		: Anaconda</a:t>
            </a:r>
          </a:p>
          <a:p>
            <a:r>
              <a:rPr lang="en-US" dirty="0" smtClean="0"/>
              <a:t>Libraries 		: keras, tensorflow, pillow, matplotlib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1" y="2696496"/>
            <a:ext cx="508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Domain 		 : Artificial Intelligence</a:t>
            </a:r>
          </a:p>
          <a:p>
            <a:r>
              <a:rPr lang="fr-FR" dirty="0" smtClean="0"/>
              <a:t>Sub-Domain	 : Image Recognition</a:t>
            </a:r>
          </a:p>
          <a:p>
            <a:r>
              <a:rPr lang="fr-FR" dirty="0" smtClean="0"/>
              <a:t>Techniques 	 : Convolutional Neural Networks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513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6629" y="1876696"/>
            <a:ext cx="104212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Artificial intelligence (AI) </a:t>
            </a:r>
            <a:r>
              <a:rPr lang="en-US" dirty="0" smtClean="0"/>
              <a:t>is the branch of computer science which aims to create intelligence machines.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6629" y="711200"/>
            <a:ext cx="10421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Technical Details</a:t>
            </a:r>
            <a:endParaRPr lang="en-US" sz="3600" b="1" dirty="0"/>
          </a:p>
        </p:txBody>
      </p:sp>
      <p:sp>
        <p:nvSpPr>
          <p:cNvPr id="8" name="Rectangle 7"/>
          <p:cNvSpPr/>
          <p:nvPr/>
        </p:nvSpPr>
        <p:spPr>
          <a:xfrm>
            <a:off x="1146629" y="2690336"/>
            <a:ext cx="104212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Image processing </a:t>
            </a:r>
            <a:r>
              <a:rPr lang="en-US" dirty="0" smtClean="0"/>
              <a:t>is a method to perform some operations on an image, in order to get an enhanced image or to extract some useful information from it.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46629" y="376367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Neuron</a:t>
            </a:r>
            <a:r>
              <a:rPr lang="en-US" dirty="0" smtClean="0"/>
              <a:t> (also called nerve cell) is a cell that carries electrical impulses. Neurons are the basic units of the nervous system. Every neuron is made of a cell body (also called a soma), dendrites and an axon. Dendrites and axons are nerve fibers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628" y="3780974"/>
            <a:ext cx="4475760" cy="255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666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6627" y="1135679"/>
            <a:ext cx="101539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Neural Network </a:t>
            </a:r>
            <a:r>
              <a:rPr lang="en-US" dirty="0" smtClean="0"/>
              <a:t>is a network or circuit of neurons, or in a modern sense, an artificial neural network, composed of artificial neurons or </a:t>
            </a:r>
            <a:r>
              <a:rPr lang="en-US" b="1" dirty="0" smtClean="0"/>
              <a:t>nodes</a:t>
            </a:r>
            <a:r>
              <a:rPr lang="en-US" dirty="0" smtClean="0"/>
              <a:t> for solving Artificial Intelligence (AI) problems.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527" y="2106570"/>
            <a:ext cx="6778172" cy="332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58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9257" y="87605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Convolutional Neural Networks 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A Convolutional Neural Network (CNN) is a class of deep neural networks, most commonly applied to analyzing visual imagery.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67"/>
          <a:stretch/>
        </p:blipFill>
        <p:spPr>
          <a:xfrm>
            <a:off x="769257" y="2630376"/>
            <a:ext cx="9938848" cy="384115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779657" y="876050"/>
            <a:ext cx="29284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Building Blocks </a:t>
            </a:r>
          </a:p>
          <a:p>
            <a:endParaRPr lang="en-US" dirty="0" smtClean="0"/>
          </a:p>
          <a:p>
            <a:r>
              <a:rPr lang="en-US" dirty="0" smtClean="0"/>
              <a:t>Convolution Layer </a:t>
            </a:r>
          </a:p>
          <a:p>
            <a:r>
              <a:rPr lang="en-US" dirty="0" smtClean="0"/>
              <a:t>Pooling Layer </a:t>
            </a:r>
          </a:p>
          <a:p>
            <a:r>
              <a:rPr lang="en-US" dirty="0" smtClean="0"/>
              <a:t>RELU Layer </a:t>
            </a:r>
          </a:p>
          <a:p>
            <a:r>
              <a:rPr lang="en-US" dirty="0" smtClean="0"/>
              <a:t>Full Connection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28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87420" y="710048"/>
            <a:ext cx="10579275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</a:t>
            </a:r>
            <a:r>
              <a:rPr lang="en-US" sz="2400" b="1" dirty="0" smtClean="0"/>
              <a:t>Dataset Details  </a:t>
            </a:r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b="1" dirty="0" smtClean="0"/>
              <a:t>Dataset Name </a:t>
            </a:r>
            <a:r>
              <a:rPr lang="en-US" dirty="0" smtClean="0"/>
              <a:t>:         chest-</a:t>
            </a:r>
            <a:r>
              <a:rPr lang="en-US" dirty="0" err="1" smtClean="0"/>
              <a:t>xray</a:t>
            </a:r>
            <a:r>
              <a:rPr lang="en-US" dirty="0" smtClean="0"/>
              <a:t>-pneumonia </a:t>
            </a:r>
          </a:p>
          <a:p>
            <a:r>
              <a:rPr lang="en-US" dirty="0"/>
              <a:t>	</a:t>
            </a:r>
            <a:r>
              <a:rPr lang="en-US" b="1" dirty="0" smtClean="0"/>
              <a:t>Dataset source </a:t>
            </a:r>
            <a:r>
              <a:rPr lang="en-US" dirty="0" smtClean="0"/>
              <a:t>:         https://www.kaggle.com/paultimothymooney/chest-xray-pneumonia 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Chest X-ray images of pediatric patients of one to five years old were selected as part of patients’ routine clinical care and grouped in this dataset. </a:t>
            </a:r>
          </a:p>
          <a:p>
            <a:r>
              <a:rPr lang="en-US" dirty="0" smtClean="0"/>
              <a:t>The Dataset is organized into three folders (train, test and </a:t>
            </a:r>
            <a:r>
              <a:rPr lang="en-US" dirty="0" err="1" smtClean="0"/>
              <a:t>val</a:t>
            </a:r>
            <a:r>
              <a:rPr lang="en-US" dirty="0" smtClean="0"/>
              <a:t>) and contains two subfolders (Pneumonia/Normal) for each image category.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109" y="3729789"/>
            <a:ext cx="2332194" cy="21031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803" y="3673704"/>
            <a:ext cx="2307590" cy="210312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79109" y="5929661"/>
            <a:ext cx="23619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X-ray of Normal Person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82606" y="5859694"/>
            <a:ext cx="3550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X-ray of Pneumonia Infected person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71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37845" y="683012"/>
            <a:ext cx="1000681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Libraries </a:t>
            </a:r>
          </a:p>
          <a:p>
            <a:r>
              <a:rPr lang="en-US" dirty="0" smtClean="0"/>
              <a:t> </a:t>
            </a:r>
          </a:p>
          <a:p>
            <a:r>
              <a:rPr lang="en-US" b="1" dirty="0" smtClean="0"/>
              <a:t>Keras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Open-source neural-network library written in Python. 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Capable of running on top of </a:t>
            </a:r>
            <a:r>
              <a:rPr lang="en-US" dirty="0" err="1" smtClean="0"/>
              <a:t>TensorFlow</a:t>
            </a:r>
            <a:r>
              <a:rPr lang="en-US" dirty="0" smtClean="0"/>
              <a:t>, Microsoft Cognitive Toolkit, </a:t>
            </a:r>
            <a:r>
              <a:rPr lang="en-US" dirty="0" err="1" smtClean="0"/>
              <a:t>Theano</a:t>
            </a:r>
            <a:r>
              <a:rPr lang="en-US" dirty="0" smtClean="0"/>
              <a:t>, or </a:t>
            </a:r>
            <a:r>
              <a:rPr lang="en-US" dirty="0" err="1" smtClean="0"/>
              <a:t>PlaidML</a:t>
            </a:r>
            <a:r>
              <a:rPr lang="en-US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It focuses on being user friendly, modular, and extensible.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23778" y="3719456"/>
            <a:ext cx="10006818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TensorFlow</a:t>
            </a:r>
            <a:r>
              <a:rPr lang="en-US" b="1" dirty="0" smtClean="0"/>
              <a:t> </a:t>
            </a:r>
          </a:p>
          <a:p>
            <a:r>
              <a:rPr lang="en-US" dirty="0" smtClean="0"/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Free and open-source software library for dataflow and differentiable programming across a range of tasks. 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Also used for machine learning applications such as neural networks.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264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6693" y="1100230"/>
            <a:ext cx="987391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Pillow </a:t>
            </a:r>
          </a:p>
          <a:p>
            <a:r>
              <a:rPr lang="en-US" dirty="0" smtClean="0"/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Python Imaging Library (abbreviated as PIL) (in newer versions known as Pillow) is a free library for the Python programming language that adds support for opening, manipulating, and saving many different image file formats. 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It is available for Windows, Mac OS X and Linux.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26693" y="3408554"/>
            <a:ext cx="9873917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Matplotlib </a:t>
            </a:r>
          </a:p>
          <a:p>
            <a:r>
              <a:rPr lang="en-US" dirty="0" smtClean="0"/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A plotting library for the Python programming language and its numerical mathematics extension </a:t>
            </a:r>
            <a:r>
              <a:rPr lang="en-US" dirty="0" err="1" smtClean="0"/>
              <a:t>NumPy</a:t>
            </a:r>
            <a:r>
              <a:rPr lang="en-US" dirty="0" smtClean="0"/>
              <a:t>. 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Provides an object-oriented API for embedding plots into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117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667" y="3231270"/>
            <a:ext cx="4355528" cy="307105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86667" y="922946"/>
            <a:ext cx="1040330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Loading Image Path</a:t>
            </a:r>
          </a:p>
          <a:p>
            <a:endParaRPr lang="en-US" dirty="0"/>
          </a:p>
          <a:p>
            <a:r>
              <a:rPr lang="en-US" dirty="0" err="1" smtClean="0"/>
              <a:t>img_n</a:t>
            </a:r>
            <a:r>
              <a:rPr lang="en-US" dirty="0" smtClean="0"/>
              <a:t> = </a:t>
            </a:r>
            <a:r>
              <a:rPr lang="en-US" dirty="0" err="1" smtClean="0"/>
              <a:t>load_img</a:t>
            </a:r>
            <a:r>
              <a:rPr lang="en-US" dirty="0" smtClean="0"/>
              <a:t>('G:/AI/chest-</a:t>
            </a:r>
            <a:r>
              <a:rPr lang="en-US" dirty="0" err="1" smtClean="0"/>
              <a:t>xray</a:t>
            </a:r>
            <a:r>
              <a:rPr lang="en-US" dirty="0" smtClean="0"/>
              <a:t>-pneumonia/</a:t>
            </a:r>
            <a:r>
              <a:rPr lang="en-US" dirty="0" err="1" smtClean="0"/>
              <a:t>chest_xray</a:t>
            </a:r>
            <a:r>
              <a:rPr lang="en-US" dirty="0" smtClean="0"/>
              <a:t>/</a:t>
            </a:r>
            <a:r>
              <a:rPr lang="en-US" dirty="0" err="1" smtClean="0"/>
              <a:t>chest_xray</a:t>
            </a:r>
            <a:r>
              <a:rPr lang="en-US" dirty="0" smtClean="0"/>
              <a:t>/train/NORMAL/IM-0234-0001.jpeg')</a:t>
            </a:r>
          </a:p>
          <a:p>
            <a:r>
              <a:rPr lang="en-US" dirty="0" err="1" smtClean="0"/>
              <a:t>plt.imshow</a:t>
            </a:r>
            <a:r>
              <a:rPr lang="en-US" dirty="0" smtClean="0"/>
              <a:t>(</a:t>
            </a:r>
            <a:r>
              <a:rPr lang="en-US" dirty="0" err="1" smtClean="0"/>
              <a:t>img_n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plt.title</a:t>
            </a:r>
            <a:r>
              <a:rPr lang="en-US" dirty="0" smtClean="0"/>
              <a:t>("Normal")</a:t>
            </a:r>
          </a:p>
          <a:p>
            <a:r>
              <a:rPr lang="en-US" dirty="0" err="1" smtClean="0"/>
              <a:t>plt.show</a:t>
            </a:r>
            <a:r>
              <a:rPr lang="en-US" dirty="0" smtClean="0"/>
              <a:t>()</a:t>
            </a:r>
          </a:p>
          <a:p>
            <a:endParaRPr lang="en-US" dirty="0"/>
          </a:p>
          <a:p>
            <a:r>
              <a:rPr lang="en-US" b="1" dirty="0" smtClean="0"/>
              <a:t>Output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09151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245</TotalTime>
  <Words>576</Words>
  <Application>Microsoft Office PowerPoint</Application>
  <PresentationFormat>Widescreen</PresentationFormat>
  <Paragraphs>106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Trebuchet MS</vt:lpstr>
      <vt:lpstr>Tw Cen MT</vt:lpstr>
      <vt:lpstr>Tw Cen MT Condensed</vt:lpstr>
      <vt:lpstr>Wingdings</vt:lpstr>
      <vt:lpstr>Wingdings 3</vt:lpstr>
      <vt:lpstr>Integral</vt:lpstr>
      <vt:lpstr>Facet</vt:lpstr>
      <vt:lpstr>Pneumonia Detection from  Chest X-Ray Images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Pneumonia Detection from Chest X-Ray Images</dc:title>
  <dc:creator>K R G Deepak Teja</dc:creator>
  <cp:lastModifiedBy>K R G Deepak Teja</cp:lastModifiedBy>
  <cp:revision>95</cp:revision>
  <dcterms:created xsi:type="dcterms:W3CDTF">2019-05-24T13:19:53Z</dcterms:created>
  <dcterms:modified xsi:type="dcterms:W3CDTF">2019-05-25T04:33:21Z</dcterms:modified>
</cp:coreProperties>
</file>