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5" d="100"/>
          <a:sy n="95" d="100"/>
        </p:scale>
        <p:origin x="113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A61E-DF56-E6B4-EF26-82A60835B9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8B15-35DE-46D6-C707-065A9DE44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04C5E4-89B9-C705-4A53-37D401FAE29C}"/>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5" name="Footer Placeholder 4">
            <a:extLst>
              <a:ext uri="{FF2B5EF4-FFF2-40B4-BE49-F238E27FC236}">
                <a16:creationId xmlns:a16="http://schemas.microsoft.com/office/drawing/2014/main" id="{3E2EEAAE-64F9-2F9A-A98E-DA95312AF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BB97F-8587-4AC0-B081-AB39F6AC0FC3}"/>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317663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9107-7150-94FE-D84E-B586DAE0A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2F7E37-17AA-9F35-92CF-AD210672D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5C6-C0AF-0CC0-125B-54DA4A64D7A4}"/>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5" name="Footer Placeholder 4">
            <a:extLst>
              <a:ext uri="{FF2B5EF4-FFF2-40B4-BE49-F238E27FC236}">
                <a16:creationId xmlns:a16="http://schemas.microsoft.com/office/drawing/2014/main" id="{20AA5878-AEE5-9625-78A9-B4A734312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F1F53-F180-58C2-C948-B4002EED983A}"/>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361094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6DF02-FC02-D36B-2027-E521143B70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A42846-BF50-F19E-F1FC-AEA5AF13B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F2393-2414-362F-7F58-CE79EDEA8C8A}"/>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5" name="Footer Placeholder 4">
            <a:extLst>
              <a:ext uri="{FF2B5EF4-FFF2-40B4-BE49-F238E27FC236}">
                <a16:creationId xmlns:a16="http://schemas.microsoft.com/office/drawing/2014/main" id="{ABBA7F6C-978A-775F-19F8-905E96CD7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8A72D-FA8E-3252-12B4-7650C60E60C9}"/>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100891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DEA1-7E8D-6841-ECF7-7045A6EE8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3C254-66C1-3773-8986-AD672A18DC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F5E7B-0100-6579-257A-FC23A3F9E071}"/>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5" name="Footer Placeholder 4">
            <a:extLst>
              <a:ext uri="{FF2B5EF4-FFF2-40B4-BE49-F238E27FC236}">
                <a16:creationId xmlns:a16="http://schemas.microsoft.com/office/drawing/2014/main" id="{E5944913-6309-F7DA-9CFE-7050DED36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51238-B852-3D8C-3AAE-340B874130B0}"/>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420504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CCCD-E726-F6A4-3C51-FDFF01ACE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F0866F-5F6D-3DEF-EDBF-5B19760E4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5EFA4-AEB8-A6FE-BC9F-8175ED1677D8}"/>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5" name="Footer Placeholder 4">
            <a:extLst>
              <a:ext uri="{FF2B5EF4-FFF2-40B4-BE49-F238E27FC236}">
                <a16:creationId xmlns:a16="http://schemas.microsoft.com/office/drawing/2014/main" id="{EA57F9EE-942E-CD63-99E5-58CF8A73F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87455-C0E2-EB1D-EF3B-361C7A8E0DB8}"/>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96022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735A-E356-B4FD-7FF3-F022E7345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B9AB2-8C20-CCC5-51FB-3A2D1C8DC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43F0DC-69E9-881D-FEFD-DAC1370AFE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B85D9F-D078-0B66-8EBF-AE15DB7E712D}"/>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6" name="Footer Placeholder 5">
            <a:extLst>
              <a:ext uri="{FF2B5EF4-FFF2-40B4-BE49-F238E27FC236}">
                <a16:creationId xmlns:a16="http://schemas.microsoft.com/office/drawing/2014/main" id="{526793BC-07C8-4671-B383-D3C45243FD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50FDB-2782-AEE2-4A40-4ACEC2EED72D}"/>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413024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8267-DBDD-245C-4841-49A2B4236A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5079A-B889-5B84-BFA3-D6DA95776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EB2FB-D0B4-2401-1778-F25328C2F5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475B48-D4F2-0445-28EB-370141773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0CB570-CE03-854A-B7A1-24EB19B1FE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64FC62-8264-220D-E0EF-ACCEF928EE8A}"/>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8" name="Footer Placeholder 7">
            <a:extLst>
              <a:ext uri="{FF2B5EF4-FFF2-40B4-BE49-F238E27FC236}">
                <a16:creationId xmlns:a16="http://schemas.microsoft.com/office/drawing/2014/main" id="{F2B94853-DF12-0FC3-B488-0333464E83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EA28BA-CF99-7B80-ED8C-9AA8783F98B6}"/>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15716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BB4D-EAED-DDAA-67E9-CAC57F91E2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4ACFE7-7E80-B587-EDAC-406598442473}"/>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4" name="Footer Placeholder 3">
            <a:extLst>
              <a:ext uri="{FF2B5EF4-FFF2-40B4-BE49-F238E27FC236}">
                <a16:creationId xmlns:a16="http://schemas.microsoft.com/office/drawing/2014/main" id="{CC5D1442-F24D-CA70-A305-E846AA12F2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A67CC3-7690-F28A-67D9-72A6F887549D}"/>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55584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E93E9E-1DC7-0BBB-C4F9-EC90973ABE3D}"/>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3" name="Footer Placeholder 2">
            <a:extLst>
              <a:ext uri="{FF2B5EF4-FFF2-40B4-BE49-F238E27FC236}">
                <a16:creationId xmlns:a16="http://schemas.microsoft.com/office/drawing/2014/main" id="{F53A2719-3FD0-0AED-9F98-E5B346F541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9D532-BF37-C623-A631-5ACFAD221931}"/>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401719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495B-4D51-8974-AFA4-642C142BB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26989-1E68-31E0-BE2B-0121641D8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D01F90-2082-0602-BF1D-C21EDAFAA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686B6-ED43-8C9A-DB88-9A51FFD6E30F}"/>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6" name="Footer Placeholder 5">
            <a:extLst>
              <a:ext uri="{FF2B5EF4-FFF2-40B4-BE49-F238E27FC236}">
                <a16:creationId xmlns:a16="http://schemas.microsoft.com/office/drawing/2014/main" id="{66718F94-D11C-6F3A-FFBF-1C7AE8AE5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F7F70-4BD6-85BC-4201-67954020A687}"/>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190012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639D-B60E-26F9-CD65-9594BD44E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FCA675-BB50-FD00-CA38-D836DFFBA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23FB58-6B98-72E7-101B-F27B5E186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9EACD-C518-4189-0404-100D6E7B7488}"/>
              </a:ext>
            </a:extLst>
          </p:cNvPr>
          <p:cNvSpPr>
            <a:spLocks noGrp="1"/>
          </p:cNvSpPr>
          <p:nvPr>
            <p:ph type="dt" sz="half" idx="10"/>
          </p:nvPr>
        </p:nvSpPr>
        <p:spPr/>
        <p:txBody>
          <a:bodyPr/>
          <a:lstStyle/>
          <a:p>
            <a:fld id="{526030C0-DFA0-418E-A8C3-59C6C9976E6A}" type="datetimeFigureOut">
              <a:rPr lang="en-US" smtClean="0"/>
              <a:t>3/9/2024</a:t>
            </a:fld>
            <a:endParaRPr lang="en-US"/>
          </a:p>
        </p:txBody>
      </p:sp>
      <p:sp>
        <p:nvSpPr>
          <p:cNvPr id="6" name="Footer Placeholder 5">
            <a:extLst>
              <a:ext uri="{FF2B5EF4-FFF2-40B4-BE49-F238E27FC236}">
                <a16:creationId xmlns:a16="http://schemas.microsoft.com/office/drawing/2014/main" id="{59EFD1C3-0AEB-9FBD-111A-C44D5E29D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E7B95-DD62-8B24-E304-394EABFA46B7}"/>
              </a:ext>
            </a:extLst>
          </p:cNvPr>
          <p:cNvSpPr>
            <a:spLocks noGrp="1"/>
          </p:cNvSpPr>
          <p:nvPr>
            <p:ph type="sldNum" sz="quarter" idx="12"/>
          </p:nvPr>
        </p:nvSpPr>
        <p:spPr/>
        <p:txBody>
          <a:bodyPr/>
          <a:lstStyle/>
          <a:p>
            <a:fld id="{77E86D66-08C6-4ABA-BC57-D69CCE6F005F}" type="slidenum">
              <a:rPr lang="en-US" smtClean="0"/>
              <a:t>‹#›</a:t>
            </a:fld>
            <a:endParaRPr lang="en-US"/>
          </a:p>
        </p:txBody>
      </p:sp>
    </p:spTree>
    <p:extLst>
      <p:ext uri="{BB962C8B-B14F-4D97-AF65-F5344CB8AC3E}">
        <p14:creationId xmlns:p14="http://schemas.microsoft.com/office/powerpoint/2010/main" val="138830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BDEAD-961A-7D95-3818-4D35E2076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55686C-146B-B661-9410-9CBF6653A3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A1484-8DF3-768F-64C5-119EDAF6F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030C0-DFA0-418E-A8C3-59C6C9976E6A}" type="datetimeFigureOut">
              <a:rPr lang="en-US" smtClean="0"/>
              <a:t>3/9/2024</a:t>
            </a:fld>
            <a:endParaRPr lang="en-US"/>
          </a:p>
        </p:txBody>
      </p:sp>
      <p:sp>
        <p:nvSpPr>
          <p:cNvPr id="5" name="Footer Placeholder 4">
            <a:extLst>
              <a:ext uri="{FF2B5EF4-FFF2-40B4-BE49-F238E27FC236}">
                <a16:creationId xmlns:a16="http://schemas.microsoft.com/office/drawing/2014/main" id="{EA6D7769-BA04-F1B1-8E60-7ED8A5146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CEB130-0840-BDBA-4000-E1BA0E4E8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86D66-08C6-4ABA-BC57-D69CCE6F005F}" type="slidenum">
              <a:rPr lang="en-US" smtClean="0"/>
              <a:t>‹#›</a:t>
            </a:fld>
            <a:endParaRPr lang="en-US"/>
          </a:p>
        </p:txBody>
      </p:sp>
    </p:spTree>
    <p:extLst>
      <p:ext uri="{BB962C8B-B14F-4D97-AF65-F5344CB8AC3E}">
        <p14:creationId xmlns:p14="http://schemas.microsoft.com/office/powerpoint/2010/main" val="89378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wipro.com/cloud/advisory-and-consultin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70" r="52725" b="16405"/>
          <a:stretch/>
        </p:blipFill>
        <p:spPr bwMode="auto">
          <a:xfrm>
            <a:off x="-1" y="0"/>
            <a:ext cx="12192001" cy="68700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D1C8EB-CDA7-B3D4-BB35-3303BBCBEB6D}"/>
              </a:ext>
            </a:extLst>
          </p:cNvPr>
          <p:cNvSpPr txBox="1"/>
          <p:nvPr/>
        </p:nvSpPr>
        <p:spPr>
          <a:xfrm>
            <a:off x="1263720" y="3055103"/>
            <a:ext cx="8034393" cy="646331"/>
          </a:xfrm>
          <a:prstGeom prst="rect">
            <a:avLst/>
          </a:prstGeom>
          <a:noFill/>
        </p:spPr>
        <p:txBody>
          <a:bodyPr wrap="square" rtlCol="0">
            <a:spAutoFit/>
          </a:bodyPr>
          <a:lstStyle/>
          <a:p>
            <a:r>
              <a:rPr lang="en-US" sz="3600" b="1" i="0" dirty="0">
                <a:solidFill>
                  <a:schemeClr val="bg1"/>
                </a:solidFill>
                <a:effectLst/>
                <a:latin typeface="Times New Roman" panose="02020603050405020304" pitchFamily="18" charset="0"/>
                <a:cs typeface="Times New Roman" panose="02020603050405020304" pitchFamily="18" charset="0"/>
              </a:rPr>
              <a:t>Crafting Compelling Web Presences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E957DB0-93B9-A53D-8633-5946B7724CD2}"/>
              </a:ext>
            </a:extLst>
          </p:cNvPr>
          <p:cNvSpPr txBox="1"/>
          <p:nvPr/>
        </p:nvSpPr>
        <p:spPr>
          <a:xfrm>
            <a:off x="3679856" y="2476765"/>
            <a:ext cx="2405867" cy="477054"/>
          </a:xfrm>
          <a:prstGeom prst="rect">
            <a:avLst/>
          </a:prstGeom>
          <a:noFill/>
        </p:spPr>
        <p:txBody>
          <a:bodyPr wrap="square" rtlCol="0">
            <a:spAutoFit/>
          </a:bodyPr>
          <a:lstStyle/>
          <a:p>
            <a:r>
              <a:rPr lang="en-US" sz="2500" b="1" i="0" dirty="0">
                <a:solidFill>
                  <a:schemeClr val="bg1"/>
                </a:solidFill>
                <a:effectLst/>
                <a:latin typeface="Times New Roman" panose="02020603050405020304" pitchFamily="18" charset="0"/>
                <a:cs typeface="Times New Roman" panose="02020603050405020304" pitchFamily="18" charset="0"/>
              </a:rPr>
              <a:t>DM24 Project 1</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4572F7-8A8A-7ADC-23D9-185291443BF3}"/>
              </a:ext>
            </a:extLst>
          </p:cNvPr>
          <p:cNvSpPr txBox="1"/>
          <p:nvPr/>
        </p:nvSpPr>
        <p:spPr>
          <a:xfrm>
            <a:off x="5383654" y="3802719"/>
            <a:ext cx="3102800" cy="477054"/>
          </a:xfrm>
          <a:prstGeom prst="rect">
            <a:avLst/>
          </a:prstGeom>
          <a:noFill/>
        </p:spPr>
        <p:txBody>
          <a:bodyPr wrap="square" rtlCol="0">
            <a:spAutoFit/>
          </a:bodyPr>
          <a:lstStyle/>
          <a:p>
            <a:r>
              <a:rPr lang="en-IN" sz="2500" b="1" dirty="0">
                <a:solidFill>
                  <a:schemeClr val="bg1"/>
                </a:solidFill>
                <a:latin typeface="Times New Roman" panose="02020603050405020304" pitchFamily="18" charset="0"/>
                <a:cs typeface="Times New Roman" panose="02020603050405020304" pitchFamily="18" charset="0"/>
              </a:rPr>
              <a:t>by Deepak Roy M</a:t>
            </a:r>
            <a:endParaRPr lang="en-US" sz="2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08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20096"/>
            <a:ext cx="12192000" cy="692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85D83-319B-032D-31E6-3B9B6F4C2419}"/>
              </a:ext>
            </a:extLst>
          </p:cNvPr>
          <p:cNvSpPr txBox="1"/>
          <p:nvPr/>
        </p:nvSpPr>
        <p:spPr>
          <a:xfrm>
            <a:off x="914399" y="920766"/>
            <a:ext cx="8932986" cy="830997"/>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5. </a:t>
            </a:r>
            <a:r>
              <a:rPr lang="en-IN" sz="2400" b="1" i="0" u="none" strike="noStrike" dirty="0">
                <a:solidFill>
                  <a:schemeClr val="bg1"/>
                </a:solidFill>
                <a:effectLst/>
                <a:latin typeface="Times New Roman" panose="02020603050405020304" pitchFamily="18" charset="0"/>
                <a:cs typeface="Times New Roman" panose="02020603050405020304" pitchFamily="18" charset="0"/>
              </a:rPr>
              <a:t>best practices for creating visually appealing and user-friendly website designs.</a:t>
            </a:r>
          </a:p>
        </p:txBody>
      </p:sp>
      <p:pic>
        <p:nvPicPr>
          <p:cNvPr id="7" name="Picture 6">
            <a:extLst>
              <a:ext uri="{FF2B5EF4-FFF2-40B4-BE49-F238E27FC236}">
                <a16:creationId xmlns:a16="http://schemas.microsoft.com/office/drawing/2014/main" id="{2D7D840E-84A7-B470-0744-6ED58038CAEE}"/>
              </a:ext>
            </a:extLst>
          </p:cNvPr>
          <p:cNvPicPr>
            <a:picLocks noChangeAspect="1"/>
          </p:cNvPicPr>
          <p:nvPr/>
        </p:nvPicPr>
        <p:blipFill>
          <a:blip r:embed="rId3"/>
          <a:stretch>
            <a:fillRect/>
          </a:stretch>
        </p:blipFill>
        <p:spPr>
          <a:xfrm>
            <a:off x="10011285" y="109934"/>
            <a:ext cx="2180715" cy="1226652"/>
          </a:xfrm>
          <a:prstGeom prst="rect">
            <a:avLst/>
          </a:prstGeom>
        </p:spPr>
      </p:pic>
      <p:sp>
        <p:nvSpPr>
          <p:cNvPr id="3" name="TextBox 2">
            <a:extLst>
              <a:ext uri="{FF2B5EF4-FFF2-40B4-BE49-F238E27FC236}">
                <a16:creationId xmlns:a16="http://schemas.microsoft.com/office/drawing/2014/main" id="{D679AC5E-FDE0-2B4E-4C23-F9779FF67CB4}"/>
              </a:ext>
            </a:extLst>
          </p:cNvPr>
          <p:cNvSpPr txBox="1"/>
          <p:nvPr/>
        </p:nvSpPr>
        <p:spPr>
          <a:xfrm>
            <a:off x="2075989" y="2278726"/>
            <a:ext cx="2958235" cy="3331938"/>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Mobile Responsiveness</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Clear Navigation</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Legible Typography</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Effective Imagery</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Fast Loading Times</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User-Friendly Forms</a:t>
            </a:r>
          </a:p>
        </p:txBody>
      </p:sp>
    </p:spTree>
    <p:extLst>
      <p:ext uri="{BB962C8B-B14F-4D97-AF65-F5344CB8AC3E}">
        <p14:creationId xmlns:p14="http://schemas.microsoft.com/office/powerpoint/2010/main" val="306670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1"/>
            <a:ext cx="12192000" cy="68515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C9C071-8EE8-9D09-24F9-2BEB5FBF782A}"/>
              </a:ext>
            </a:extLst>
          </p:cNvPr>
          <p:cNvSpPr txBox="1"/>
          <p:nvPr/>
        </p:nvSpPr>
        <p:spPr>
          <a:xfrm>
            <a:off x="1020567" y="904125"/>
            <a:ext cx="10150866" cy="1133965"/>
          </a:xfrm>
          <a:prstGeom prst="rect">
            <a:avLst/>
          </a:prstGeom>
          <a:noFill/>
        </p:spPr>
        <p:txBody>
          <a:bodyPr wrap="square" rtlCol="0">
            <a:spAutoFit/>
          </a:bodyPr>
          <a:lstStyle/>
          <a:p>
            <a:pPr algn="just">
              <a:lnSpc>
                <a:spcPct val="150000"/>
              </a:lnSpc>
            </a:pPr>
            <a:r>
              <a:rPr lang="en-IN" sz="2400" u="sng" dirty="0">
                <a:solidFill>
                  <a:schemeClr val="bg1"/>
                </a:solidFill>
                <a:latin typeface="Times New Roman" panose="02020603050405020304" pitchFamily="18" charset="0"/>
                <a:cs typeface="Times New Roman" panose="02020603050405020304" pitchFamily="18" charset="0"/>
              </a:rPr>
              <a:t>I have selected the Wipro company for the project crafting compelling web presence </a:t>
            </a:r>
            <a:endParaRPr lang="en-US" sz="2400" u="sng"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802098-5788-98ED-6FFA-EA7D9E190B6F}"/>
              </a:ext>
            </a:extLst>
          </p:cNvPr>
          <p:cNvPicPr>
            <a:picLocks noChangeAspect="1"/>
          </p:cNvPicPr>
          <p:nvPr/>
        </p:nvPicPr>
        <p:blipFill>
          <a:blip r:embed="rId3"/>
          <a:stretch>
            <a:fillRect/>
          </a:stretch>
        </p:blipFill>
        <p:spPr>
          <a:xfrm>
            <a:off x="2443536" y="2038090"/>
            <a:ext cx="6678962" cy="3756916"/>
          </a:xfrm>
          <a:prstGeom prst="rect">
            <a:avLst/>
          </a:prstGeom>
        </p:spPr>
      </p:pic>
    </p:spTree>
    <p:extLst>
      <p:ext uri="{BB962C8B-B14F-4D97-AF65-F5344CB8AC3E}">
        <p14:creationId xmlns:p14="http://schemas.microsoft.com/office/powerpoint/2010/main" val="377684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0"/>
            <a:ext cx="12192000" cy="692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85D83-319B-032D-31E6-3B9B6F4C2419}"/>
              </a:ext>
            </a:extLst>
          </p:cNvPr>
          <p:cNvSpPr txBox="1"/>
          <p:nvPr/>
        </p:nvSpPr>
        <p:spPr>
          <a:xfrm>
            <a:off x="914400" y="920766"/>
            <a:ext cx="7088777"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1. A short description of their service </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39EA77-7320-15E7-A70F-5069DF2DA4BE}"/>
              </a:ext>
            </a:extLst>
          </p:cNvPr>
          <p:cNvSpPr txBox="1"/>
          <p:nvPr/>
        </p:nvSpPr>
        <p:spPr>
          <a:xfrm>
            <a:off x="1310640" y="2278261"/>
            <a:ext cx="8538754" cy="2806987"/>
          </a:xfrm>
          <a:prstGeom prst="rect">
            <a:avLst/>
          </a:prstGeom>
          <a:noFill/>
        </p:spPr>
        <p:txBody>
          <a:bodyPr wrap="square" rtlCol="0">
            <a:spAutoFit/>
          </a:bodyPr>
          <a:lstStyle/>
          <a:p>
            <a:pPr algn="just">
              <a:lnSpc>
                <a:spcPct val="150000"/>
              </a:lnSpc>
            </a:pPr>
            <a:r>
              <a:rPr lang="en-IN" sz="2000" b="0" i="0" dirty="0">
                <a:solidFill>
                  <a:schemeClr val="bg1"/>
                </a:solidFill>
                <a:effectLst/>
                <a:latin typeface="Times New Roman" panose="02020603050405020304" pitchFamily="18" charset="0"/>
                <a:cs typeface="Times New Roman" panose="02020603050405020304" pitchFamily="18" charset="0"/>
              </a:rPr>
              <a:t>Wipro Limited is a multinational corporation headquartered in Bangalore, India, and it offers a wide range of services across various industries. Some of the key services provided by Wipro include:</a:t>
            </a:r>
          </a:p>
          <a:p>
            <a:pPr algn="just">
              <a:lnSpc>
                <a:spcPct val="150000"/>
              </a:lnSpc>
            </a:pPr>
            <a:r>
              <a:rPr lang="en-IN" sz="2000" b="0" i="0" dirty="0">
                <a:solidFill>
                  <a:srgbClr val="E8EAED"/>
                </a:solidFill>
                <a:effectLst/>
                <a:latin typeface="Google Sans"/>
              </a:rPr>
              <a:t> </a:t>
            </a:r>
            <a:r>
              <a:rPr lang="en-IN" sz="2000" b="0" i="0" dirty="0">
                <a:solidFill>
                  <a:srgbClr val="E2EEFF"/>
                </a:solidFill>
                <a:effectLst/>
                <a:latin typeface="Times New Roman" panose="02020603050405020304" pitchFamily="18" charset="0"/>
                <a:cs typeface="Times New Roman" panose="02020603050405020304" pitchFamily="18" charset="0"/>
              </a:rPr>
              <a:t>cloud computing, computer security, digital transformation, artificial intelligence, robotics, data analytics, and other technology consulting services</a:t>
            </a:r>
            <a:r>
              <a:rPr lang="en-IN" sz="2000" b="0" i="0" dirty="0">
                <a:solidFill>
                  <a:srgbClr val="E8EAED"/>
                </a:solidFill>
                <a:effectLst/>
                <a:latin typeface="Times New Roman" panose="02020603050405020304" pitchFamily="18" charset="0"/>
                <a:cs typeface="Times New Roman" panose="02020603050405020304" pitchFamily="18" charset="0"/>
              </a:rPr>
              <a:t> to customers in 167 countries.</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D4369D-18C8-DBF7-0390-BB2FC6F93D17}"/>
              </a:ext>
            </a:extLst>
          </p:cNvPr>
          <p:cNvPicPr>
            <a:picLocks noChangeAspect="1"/>
          </p:cNvPicPr>
          <p:nvPr/>
        </p:nvPicPr>
        <p:blipFill>
          <a:blip r:embed="rId3"/>
          <a:stretch>
            <a:fillRect/>
          </a:stretch>
        </p:blipFill>
        <p:spPr>
          <a:xfrm>
            <a:off x="10124496" y="223253"/>
            <a:ext cx="2180715" cy="1226652"/>
          </a:xfrm>
          <a:prstGeom prst="rect">
            <a:avLst/>
          </a:prstGeom>
        </p:spPr>
      </p:pic>
    </p:spTree>
    <p:extLst>
      <p:ext uri="{BB962C8B-B14F-4D97-AF65-F5344CB8AC3E}">
        <p14:creationId xmlns:p14="http://schemas.microsoft.com/office/powerpoint/2010/main" val="304893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0"/>
            <a:ext cx="12192000" cy="692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85D83-319B-032D-31E6-3B9B6F4C2419}"/>
              </a:ext>
            </a:extLst>
          </p:cNvPr>
          <p:cNvSpPr txBox="1"/>
          <p:nvPr/>
        </p:nvSpPr>
        <p:spPr>
          <a:xfrm>
            <a:off x="914400" y="920766"/>
            <a:ext cx="7088777" cy="584775"/>
          </a:xfrm>
          <a:prstGeom prst="rect">
            <a:avLst/>
          </a:prstGeom>
          <a:noFill/>
        </p:spPr>
        <p:txBody>
          <a:bodyPr wrap="square" rtlCol="0">
            <a:spAutoFit/>
          </a:bodyPr>
          <a:lstStyle/>
          <a:p>
            <a:pPr marL="457200" indent="-457200">
              <a:buFont typeface="Wingdings" panose="05000000000000000000" pitchFamily="2" charset="2"/>
              <a:buChar char="v"/>
            </a:pPr>
            <a:r>
              <a:rPr lang="en-IN" sz="3200" b="1" dirty="0">
                <a:solidFill>
                  <a:schemeClr val="bg1"/>
                </a:solidFill>
                <a:latin typeface="Times New Roman" panose="02020603050405020304" pitchFamily="18" charset="0"/>
                <a:cs typeface="Times New Roman" panose="02020603050405020304" pitchFamily="18" charset="0"/>
              </a:rPr>
              <a:t>Data &amp; analytics intelligence </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39EA77-7320-15E7-A70F-5069DF2DA4BE}"/>
              </a:ext>
            </a:extLst>
          </p:cNvPr>
          <p:cNvSpPr txBox="1"/>
          <p:nvPr/>
        </p:nvSpPr>
        <p:spPr>
          <a:xfrm>
            <a:off x="1826623" y="2051839"/>
            <a:ext cx="8538754" cy="3782061"/>
          </a:xfrm>
          <a:prstGeom prst="rect">
            <a:avLst/>
          </a:prstGeom>
          <a:noFill/>
        </p:spPr>
        <p:txBody>
          <a:bodyPr wrap="square" rtlCol="0">
            <a:spAutoFit/>
          </a:bodyPr>
          <a:lstStyle/>
          <a:p>
            <a:pPr algn="just">
              <a:lnSpc>
                <a:spcPct val="150000"/>
              </a:lnSpc>
            </a:pPr>
            <a:r>
              <a:rPr lang="en-IN" b="0" i="0" dirty="0">
                <a:solidFill>
                  <a:schemeClr val="bg1"/>
                </a:solidFill>
                <a:effectLst/>
                <a:latin typeface="Times New Roman" panose="02020603050405020304" pitchFamily="18" charset="0"/>
                <a:cs typeface="Times New Roman" panose="02020603050405020304" pitchFamily="18" charset="0"/>
              </a:rPr>
              <a:t>Data is the fundamental building block of business. Powered by technology, enhanced by AI, harnessed by people. Data is information, insight, and opportunity. Wipro provides these services: </a:t>
            </a:r>
          </a:p>
          <a:p>
            <a:pPr algn="just">
              <a:lnSpc>
                <a:spcPct val="150000"/>
              </a:lnSpc>
            </a:pPr>
            <a:endParaRPr lang="en-IN" b="0" i="0" dirty="0">
              <a:solidFill>
                <a:schemeClr val="bg1"/>
              </a:solidFill>
              <a:effectLst/>
              <a:latin typeface="Times New Roman" panose="02020603050405020304" pitchFamily="18" charset="0"/>
              <a:cs typeface="Times New Roman" panose="02020603050405020304" pitchFamily="18" charset="0"/>
            </a:endParaRP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               1. </a:t>
            </a:r>
            <a:r>
              <a:rPr lang="en-US" b="1" i="0" dirty="0">
                <a:solidFill>
                  <a:schemeClr val="bg1"/>
                </a:solidFill>
                <a:effectLst/>
                <a:latin typeface="Times New Roman" panose="02020603050405020304" pitchFamily="18" charset="0"/>
                <a:cs typeface="Times New Roman" panose="02020603050405020304" pitchFamily="18" charset="0"/>
              </a:rPr>
              <a:t>Strategic Advisory</a:t>
            </a:r>
          </a:p>
          <a:p>
            <a:pPr>
              <a:lnSpc>
                <a:spcPct val="150000"/>
              </a:lnSpc>
            </a:pPr>
            <a:r>
              <a:rPr lang="en-US" b="1" dirty="0">
                <a:solidFill>
                  <a:schemeClr val="bg1"/>
                </a:solidFill>
                <a:latin typeface="Times New Roman" panose="02020603050405020304" pitchFamily="18" charset="0"/>
                <a:cs typeface="Times New Roman" panose="02020603050405020304" pitchFamily="18" charset="0"/>
              </a:rPr>
              <a:t>                2. </a:t>
            </a:r>
            <a:r>
              <a:rPr lang="en-US" b="1" i="0" dirty="0">
                <a:solidFill>
                  <a:schemeClr val="bg1"/>
                </a:solidFill>
                <a:effectLst/>
                <a:latin typeface="Times New Roman" panose="02020603050405020304" pitchFamily="18" charset="0"/>
                <a:cs typeface="Times New Roman" panose="02020603050405020304" pitchFamily="18" charset="0"/>
              </a:rPr>
              <a:t>Business Analytics</a:t>
            </a:r>
          </a:p>
          <a:p>
            <a:pPr>
              <a:lnSpc>
                <a:spcPct val="150000"/>
              </a:lnSpc>
            </a:pPr>
            <a:r>
              <a:rPr lang="en-US" b="1" dirty="0">
                <a:solidFill>
                  <a:schemeClr val="bg1"/>
                </a:solidFill>
                <a:latin typeface="Times New Roman" panose="02020603050405020304" pitchFamily="18" charset="0"/>
                <a:cs typeface="Times New Roman" panose="02020603050405020304" pitchFamily="18" charset="0"/>
              </a:rPr>
              <a:t>                3. </a:t>
            </a:r>
            <a:r>
              <a:rPr lang="en-US" b="1" i="0" dirty="0">
                <a:solidFill>
                  <a:schemeClr val="bg1"/>
                </a:solidFill>
                <a:effectLst/>
                <a:latin typeface="Times New Roman" panose="02020603050405020304" pitchFamily="18" charset="0"/>
                <a:cs typeface="Times New Roman" panose="02020603050405020304" pitchFamily="18" charset="0"/>
              </a:rPr>
              <a:t>Insights Transformation</a:t>
            </a:r>
          </a:p>
          <a:p>
            <a:pPr>
              <a:lnSpc>
                <a:spcPct val="150000"/>
              </a:lnSpc>
            </a:pPr>
            <a:r>
              <a:rPr lang="en-US" b="1" dirty="0">
                <a:solidFill>
                  <a:schemeClr val="bg1"/>
                </a:solidFill>
                <a:latin typeface="Times New Roman" panose="02020603050405020304" pitchFamily="18" charset="0"/>
                <a:cs typeface="Times New Roman" panose="02020603050405020304" pitchFamily="18" charset="0"/>
              </a:rPr>
              <a:t>                4. </a:t>
            </a:r>
            <a:r>
              <a:rPr lang="en-US" b="1" i="0" dirty="0">
                <a:solidFill>
                  <a:schemeClr val="bg1"/>
                </a:solidFill>
                <a:effectLst/>
                <a:latin typeface="Times New Roman" panose="02020603050405020304" pitchFamily="18" charset="0"/>
                <a:cs typeface="Times New Roman" panose="02020603050405020304" pitchFamily="18" charset="0"/>
              </a:rPr>
              <a:t>Data Engineering &amp; Management</a:t>
            </a:r>
          </a:p>
          <a:p>
            <a:pPr>
              <a:lnSpc>
                <a:spcPct val="150000"/>
              </a:lnSpc>
            </a:pPr>
            <a:r>
              <a:rPr lang="en-US" b="1" dirty="0">
                <a:solidFill>
                  <a:schemeClr val="bg1"/>
                </a:solidFill>
                <a:latin typeface="Times New Roman" panose="02020603050405020304" pitchFamily="18" charset="0"/>
                <a:cs typeface="Times New Roman" panose="02020603050405020304" pitchFamily="18" charset="0"/>
              </a:rPr>
              <a:t>                5. </a:t>
            </a:r>
            <a:r>
              <a:rPr lang="en-US" b="1" i="0" dirty="0">
                <a:solidFill>
                  <a:schemeClr val="bg1"/>
                </a:solidFill>
                <a:effectLst/>
                <a:latin typeface="Times New Roman" panose="02020603050405020304" pitchFamily="18" charset="0"/>
                <a:cs typeface="Times New Roman" panose="02020603050405020304" pitchFamily="18" charset="0"/>
              </a:rPr>
              <a:t>Managed Services</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3D2AD8-4D81-F9DA-AF89-03EA8A67FEE2}"/>
              </a:ext>
            </a:extLst>
          </p:cNvPr>
          <p:cNvPicPr>
            <a:picLocks noChangeAspect="1"/>
          </p:cNvPicPr>
          <p:nvPr/>
        </p:nvPicPr>
        <p:blipFill>
          <a:blip r:embed="rId3"/>
          <a:stretch>
            <a:fillRect/>
          </a:stretch>
        </p:blipFill>
        <p:spPr>
          <a:xfrm>
            <a:off x="10089662" y="171002"/>
            <a:ext cx="2180715" cy="1226652"/>
          </a:xfrm>
          <a:prstGeom prst="rect">
            <a:avLst/>
          </a:prstGeom>
        </p:spPr>
      </p:pic>
    </p:spTree>
    <p:extLst>
      <p:ext uri="{BB962C8B-B14F-4D97-AF65-F5344CB8AC3E}">
        <p14:creationId xmlns:p14="http://schemas.microsoft.com/office/powerpoint/2010/main" val="42445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0"/>
            <a:ext cx="12192000" cy="692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85D83-319B-032D-31E6-3B9B6F4C2419}"/>
              </a:ext>
            </a:extLst>
          </p:cNvPr>
          <p:cNvSpPr txBox="1"/>
          <p:nvPr/>
        </p:nvSpPr>
        <p:spPr>
          <a:xfrm>
            <a:off x="914400" y="920766"/>
            <a:ext cx="7088777" cy="584775"/>
          </a:xfrm>
          <a:prstGeom prst="rect">
            <a:avLst/>
          </a:prstGeom>
          <a:noFill/>
        </p:spPr>
        <p:txBody>
          <a:bodyPr wrap="square" rtlCol="0">
            <a:spAutoFit/>
          </a:bodyPr>
          <a:lstStyle/>
          <a:p>
            <a:pPr marL="457200" indent="-457200">
              <a:buFont typeface="Wingdings" panose="05000000000000000000" pitchFamily="2" charset="2"/>
              <a:buChar char="v"/>
            </a:pPr>
            <a:r>
              <a:rPr lang="en-IN" sz="3200" b="1" dirty="0">
                <a:solidFill>
                  <a:schemeClr val="bg1"/>
                </a:solidFill>
                <a:latin typeface="Times New Roman" panose="02020603050405020304" pitchFamily="18" charset="0"/>
                <a:cs typeface="Times New Roman" panose="02020603050405020304" pitchFamily="18" charset="0"/>
              </a:rPr>
              <a:t>Cloud </a:t>
            </a:r>
          </a:p>
        </p:txBody>
      </p:sp>
      <p:sp>
        <p:nvSpPr>
          <p:cNvPr id="5" name="TextBox 4">
            <a:extLst>
              <a:ext uri="{FF2B5EF4-FFF2-40B4-BE49-F238E27FC236}">
                <a16:creationId xmlns:a16="http://schemas.microsoft.com/office/drawing/2014/main" id="{9B39EA77-7320-15E7-A70F-5069DF2DA4BE}"/>
              </a:ext>
            </a:extLst>
          </p:cNvPr>
          <p:cNvSpPr txBox="1"/>
          <p:nvPr/>
        </p:nvSpPr>
        <p:spPr>
          <a:xfrm>
            <a:off x="1652451" y="1751764"/>
            <a:ext cx="8538754" cy="1709892"/>
          </a:xfrm>
          <a:prstGeom prst="rect">
            <a:avLst/>
          </a:prstGeom>
          <a:noFill/>
        </p:spPr>
        <p:txBody>
          <a:bodyPr wrap="square" rtlCol="0">
            <a:spAutoFit/>
          </a:bodyPr>
          <a:lstStyle/>
          <a:p>
            <a:pPr algn="just">
              <a:lnSpc>
                <a:spcPct val="150000"/>
              </a:lnSpc>
            </a:pPr>
            <a:r>
              <a:rPr lang="en-IN" b="0" i="0" dirty="0">
                <a:solidFill>
                  <a:schemeClr val="bg1"/>
                </a:solidFill>
                <a:effectLst/>
                <a:latin typeface="Times New Roman" panose="02020603050405020304" pitchFamily="18" charset="0"/>
                <a:cs typeface="Times New Roman" panose="02020603050405020304" pitchFamily="18" charset="0"/>
              </a:rPr>
              <a:t>Wipro offers a comprehensive range of cloud services designed to help businesses leverage cloud technologies to drive innovation, improve agility, and reduce costs. These services span across various aspects of cloud adoption, migration, management, and optimization. Some of the key cloud services offered by Wipro include:</a:t>
            </a:r>
          </a:p>
        </p:txBody>
      </p:sp>
      <p:sp>
        <p:nvSpPr>
          <p:cNvPr id="3" name="TextBox 2">
            <a:extLst>
              <a:ext uri="{FF2B5EF4-FFF2-40B4-BE49-F238E27FC236}">
                <a16:creationId xmlns:a16="http://schemas.microsoft.com/office/drawing/2014/main" id="{C5BCA196-A553-5407-DD81-9FF2FF787F89}"/>
              </a:ext>
            </a:extLst>
          </p:cNvPr>
          <p:cNvSpPr txBox="1"/>
          <p:nvPr/>
        </p:nvSpPr>
        <p:spPr>
          <a:xfrm>
            <a:off x="1652451" y="3285812"/>
            <a:ext cx="2910841" cy="3416320"/>
          </a:xfrm>
          <a:prstGeom prst="rect">
            <a:avLst/>
          </a:prstGeom>
          <a:noFill/>
        </p:spPr>
        <p:txBody>
          <a:bodyPr wrap="square" rtlCol="0">
            <a:spAutoFit/>
          </a:bodyPr>
          <a:lstStyle/>
          <a:p>
            <a:pPr algn="ctr"/>
            <a:br>
              <a:rPr lang="en-US" b="1" i="0" u="none" strike="noStrike"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b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Advisory &amp; Consulting</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Migration &amp;</a:t>
            </a: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Modernization</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Infrastructure Services</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Cloud Security</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endParaRPr lang="en-IN" b="0" i="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90B5DB-45F4-1E65-4FF4-DB3458D38413}"/>
              </a:ext>
            </a:extLst>
          </p:cNvPr>
          <p:cNvSpPr txBox="1"/>
          <p:nvPr/>
        </p:nvSpPr>
        <p:spPr>
          <a:xfrm>
            <a:off x="4544782" y="4066231"/>
            <a:ext cx="2910841" cy="2031325"/>
          </a:xfrm>
          <a:prstGeom prst="rect">
            <a:avLst/>
          </a:prstGeom>
          <a:noFill/>
        </p:spPr>
        <p:txBody>
          <a:bodyPr wrap="square" rtlCol="0">
            <a:spAutoFit/>
          </a:bodyPr>
          <a:lstStyle/>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Cloud Data &amp; AI</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Cloud Studio</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Industry Cloud</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Cloud Assurance</a:t>
            </a:r>
          </a:p>
        </p:txBody>
      </p:sp>
      <p:sp>
        <p:nvSpPr>
          <p:cNvPr id="6" name="TextBox 5">
            <a:extLst>
              <a:ext uri="{FF2B5EF4-FFF2-40B4-BE49-F238E27FC236}">
                <a16:creationId xmlns:a16="http://schemas.microsoft.com/office/drawing/2014/main" id="{B0B2FA31-1BA7-0FE2-C047-0A5C977BD69F}"/>
              </a:ext>
            </a:extLst>
          </p:cNvPr>
          <p:cNvSpPr txBox="1"/>
          <p:nvPr/>
        </p:nvSpPr>
        <p:spPr>
          <a:xfrm>
            <a:off x="7455623" y="3899823"/>
            <a:ext cx="2910841" cy="2585323"/>
          </a:xfrm>
          <a:prstGeom prst="rect">
            <a:avLst/>
          </a:prstGeom>
          <a:noFill/>
        </p:spPr>
        <p:txBody>
          <a:bodyPr wrap="square" rtlCol="0">
            <a:spAutoFit/>
          </a:bodyPr>
          <a:lstStyle/>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Cloud Native</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Digital Workplace</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Cloud Operations</a:t>
            </a:r>
          </a:p>
          <a:p>
            <a:pPr algn="ctr"/>
            <a:endParaRPr lang="en-US" b="1" i="0" u="none" strike="noStrike" dirty="0">
              <a:solidFill>
                <a:schemeClr val="bg1"/>
              </a:solidFill>
              <a:effectLst/>
              <a:latin typeface="Times New Roman" panose="02020603050405020304" pitchFamily="18" charset="0"/>
              <a:cs typeface="Times New Roman" panose="02020603050405020304" pitchFamily="18" charset="0"/>
            </a:endParaRPr>
          </a:p>
          <a:p>
            <a:pPr algn="ctr"/>
            <a:r>
              <a:rPr lang="en-US" b="1" i="0" u="none" strike="noStrike" dirty="0">
                <a:solidFill>
                  <a:schemeClr val="bg1"/>
                </a:solidFill>
                <a:effectLst/>
                <a:latin typeface="Times New Roman" panose="02020603050405020304" pitchFamily="18" charset="0"/>
                <a:cs typeface="Times New Roman" panose="02020603050405020304" pitchFamily="18" charset="0"/>
              </a:rPr>
              <a:t>Cloud Business Applications</a:t>
            </a:r>
          </a:p>
          <a:p>
            <a:pPr algn="ctr"/>
            <a:endParaRPr lang="en-IN" b="0" i="0" dirty="0">
              <a:solidFill>
                <a:schemeClr val="bg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7D840E-84A7-B470-0744-6ED58038CAEE}"/>
              </a:ext>
            </a:extLst>
          </p:cNvPr>
          <p:cNvPicPr>
            <a:picLocks noChangeAspect="1"/>
          </p:cNvPicPr>
          <p:nvPr/>
        </p:nvPicPr>
        <p:blipFill>
          <a:blip r:embed="rId4"/>
          <a:stretch>
            <a:fillRect/>
          </a:stretch>
        </p:blipFill>
        <p:spPr>
          <a:xfrm>
            <a:off x="10011285" y="109934"/>
            <a:ext cx="2180715" cy="1226652"/>
          </a:xfrm>
          <a:prstGeom prst="rect">
            <a:avLst/>
          </a:prstGeom>
        </p:spPr>
      </p:pic>
    </p:spTree>
    <p:extLst>
      <p:ext uri="{BB962C8B-B14F-4D97-AF65-F5344CB8AC3E}">
        <p14:creationId xmlns:p14="http://schemas.microsoft.com/office/powerpoint/2010/main" val="42687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0"/>
            <a:ext cx="12192000" cy="692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85D83-319B-032D-31E6-3B9B6F4C2419}"/>
              </a:ext>
            </a:extLst>
          </p:cNvPr>
          <p:cNvSpPr txBox="1"/>
          <p:nvPr/>
        </p:nvSpPr>
        <p:spPr>
          <a:xfrm>
            <a:off x="914400" y="920766"/>
            <a:ext cx="7088777" cy="584775"/>
          </a:xfrm>
          <a:prstGeom prst="rect">
            <a:avLst/>
          </a:prstGeom>
          <a:noFill/>
        </p:spPr>
        <p:txBody>
          <a:bodyPr wrap="square" rtlCol="0">
            <a:spAutoFit/>
          </a:bodyPr>
          <a:lstStyle/>
          <a:p>
            <a:pPr marL="457200" indent="-457200">
              <a:buFont typeface="Wingdings" panose="05000000000000000000" pitchFamily="2" charset="2"/>
              <a:buChar char="v"/>
            </a:pPr>
            <a:r>
              <a:rPr lang="en-IN" sz="3200" b="1" dirty="0">
                <a:solidFill>
                  <a:schemeClr val="bg1"/>
                </a:solidFill>
                <a:latin typeface="Times New Roman" panose="02020603050405020304" pitchFamily="18" charset="0"/>
                <a:cs typeface="Times New Roman" panose="02020603050405020304" pitchFamily="18" charset="0"/>
              </a:rPr>
              <a:t>Artificial Intelligence  </a:t>
            </a:r>
          </a:p>
        </p:txBody>
      </p:sp>
      <p:sp>
        <p:nvSpPr>
          <p:cNvPr id="5" name="TextBox 4">
            <a:extLst>
              <a:ext uri="{FF2B5EF4-FFF2-40B4-BE49-F238E27FC236}">
                <a16:creationId xmlns:a16="http://schemas.microsoft.com/office/drawing/2014/main" id="{9B39EA77-7320-15E7-A70F-5069DF2DA4BE}"/>
              </a:ext>
            </a:extLst>
          </p:cNvPr>
          <p:cNvSpPr txBox="1"/>
          <p:nvPr/>
        </p:nvSpPr>
        <p:spPr>
          <a:xfrm>
            <a:off x="1652451" y="1751764"/>
            <a:ext cx="8538754" cy="1709892"/>
          </a:xfrm>
          <a:prstGeom prst="rect">
            <a:avLst/>
          </a:prstGeom>
          <a:noFill/>
        </p:spPr>
        <p:txBody>
          <a:bodyPr wrap="square" rtlCol="0">
            <a:spAutoFit/>
          </a:bodyPr>
          <a:lstStyle/>
          <a:p>
            <a:pPr algn="just">
              <a:lnSpc>
                <a:spcPct val="150000"/>
              </a:lnSpc>
            </a:pPr>
            <a:r>
              <a:rPr lang="en-IN" b="0" i="0" dirty="0">
                <a:solidFill>
                  <a:schemeClr val="bg1"/>
                </a:solidFill>
                <a:effectLst/>
                <a:latin typeface="Times New Roman" panose="02020603050405020304" pitchFamily="18" charset="0"/>
                <a:cs typeface="Times New Roman" panose="02020603050405020304" pitchFamily="18" charset="0"/>
              </a:rPr>
              <a:t>Wipro ai360 brings together all our AI capabilities, talent, and technology to help clients connect AI throughout across their organizations. Because at Wipro we believe that combining human ingenuity with AI-powered technology is the key to unlocking the true value of AI.</a:t>
            </a:r>
          </a:p>
        </p:txBody>
      </p:sp>
      <p:sp>
        <p:nvSpPr>
          <p:cNvPr id="3" name="TextBox 2">
            <a:extLst>
              <a:ext uri="{FF2B5EF4-FFF2-40B4-BE49-F238E27FC236}">
                <a16:creationId xmlns:a16="http://schemas.microsoft.com/office/drawing/2014/main" id="{C5BCA196-A553-5407-DD81-9FF2FF787F89}"/>
              </a:ext>
            </a:extLst>
          </p:cNvPr>
          <p:cNvSpPr txBox="1"/>
          <p:nvPr/>
        </p:nvSpPr>
        <p:spPr>
          <a:xfrm>
            <a:off x="3594462" y="3466009"/>
            <a:ext cx="3755572" cy="25355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AI Consulting and Strategy</a:t>
            </a:r>
            <a:endParaRPr lang="en-US" i="0" u="none" strike="noStrike" dirty="0">
              <a:solidFill>
                <a:schemeClr val="bg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AI Application Development</a:t>
            </a:r>
          </a:p>
          <a:p>
            <a:pPr marL="285750" indent="-285750">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Machine Learning Solutions</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Cognitive Computing</a:t>
            </a:r>
          </a:p>
          <a:p>
            <a:pPr marL="285750" indent="-285750">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AI Integration and Deployment</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i="0" dirty="0">
                <a:solidFill>
                  <a:schemeClr val="bg1"/>
                </a:solidFill>
                <a:effectLst/>
                <a:latin typeface="Times New Roman" panose="02020603050405020304" pitchFamily="18" charset="0"/>
                <a:cs typeface="Times New Roman" panose="02020603050405020304" pitchFamily="18" charset="0"/>
              </a:rPr>
              <a:t>AI-powered Automation</a:t>
            </a:r>
            <a:endParaRPr lang="en-IN" i="0" dirty="0">
              <a:solidFill>
                <a:schemeClr val="bg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7D840E-84A7-B470-0744-6ED58038CAEE}"/>
              </a:ext>
            </a:extLst>
          </p:cNvPr>
          <p:cNvPicPr>
            <a:picLocks noChangeAspect="1"/>
          </p:cNvPicPr>
          <p:nvPr/>
        </p:nvPicPr>
        <p:blipFill>
          <a:blip r:embed="rId3"/>
          <a:stretch>
            <a:fillRect/>
          </a:stretch>
        </p:blipFill>
        <p:spPr>
          <a:xfrm>
            <a:off x="10011285" y="109934"/>
            <a:ext cx="2180715" cy="1226652"/>
          </a:xfrm>
          <a:prstGeom prst="rect">
            <a:avLst/>
          </a:prstGeom>
        </p:spPr>
      </p:pic>
    </p:spTree>
    <p:extLst>
      <p:ext uri="{BB962C8B-B14F-4D97-AF65-F5344CB8AC3E}">
        <p14:creationId xmlns:p14="http://schemas.microsoft.com/office/powerpoint/2010/main" val="38566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65313"/>
            <a:ext cx="12192000" cy="692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85D83-319B-032D-31E6-3B9B6F4C2419}"/>
              </a:ext>
            </a:extLst>
          </p:cNvPr>
          <p:cNvSpPr txBox="1"/>
          <p:nvPr/>
        </p:nvSpPr>
        <p:spPr>
          <a:xfrm>
            <a:off x="914400" y="920766"/>
            <a:ext cx="5094767"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2. T</a:t>
            </a:r>
            <a:r>
              <a:rPr lang="en-IN" b="1" i="0" u="none" strike="noStrike" dirty="0">
                <a:solidFill>
                  <a:schemeClr val="bg1"/>
                </a:solidFill>
                <a:effectLst/>
                <a:latin typeface="Times New Roman" panose="02020603050405020304" pitchFamily="18" charset="0"/>
                <a:cs typeface="Times New Roman" panose="02020603050405020304" pitchFamily="18" charset="0"/>
              </a:rPr>
              <a:t>he platform on which the website is developed </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39EA77-7320-15E7-A70F-5069DF2DA4BE}"/>
              </a:ext>
            </a:extLst>
          </p:cNvPr>
          <p:cNvSpPr txBox="1"/>
          <p:nvPr/>
        </p:nvSpPr>
        <p:spPr>
          <a:xfrm>
            <a:off x="328750" y="1839800"/>
            <a:ext cx="2525486" cy="7867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Content Management System</a:t>
            </a:r>
            <a:endParaRPr lang="en-IN" sz="1600" b="1" i="0" dirty="0">
              <a:solidFill>
                <a:schemeClr val="bg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7D840E-84A7-B470-0744-6ED58038CAEE}"/>
              </a:ext>
            </a:extLst>
          </p:cNvPr>
          <p:cNvPicPr>
            <a:picLocks noChangeAspect="1"/>
          </p:cNvPicPr>
          <p:nvPr/>
        </p:nvPicPr>
        <p:blipFill>
          <a:blip r:embed="rId3"/>
          <a:stretch>
            <a:fillRect/>
          </a:stretch>
        </p:blipFill>
        <p:spPr>
          <a:xfrm>
            <a:off x="10011285" y="109934"/>
            <a:ext cx="2180715" cy="1226652"/>
          </a:xfrm>
          <a:prstGeom prst="rect">
            <a:avLst/>
          </a:prstGeom>
        </p:spPr>
      </p:pic>
      <p:sp>
        <p:nvSpPr>
          <p:cNvPr id="4" name="TextBox 3">
            <a:extLst>
              <a:ext uri="{FF2B5EF4-FFF2-40B4-BE49-F238E27FC236}">
                <a16:creationId xmlns:a16="http://schemas.microsoft.com/office/drawing/2014/main" id="{02ECCA6D-5B77-689C-003B-2A1AB8214A56}"/>
              </a:ext>
            </a:extLst>
          </p:cNvPr>
          <p:cNvSpPr txBox="1"/>
          <p:nvPr/>
        </p:nvSpPr>
        <p:spPr>
          <a:xfrm>
            <a:off x="3361762" y="1903299"/>
            <a:ext cx="2647405" cy="4174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b="1" i="0" dirty="0">
                <a:solidFill>
                  <a:schemeClr val="bg1"/>
                </a:solidFill>
                <a:effectLst/>
                <a:latin typeface="Times New Roman" panose="02020603050405020304" pitchFamily="18" charset="0"/>
                <a:cs typeface="Times New Roman" panose="02020603050405020304" pitchFamily="18" charset="0"/>
              </a:rPr>
              <a:t>Web Hosting Providers</a:t>
            </a:r>
          </a:p>
        </p:txBody>
      </p:sp>
      <p:sp>
        <p:nvSpPr>
          <p:cNvPr id="6" name="TextBox 5">
            <a:extLst>
              <a:ext uri="{FF2B5EF4-FFF2-40B4-BE49-F238E27FC236}">
                <a16:creationId xmlns:a16="http://schemas.microsoft.com/office/drawing/2014/main" id="{74C78C80-46B6-B506-68E5-10F56F2ACDC6}"/>
              </a:ext>
            </a:extLst>
          </p:cNvPr>
          <p:cNvSpPr txBox="1"/>
          <p:nvPr/>
        </p:nvSpPr>
        <p:spPr>
          <a:xfrm>
            <a:off x="6182835" y="1954083"/>
            <a:ext cx="2525486" cy="4197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i="0" dirty="0">
                <a:solidFill>
                  <a:schemeClr val="bg1"/>
                </a:solidFill>
                <a:effectLst/>
                <a:latin typeface="Times New Roman" panose="02020603050405020304" pitchFamily="18" charset="0"/>
                <a:cs typeface="Times New Roman" panose="02020603050405020304" pitchFamily="18" charset="0"/>
              </a:rPr>
              <a:t>Analytics and Tracking</a:t>
            </a:r>
            <a:endParaRPr lang="en-IN" sz="1600" b="1" i="0" dirty="0">
              <a:solidFill>
                <a:schemeClr val="bg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12A31E9-9BAE-B25C-68E1-E61913F9517F}"/>
              </a:ext>
            </a:extLst>
          </p:cNvPr>
          <p:cNvSpPr txBox="1"/>
          <p:nvPr/>
        </p:nvSpPr>
        <p:spPr>
          <a:xfrm>
            <a:off x="6115767" y="3106849"/>
            <a:ext cx="3445915" cy="15254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b="1" i="0" dirty="0">
                <a:solidFill>
                  <a:schemeClr val="bg1"/>
                </a:solidFill>
                <a:effectLst/>
                <a:latin typeface="Times New Roman" panose="02020603050405020304" pitchFamily="18" charset="0"/>
                <a:cs typeface="Times New Roman" panose="02020603050405020304" pitchFamily="18" charset="0"/>
              </a:rPr>
              <a:t>Adobe Marketing Cloud</a:t>
            </a:r>
          </a:p>
          <a:p>
            <a:pPr marL="285750" indent="-285750" algn="just">
              <a:lnSpc>
                <a:spcPct val="150000"/>
              </a:lnSpc>
              <a:buFont typeface="Arial" panose="020B0604020202020204" pitchFamily="34" charset="0"/>
              <a:buChar char="•"/>
            </a:pPr>
            <a:r>
              <a:rPr lang="en-IN" sz="1600" b="1" i="0" dirty="0">
                <a:solidFill>
                  <a:schemeClr val="bg1"/>
                </a:solidFill>
                <a:effectLst/>
                <a:latin typeface="Times New Roman" panose="02020603050405020304" pitchFamily="18" charset="0"/>
                <a:cs typeface="Times New Roman" panose="02020603050405020304" pitchFamily="18" charset="0"/>
              </a:rPr>
              <a:t>Everest Technology</a:t>
            </a:r>
          </a:p>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Adobe Dynamic tag management</a:t>
            </a:r>
          </a:p>
          <a:p>
            <a:pPr marL="285750" indent="-285750" algn="just">
              <a:lnSpc>
                <a:spcPct val="150000"/>
              </a:lnSpc>
              <a:buFont typeface="Arial" panose="020B0604020202020204" pitchFamily="34" charset="0"/>
              <a:buChar char="•"/>
            </a:pPr>
            <a:r>
              <a:rPr lang="en-IN" sz="1600" b="1" i="0" dirty="0">
                <a:solidFill>
                  <a:schemeClr val="bg1"/>
                </a:solidFill>
                <a:effectLst/>
                <a:latin typeface="Times New Roman" panose="02020603050405020304" pitchFamily="18" charset="0"/>
                <a:cs typeface="Times New Roman" panose="02020603050405020304" pitchFamily="18" charset="0"/>
              </a:rPr>
              <a:t>Omniture site catalyst </a:t>
            </a:r>
          </a:p>
        </p:txBody>
      </p:sp>
      <p:sp>
        <p:nvSpPr>
          <p:cNvPr id="11" name="Arrow: Down 10">
            <a:extLst>
              <a:ext uri="{FF2B5EF4-FFF2-40B4-BE49-F238E27FC236}">
                <a16:creationId xmlns:a16="http://schemas.microsoft.com/office/drawing/2014/main" id="{13BDEA7D-C448-8D7C-4044-B8107968ECDD}"/>
              </a:ext>
            </a:extLst>
          </p:cNvPr>
          <p:cNvSpPr/>
          <p:nvPr/>
        </p:nvSpPr>
        <p:spPr>
          <a:xfrm>
            <a:off x="7216515" y="2447749"/>
            <a:ext cx="279344" cy="48396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95F56CFF-754F-9E58-9E4E-76C3A06F3A6C}"/>
              </a:ext>
            </a:extLst>
          </p:cNvPr>
          <p:cNvSpPr/>
          <p:nvPr/>
        </p:nvSpPr>
        <p:spPr>
          <a:xfrm>
            <a:off x="4648209" y="2447749"/>
            <a:ext cx="279344" cy="48396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53F6BBC0-852F-10E6-4AF1-1D067FE4D5E2}"/>
              </a:ext>
            </a:extLst>
          </p:cNvPr>
          <p:cNvSpPr/>
          <p:nvPr/>
        </p:nvSpPr>
        <p:spPr>
          <a:xfrm>
            <a:off x="1751764" y="2390505"/>
            <a:ext cx="279344" cy="48396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3B4C177E-DA1C-EDAE-6027-FA75E1653335}"/>
              </a:ext>
            </a:extLst>
          </p:cNvPr>
          <p:cNvSpPr txBox="1"/>
          <p:nvPr/>
        </p:nvSpPr>
        <p:spPr>
          <a:xfrm>
            <a:off x="248363" y="3177259"/>
            <a:ext cx="3006801" cy="115608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b="1" i="0" dirty="0">
                <a:solidFill>
                  <a:schemeClr val="bg1"/>
                </a:solidFill>
                <a:effectLst/>
                <a:latin typeface="Times New Roman" panose="02020603050405020304" pitchFamily="18" charset="0"/>
                <a:cs typeface="Times New Roman" panose="02020603050405020304" pitchFamily="18" charset="0"/>
              </a:rPr>
              <a:t>Adobe CQ</a:t>
            </a:r>
          </a:p>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Adobe experience manager </a:t>
            </a:r>
          </a:p>
          <a:p>
            <a:pPr marL="285750" indent="-285750" algn="just">
              <a:lnSpc>
                <a:spcPct val="150000"/>
              </a:lnSpc>
              <a:buFont typeface="Arial" panose="020B0604020202020204" pitchFamily="34" charset="0"/>
              <a:buChar char="•"/>
            </a:pPr>
            <a:r>
              <a:rPr lang="en-IN" sz="1600" b="1" i="0" dirty="0">
                <a:solidFill>
                  <a:schemeClr val="bg1"/>
                </a:solidFill>
                <a:effectLst/>
                <a:latin typeface="Times New Roman" panose="02020603050405020304" pitchFamily="18" charset="0"/>
                <a:cs typeface="Times New Roman" panose="02020603050405020304" pitchFamily="18" charset="0"/>
              </a:rPr>
              <a:t>My sales force</a:t>
            </a:r>
          </a:p>
        </p:txBody>
      </p:sp>
      <p:sp>
        <p:nvSpPr>
          <p:cNvPr id="15" name="TextBox 14">
            <a:extLst>
              <a:ext uri="{FF2B5EF4-FFF2-40B4-BE49-F238E27FC236}">
                <a16:creationId xmlns:a16="http://schemas.microsoft.com/office/drawing/2014/main" id="{058827E1-6128-80D7-77E5-25CC7D500ECD}"/>
              </a:ext>
            </a:extLst>
          </p:cNvPr>
          <p:cNvSpPr txBox="1"/>
          <p:nvPr/>
        </p:nvSpPr>
        <p:spPr>
          <a:xfrm>
            <a:off x="3482597" y="3177259"/>
            <a:ext cx="2405737" cy="15254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Amazon </a:t>
            </a:r>
          </a:p>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Web werks</a:t>
            </a:r>
          </a:p>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Fastly hosted</a:t>
            </a:r>
          </a:p>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Fastly load balancer</a:t>
            </a:r>
          </a:p>
        </p:txBody>
      </p:sp>
      <p:sp>
        <p:nvSpPr>
          <p:cNvPr id="16" name="TextBox 15">
            <a:extLst>
              <a:ext uri="{FF2B5EF4-FFF2-40B4-BE49-F238E27FC236}">
                <a16:creationId xmlns:a16="http://schemas.microsoft.com/office/drawing/2014/main" id="{82B9A649-62A8-CD0C-0D90-8129F03E8502}"/>
              </a:ext>
            </a:extLst>
          </p:cNvPr>
          <p:cNvSpPr txBox="1"/>
          <p:nvPr/>
        </p:nvSpPr>
        <p:spPr>
          <a:xfrm>
            <a:off x="9079103" y="2035929"/>
            <a:ext cx="2784147" cy="4174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b="1" i="0" dirty="0">
                <a:solidFill>
                  <a:schemeClr val="bg1"/>
                </a:solidFill>
                <a:effectLst/>
                <a:latin typeface="Times New Roman" panose="02020603050405020304" pitchFamily="18" charset="0"/>
                <a:cs typeface="Times New Roman" panose="02020603050405020304" pitchFamily="18" charset="0"/>
              </a:rPr>
              <a:t>Content Delivery Network</a:t>
            </a:r>
          </a:p>
        </p:txBody>
      </p:sp>
      <p:sp>
        <p:nvSpPr>
          <p:cNvPr id="17" name="Arrow: Down 16">
            <a:extLst>
              <a:ext uri="{FF2B5EF4-FFF2-40B4-BE49-F238E27FC236}">
                <a16:creationId xmlns:a16="http://schemas.microsoft.com/office/drawing/2014/main" id="{FAAA989F-3390-68D5-9E73-D13DF341FAB1}"/>
              </a:ext>
            </a:extLst>
          </p:cNvPr>
          <p:cNvSpPr/>
          <p:nvPr/>
        </p:nvSpPr>
        <p:spPr>
          <a:xfrm>
            <a:off x="10331504" y="2471780"/>
            <a:ext cx="279344" cy="48396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F08BADF-BBB3-AB1B-BA5B-7924AD73D953}"/>
              </a:ext>
            </a:extLst>
          </p:cNvPr>
          <p:cNvSpPr txBox="1"/>
          <p:nvPr/>
        </p:nvSpPr>
        <p:spPr>
          <a:xfrm>
            <a:off x="9765248" y="3106849"/>
            <a:ext cx="1991323" cy="18947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CDN JS</a:t>
            </a:r>
          </a:p>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Bootstrap CDN</a:t>
            </a:r>
          </a:p>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Ajax libraries </a:t>
            </a:r>
          </a:p>
          <a:p>
            <a:pPr marL="285750" indent="-285750" algn="just">
              <a:lnSpc>
                <a:spcPct val="150000"/>
              </a:lnSpc>
              <a:buFont typeface="Arial" panose="020B0604020202020204" pitchFamily="34" charset="0"/>
              <a:buChar char="•"/>
            </a:pPr>
            <a:r>
              <a:rPr lang="en-IN" sz="1600" b="1" dirty="0">
                <a:solidFill>
                  <a:schemeClr val="bg1"/>
                </a:solidFill>
                <a:latin typeface="Times New Roman" panose="02020603050405020304" pitchFamily="18" charset="0"/>
                <a:cs typeface="Times New Roman" panose="02020603050405020304" pitchFamily="18" charset="0"/>
              </a:rPr>
              <a:t>JS delivr</a:t>
            </a:r>
          </a:p>
          <a:p>
            <a:pPr algn="just">
              <a:lnSpc>
                <a:spcPct val="150000"/>
              </a:lnSpc>
            </a:pPr>
            <a:endParaRPr lang="en-IN"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97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65313"/>
            <a:ext cx="12192000" cy="692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85D83-319B-032D-31E6-3B9B6F4C2419}"/>
              </a:ext>
            </a:extLst>
          </p:cNvPr>
          <p:cNvSpPr txBox="1"/>
          <p:nvPr/>
        </p:nvSpPr>
        <p:spPr>
          <a:xfrm>
            <a:off x="914400" y="920766"/>
            <a:ext cx="6609806" cy="707886"/>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3. Results for the </a:t>
            </a:r>
            <a:r>
              <a:rPr lang="en-IN" sz="2000" b="1" i="0" u="none" strike="noStrike" dirty="0">
                <a:solidFill>
                  <a:schemeClr val="bg1"/>
                </a:solidFill>
                <a:effectLst/>
                <a:latin typeface="Times New Roman" panose="02020603050405020304" pitchFamily="18" charset="0"/>
                <a:cs typeface="Times New Roman" panose="02020603050405020304" pitchFamily="18" charset="0"/>
              </a:rPr>
              <a:t>website's responsive design and mobile optimization</a:t>
            </a:r>
            <a:endParaRPr lang="en-IN" sz="44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7D840E-84A7-B470-0744-6ED58038CAEE}"/>
              </a:ext>
            </a:extLst>
          </p:cNvPr>
          <p:cNvPicPr>
            <a:picLocks noChangeAspect="1"/>
          </p:cNvPicPr>
          <p:nvPr/>
        </p:nvPicPr>
        <p:blipFill>
          <a:blip r:embed="rId3"/>
          <a:stretch>
            <a:fillRect/>
          </a:stretch>
        </p:blipFill>
        <p:spPr>
          <a:xfrm>
            <a:off x="10011285" y="109934"/>
            <a:ext cx="2180715" cy="1226652"/>
          </a:xfrm>
          <a:prstGeom prst="rect">
            <a:avLst/>
          </a:prstGeom>
        </p:spPr>
      </p:pic>
      <p:sp>
        <p:nvSpPr>
          <p:cNvPr id="3" name="TextBox 2">
            <a:extLst>
              <a:ext uri="{FF2B5EF4-FFF2-40B4-BE49-F238E27FC236}">
                <a16:creationId xmlns:a16="http://schemas.microsoft.com/office/drawing/2014/main" id="{D679AC5E-FDE0-2B4E-4C23-F9779FF67CB4}"/>
              </a:ext>
            </a:extLst>
          </p:cNvPr>
          <p:cNvSpPr txBox="1"/>
          <p:nvPr/>
        </p:nvSpPr>
        <p:spPr>
          <a:xfrm>
            <a:off x="3006132" y="2339015"/>
            <a:ext cx="6609806" cy="830997"/>
          </a:xfrm>
          <a:prstGeom prst="rect">
            <a:avLst/>
          </a:prstGeom>
          <a:noFill/>
        </p:spPr>
        <p:txBody>
          <a:bodyPr wrap="square" rtlCol="0">
            <a:spAutoFit/>
          </a:bodyPr>
          <a:lstStyle/>
          <a:p>
            <a:pPr marL="342900" indent="-342900">
              <a:buFont typeface="Wingdings" panose="05000000000000000000" pitchFamily="2" charset="2"/>
              <a:buChar char="ü"/>
            </a:pPr>
            <a:r>
              <a:rPr lang="en-IN" sz="2400" b="1" dirty="0">
                <a:solidFill>
                  <a:schemeClr val="bg1"/>
                </a:solidFill>
                <a:latin typeface="Times New Roman" panose="02020603050405020304" pitchFamily="18" charset="0"/>
                <a:cs typeface="Times New Roman" panose="02020603050405020304" pitchFamily="18" charset="0"/>
              </a:rPr>
              <a:t>There is no collapse in website response in various gadget </a:t>
            </a:r>
          </a:p>
        </p:txBody>
      </p:sp>
    </p:spTree>
    <p:extLst>
      <p:ext uri="{BB962C8B-B14F-4D97-AF65-F5344CB8AC3E}">
        <p14:creationId xmlns:p14="http://schemas.microsoft.com/office/powerpoint/2010/main" val="280602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ebsite Background Images - Free Download on Freepik">
            <a:extLst>
              <a:ext uri="{FF2B5EF4-FFF2-40B4-BE49-F238E27FC236}">
                <a16:creationId xmlns:a16="http://schemas.microsoft.com/office/drawing/2014/main" id="{AD8E8285-4F14-907F-6A57-86E466B12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248" r="77668" b="34981"/>
          <a:stretch/>
        </p:blipFill>
        <p:spPr bwMode="auto">
          <a:xfrm>
            <a:off x="0" y="0"/>
            <a:ext cx="12192000" cy="6923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85D83-319B-032D-31E6-3B9B6F4C2419}"/>
              </a:ext>
            </a:extLst>
          </p:cNvPr>
          <p:cNvSpPr txBox="1"/>
          <p:nvPr/>
        </p:nvSpPr>
        <p:spPr>
          <a:xfrm>
            <a:off x="914399" y="920766"/>
            <a:ext cx="7013749"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4.  C</a:t>
            </a:r>
            <a:r>
              <a:rPr lang="en-IN" b="1" i="0" u="none" strike="noStrike" dirty="0">
                <a:solidFill>
                  <a:schemeClr val="bg1"/>
                </a:solidFill>
                <a:effectLst/>
                <a:latin typeface="Times New Roman" panose="02020603050405020304" pitchFamily="18" charset="0"/>
                <a:cs typeface="Times New Roman" panose="02020603050405020304" pitchFamily="18" charset="0"/>
              </a:rPr>
              <a:t>ommon website design mistakes to avoid</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7D840E-84A7-B470-0744-6ED58038CAEE}"/>
              </a:ext>
            </a:extLst>
          </p:cNvPr>
          <p:cNvPicPr>
            <a:picLocks noChangeAspect="1"/>
          </p:cNvPicPr>
          <p:nvPr/>
        </p:nvPicPr>
        <p:blipFill>
          <a:blip r:embed="rId3"/>
          <a:stretch>
            <a:fillRect/>
          </a:stretch>
        </p:blipFill>
        <p:spPr>
          <a:xfrm>
            <a:off x="10011285" y="109934"/>
            <a:ext cx="2180715" cy="1226652"/>
          </a:xfrm>
          <a:prstGeom prst="rect">
            <a:avLst/>
          </a:prstGeom>
        </p:spPr>
      </p:pic>
      <p:sp>
        <p:nvSpPr>
          <p:cNvPr id="3" name="TextBox 2">
            <a:extLst>
              <a:ext uri="{FF2B5EF4-FFF2-40B4-BE49-F238E27FC236}">
                <a16:creationId xmlns:a16="http://schemas.microsoft.com/office/drawing/2014/main" id="{D679AC5E-FDE0-2B4E-4C23-F9779FF67CB4}"/>
              </a:ext>
            </a:extLst>
          </p:cNvPr>
          <p:cNvSpPr txBox="1"/>
          <p:nvPr/>
        </p:nvSpPr>
        <p:spPr>
          <a:xfrm>
            <a:off x="1669702" y="1866743"/>
            <a:ext cx="6609806" cy="2777940"/>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Must improve the text size it leads to poor readability</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cluttered layouts should improve </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Lack of Contact Information</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Unclear Navigation</a:t>
            </a:r>
          </a:p>
          <a:p>
            <a:pPr marL="342900" indent="-342900">
              <a:lnSpc>
                <a:spcPct val="200000"/>
              </a:lnSpc>
              <a:buFont typeface="Wingdings" panose="05000000000000000000" pitchFamily="2" charset="2"/>
              <a:buChar char="Ø"/>
            </a:pPr>
            <a:r>
              <a:rPr lang="en-IN" b="1" dirty="0">
                <a:solidFill>
                  <a:schemeClr val="bg1"/>
                </a:solidFill>
                <a:latin typeface="Times New Roman" panose="02020603050405020304" pitchFamily="18" charset="0"/>
                <a:cs typeface="Times New Roman" panose="02020603050405020304" pitchFamily="18" charset="0"/>
              </a:rPr>
              <a:t>Colour and background image </a:t>
            </a:r>
          </a:p>
        </p:txBody>
      </p:sp>
    </p:spTree>
    <p:extLst>
      <p:ext uri="{BB962C8B-B14F-4D97-AF65-F5344CB8AC3E}">
        <p14:creationId xmlns:p14="http://schemas.microsoft.com/office/powerpoint/2010/main" val="349052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449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Google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roy</dc:creator>
  <cp:lastModifiedBy>deepak roy</cp:lastModifiedBy>
  <cp:revision>3</cp:revision>
  <dcterms:created xsi:type="dcterms:W3CDTF">2024-03-09T05:19:31Z</dcterms:created>
  <dcterms:modified xsi:type="dcterms:W3CDTF">2024-03-10T05:21:24Z</dcterms:modified>
</cp:coreProperties>
</file>