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71" r:id="rId5"/>
    <p:sldId id="259" r:id="rId6"/>
    <p:sldId id="260" r:id="rId7"/>
    <p:sldId id="262" r:id="rId8"/>
    <p:sldId id="261"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128F50-0712-40C6-A6AD-36CE6CE97F14}" type="datetimeFigureOut">
              <a:rPr lang="en-US" smtClean="0"/>
              <a:t>10/11/2020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DE4B28-9E0C-46DD-ABD3-30CB0A8494A6}" type="slidenum">
              <a:rPr lang="en-US" smtClean="0"/>
              <a:t>‹#›</a:t>
            </a:fld>
            <a:endParaRPr lang="en-US"/>
          </a:p>
        </p:txBody>
      </p:sp>
    </p:spTree>
    <p:extLst>
      <p:ext uri="{BB962C8B-B14F-4D97-AF65-F5344CB8AC3E}">
        <p14:creationId xmlns:p14="http://schemas.microsoft.com/office/powerpoint/2010/main" val="1771525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DE4B28-9E0C-46DD-ABD3-30CB0A8494A6}" type="slidenum">
              <a:rPr lang="en-US" smtClean="0"/>
              <a:t>7</a:t>
            </a:fld>
            <a:endParaRPr lang="en-US"/>
          </a:p>
        </p:txBody>
      </p:sp>
    </p:spTree>
    <p:extLst>
      <p:ext uri="{BB962C8B-B14F-4D97-AF65-F5344CB8AC3E}">
        <p14:creationId xmlns:p14="http://schemas.microsoft.com/office/powerpoint/2010/main" val="3918463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2D752-7AE7-4348-9F6F-8F9B7AAADD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C247D-36D6-4310-8ACD-E65F36C224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4401D2-E861-4D0D-9DBF-D74700FBFA6B}"/>
              </a:ext>
            </a:extLst>
          </p:cNvPr>
          <p:cNvSpPr>
            <a:spLocks noGrp="1"/>
          </p:cNvSpPr>
          <p:nvPr>
            <p:ph type="dt" sz="half" idx="10"/>
          </p:nvPr>
        </p:nvSpPr>
        <p:spPr/>
        <p:txBody>
          <a:bodyPr/>
          <a:lstStyle/>
          <a:p>
            <a:fld id="{B6C811D2-2898-41ED-BE71-C8ACD47AE5F8}" type="datetimeFigureOut">
              <a:rPr lang="en-US" smtClean="0"/>
              <a:t>10/11/2020</a:t>
            </a:fld>
            <a:endParaRPr lang="en-US"/>
          </a:p>
        </p:txBody>
      </p:sp>
      <p:sp>
        <p:nvSpPr>
          <p:cNvPr id="5" name="Footer Placeholder 4">
            <a:extLst>
              <a:ext uri="{FF2B5EF4-FFF2-40B4-BE49-F238E27FC236}">
                <a16:creationId xmlns:a16="http://schemas.microsoft.com/office/drawing/2014/main" id="{C98B82B3-DF93-40AA-A2E4-286332909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2E4400-6D0B-4D37-AB22-99A4BE4EFBB3}"/>
              </a:ext>
            </a:extLst>
          </p:cNvPr>
          <p:cNvSpPr>
            <a:spLocks noGrp="1"/>
          </p:cNvSpPr>
          <p:nvPr>
            <p:ph type="sldNum" sz="quarter" idx="12"/>
          </p:nvPr>
        </p:nvSpPr>
        <p:spPr/>
        <p:txBody>
          <a:bodyPr/>
          <a:lstStyle/>
          <a:p>
            <a:fld id="{7BE8D504-C2B9-43DB-833B-A564942F1FD7}" type="slidenum">
              <a:rPr lang="en-US" smtClean="0"/>
              <a:t>‹#›</a:t>
            </a:fld>
            <a:endParaRPr lang="en-US"/>
          </a:p>
        </p:txBody>
      </p:sp>
    </p:spTree>
    <p:extLst>
      <p:ext uri="{BB962C8B-B14F-4D97-AF65-F5344CB8AC3E}">
        <p14:creationId xmlns:p14="http://schemas.microsoft.com/office/powerpoint/2010/main" val="381835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FAAD-EEB3-419E-AC75-381B62B937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57976E-F2BC-455F-A5CF-66E297AEBA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8447C1-ADF3-457B-B0AB-BFB0E8D2EACD}"/>
              </a:ext>
            </a:extLst>
          </p:cNvPr>
          <p:cNvSpPr>
            <a:spLocks noGrp="1"/>
          </p:cNvSpPr>
          <p:nvPr>
            <p:ph type="dt" sz="half" idx="10"/>
          </p:nvPr>
        </p:nvSpPr>
        <p:spPr/>
        <p:txBody>
          <a:bodyPr/>
          <a:lstStyle/>
          <a:p>
            <a:fld id="{B6C811D2-2898-41ED-BE71-C8ACD47AE5F8}" type="datetimeFigureOut">
              <a:rPr lang="en-US" smtClean="0"/>
              <a:t>10/11/2020</a:t>
            </a:fld>
            <a:endParaRPr lang="en-US"/>
          </a:p>
        </p:txBody>
      </p:sp>
      <p:sp>
        <p:nvSpPr>
          <p:cNvPr id="5" name="Footer Placeholder 4">
            <a:extLst>
              <a:ext uri="{FF2B5EF4-FFF2-40B4-BE49-F238E27FC236}">
                <a16:creationId xmlns:a16="http://schemas.microsoft.com/office/drawing/2014/main" id="{CD317168-DC29-4751-B2F2-A1C561E6F5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09C2B7-1265-4A73-9FE1-436BF2C44F46}"/>
              </a:ext>
            </a:extLst>
          </p:cNvPr>
          <p:cNvSpPr>
            <a:spLocks noGrp="1"/>
          </p:cNvSpPr>
          <p:nvPr>
            <p:ph type="sldNum" sz="quarter" idx="12"/>
          </p:nvPr>
        </p:nvSpPr>
        <p:spPr/>
        <p:txBody>
          <a:bodyPr/>
          <a:lstStyle/>
          <a:p>
            <a:fld id="{7BE8D504-C2B9-43DB-833B-A564942F1FD7}" type="slidenum">
              <a:rPr lang="en-US" smtClean="0"/>
              <a:t>‹#›</a:t>
            </a:fld>
            <a:endParaRPr lang="en-US"/>
          </a:p>
        </p:txBody>
      </p:sp>
    </p:spTree>
    <p:extLst>
      <p:ext uri="{BB962C8B-B14F-4D97-AF65-F5344CB8AC3E}">
        <p14:creationId xmlns:p14="http://schemas.microsoft.com/office/powerpoint/2010/main" val="287399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B608A3-1F78-4198-9686-B8E9009A3B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EBDCD4-149F-4854-95D5-C2FF3C258F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E8744-5F37-4C60-A9CC-122F19C8CD21}"/>
              </a:ext>
            </a:extLst>
          </p:cNvPr>
          <p:cNvSpPr>
            <a:spLocks noGrp="1"/>
          </p:cNvSpPr>
          <p:nvPr>
            <p:ph type="dt" sz="half" idx="10"/>
          </p:nvPr>
        </p:nvSpPr>
        <p:spPr/>
        <p:txBody>
          <a:bodyPr/>
          <a:lstStyle/>
          <a:p>
            <a:fld id="{B6C811D2-2898-41ED-BE71-C8ACD47AE5F8}" type="datetimeFigureOut">
              <a:rPr lang="en-US" smtClean="0"/>
              <a:t>10/11/2020</a:t>
            </a:fld>
            <a:endParaRPr lang="en-US"/>
          </a:p>
        </p:txBody>
      </p:sp>
      <p:sp>
        <p:nvSpPr>
          <p:cNvPr id="5" name="Footer Placeholder 4">
            <a:extLst>
              <a:ext uri="{FF2B5EF4-FFF2-40B4-BE49-F238E27FC236}">
                <a16:creationId xmlns:a16="http://schemas.microsoft.com/office/drawing/2014/main" id="{1CC26326-B17E-4E88-94C6-48864E552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356D4-CD5E-45E0-9E1E-08CFFAB73361}"/>
              </a:ext>
            </a:extLst>
          </p:cNvPr>
          <p:cNvSpPr>
            <a:spLocks noGrp="1"/>
          </p:cNvSpPr>
          <p:nvPr>
            <p:ph type="sldNum" sz="quarter" idx="12"/>
          </p:nvPr>
        </p:nvSpPr>
        <p:spPr/>
        <p:txBody>
          <a:bodyPr/>
          <a:lstStyle/>
          <a:p>
            <a:fld id="{7BE8D504-C2B9-43DB-833B-A564942F1FD7}" type="slidenum">
              <a:rPr lang="en-US" smtClean="0"/>
              <a:t>‹#›</a:t>
            </a:fld>
            <a:endParaRPr lang="en-US"/>
          </a:p>
        </p:txBody>
      </p:sp>
    </p:spTree>
    <p:extLst>
      <p:ext uri="{BB962C8B-B14F-4D97-AF65-F5344CB8AC3E}">
        <p14:creationId xmlns:p14="http://schemas.microsoft.com/office/powerpoint/2010/main" val="186122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0AF6-1463-45CA-93F5-AEA7A3BDF3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2D5E8B-E1B2-4A78-A743-021CC80A71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D84403-928B-47FA-A2B9-A5E2E6FF50C2}"/>
              </a:ext>
            </a:extLst>
          </p:cNvPr>
          <p:cNvSpPr>
            <a:spLocks noGrp="1"/>
          </p:cNvSpPr>
          <p:nvPr>
            <p:ph type="dt" sz="half" idx="10"/>
          </p:nvPr>
        </p:nvSpPr>
        <p:spPr/>
        <p:txBody>
          <a:bodyPr/>
          <a:lstStyle/>
          <a:p>
            <a:fld id="{B6C811D2-2898-41ED-BE71-C8ACD47AE5F8}" type="datetimeFigureOut">
              <a:rPr lang="en-US" smtClean="0"/>
              <a:t>10/11/2020</a:t>
            </a:fld>
            <a:endParaRPr lang="en-US"/>
          </a:p>
        </p:txBody>
      </p:sp>
      <p:sp>
        <p:nvSpPr>
          <p:cNvPr id="5" name="Footer Placeholder 4">
            <a:extLst>
              <a:ext uri="{FF2B5EF4-FFF2-40B4-BE49-F238E27FC236}">
                <a16:creationId xmlns:a16="http://schemas.microsoft.com/office/drawing/2014/main" id="{BC428B12-0FBE-43E2-AF28-DDD60F658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D1EE0-3004-449A-A7E4-9C86E3612453}"/>
              </a:ext>
            </a:extLst>
          </p:cNvPr>
          <p:cNvSpPr>
            <a:spLocks noGrp="1"/>
          </p:cNvSpPr>
          <p:nvPr>
            <p:ph type="sldNum" sz="quarter" idx="12"/>
          </p:nvPr>
        </p:nvSpPr>
        <p:spPr/>
        <p:txBody>
          <a:bodyPr/>
          <a:lstStyle/>
          <a:p>
            <a:fld id="{7BE8D504-C2B9-43DB-833B-A564942F1FD7}" type="slidenum">
              <a:rPr lang="en-US" smtClean="0"/>
              <a:t>‹#›</a:t>
            </a:fld>
            <a:endParaRPr lang="en-US"/>
          </a:p>
        </p:txBody>
      </p:sp>
    </p:spTree>
    <p:extLst>
      <p:ext uri="{BB962C8B-B14F-4D97-AF65-F5344CB8AC3E}">
        <p14:creationId xmlns:p14="http://schemas.microsoft.com/office/powerpoint/2010/main" val="2408549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5CFE-30EF-4BB3-B83A-C3FE273CF7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EED8E6-74E0-4CF1-9BFE-6DAC935548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84EC81-2F22-4C27-8CB6-CB9B1029A9B8}"/>
              </a:ext>
            </a:extLst>
          </p:cNvPr>
          <p:cNvSpPr>
            <a:spLocks noGrp="1"/>
          </p:cNvSpPr>
          <p:nvPr>
            <p:ph type="dt" sz="half" idx="10"/>
          </p:nvPr>
        </p:nvSpPr>
        <p:spPr/>
        <p:txBody>
          <a:bodyPr/>
          <a:lstStyle/>
          <a:p>
            <a:fld id="{B6C811D2-2898-41ED-BE71-C8ACD47AE5F8}" type="datetimeFigureOut">
              <a:rPr lang="en-US" smtClean="0"/>
              <a:t>10/11/2020</a:t>
            </a:fld>
            <a:endParaRPr lang="en-US"/>
          </a:p>
        </p:txBody>
      </p:sp>
      <p:sp>
        <p:nvSpPr>
          <p:cNvPr id="5" name="Footer Placeholder 4">
            <a:extLst>
              <a:ext uri="{FF2B5EF4-FFF2-40B4-BE49-F238E27FC236}">
                <a16:creationId xmlns:a16="http://schemas.microsoft.com/office/drawing/2014/main" id="{53D283A5-30B6-4B0D-8A74-0236D4A2F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0920B-1788-4DE4-B4A8-C4921ADEEF78}"/>
              </a:ext>
            </a:extLst>
          </p:cNvPr>
          <p:cNvSpPr>
            <a:spLocks noGrp="1"/>
          </p:cNvSpPr>
          <p:nvPr>
            <p:ph type="sldNum" sz="quarter" idx="12"/>
          </p:nvPr>
        </p:nvSpPr>
        <p:spPr/>
        <p:txBody>
          <a:bodyPr/>
          <a:lstStyle/>
          <a:p>
            <a:fld id="{7BE8D504-C2B9-43DB-833B-A564942F1FD7}" type="slidenum">
              <a:rPr lang="en-US" smtClean="0"/>
              <a:t>‹#›</a:t>
            </a:fld>
            <a:endParaRPr lang="en-US"/>
          </a:p>
        </p:txBody>
      </p:sp>
    </p:spTree>
    <p:extLst>
      <p:ext uri="{BB962C8B-B14F-4D97-AF65-F5344CB8AC3E}">
        <p14:creationId xmlns:p14="http://schemas.microsoft.com/office/powerpoint/2010/main" val="2228837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1A1D-099D-4A06-BB92-C35E0C7C49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039A7D-FF0C-4C77-8043-0E0552D36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650AD3-DAEF-4EF7-A320-EAE92C3826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0D5894-F1A0-421C-9A37-8EB4898C647E}"/>
              </a:ext>
            </a:extLst>
          </p:cNvPr>
          <p:cNvSpPr>
            <a:spLocks noGrp="1"/>
          </p:cNvSpPr>
          <p:nvPr>
            <p:ph type="dt" sz="half" idx="10"/>
          </p:nvPr>
        </p:nvSpPr>
        <p:spPr/>
        <p:txBody>
          <a:bodyPr/>
          <a:lstStyle/>
          <a:p>
            <a:fld id="{B6C811D2-2898-41ED-BE71-C8ACD47AE5F8}" type="datetimeFigureOut">
              <a:rPr lang="en-US" smtClean="0"/>
              <a:t>10/11/2020</a:t>
            </a:fld>
            <a:endParaRPr lang="en-US"/>
          </a:p>
        </p:txBody>
      </p:sp>
      <p:sp>
        <p:nvSpPr>
          <p:cNvPr id="6" name="Footer Placeholder 5">
            <a:extLst>
              <a:ext uri="{FF2B5EF4-FFF2-40B4-BE49-F238E27FC236}">
                <a16:creationId xmlns:a16="http://schemas.microsoft.com/office/drawing/2014/main" id="{32666253-B2F2-4729-A9D4-66339E7AE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668E30-1AFF-4341-9B15-3EA2A5AF5E5A}"/>
              </a:ext>
            </a:extLst>
          </p:cNvPr>
          <p:cNvSpPr>
            <a:spLocks noGrp="1"/>
          </p:cNvSpPr>
          <p:nvPr>
            <p:ph type="sldNum" sz="quarter" idx="12"/>
          </p:nvPr>
        </p:nvSpPr>
        <p:spPr/>
        <p:txBody>
          <a:bodyPr/>
          <a:lstStyle/>
          <a:p>
            <a:fld id="{7BE8D504-C2B9-43DB-833B-A564942F1FD7}" type="slidenum">
              <a:rPr lang="en-US" smtClean="0"/>
              <a:t>‹#›</a:t>
            </a:fld>
            <a:endParaRPr lang="en-US"/>
          </a:p>
        </p:txBody>
      </p:sp>
    </p:spTree>
    <p:extLst>
      <p:ext uri="{BB962C8B-B14F-4D97-AF65-F5344CB8AC3E}">
        <p14:creationId xmlns:p14="http://schemas.microsoft.com/office/powerpoint/2010/main" val="2370464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4880-4C06-43AB-BFF7-45E1D05737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06316E-4FFC-4935-BCA5-FB6B81CFC6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C8A8BE-6F68-4A54-B522-90EF5F1FD1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26341E-A705-4440-8312-8F03955320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D98C42-CC51-4EAD-A354-BBAF72C0BC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4B8BE9-E30E-43BE-8F7D-BF1D0F63E0D4}"/>
              </a:ext>
            </a:extLst>
          </p:cNvPr>
          <p:cNvSpPr>
            <a:spLocks noGrp="1"/>
          </p:cNvSpPr>
          <p:nvPr>
            <p:ph type="dt" sz="half" idx="10"/>
          </p:nvPr>
        </p:nvSpPr>
        <p:spPr/>
        <p:txBody>
          <a:bodyPr/>
          <a:lstStyle/>
          <a:p>
            <a:fld id="{B6C811D2-2898-41ED-BE71-C8ACD47AE5F8}" type="datetimeFigureOut">
              <a:rPr lang="en-US" smtClean="0"/>
              <a:t>10/11/2020</a:t>
            </a:fld>
            <a:endParaRPr lang="en-US"/>
          </a:p>
        </p:txBody>
      </p:sp>
      <p:sp>
        <p:nvSpPr>
          <p:cNvPr id="8" name="Footer Placeholder 7">
            <a:extLst>
              <a:ext uri="{FF2B5EF4-FFF2-40B4-BE49-F238E27FC236}">
                <a16:creationId xmlns:a16="http://schemas.microsoft.com/office/drawing/2014/main" id="{225651C4-5614-43F3-9F16-083319568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A2C853-B77B-4815-9CAF-5E7F5F0CBA68}"/>
              </a:ext>
            </a:extLst>
          </p:cNvPr>
          <p:cNvSpPr>
            <a:spLocks noGrp="1"/>
          </p:cNvSpPr>
          <p:nvPr>
            <p:ph type="sldNum" sz="quarter" idx="12"/>
          </p:nvPr>
        </p:nvSpPr>
        <p:spPr/>
        <p:txBody>
          <a:bodyPr/>
          <a:lstStyle/>
          <a:p>
            <a:fld id="{7BE8D504-C2B9-43DB-833B-A564942F1FD7}" type="slidenum">
              <a:rPr lang="en-US" smtClean="0"/>
              <a:t>‹#›</a:t>
            </a:fld>
            <a:endParaRPr lang="en-US"/>
          </a:p>
        </p:txBody>
      </p:sp>
    </p:spTree>
    <p:extLst>
      <p:ext uri="{BB962C8B-B14F-4D97-AF65-F5344CB8AC3E}">
        <p14:creationId xmlns:p14="http://schemas.microsoft.com/office/powerpoint/2010/main" val="2868483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97FAE-1663-4D66-B640-48702A54AF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3F64A4-A9EA-4549-994A-E9E056792E28}"/>
              </a:ext>
            </a:extLst>
          </p:cNvPr>
          <p:cNvSpPr>
            <a:spLocks noGrp="1"/>
          </p:cNvSpPr>
          <p:nvPr>
            <p:ph type="dt" sz="half" idx="10"/>
          </p:nvPr>
        </p:nvSpPr>
        <p:spPr/>
        <p:txBody>
          <a:bodyPr/>
          <a:lstStyle/>
          <a:p>
            <a:fld id="{B6C811D2-2898-41ED-BE71-C8ACD47AE5F8}" type="datetimeFigureOut">
              <a:rPr lang="en-US" smtClean="0"/>
              <a:t>10/11/2020</a:t>
            </a:fld>
            <a:endParaRPr lang="en-US"/>
          </a:p>
        </p:txBody>
      </p:sp>
      <p:sp>
        <p:nvSpPr>
          <p:cNvPr id="4" name="Footer Placeholder 3">
            <a:extLst>
              <a:ext uri="{FF2B5EF4-FFF2-40B4-BE49-F238E27FC236}">
                <a16:creationId xmlns:a16="http://schemas.microsoft.com/office/drawing/2014/main" id="{3821A59A-CCF4-49C7-90C2-13C5082BE6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773047-C643-4E41-8850-A255035DF8BD}"/>
              </a:ext>
            </a:extLst>
          </p:cNvPr>
          <p:cNvSpPr>
            <a:spLocks noGrp="1"/>
          </p:cNvSpPr>
          <p:nvPr>
            <p:ph type="sldNum" sz="quarter" idx="12"/>
          </p:nvPr>
        </p:nvSpPr>
        <p:spPr/>
        <p:txBody>
          <a:bodyPr/>
          <a:lstStyle/>
          <a:p>
            <a:fld id="{7BE8D504-C2B9-43DB-833B-A564942F1FD7}" type="slidenum">
              <a:rPr lang="en-US" smtClean="0"/>
              <a:t>‹#›</a:t>
            </a:fld>
            <a:endParaRPr lang="en-US"/>
          </a:p>
        </p:txBody>
      </p:sp>
    </p:spTree>
    <p:extLst>
      <p:ext uri="{BB962C8B-B14F-4D97-AF65-F5344CB8AC3E}">
        <p14:creationId xmlns:p14="http://schemas.microsoft.com/office/powerpoint/2010/main" val="4260639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22179A-72A5-4F4A-B265-5FFBFF74C98C}"/>
              </a:ext>
            </a:extLst>
          </p:cNvPr>
          <p:cNvSpPr>
            <a:spLocks noGrp="1"/>
          </p:cNvSpPr>
          <p:nvPr>
            <p:ph type="dt" sz="half" idx="10"/>
          </p:nvPr>
        </p:nvSpPr>
        <p:spPr/>
        <p:txBody>
          <a:bodyPr/>
          <a:lstStyle/>
          <a:p>
            <a:fld id="{B6C811D2-2898-41ED-BE71-C8ACD47AE5F8}" type="datetimeFigureOut">
              <a:rPr lang="en-US" smtClean="0"/>
              <a:t>10/11/2020</a:t>
            </a:fld>
            <a:endParaRPr lang="en-US"/>
          </a:p>
        </p:txBody>
      </p:sp>
      <p:sp>
        <p:nvSpPr>
          <p:cNvPr id="3" name="Footer Placeholder 2">
            <a:extLst>
              <a:ext uri="{FF2B5EF4-FFF2-40B4-BE49-F238E27FC236}">
                <a16:creationId xmlns:a16="http://schemas.microsoft.com/office/drawing/2014/main" id="{B53EFB3A-3A55-4A92-9AC4-8C38454897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283B31-63E2-4EB6-8BD9-A63D8AA7C465}"/>
              </a:ext>
            </a:extLst>
          </p:cNvPr>
          <p:cNvSpPr>
            <a:spLocks noGrp="1"/>
          </p:cNvSpPr>
          <p:nvPr>
            <p:ph type="sldNum" sz="quarter" idx="12"/>
          </p:nvPr>
        </p:nvSpPr>
        <p:spPr/>
        <p:txBody>
          <a:bodyPr/>
          <a:lstStyle/>
          <a:p>
            <a:fld id="{7BE8D504-C2B9-43DB-833B-A564942F1FD7}" type="slidenum">
              <a:rPr lang="en-US" smtClean="0"/>
              <a:t>‹#›</a:t>
            </a:fld>
            <a:endParaRPr lang="en-US"/>
          </a:p>
        </p:txBody>
      </p:sp>
    </p:spTree>
    <p:extLst>
      <p:ext uri="{BB962C8B-B14F-4D97-AF65-F5344CB8AC3E}">
        <p14:creationId xmlns:p14="http://schemas.microsoft.com/office/powerpoint/2010/main" val="1115238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E095B-546A-4C54-97EE-8ACD0198D0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83C653-2042-48D6-912D-7352900F77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568F13-E873-49C3-B20B-73B09C357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0246AF-6C39-4F7C-AEB9-28A7C03E9388}"/>
              </a:ext>
            </a:extLst>
          </p:cNvPr>
          <p:cNvSpPr>
            <a:spLocks noGrp="1"/>
          </p:cNvSpPr>
          <p:nvPr>
            <p:ph type="dt" sz="half" idx="10"/>
          </p:nvPr>
        </p:nvSpPr>
        <p:spPr/>
        <p:txBody>
          <a:bodyPr/>
          <a:lstStyle/>
          <a:p>
            <a:fld id="{B6C811D2-2898-41ED-BE71-C8ACD47AE5F8}" type="datetimeFigureOut">
              <a:rPr lang="en-US" smtClean="0"/>
              <a:t>10/11/2020</a:t>
            </a:fld>
            <a:endParaRPr lang="en-US"/>
          </a:p>
        </p:txBody>
      </p:sp>
      <p:sp>
        <p:nvSpPr>
          <p:cNvPr id="6" name="Footer Placeholder 5">
            <a:extLst>
              <a:ext uri="{FF2B5EF4-FFF2-40B4-BE49-F238E27FC236}">
                <a16:creationId xmlns:a16="http://schemas.microsoft.com/office/drawing/2014/main" id="{03506B7B-2281-499F-AD51-7B53407A39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3BFBC8-7962-4E7E-BBCA-8136FEB22989}"/>
              </a:ext>
            </a:extLst>
          </p:cNvPr>
          <p:cNvSpPr>
            <a:spLocks noGrp="1"/>
          </p:cNvSpPr>
          <p:nvPr>
            <p:ph type="sldNum" sz="quarter" idx="12"/>
          </p:nvPr>
        </p:nvSpPr>
        <p:spPr/>
        <p:txBody>
          <a:bodyPr/>
          <a:lstStyle/>
          <a:p>
            <a:fld id="{7BE8D504-C2B9-43DB-833B-A564942F1FD7}" type="slidenum">
              <a:rPr lang="en-US" smtClean="0"/>
              <a:t>‹#›</a:t>
            </a:fld>
            <a:endParaRPr lang="en-US"/>
          </a:p>
        </p:txBody>
      </p:sp>
    </p:spTree>
    <p:extLst>
      <p:ext uri="{BB962C8B-B14F-4D97-AF65-F5344CB8AC3E}">
        <p14:creationId xmlns:p14="http://schemas.microsoft.com/office/powerpoint/2010/main" val="3112549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6A4DF-3637-459A-91B2-2EAAAB7DB5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17569A-FA64-4ECB-979C-3097625483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D504EC-5AED-45DC-8FA4-1ACD87076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60CAA9-C47A-4296-857B-A34F96AE22EB}"/>
              </a:ext>
            </a:extLst>
          </p:cNvPr>
          <p:cNvSpPr>
            <a:spLocks noGrp="1"/>
          </p:cNvSpPr>
          <p:nvPr>
            <p:ph type="dt" sz="half" idx="10"/>
          </p:nvPr>
        </p:nvSpPr>
        <p:spPr/>
        <p:txBody>
          <a:bodyPr/>
          <a:lstStyle/>
          <a:p>
            <a:fld id="{B6C811D2-2898-41ED-BE71-C8ACD47AE5F8}" type="datetimeFigureOut">
              <a:rPr lang="en-US" smtClean="0"/>
              <a:t>10/11/2020</a:t>
            </a:fld>
            <a:endParaRPr lang="en-US"/>
          </a:p>
        </p:txBody>
      </p:sp>
      <p:sp>
        <p:nvSpPr>
          <p:cNvPr id="6" name="Footer Placeholder 5">
            <a:extLst>
              <a:ext uri="{FF2B5EF4-FFF2-40B4-BE49-F238E27FC236}">
                <a16:creationId xmlns:a16="http://schemas.microsoft.com/office/drawing/2014/main" id="{8163250C-9590-4ED6-AB2E-30938AF6E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A6BBA-D321-4099-9C62-08110A588DAC}"/>
              </a:ext>
            </a:extLst>
          </p:cNvPr>
          <p:cNvSpPr>
            <a:spLocks noGrp="1"/>
          </p:cNvSpPr>
          <p:nvPr>
            <p:ph type="sldNum" sz="quarter" idx="12"/>
          </p:nvPr>
        </p:nvSpPr>
        <p:spPr/>
        <p:txBody>
          <a:bodyPr/>
          <a:lstStyle/>
          <a:p>
            <a:fld id="{7BE8D504-C2B9-43DB-833B-A564942F1FD7}" type="slidenum">
              <a:rPr lang="en-US" smtClean="0"/>
              <a:t>‹#›</a:t>
            </a:fld>
            <a:endParaRPr lang="en-US"/>
          </a:p>
        </p:txBody>
      </p:sp>
    </p:spTree>
    <p:extLst>
      <p:ext uri="{BB962C8B-B14F-4D97-AF65-F5344CB8AC3E}">
        <p14:creationId xmlns:p14="http://schemas.microsoft.com/office/powerpoint/2010/main" val="5062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660BB4-2BCD-421C-B5CF-8D404875D3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91A94F-39ED-4062-8DB8-492EE92F97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80417C-8960-4640-AD8E-C2E13C039C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811D2-2898-41ED-BE71-C8ACD47AE5F8}" type="datetimeFigureOut">
              <a:rPr lang="en-US" smtClean="0"/>
              <a:t>10/11/2020</a:t>
            </a:fld>
            <a:endParaRPr lang="en-US"/>
          </a:p>
        </p:txBody>
      </p:sp>
      <p:sp>
        <p:nvSpPr>
          <p:cNvPr id="5" name="Footer Placeholder 4">
            <a:extLst>
              <a:ext uri="{FF2B5EF4-FFF2-40B4-BE49-F238E27FC236}">
                <a16:creationId xmlns:a16="http://schemas.microsoft.com/office/drawing/2014/main" id="{FB14A8D5-4443-43C1-B55E-218E3E6570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871A20-2457-4709-B82D-915F6C4EB9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E8D504-C2B9-43DB-833B-A564942F1FD7}" type="slidenum">
              <a:rPr lang="en-US" smtClean="0"/>
              <a:t>‹#›</a:t>
            </a:fld>
            <a:endParaRPr lang="en-US"/>
          </a:p>
        </p:txBody>
      </p:sp>
    </p:spTree>
    <p:extLst>
      <p:ext uri="{BB962C8B-B14F-4D97-AF65-F5344CB8AC3E}">
        <p14:creationId xmlns:p14="http://schemas.microsoft.com/office/powerpoint/2010/main" val="3951491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pranavraikokte/covid19-image-dataset"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ujjwalkarn.me/2016/08/09/quick-intro-neural-networks/"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30" name="Straight Connector 2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Rectangle 3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08B1A1-5961-4901-815F-F5800FA1B282}"/>
              </a:ext>
            </a:extLst>
          </p:cNvPr>
          <p:cNvSpPr>
            <a:spLocks noGrp="1"/>
          </p:cNvSpPr>
          <p:nvPr>
            <p:ph type="ctrTitle"/>
          </p:nvPr>
        </p:nvSpPr>
        <p:spPr>
          <a:xfrm>
            <a:off x="1524000" y="1584683"/>
            <a:ext cx="9144000" cy="2551829"/>
          </a:xfrm>
        </p:spPr>
        <p:txBody>
          <a:bodyPr anchor="ctr">
            <a:normAutofit/>
          </a:bodyPr>
          <a:lstStyle/>
          <a:p>
            <a:r>
              <a:rPr lang="en-US" sz="6600"/>
              <a:t>ADTA 5550 Final Project</a:t>
            </a:r>
          </a:p>
        </p:txBody>
      </p:sp>
    </p:spTree>
    <p:extLst>
      <p:ext uri="{BB962C8B-B14F-4D97-AF65-F5344CB8AC3E}">
        <p14:creationId xmlns:p14="http://schemas.microsoft.com/office/powerpoint/2010/main" val="3711634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4"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022B354-1661-49A5-A934-A0450656C193}"/>
              </a:ext>
            </a:extLst>
          </p:cNvPr>
          <p:cNvSpPr>
            <a:spLocks noGrp="1"/>
          </p:cNvSpPr>
          <p:nvPr>
            <p:ph type="title"/>
          </p:nvPr>
        </p:nvSpPr>
        <p:spPr>
          <a:xfrm>
            <a:off x="904877" y="795527"/>
            <a:ext cx="10488547" cy="1190912"/>
          </a:xfrm>
        </p:spPr>
        <p:txBody>
          <a:bodyPr>
            <a:normAutofit/>
          </a:bodyPr>
          <a:lstStyle/>
          <a:p>
            <a:pPr algn="ctr"/>
            <a:r>
              <a:rPr lang="en-US" sz="4000" dirty="0"/>
              <a:t>CIFAR Dataset</a:t>
            </a:r>
          </a:p>
        </p:txBody>
      </p:sp>
      <p:sp>
        <p:nvSpPr>
          <p:cNvPr id="96" name="Rectangle 95">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D24B7B"/>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Training a CIFAR-10 classifier in the cloud using TensorFlow and Google  Colab | by Jannik Zürn | Medium">
            <a:extLst>
              <a:ext uri="{FF2B5EF4-FFF2-40B4-BE49-F238E27FC236}">
                <a16:creationId xmlns:a16="http://schemas.microsoft.com/office/drawing/2014/main" id="{608772F2-820E-4205-90F4-9DBB2DFA97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58716" y="2416047"/>
            <a:ext cx="4115946" cy="3346704"/>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CFF2212-1C4D-4AB5-A3D0-5222C7A7B9A4}"/>
              </a:ext>
            </a:extLst>
          </p:cNvPr>
          <p:cNvSpPr>
            <a:spLocks noGrp="1"/>
          </p:cNvSpPr>
          <p:nvPr>
            <p:ph idx="1"/>
          </p:nvPr>
        </p:nvSpPr>
        <p:spPr>
          <a:xfrm>
            <a:off x="6380703" y="2228850"/>
            <a:ext cx="5028928" cy="3699669"/>
          </a:xfrm>
        </p:spPr>
        <p:txBody>
          <a:bodyPr anchor="ctr">
            <a:normAutofit/>
          </a:bodyPr>
          <a:lstStyle/>
          <a:p>
            <a:pPr>
              <a:buClr>
                <a:srgbClr val="D24B7B"/>
              </a:buCl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CIFAR10 is an image classification dataset which consists of 50,000 images which includes 45,000 training images and 5,000 test images. The images are 32*32 size. </a:t>
            </a:r>
          </a:p>
          <a:p>
            <a:pPr>
              <a:buClr>
                <a:srgbClr val="D24B7B"/>
              </a:buCl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Clr>
                <a:srgbClr val="D24B7B"/>
              </a:buClr>
            </a:pPr>
            <a:endParaRPr lang="en-US" sz="1800" dirty="0"/>
          </a:p>
        </p:txBody>
      </p:sp>
    </p:spTree>
    <p:extLst>
      <p:ext uri="{BB962C8B-B14F-4D97-AF65-F5344CB8AC3E}">
        <p14:creationId xmlns:p14="http://schemas.microsoft.com/office/powerpoint/2010/main" val="307066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5E31626-B9C1-48FA-B999-4DFB08306E53}"/>
              </a:ext>
            </a:extLst>
          </p:cNvPr>
          <p:cNvSpPr>
            <a:spLocks noGrp="1"/>
          </p:cNvSpPr>
          <p:nvPr>
            <p:ph type="title"/>
          </p:nvPr>
        </p:nvSpPr>
        <p:spPr>
          <a:xfrm>
            <a:off x="904877" y="795527"/>
            <a:ext cx="10488547" cy="1190912"/>
          </a:xfrm>
        </p:spPr>
        <p:txBody>
          <a:bodyPr>
            <a:normAutofit/>
          </a:bodyPr>
          <a:lstStyle/>
          <a:p>
            <a:pPr algn="ctr"/>
            <a:r>
              <a:rPr lang="en-US" sz="4000"/>
              <a:t>Results of 2 Layered CNN on CIFAR</a:t>
            </a:r>
          </a:p>
        </p:txBody>
      </p:sp>
      <p:sp>
        <p:nvSpPr>
          <p:cNvPr id="34" name="Rectangle 33">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FF2F2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13CAAF8-C05E-47ED-8B4A-64C7F0F0474B}"/>
              </a:ext>
            </a:extLst>
          </p:cNvPr>
          <p:cNvPicPr/>
          <p:nvPr/>
        </p:nvPicPr>
        <p:blipFill>
          <a:blip r:embed="rId2"/>
          <a:stretch>
            <a:fillRect/>
          </a:stretch>
        </p:blipFill>
        <p:spPr>
          <a:xfrm>
            <a:off x="1103257" y="2597235"/>
            <a:ext cx="4626864" cy="2984327"/>
          </a:xfrm>
          <a:prstGeom prst="rect">
            <a:avLst/>
          </a:prstGeom>
          <a:ln w="12700">
            <a:noFill/>
          </a:ln>
        </p:spPr>
      </p:pic>
      <p:sp>
        <p:nvSpPr>
          <p:cNvPr id="3" name="Content Placeholder 2">
            <a:extLst>
              <a:ext uri="{FF2B5EF4-FFF2-40B4-BE49-F238E27FC236}">
                <a16:creationId xmlns:a16="http://schemas.microsoft.com/office/drawing/2014/main" id="{EF7EA550-B74B-4F9D-8867-0F2F11DE943E}"/>
              </a:ext>
            </a:extLst>
          </p:cNvPr>
          <p:cNvSpPr>
            <a:spLocks noGrp="1"/>
          </p:cNvSpPr>
          <p:nvPr>
            <p:ph idx="1"/>
          </p:nvPr>
        </p:nvSpPr>
        <p:spPr>
          <a:xfrm>
            <a:off x="6380703" y="2228850"/>
            <a:ext cx="5028928" cy="3699669"/>
          </a:xfrm>
        </p:spPr>
        <p:txBody>
          <a:bodyPr anchor="ctr">
            <a:normAutofit/>
          </a:bodyPr>
          <a:lstStyle/>
          <a:p>
            <a:pPr>
              <a:buClr>
                <a:srgbClr val="FF2F2F"/>
              </a:buClr>
            </a:pPr>
            <a:r>
              <a:rPr lang="en-US" sz="1800" dirty="0"/>
              <a:t>The accuracy gained on CIFAR is 70.43 %</a:t>
            </a:r>
          </a:p>
          <a:p>
            <a:pPr>
              <a:buClr>
                <a:srgbClr val="FF2F2F"/>
              </a:buClr>
            </a:pPr>
            <a:r>
              <a:rPr lang="en-US" sz="1800" dirty="0"/>
              <a:t>Total number of steps are 5000.</a:t>
            </a:r>
          </a:p>
          <a:p>
            <a:pPr>
              <a:buClr>
                <a:srgbClr val="FF2F2F"/>
              </a:buClr>
            </a:pPr>
            <a:r>
              <a:rPr lang="en-US" sz="1800" dirty="0"/>
              <a:t>On each step the model is trained with 100 images.</a:t>
            </a:r>
          </a:p>
          <a:p>
            <a:pPr>
              <a:buClr>
                <a:srgbClr val="FF2F2F"/>
              </a:buClr>
            </a:pPr>
            <a:r>
              <a:rPr lang="en-US" sz="1800" dirty="0"/>
              <a:t>The accuracies are calculated by testing on every 100</a:t>
            </a:r>
            <a:r>
              <a:rPr lang="en-US" sz="1800" baseline="30000" dirty="0"/>
              <a:t>th</a:t>
            </a:r>
            <a:r>
              <a:rPr lang="en-US" sz="1800" dirty="0"/>
              <a:t> step. </a:t>
            </a:r>
          </a:p>
          <a:p>
            <a:pPr>
              <a:buClr>
                <a:srgbClr val="FF2F2F"/>
              </a:buClr>
            </a:pPr>
            <a:endParaRPr lang="en-US" sz="1800" dirty="0"/>
          </a:p>
          <a:p>
            <a:pPr>
              <a:buClr>
                <a:srgbClr val="FF2F2F"/>
              </a:buClr>
            </a:pPr>
            <a:endParaRPr lang="en-US" sz="1800" dirty="0"/>
          </a:p>
          <a:p>
            <a:pPr>
              <a:buClr>
                <a:srgbClr val="FF2F2F"/>
              </a:buClr>
            </a:pPr>
            <a:endParaRPr lang="en-US" sz="1800" dirty="0"/>
          </a:p>
        </p:txBody>
      </p:sp>
    </p:spTree>
    <p:extLst>
      <p:ext uri="{BB962C8B-B14F-4D97-AF65-F5344CB8AC3E}">
        <p14:creationId xmlns:p14="http://schemas.microsoft.com/office/powerpoint/2010/main" val="197503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FDEFD51-7E6F-4E08-ABB1-9B05FE27111E}"/>
              </a:ext>
            </a:extLst>
          </p:cNvPr>
          <p:cNvSpPr>
            <a:spLocks noGrp="1"/>
          </p:cNvSpPr>
          <p:nvPr>
            <p:ph type="title"/>
          </p:nvPr>
        </p:nvSpPr>
        <p:spPr>
          <a:xfrm>
            <a:off x="904877" y="795527"/>
            <a:ext cx="10488547" cy="1190912"/>
          </a:xfrm>
        </p:spPr>
        <p:txBody>
          <a:bodyPr>
            <a:normAutofit/>
          </a:bodyPr>
          <a:lstStyle/>
          <a:p>
            <a:pPr algn="ctr"/>
            <a:r>
              <a:rPr lang="en-US" sz="4000"/>
              <a:t>CNN Model re-designed for accuracy Improvement</a:t>
            </a:r>
          </a:p>
        </p:txBody>
      </p:sp>
      <p:sp>
        <p:nvSpPr>
          <p:cNvPr id="34" name="Rectangle 33">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19B2F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F0D8399-FD9C-4A34-8F63-0D730CFC6DCE}"/>
              </a:ext>
            </a:extLst>
          </p:cNvPr>
          <p:cNvPicPr/>
          <p:nvPr/>
        </p:nvPicPr>
        <p:blipFill>
          <a:blip r:embed="rId2"/>
          <a:stretch>
            <a:fillRect/>
          </a:stretch>
        </p:blipFill>
        <p:spPr>
          <a:xfrm>
            <a:off x="1001713" y="2928134"/>
            <a:ext cx="4894636" cy="2198669"/>
          </a:xfrm>
          <a:prstGeom prst="rect">
            <a:avLst/>
          </a:prstGeom>
          <a:ln w="12700">
            <a:noFill/>
          </a:ln>
        </p:spPr>
      </p:pic>
      <p:sp>
        <p:nvSpPr>
          <p:cNvPr id="3" name="Content Placeholder 2">
            <a:extLst>
              <a:ext uri="{FF2B5EF4-FFF2-40B4-BE49-F238E27FC236}">
                <a16:creationId xmlns:a16="http://schemas.microsoft.com/office/drawing/2014/main" id="{870CC099-C1A2-4CDF-B04A-AA29E44DA13B}"/>
              </a:ext>
            </a:extLst>
          </p:cNvPr>
          <p:cNvSpPr>
            <a:spLocks noGrp="1"/>
          </p:cNvSpPr>
          <p:nvPr>
            <p:ph idx="1"/>
          </p:nvPr>
        </p:nvSpPr>
        <p:spPr>
          <a:xfrm>
            <a:off x="6380703" y="2228850"/>
            <a:ext cx="5028928" cy="3699669"/>
          </a:xfrm>
        </p:spPr>
        <p:txBody>
          <a:bodyPr anchor="ctr">
            <a:normAutofit/>
          </a:bodyPr>
          <a:lstStyle/>
          <a:p>
            <a:pPr marL="342900" marR="0" lvl="0" indent="-342900">
              <a:spcBef>
                <a:spcPts val="0"/>
              </a:spcBef>
              <a:spcAft>
                <a:spcPts val="0"/>
              </a:spcAft>
              <a:buClr>
                <a:srgbClr val="19B2F2"/>
              </a:buClr>
              <a:buFont typeface="Symbol" panose="05050102010706020507" pitchFamily="18" charset="2"/>
              <a:buChar char=""/>
            </a:pPr>
            <a:r>
              <a:rPr lang="en-US" sz="1300">
                <a:effectLst/>
                <a:latin typeface="Times New Roman" panose="02020603050405020304" pitchFamily="18" charset="0"/>
                <a:ea typeface="Calibri" panose="020F0502020204030204" pitchFamily="34" charset="0"/>
                <a:cs typeface="Times New Roman" panose="02020603050405020304" pitchFamily="18" charset="0"/>
              </a:rPr>
              <a:t>Here first convolution layer has been built using ReLU as activation function.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Clr>
                <a:srgbClr val="19B2F2"/>
              </a:buClr>
              <a:buFont typeface="Symbol" panose="05050102010706020507" pitchFamily="18" charset="2"/>
              <a:buChar char=""/>
            </a:pPr>
            <a:r>
              <a:rPr lang="en-US" sz="1300">
                <a:effectLst/>
                <a:latin typeface="Times New Roman" panose="02020603050405020304" pitchFamily="18" charset="0"/>
                <a:ea typeface="Calibri" panose="020F0502020204030204" pitchFamily="34" charset="0"/>
                <a:cs typeface="Times New Roman" panose="02020603050405020304" pitchFamily="18" charset="0"/>
              </a:rPr>
              <a:t>Created first pooling layer that works along with convolution layer.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Clr>
                <a:srgbClr val="19B2F2"/>
              </a:buClr>
              <a:buFont typeface="Symbol" panose="05050102010706020507" pitchFamily="18" charset="2"/>
              <a:buChar char=""/>
            </a:pPr>
            <a:r>
              <a:rPr lang="en-US" sz="1300">
                <a:effectLst/>
                <a:latin typeface="Times New Roman" panose="02020603050405020304" pitchFamily="18" charset="0"/>
                <a:ea typeface="Calibri" panose="020F0502020204030204" pitchFamily="34" charset="0"/>
                <a:cs typeface="Times New Roman" panose="02020603050405020304" pitchFamily="18" charset="0"/>
              </a:rPr>
              <a:t>Above steps are repeated twice, making 3 convolution and 3 pooling layers in total.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Clr>
                <a:srgbClr val="19B2F2"/>
              </a:buClr>
              <a:buFont typeface="Symbol" panose="05050102010706020507" pitchFamily="18" charset="2"/>
              <a:buChar char=""/>
            </a:pPr>
            <a:r>
              <a:rPr lang="en-US" sz="1300">
                <a:effectLst/>
                <a:latin typeface="Times New Roman" panose="02020603050405020304" pitchFamily="18" charset="0"/>
                <a:ea typeface="Calibri" panose="020F0502020204030204" pitchFamily="34" charset="0"/>
                <a:cs typeface="Times New Roman" panose="02020603050405020304" pitchFamily="18" charset="0"/>
              </a:rPr>
              <a:t>Flattening layer has been created to reshape output data from pooling layer 3.</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Clr>
                <a:srgbClr val="19B2F2"/>
              </a:buClr>
              <a:buFont typeface="Symbol" panose="05050102010706020507" pitchFamily="18" charset="2"/>
              <a:buChar char=""/>
            </a:pPr>
            <a:r>
              <a:rPr lang="en-US" sz="1300">
                <a:effectLst/>
                <a:latin typeface="Times New Roman" panose="02020603050405020304" pitchFamily="18" charset="0"/>
                <a:ea typeface="Calibri" panose="020F0502020204030204" pitchFamily="34" charset="0"/>
                <a:cs typeface="Times New Roman" panose="02020603050405020304" pitchFamily="18" charset="0"/>
              </a:rPr>
              <a:t>Created a fully connected layer that accepts output from flattening layer.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Clr>
                <a:srgbClr val="19B2F2"/>
              </a:buClr>
              <a:buFont typeface="Symbol" panose="05050102010706020507" pitchFamily="18" charset="2"/>
              <a:buChar char=""/>
            </a:pPr>
            <a:r>
              <a:rPr lang="en-US" sz="1300">
                <a:effectLst/>
                <a:latin typeface="Times New Roman" panose="02020603050405020304" pitchFamily="18" charset="0"/>
                <a:ea typeface="Calibri" panose="020F0502020204030204" pitchFamily="34" charset="0"/>
                <a:cs typeface="Times New Roman" panose="02020603050405020304" pitchFamily="18" charset="0"/>
              </a:rPr>
              <a:t>Above step is repeated to add few more fully connected layers.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Clr>
                <a:srgbClr val="19B2F2"/>
              </a:buClr>
              <a:buFont typeface="Symbol" panose="05050102010706020507" pitchFamily="18" charset="2"/>
              <a:buChar char=""/>
            </a:pPr>
            <a:r>
              <a:rPr lang="en-US" sz="1300">
                <a:effectLst/>
                <a:latin typeface="Times New Roman" panose="02020603050405020304" pitchFamily="18" charset="0"/>
                <a:ea typeface="Calibri" panose="020F0502020204030204" pitchFamily="34" charset="0"/>
                <a:cs typeface="Times New Roman" panose="02020603050405020304" pitchFamily="18" charset="0"/>
              </a:rPr>
              <a:t>A dropout layer has been created to drop some of the inputs the model received. </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Clr>
                <a:srgbClr val="19B2F2"/>
              </a:buClr>
              <a:buFont typeface="Symbol" panose="05050102010706020507" pitchFamily="18" charset="2"/>
              <a:buChar char=""/>
            </a:pPr>
            <a:r>
              <a:rPr lang="en-US" sz="1300">
                <a:effectLst/>
                <a:latin typeface="Times New Roman" panose="02020603050405020304" pitchFamily="18" charset="0"/>
                <a:ea typeface="Calibri" panose="020F0502020204030204" pitchFamily="34" charset="0"/>
                <a:cs typeface="Times New Roman" panose="02020603050405020304" pitchFamily="18" charset="0"/>
              </a:rPr>
              <a:t>A fully connected final output layer is created that accepts the outputs from dropout layer as its inputs. This layer gives us the final output.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Clr>
                <a:srgbClr val="19B2F2"/>
              </a:buClr>
              <a:buFont typeface="Symbol" panose="05050102010706020507" pitchFamily="18" charset="2"/>
              <a:buChar char=""/>
            </a:pPr>
            <a:r>
              <a:rPr lang="en-US" sz="1300">
                <a:effectLst/>
                <a:latin typeface="Times New Roman" panose="02020603050405020304" pitchFamily="18" charset="0"/>
                <a:ea typeface="Calibri" panose="020F0502020204030204" pitchFamily="34" charset="0"/>
                <a:cs typeface="Times New Roman" panose="02020603050405020304" pitchFamily="18" charset="0"/>
              </a:rPr>
              <a:t>Loss function is created to compute SoftMax cross entropy between the labels and the predicted outputs.</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Clr>
                <a:srgbClr val="19B2F2"/>
              </a:buClr>
              <a:buFont typeface="Symbol" panose="05050102010706020507" pitchFamily="18" charset="2"/>
              <a:buChar char=""/>
            </a:pPr>
            <a:r>
              <a:rPr lang="en-US" sz="1300">
                <a:effectLst/>
                <a:latin typeface="Times New Roman" panose="02020603050405020304" pitchFamily="18" charset="0"/>
                <a:ea typeface="Calibri" panose="020F0502020204030204" pitchFamily="34" charset="0"/>
                <a:cs typeface="Times New Roman" panose="02020603050405020304" pitchFamily="18" charset="0"/>
              </a:rPr>
              <a:t>An optimizer is created to optimize the network. An AI trainer is created to train the network.</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p>
            <a:pPr>
              <a:buClr>
                <a:srgbClr val="19B2F2"/>
              </a:buClr>
            </a:pPr>
            <a:endParaRPr lang="en-US" sz="1300"/>
          </a:p>
        </p:txBody>
      </p:sp>
    </p:spTree>
    <p:extLst>
      <p:ext uri="{BB962C8B-B14F-4D97-AF65-F5344CB8AC3E}">
        <p14:creationId xmlns:p14="http://schemas.microsoft.com/office/powerpoint/2010/main" val="2856168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A7C2E-6D2F-418C-B1E1-D4CD28FDF930}"/>
              </a:ext>
            </a:extLst>
          </p:cNvPr>
          <p:cNvSpPr>
            <a:spLocks noGrp="1"/>
          </p:cNvSpPr>
          <p:nvPr>
            <p:ph type="title"/>
          </p:nvPr>
        </p:nvSpPr>
        <p:spPr>
          <a:xfrm>
            <a:off x="707011" y="365760"/>
            <a:ext cx="10765410" cy="1207269"/>
          </a:xfrm>
        </p:spPr>
        <p:txBody>
          <a:bodyPr vert="horz" lIns="91440" tIns="45720" rIns="91440" bIns="45720" rtlCol="0" anchor="b">
            <a:normAutofit/>
          </a:bodyPr>
          <a:lstStyle/>
          <a:p>
            <a:pPr algn="ctr"/>
            <a:r>
              <a:rPr lang="en-US" sz="6000" kern="1200">
                <a:solidFill>
                  <a:srgbClr val="FFFFFF"/>
                </a:solidFill>
                <a:latin typeface="+mj-lt"/>
                <a:ea typeface="+mj-ea"/>
                <a:cs typeface="+mj-cs"/>
              </a:rPr>
              <a:t>Proposed New Model</a:t>
            </a:r>
          </a:p>
        </p:txBody>
      </p:sp>
      <p:graphicFrame>
        <p:nvGraphicFramePr>
          <p:cNvPr id="4" name="Table 3">
            <a:extLst>
              <a:ext uri="{FF2B5EF4-FFF2-40B4-BE49-F238E27FC236}">
                <a16:creationId xmlns:a16="http://schemas.microsoft.com/office/drawing/2014/main" id="{6B3A520B-B132-4E46-A90C-96C28E3E9C6F}"/>
              </a:ext>
            </a:extLst>
          </p:cNvPr>
          <p:cNvGraphicFramePr>
            <a:graphicFrameLocks noGrp="1"/>
          </p:cNvGraphicFramePr>
          <p:nvPr>
            <p:extLst>
              <p:ext uri="{D42A27DB-BD31-4B8C-83A1-F6EECF244321}">
                <p14:modId xmlns:p14="http://schemas.microsoft.com/office/powerpoint/2010/main" val="520287809"/>
              </p:ext>
            </p:extLst>
          </p:nvPr>
        </p:nvGraphicFramePr>
        <p:xfrm>
          <a:off x="650449" y="2971231"/>
          <a:ext cx="10901472" cy="3221214"/>
        </p:xfrm>
        <a:graphic>
          <a:graphicData uri="http://schemas.openxmlformats.org/drawingml/2006/table">
            <a:tbl>
              <a:tblPr firstRow="1" firstCol="1" bandRow="1">
                <a:tableStyleId>{5C22544A-7EE6-4342-B048-85BDC9FD1C3A}</a:tableStyleId>
              </a:tblPr>
              <a:tblGrid>
                <a:gridCol w="2940609">
                  <a:extLst>
                    <a:ext uri="{9D8B030D-6E8A-4147-A177-3AD203B41FA5}">
                      <a16:colId xmlns:a16="http://schemas.microsoft.com/office/drawing/2014/main" val="2614358948"/>
                    </a:ext>
                  </a:extLst>
                </a:gridCol>
                <a:gridCol w="3710623">
                  <a:extLst>
                    <a:ext uri="{9D8B030D-6E8A-4147-A177-3AD203B41FA5}">
                      <a16:colId xmlns:a16="http://schemas.microsoft.com/office/drawing/2014/main" val="3827210208"/>
                    </a:ext>
                  </a:extLst>
                </a:gridCol>
                <a:gridCol w="4250240">
                  <a:extLst>
                    <a:ext uri="{9D8B030D-6E8A-4147-A177-3AD203B41FA5}">
                      <a16:colId xmlns:a16="http://schemas.microsoft.com/office/drawing/2014/main" val="910905892"/>
                    </a:ext>
                  </a:extLst>
                </a:gridCol>
              </a:tblGrid>
              <a:tr h="792328">
                <a:tc>
                  <a:txBody>
                    <a:bodyPr/>
                    <a:lstStyle/>
                    <a:p>
                      <a:pPr marL="0" marR="0">
                        <a:lnSpc>
                          <a:spcPct val="106000"/>
                        </a:lnSpc>
                        <a:spcBef>
                          <a:spcPts val="0"/>
                        </a:spcBef>
                        <a:spcAft>
                          <a:spcPts val="0"/>
                        </a:spcAft>
                      </a:pPr>
                      <a:r>
                        <a:rPr lang="en-US" sz="2300">
                          <a:effectLst/>
                        </a:rPr>
                        <a:t>Parameters</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0963" marR="130963" marT="0" marB="0"/>
                </a:tc>
                <a:tc>
                  <a:txBody>
                    <a:bodyPr/>
                    <a:lstStyle/>
                    <a:p>
                      <a:pPr marL="0" marR="0">
                        <a:lnSpc>
                          <a:spcPct val="106000"/>
                        </a:lnSpc>
                        <a:spcBef>
                          <a:spcPts val="0"/>
                        </a:spcBef>
                        <a:spcAft>
                          <a:spcPts val="0"/>
                        </a:spcAft>
                      </a:pPr>
                      <a:r>
                        <a:rPr lang="en-US" sz="2300">
                          <a:effectLst/>
                        </a:rPr>
                        <a:t>Designed model on CIFAR</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0963" marR="130963" marT="0" marB="0"/>
                </a:tc>
                <a:tc>
                  <a:txBody>
                    <a:bodyPr/>
                    <a:lstStyle/>
                    <a:p>
                      <a:pPr marL="0" marR="0">
                        <a:lnSpc>
                          <a:spcPct val="106000"/>
                        </a:lnSpc>
                        <a:spcBef>
                          <a:spcPts val="0"/>
                        </a:spcBef>
                        <a:spcAft>
                          <a:spcPts val="0"/>
                        </a:spcAft>
                      </a:pPr>
                      <a:r>
                        <a:rPr lang="en-US" sz="2300">
                          <a:effectLst/>
                        </a:rPr>
                        <a:t>RE-designed Model on CIFAR</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0963" marR="130963" marT="0" marB="0"/>
                </a:tc>
                <a:extLst>
                  <a:ext uri="{0D108BD9-81ED-4DB2-BD59-A6C34878D82A}">
                    <a16:rowId xmlns:a16="http://schemas.microsoft.com/office/drawing/2014/main" val="3739675432"/>
                  </a:ext>
                </a:extLst>
              </a:tr>
              <a:tr h="422115">
                <a:tc>
                  <a:txBody>
                    <a:bodyPr/>
                    <a:lstStyle/>
                    <a:p>
                      <a:pPr marL="0" marR="0">
                        <a:lnSpc>
                          <a:spcPct val="106000"/>
                        </a:lnSpc>
                        <a:spcBef>
                          <a:spcPts val="0"/>
                        </a:spcBef>
                        <a:spcAft>
                          <a:spcPts val="0"/>
                        </a:spcAft>
                      </a:pPr>
                      <a:r>
                        <a:rPr lang="en-US" sz="2300">
                          <a:effectLst/>
                        </a:rPr>
                        <a:t>Number of steps</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0963" marR="130963" marT="0" marB="0"/>
                </a:tc>
                <a:tc>
                  <a:txBody>
                    <a:bodyPr/>
                    <a:lstStyle/>
                    <a:p>
                      <a:pPr marL="0" marR="0">
                        <a:lnSpc>
                          <a:spcPct val="106000"/>
                        </a:lnSpc>
                        <a:spcBef>
                          <a:spcPts val="0"/>
                        </a:spcBef>
                        <a:spcAft>
                          <a:spcPts val="0"/>
                        </a:spcAft>
                      </a:pPr>
                      <a:r>
                        <a:rPr lang="en-US" sz="2300" dirty="0">
                          <a:effectLst/>
                        </a:rPr>
                        <a:t>5000</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0963" marR="130963" marT="0" marB="0"/>
                </a:tc>
                <a:tc>
                  <a:txBody>
                    <a:bodyPr/>
                    <a:lstStyle/>
                    <a:p>
                      <a:pPr marL="0" marR="0">
                        <a:lnSpc>
                          <a:spcPct val="106000"/>
                        </a:lnSpc>
                        <a:spcBef>
                          <a:spcPts val="0"/>
                        </a:spcBef>
                        <a:spcAft>
                          <a:spcPts val="0"/>
                        </a:spcAft>
                      </a:pPr>
                      <a:r>
                        <a:rPr lang="en-US" sz="2300" dirty="0">
                          <a:effectLst/>
                        </a:rPr>
                        <a:t>8000</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0963" marR="130963" marT="0" marB="0"/>
                </a:tc>
                <a:extLst>
                  <a:ext uri="{0D108BD9-81ED-4DB2-BD59-A6C34878D82A}">
                    <a16:rowId xmlns:a16="http://schemas.microsoft.com/office/drawing/2014/main" val="4001104111"/>
                  </a:ext>
                </a:extLst>
              </a:tr>
              <a:tr h="792328">
                <a:tc>
                  <a:txBody>
                    <a:bodyPr/>
                    <a:lstStyle/>
                    <a:p>
                      <a:pPr marL="0" marR="0">
                        <a:lnSpc>
                          <a:spcPct val="106000"/>
                        </a:lnSpc>
                        <a:spcBef>
                          <a:spcPts val="0"/>
                        </a:spcBef>
                        <a:spcAft>
                          <a:spcPts val="0"/>
                        </a:spcAft>
                      </a:pPr>
                      <a:r>
                        <a:rPr lang="en-US" sz="2300">
                          <a:effectLst/>
                        </a:rPr>
                        <a:t>Number of CNN layers</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0963" marR="130963" marT="0" marB="0"/>
                </a:tc>
                <a:tc>
                  <a:txBody>
                    <a:bodyPr/>
                    <a:lstStyle/>
                    <a:p>
                      <a:pPr marL="0" marR="0">
                        <a:lnSpc>
                          <a:spcPct val="106000"/>
                        </a:lnSpc>
                        <a:spcBef>
                          <a:spcPts val="0"/>
                        </a:spcBef>
                        <a:spcAft>
                          <a:spcPts val="0"/>
                        </a:spcAft>
                      </a:pPr>
                      <a:r>
                        <a:rPr lang="en-US" sz="2300" dirty="0">
                          <a:effectLst/>
                        </a:rPr>
                        <a:t>2</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0963" marR="130963" marT="0" marB="0"/>
                </a:tc>
                <a:tc>
                  <a:txBody>
                    <a:bodyPr/>
                    <a:lstStyle/>
                    <a:p>
                      <a:pPr marL="0" marR="0">
                        <a:lnSpc>
                          <a:spcPct val="106000"/>
                        </a:lnSpc>
                        <a:spcBef>
                          <a:spcPts val="0"/>
                        </a:spcBef>
                        <a:spcAft>
                          <a:spcPts val="0"/>
                        </a:spcAft>
                      </a:pPr>
                      <a:r>
                        <a:rPr lang="en-US" sz="2300" dirty="0">
                          <a:effectLst/>
                        </a:rPr>
                        <a:t>3</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0963" marR="130963" marT="0" marB="0"/>
                </a:tc>
                <a:extLst>
                  <a:ext uri="{0D108BD9-81ED-4DB2-BD59-A6C34878D82A}">
                    <a16:rowId xmlns:a16="http://schemas.microsoft.com/office/drawing/2014/main" val="798751344"/>
                  </a:ext>
                </a:extLst>
              </a:tr>
              <a:tr h="792328">
                <a:tc>
                  <a:txBody>
                    <a:bodyPr/>
                    <a:lstStyle/>
                    <a:p>
                      <a:pPr marL="0" marR="0">
                        <a:lnSpc>
                          <a:spcPct val="106000"/>
                        </a:lnSpc>
                        <a:spcBef>
                          <a:spcPts val="0"/>
                        </a:spcBef>
                        <a:spcAft>
                          <a:spcPts val="0"/>
                        </a:spcAft>
                      </a:pPr>
                      <a:r>
                        <a:rPr lang="en-US" sz="2300">
                          <a:effectLst/>
                        </a:rPr>
                        <a:t>Number of training images in each step</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0963" marR="130963" marT="0" marB="0"/>
                </a:tc>
                <a:tc>
                  <a:txBody>
                    <a:bodyPr/>
                    <a:lstStyle/>
                    <a:p>
                      <a:pPr marL="0" marR="0">
                        <a:lnSpc>
                          <a:spcPct val="106000"/>
                        </a:lnSpc>
                        <a:spcBef>
                          <a:spcPts val="0"/>
                        </a:spcBef>
                        <a:spcAft>
                          <a:spcPts val="0"/>
                        </a:spcAft>
                      </a:pPr>
                      <a:r>
                        <a:rPr lang="en-US" sz="2300" dirty="0">
                          <a:effectLst/>
                        </a:rPr>
                        <a:t>100</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0963" marR="130963" marT="0" marB="0"/>
                </a:tc>
                <a:tc>
                  <a:txBody>
                    <a:bodyPr/>
                    <a:lstStyle/>
                    <a:p>
                      <a:pPr marL="0" marR="0">
                        <a:lnSpc>
                          <a:spcPct val="106000"/>
                        </a:lnSpc>
                        <a:spcBef>
                          <a:spcPts val="0"/>
                        </a:spcBef>
                        <a:spcAft>
                          <a:spcPts val="0"/>
                        </a:spcAft>
                      </a:pPr>
                      <a:r>
                        <a:rPr lang="en-US" sz="2300">
                          <a:effectLst/>
                        </a:rPr>
                        <a:t>100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0963" marR="130963" marT="0" marB="0"/>
                </a:tc>
                <a:extLst>
                  <a:ext uri="{0D108BD9-81ED-4DB2-BD59-A6C34878D82A}">
                    <a16:rowId xmlns:a16="http://schemas.microsoft.com/office/drawing/2014/main" val="1190122318"/>
                  </a:ext>
                </a:extLst>
              </a:tr>
              <a:tr h="422115">
                <a:tc>
                  <a:txBody>
                    <a:bodyPr/>
                    <a:lstStyle/>
                    <a:p>
                      <a:pPr marL="0" marR="0">
                        <a:lnSpc>
                          <a:spcPct val="106000"/>
                        </a:lnSpc>
                        <a:spcBef>
                          <a:spcPts val="0"/>
                        </a:spcBef>
                        <a:spcAft>
                          <a:spcPts val="0"/>
                        </a:spcAft>
                      </a:pPr>
                      <a:r>
                        <a:rPr lang="en-US" sz="2300">
                          <a:effectLst/>
                        </a:rPr>
                        <a:t>Final Accuracy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0963" marR="130963" marT="0" marB="0"/>
                </a:tc>
                <a:tc>
                  <a:txBody>
                    <a:bodyPr/>
                    <a:lstStyle/>
                    <a:p>
                      <a:pPr marL="0" marR="0">
                        <a:lnSpc>
                          <a:spcPct val="106000"/>
                        </a:lnSpc>
                        <a:spcBef>
                          <a:spcPts val="0"/>
                        </a:spcBef>
                        <a:spcAft>
                          <a:spcPts val="0"/>
                        </a:spcAft>
                      </a:pPr>
                      <a:r>
                        <a:rPr lang="en-US" sz="2300" dirty="0">
                          <a:effectLst/>
                        </a:rPr>
                        <a:t>70.43</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0963" marR="130963" marT="0" marB="0"/>
                </a:tc>
                <a:tc>
                  <a:txBody>
                    <a:bodyPr/>
                    <a:lstStyle/>
                    <a:p>
                      <a:pPr marL="0" marR="0">
                        <a:lnSpc>
                          <a:spcPct val="106000"/>
                        </a:lnSpc>
                        <a:spcBef>
                          <a:spcPts val="0"/>
                        </a:spcBef>
                        <a:spcAft>
                          <a:spcPts val="0"/>
                        </a:spcAft>
                      </a:pPr>
                      <a:r>
                        <a:rPr lang="en-US" sz="2300" dirty="0">
                          <a:effectLst/>
                        </a:rPr>
                        <a:t>73.90</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0963" marR="130963" marT="0" marB="0"/>
                </a:tc>
                <a:extLst>
                  <a:ext uri="{0D108BD9-81ED-4DB2-BD59-A6C34878D82A}">
                    <a16:rowId xmlns:a16="http://schemas.microsoft.com/office/drawing/2014/main" val="3538673539"/>
                  </a:ext>
                </a:extLst>
              </a:tr>
            </a:tbl>
          </a:graphicData>
        </a:graphic>
      </p:graphicFrame>
    </p:spTree>
    <p:extLst>
      <p:ext uri="{BB962C8B-B14F-4D97-AF65-F5344CB8AC3E}">
        <p14:creationId xmlns:p14="http://schemas.microsoft.com/office/powerpoint/2010/main" val="2090262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4"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C98A5F2-23D1-40E3-8222-519D74A2F8C0}"/>
              </a:ext>
            </a:extLst>
          </p:cNvPr>
          <p:cNvSpPr>
            <a:spLocks noGrp="1"/>
          </p:cNvSpPr>
          <p:nvPr>
            <p:ph type="title"/>
          </p:nvPr>
        </p:nvSpPr>
        <p:spPr>
          <a:xfrm>
            <a:off x="904877" y="795527"/>
            <a:ext cx="10488547" cy="1190912"/>
          </a:xfrm>
        </p:spPr>
        <p:txBody>
          <a:bodyPr>
            <a:normAutofit/>
          </a:bodyPr>
          <a:lstStyle/>
          <a:p>
            <a:pPr algn="ctr"/>
            <a:r>
              <a:rPr lang="en-US" sz="4000"/>
              <a:t>Results of 3 Layered CNN on CIFAR</a:t>
            </a:r>
          </a:p>
        </p:txBody>
      </p:sp>
      <p:sp>
        <p:nvSpPr>
          <p:cNvPr id="36" name="Rectangle 35">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FF2525"/>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1921935-A57A-45FD-B5A2-5F3D1BD114A5}"/>
              </a:ext>
            </a:extLst>
          </p:cNvPr>
          <p:cNvPicPr>
            <a:picLocks noChangeAspect="1"/>
          </p:cNvPicPr>
          <p:nvPr/>
        </p:nvPicPr>
        <p:blipFill>
          <a:blip r:embed="rId2"/>
          <a:stretch>
            <a:fillRect/>
          </a:stretch>
        </p:blipFill>
        <p:spPr>
          <a:xfrm>
            <a:off x="1103257" y="2539400"/>
            <a:ext cx="4626864" cy="3099998"/>
          </a:xfrm>
          <a:prstGeom prst="rect">
            <a:avLst/>
          </a:prstGeom>
          <a:ln w="12700">
            <a:noFill/>
          </a:ln>
        </p:spPr>
      </p:pic>
      <p:sp>
        <p:nvSpPr>
          <p:cNvPr id="3" name="Content Placeholder 2">
            <a:extLst>
              <a:ext uri="{FF2B5EF4-FFF2-40B4-BE49-F238E27FC236}">
                <a16:creationId xmlns:a16="http://schemas.microsoft.com/office/drawing/2014/main" id="{A72A1CA2-C983-4AAC-9067-2A4E05D3C86A}"/>
              </a:ext>
            </a:extLst>
          </p:cNvPr>
          <p:cNvSpPr>
            <a:spLocks noGrp="1"/>
          </p:cNvSpPr>
          <p:nvPr>
            <p:ph idx="1"/>
          </p:nvPr>
        </p:nvSpPr>
        <p:spPr>
          <a:xfrm>
            <a:off x="6380703" y="2228850"/>
            <a:ext cx="5028928" cy="3699669"/>
          </a:xfrm>
        </p:spPr>
        <p:txBody>
          <a:bodyPr anchor="ctr">
            <a:normAutofit/>
          </a:bodyPr>
          <a:lstStyle/>
          <a:p>
            <a:pPr>
              <a:buClr>
                <a:srgbClr val="FF2525"/>
              </a:buClr>
            </a:pPr>
            <a:r>
              <a:rPr lang="en-US" sz="1800" dirty="0"/>
              <a:t>The accuracy gained on CIFAR is 73.90 %</a:t>
            </a:r>
          </a:p>
          <a:p>
            <a:pPr>
              <a:buClr>
                <a:srgbClr val="FF2525"/>
              </a:buClr>
            </a:pPr>
            <a:r>
              <a:rPr lang="en-US" sz="1800" dirty="0"/>
              <a:t>The accuracies are calculated by testing on every 100</a:t>
            </a:r>
            <a:r>
              <a:rPr lang="en-US" sz="1800" baseline="30000" dirty="0"/>
              <a:t>th</a:t>
            </a:r>
            <a:r>
              <a:rPr lang="en-US" sz="1800" dirty="0"/>
              <a:t> step. </a:t>
            </a:r>
          </a:p>
          <a:p>
            <a:pPr>
              <a:buClr>
                <a:srgbClr val="FF2525"/>
              </a:buClr>
            </a:pPr>
            <a:r>
              <a:rPr lang="en-US" sz="1800" dirty="0"/>
              <a:t>Total number of steps are 8000.</a:t>
            </a:r>
          </a:p>
          <a:p>
            <a:pPr>
              <a:buClr>
                <a:srgbClr val="FF2525"/>
              </a:buClr>
            </a:pPr>
            <a:r>
              <a:rPr lang="en-US" sz="1800" dirty="0"/>
              <a:t>On each step the model is trained with 100 images.</a:t>
            </a:r>
          </a:p>
          <a:p>
            <a:pPr>
              <a:buClr>
                <a:srgbClr val="FF2525"/>
              </a:buClr>
            </a:pPr>
            <a:endParaRPr lang="en-US" sz="1800" dirty="0"/>
          </a:p>
          <a:p>
            <a:pPr>
              <a:buClr>
                <a:srgbClr val="FF2525"/>
              </a:buClr>
            </a:pPr>
            <a:endParaRPr lang="en-US" sz="1800" dirty="0"/>
          </a:p>
        </p:txBody>
      </p:sp>
    </p:spTree>
    <p:extLst>
      <p:ext uri="{BB962C8B-B14F-4D97-AF65-F5344CB8AC3E}">
        <p14:creationId xmlns:p14="http://schemas.microsoft.com/office/powerpoint/2010/main" val="3275176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860832-27F3-4D30-9288-7521D2491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 name="Freeform 5">
              <a:extLst>
                <a:ext uri="{FF2B5EF4-FFF2-40B4-BE49-F238E27FC236}">
                  <a16:creationId xmlns:a16="http://schemas.microsoft.com/office/drawing/2014/main" id="{6DAAD4DA-AA9F-4A4D-AD0B-0FB2286B3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 name="Freeform 6">
              <a:extLst>
                <a:ext uri="{FF2B5EF4-FFF2-40B4-BE49-F238E27FC236}">
                  <a16:creationId xmlns:a16="http://schemas.microsoft.com/office/drawing/2014/main" id="{A4F5EC98-FDFD-4158-9C16-CD770B1F2A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26D1C0DA-68C2-40A2-BCCA-D14FB5EF2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1B67FFD7-72F1-4435-9C33-DFFE87F9C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15CE66C6-629F-44D9-A0BC-D2F4E7AF5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FEAAAFC3-1B1C-4F1C-AC4E-ED0ACA4AE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E2C81DA9-A0C9-4C54-A2F0-A3EC14F2B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B7EA41DD-7957-42FB-BD48-E502F81F6C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E33D6F3E-9CCB-4053-B8C1-5260829C8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D533B393-4D8F-4FB8-AA9D-BA218F443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433765B0-52BC-4442-BC45-8EDFBF5933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B911B231-DD22-4BC7-A325-2B6831481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800DA13B-507D-4901-AF60-F99485FC1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DAB727E1-099C-4F62-9ED1-46CD895C6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4D1E585E-A63F-42DE-BF5F-B0B390B298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D8FCC810-4482-4E43-9102-2B87386E7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EC977192-4383-4D76-8DB3-B93ADD739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09DCD44A-4779-4898-862E-A220810CA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F7516DF1-08D6-4FF0-A1A1-95A260F1D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4">
              <a:extLst>
                <a:ext uri="{FF2B5EF4-FFF2-40B4-BE49-F238E27FC236}">
                  <a16:creationId xmlns:a16="http://schemas.microsoft.com/office/drawing/2014/main" id="{F74092EA-F950-4DF2-8646-60F26E811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5">
              <a:extLst>
                <a:ext uri="{FF2B5EF4-FFF2-40B4-BE49-F238E27FC236}">
                  <a16:creationId xmlns:a16="http://schemas.microsoft.com/office/drawing/2014/main" id="{09A3177B-1E64-4081-B8C6-3D7C8786D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7DC593DF-1EE7-4927-9D0F-C896DE89234E}"/>
              </a:ext>
            </a:extLst>
          </p:cNvPr>
          <p:cNvSpPr>
            <a:spLocks noGrp="1"/>
          </p:cNvSpPr>
          <p:nvPr>
            <p:ph type="title"/>
          </p:nvPr>
        </p:nvSpPr>
        <p:spPr>
          <a:xfrm>
            <a:off x="4069080" y="630936"/>
            <a:ext cx="6675120" cy="1353312"/>
          </a:xfrm>
        </p:spPr>
        <p:txBody>
          <a:bodyPr anchor="b">
            <a:normAutofit/>
          </a:bodyPr>
          <a:lstStyle/>
          <a:p>
            <a:r>
              <a:rPr lang="en-US" sz="4000" dirty="0"/>
              <a:t>Conclusion</a:t>
            </a:r>
          </a:p>
        </p:txBody>
      </p:sp>
      <p:sp>
        <p:nvSpPr>
          <p:cNvPr id="3" name="Content Placeholder 2">
            <a:extLst>
              <a:ext uri="{FF2B5EF4-FFF2-40B4-BE49-F238E27FC236}">
                <a16:creationId xmlns:a16="http://schemas.microsoft.com/office/drawing/2014/main" id="{27021818-C63A-45AB-81E9-07FDFBC398B8}"/>
              </a:ext>
            </a:extLst>
          </p:cNvPr>
          <p:cNvSpPr>
            <a:spLocks noGrp="1"/>
          </p:cNvSpPr>
          <p:nvPr>
            <p:ph idx="1"/>
          </p:nvPr>
        </p:nvSpPr>
        <p:spPr>
          <a:xfrm>
            <a:off x="4069080" y="2157984"/>
            <a:ext cx="6675120" cy="3895344"/>
          </a:xfrm>
        </p:spPr>
        <p:txBody>
          <a:bodyPr anchor="ctr">
            <a:normAutofit/>
          </a:bodyPr>
          <a:lstStyle/>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We can conclude that accuracy of the model increases on increasing the CNN layers (depends on the data we have considered) and certain level of hyper tuning the model will also result in increased accuracy. Sometimes no matter how many layers we may add and how much level of tuning we perform the accuracy might not change.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200" dirty="0"/>
          </a:p>
        </p:txBody>
      </p:sp>
    </p:spTree>
    <p:extLst>
      <p:ext uri="{BB962C8B-B14F-4D97-AF65-F5344CB8AC3E}">
        <p14:creationId xmlns:p14="http://schemas.microsoft.com/office/powerpoint/2010/main" val="2234817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7" name="Rectangle 136">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9" name="Rectangle 138">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8F1279-EE20-4A31-B689-874A81139C52}"/>
              </a:ext>
            </a:extLst>
          </p:cNvPr>
          <p:cNvSpPr>
            <a:spLocks noGrp="1"/>
          </p:cNvSpPr>
          <p:nvPr>
            <p:ph type="title"/>
          </p:nvPr>
        </p:nvSpPr>
        <p:spPr>
          <a:xfrm>
            <a:off x="1115568" y="548640"/>
            <a:ext cx="10168128" cy="1179576"/>
          </a:xfrm>
        </p:spPr>
        <p:txBody>
          <a:bodyPr>
            <a:normAutofit/>
          </a:bodyPr>
          <a:lstStyle/>
          <a:p>
            <a:r>
              <a:rPr lang="en-US" sz="4000" dirty="0"/>
              <a:t>Deep Learning?</a:t>
            </a:r>
          </a:p>
        </p:txBody>
      </p:sp>
      <p:sp>
        <p:nvSpPr>
          <p:cNvPr id="141" name="Rectangle 140">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Artificial neural network architecture (ANN i-h 1-h 2-h n-o). | Download  Scientific Diagram">
            <a:extLst>
              <a:ext uri="{FF2B5EF4-FFF2-40B4-BE49-F238E27FC236}">
                <a16:creationId xmlns:a16="http://schemas.microsoft.com/office/drawing/2014/main" id="{B619FA8C-83E0-4719-B2A6-B4653ABEC3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71" r="3215"/>
          <a:stretch/>
        </p:blipFill>
        <p:spPr bwMode="auto">
          <a:xfrm>
            <a:off x="908304" y="2478024"/>
            <a:ext cx="6009855" cy="36941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49F570D-4071-4150-B3E1-854025FB1CFF}"/>
              </a:ext>
            </a:extLst>
          </p:cNvPr>
          <p:cNvSpPr>
            <a:spLocks noGrp="1"/>
          </p:cNvSpPr>
          <p:nvPr>
            <p:ph idx="1"/>
          </p:nvPr>
        </p:nvSpPr>
        <p:spPr>
          <a:xfrm>
            <a:off x="7411453" y="2478024"/>
            <a:ext cx="3872243" cy="3694176"/>
          </a:xfrm>
        </p:spPr>
        <p:txBody>
          <a:bodyPr anchor="ctr">
            <a:normAutofit/>
          </a:bodyPr>
          <a:lstStyle/>
          <a:p>
            <a:r>
              <a:rPr lang="en-US" sz="1800" b="1" i="0" dirty="0">
                <a:effectLst/>
                <a:latin typeface="Times New Roman" panose="02020603050405020304" pitchFamily="18" charset="0"/>
                <a:cs typeface="Times New Roman" panose="02020603050405020304" pitchFamily="18" charset="0"/>
              </a:rPr>
              <a:t>Deep Learning</a:t>
            </a:r>
            <a:r>
              <a:rPr lang="en-US" sz="1800" b="0" i="0" dirty="0">
                <a:effectLst/>
                <a:latin typeface="Times New Roman" panose="02020603050405020304" pitchFamily="18" charset="0"/>
                <a:cs typeface="Times New Roman" panose="02020603050405020304" pitchFamily="18" charset="0"/>
              </a:rPr>
              <a:t> is a subfield of machine learning concerned with algorithms inspired by the structure and function of the brain called </a:t>
            </a:r>
            <a:r>
              <a:rPr lang="en-US" sz="1800" b="1" i="0" dirty="0">
                <a:effectLst/>
                <a:latin typeface="Times New Roman" panose="02020603050405020304" pitchFamily="18" charset="0"/>
                <a:cs typeface="Times New Roman" panose="02020603050405020304" pitchFamily="18" charset="0"/>
              </a:rPr>
              <a:t>artificial neural networks</a:t>
            </a:r>
            <a:r>
              <a:rPr lang="en-US" sz="1800" b="0" i="0" dirty="0">
                <a:effectLst/>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813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BD25EEE-5CEA-4FD4-BCA3-E53E75E15AAB}"/>
              </a:ext>
            </a:extLst>
          </p:cNvPr>
          <p:cNvSpPr>
            <a:spLocks noGrp="1"/>
          </p:cNvSpPr>
          <p:nvPr>
            <p:ph type="title"/>
          </p:nvPr>
        </p:nvSpPr>
        <p:spPr>
          <a:xfrm>
            <a:off x="6094105" y="802955"/>
            <a:ext cx="4977976" cy="1455996"/>
          </a:xfrm>
        </p:spPr>
        <p:txBody>
          <a:bodyPr>
            <a:normAutofit/>
          </a:bodyPr>
          <a:lstStyle/>
          <a:p>
            <a:r>
              <a:rPr lang="en-US" sz="4000">
                <a:solidFill>
                  <a:srgbClr val="000000"/>
                </a:solidFill>
              </a:rPr>
              <a:t>Where to find Datasets for DL?</a:t>
            </a:r>
          </a:p>
        </p:txBody>
      </p:sp>
      <p:sp>
        <p:nvSpPr>
          <p:cNvPr id="77"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2" name="Picture 4" descr="How to Start Competing on Kaggle. A practical entry into data science… | by  Chirag Chadha | Towards Data Science">
            <a:extLst>
              <a:ext uri="{FF2B5EF4-FFF2-40B4-BE49-F238E27FC236}">
                <a16:creationId xmlns:a16="http://schemas.microsoft.com/office/drawing/2014/main" id="{91E3609A-3E0B-4AD4-9B50-F1B48E9D41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41496" y="406213"/>
            <a:ext cx="2532690" cy="975085"/>
          </a:xfrm>
          <a:prstGeom prst="rect">
            <a:avLst/>
          </a:prstGeom>
          <a:noFill/>
          <a:extLst>
            <a:ext uri="{909E8E84-426E-40DD-AFC4-6F175D3DCCD1}">
              <a14:hiddenFill xmlns:a14="http://schemas.microsoft.com/office/drawing/2010/main">
                <a:solidFill>
                  <a:srgbClr val="FFFFFF"/>
                </a:solidFill>
              </a14:hiddenFill>
            </a:ext>
          </a:extLst>
        </p:spPr>
      </p:pic>
      <p:sp>
        <p:nvSpPr>
          <p:cNvPr id="79"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TensorFlow - Wikipedia">
            <a:extLst>
              <a:ext uri="{FF2B5EF4-FFF2-40B4-BE49-F238E27FC236}">
                <a16:creationId xmlns:a16="http://schemas.microsoft.com/office/drawing/2014/main" id="{825C0525-7826-43FB-BE5E-E3CCA3AD195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97423" y="3875314"/>
            <a:ext cx="3207722" cy="267042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946022C-63B0-4C85-9843-83B31C78EE56}"/>
              </a:ext>
            </a:extLst>
          </p:cNvPr>
          <p:cNvSpPr>
            <a:spLocks noGrp="1"/>
          </p:cNvSpPr>
          <p:nvPr>
            <p:ph idx="1"/>
          </p:nvPr>
        </p:nvSpPr>
        <p:spPr>
          <a:xfrm>
            <a:off x="6090574" y="2421682"/>
            <a:ext cx="4977578" cy="3639289"/>
          </a:xfrm>
        </p:spPr>
        <p:txBody>
          <a:bodyPr anchor="ctr">
            <a:normAutofit/>
          </a:bodyPr>
          <a:lstStyle/>
          <a:p>
            <a:r>
              <a:rPr lang="en-US" sz="2000">
                <a:solidFill>
                  <a:srgbClr val="000000"/>
                </a:solidFill>
              </a:rPr>
              <a:t>There are many platforms that provide datasets for Deep learning algorithms. Some of them are Dataset search, Kaggle and Github.</a:t>
            </a:r>
          </a:p>
          <a:p>
            <a:r>
              <a:rPr lang="en-US" sz="2000">
                <a:solidFill>
                  <a:srgbClr val="000000"/>
                </a:solidFill>
              </a:rPr>
              <a:t>There are also few datasets provided by Python libraries. </a:t>
            </a:r>
          </a:p>
          <a:p>
            <a:pPr lvl="1"/>
            <a:r>
              <a:rPr lang="en-US" sz="2000">
                <a:solidFill>
                  <a:srgbClr val="000000"/>
                </a:solidFill>
              </a:rPr>
              <a:t>For Examples, MNIST dataset can be imported onto the working notebook through TensorFlow library.</a:t>
            </a:r>
          </a:p>
        </p:txBody>
      </p:sp>
    </p:spTree>
    <p:extLst>
      <p:ext uri="{BB962C8B-B14F-4D97-AF65-F5344CB8AC3E}">
        <p14:creationId xmlns:p14="http://schemas.microsoft.com/office/powerpoint/2010/main" val="158488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B6D6FED-B33F-43CD-99B9-0C2515D6A267}"/>
              </a:ext>
            </a:extLst>
          </p:cNvPr>
          <p:cNvSpPr>
            <a:spLocks noGrp="1"/>
          </p:cNvSpPr>
          <p:nvPr>
            <p:ph type="title"/>
          </p:nvPr>
        </p:nvSpPr>
        <p:spPr>
          <a:xfrm>
            <a:off x="904877" y="795527"/>
            <a:ext cx="10488547" cy="1190912"/>
          </a:xfrm>
        </p:spPr>
        <p:txBody>
          <a:bodyPr>
            <a:normAutofit/>
          </a:bodyPr>
          <a:lstStyle/>
          <a:p>
            <a:pPr algn="ctr"/>
            <a:r>
              <a:rPr lang="en-US" sz="4000"/>
              <a:t>Interesting Sample Data explored for DL</a:t>
            </a:r>
          </a:p>
        </p:txBody>
      </p:sp>
      <p:sp>
        <p:nvSpPr>
          <p:cNvPr id="34" name="Rectangle 33">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9E5016D-82C0-4D2C-945B-E7377A28D371}"/>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1806087" y="2416047"/>
            <a:ext cx="3221203" cy="3346704"/>
          </a:xfrm>
          <a:prstGeom prst="rect">
            <a:avLst/>
          </a:prstGeom>
          <a:noFill/>
          <a:ln w="12700">
            <a:noFill/>
          </a:ln>
        </p:spPr>
      </p:pic>
      <p:sp>
        <p:nvSpPr>
          <p:cNvPr id="3" name="Content Placeholder 2">
            <a:extLst>
              <a:ext uri="{FF2B5EF4-FFF2-40B4-BE49-F238E27FC236}">
                <a16:creationId xmlns:a16="http://schemas.microsoft.com/office/drawing/2014/main" id="{C487D11F-FF9E-473F-9C78-5FC570FFA833}"/>
              </a:ext>
            </a:extLst>
          </p:cNvPr>
          <p:cNvSpPr>
            <a:spLocks noGrp="1"/>
          </p:cNvSpPr>
          <p:nvPr>
            <p:ph idx="1"/>
          </p:nvPr>
        </p:nvSpPr>
        <p:spPr>
          <a:xfrm>
            <a:off x="6380703" y="2228850"/>
            <a:ext cx="5028928" cy="3699669"/>
          </a:xfrm>
        </p:spPr>
        <p:txBody>
          <a:bodyPr anchor="ctr">
            <a:normAutofit lnSpcReduction="10000"/>
          </a:bodyPr>
          <a:lstStyle/>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Name of the dataset- </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‘Covid-19 Image dataset’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data contains 137 cleaned images of COVID-19 and 317 in total containing viral pneumonia and normal chest X-rays structured into the test and train directories.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data has been retrieved form Kaggle platform. </a:t>
            </a:r>
          </a:p>
          <a:p>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 dataset is being maintained by author named ‘Pranav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Raikote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Below is the link to the data.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400" u="sng" dirty="0">
                <a:latin typeface="Times New Roman" panose="02020603050405020304" pitchFamily="18" charset="0"/>
                <a:ea typeface="Calibri" panose="020F0502020204030204" pitchFamily="34" charset="0"/>
                <a:cs typeface="Times New Roman" panose="02020603050405020304" pitchFamily="18" charset="0"/>
                <a:hlinkClick r:id="rId3"/>
              </a:rPr>
              <a:t>https://www.kaggle.com/pranavraikokte/covid19-image-dataset#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Nearly 238 images are in JPEG (Joint Photographic Expert Group), 68 images are in JPG format and 11 images are in PNG (Portable network graphics) format.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All the diseases effect the lungs; hence it becomes easy to detect it using an X-ray scanned at chest region. A deep learning model trained with these images helps us in easy detection of the disease.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val="3693045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Rectangle 76">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17695A-A44C-4462-BC69-96787815554A}"/>
              </a:ext>
            </a:extLst>
          </p:cNvPr>
          <p:cNvSpPr>
            <a:spLocks noGrp="1"/>
          </p:cNvSpPr>
          <p:nvPr>
            <p:ph type="title"/>
          </p:nvPr>
        </p:nvSpPr>
        <p:spPr>
          <a:xfrm>
            <a:off x="1115568" y="548640"/>
            <a:ext cx="10168128" cy="1179576"/>
          </a:xfrm>
        </p:spPr>
        <p:txBody>
          <a:bodyPr>
            <a:normAutofit/>
          </a:bodyPr>
          <a:lstStyle/>
          <a:p>
            <a:r>
              <a:rPr lang="en-US" sz="4000"/>
              <a:t>Deep Learning Architectures?</a:t>
            </a:r>
          </a:p>
        </p:txBody>
      </p:sp>
      <p:sp>
        <p:nvSpPr>
          <p:cNvPr id="79" name="Rectangle 78">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6" name="Picture 4" descr="how-deep-learning-works">
            <a:extLst>
              <a:ext uri="{FF2B5EF4-FFF2-40B4-BE49-F238E27FC236}">
                <a16:creationId xmlns:a16="http://schemas.microsoft.com/office/drawing/2014/main" id="{920D5D13-E9E7-4806-85E4-26BD21AA63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55" r="2" b="5959"/>
          <a:stretch/>
        </p:blipFill>
        <p:spPr bwMode="auto">
          <a:xfrm>
            <a:off x="908304" y="2478024"/>
            <a:ext cx="6009855" cy="369417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55CFB079-01DE-4B5C-A50E-44DAF0EAA765}"/>
              </a:ext>
            </a:extLst>
          </p:cNvPr>
          <p:cNvSpPr>
            <a:spLocks noGrp="1"/>
          </p:cNvSpPr>
          <p:nvPr>
            <p:ph idx="1"/>
          </p:nvPr>
        </p:nvSpPr>
        <p:spPr>
          <a:xfrm>
            <a:off x="7411453" y="2478024"/>
            <a:ext cx="3872243" cy="3694176"/>
          </a:xfrm>
        </p:spPr>
        <p:txBody>
          <a:bodyPr anchor="ctr">
            <a:normAutofit/>
          </a:bodyPr>
          <a:lstStyle/>
          <a:p>
            <a:pPr marL="342900" indent="-342900">
              <a:buFont typeface="+mj-lt"/>
              <a:buAutoNum type="arabicPeriod"/>
            </a:pPr>
            <a:r>
              <a:rPr lang="en-US" sz="1700" b="0" i="0" dirty="0">
                <a:effectLst/>
                <a:latin typeface="Times New Roman" panose="02020603050405020304" pitchFamily="18" charset="0"/>
                <a:cs typeface="Times New Roman" panose="02020603050405020304" pitchFamily="18" charset="0"/>
              </a:rPr>
              <a:t>Multilayer Perceptron Neural Network (MLPNN) </a:t>
            </a:r>
          </a:p>
          <a:p>
            <a:pPr marL="342900" indent="-342900">
              <a:buFont typeface="+mj-lt"/>
              <a:buAutoNum type="arabicPeriod"/>
            </a:pPr>
            <a:r>
              <a:rPr lang="en-US" sz="1700" b="0" i="0" dirty="0">
                <a:effectLst/>
                <a:latin typeface="Times New Roman" panose="02020603050405020304" pitchFamily="18" charset="0"/>
                <a:cs typeface="Times New Roman" panose="02020603050405020304" pitchFamily="18" charset="0"/>
              </a:rPr>
              <a:t>Backpropagation</a:t>
            </a:r>
          </a:p>
          <a:p>
            <a:pPr marL="342900" indent="-342900">
              <a:buFont typeface="+mj-lt"/>
              <a:buAutoNum type="arabicPeriod"/>
            </a:pPr>
            <a:r>
              <a:rPr lang="en-US" sz="1700" b="0" i="0" dirty="0">
                <a:effectLst/>
                <a:latin typeface="Times New Roman" panose="02020603050405020304" pitchFamily="18" charset="0"/>
                <a:cs typeface="Times New Roman" panose="02020603050405020304" pitchFamily="18" charset="0"/>
              </a:rPr>
              <a:t>Convolutional Neural Network (CNN)</a:t>
            </a:r>
          </a:p>
          <a:p>
            <a:pPr marL="342900" indent="-342900">
              <a:buFont typeface="+mj-lt"/>
              <a:buAutoNum type="arabicPeriod"/>
            </a:pPr>
            <a:r>
              <a:rPr lang="en-US" sz="1700" b="0" i="0" dirty="0">
                <a:effectLst/>
                <a:latin typeface="Times New Roman" panose="02020603050405020304" pitchFamily="18" charset="0"/>
                <a:cs typeface="Times New Roman" panose="02020603050405020304" pitchFamily="18" charset="0"/>
              </a:rPr>
              <a:t>Recurrent Neural Network (RNN) </a:t>
            </a:r>
          </a:p>
          <a:p>
            <a:pPr marL="342900" indent="-342900">
              <a:buFont typeface="+mj-lt"/>
              <a:buAutoNum type="arabicPeriod"/>
            </a:pPr>
            <a:r>
              <a:rPr lang="en-US" sz="1700" b="0" i="0" dirty="0">
                <a:effectLst/>
                <a:latin typeface="Times New Roman" panose="02020603050405020304" pitchFamily="18" charset="0"/>
                <a:cs typeface="Times New Roman" panose="02020603050405020304" pitchFamily="18" charset="0"/>
              </a:rPr>
              <a:t>Long Short-Term Memory (LSTM) </a:t>
            </a:r>
          </a:p>
          <a:p>
            <a:pPr marL="342900" indent="-342900">
              <a:buFont typeface="+mj-lt"/>
              <a:buAutoNum type="arabicPeriod"/>
            </a:pPr>
            <a:r>
              <a:rPr lang="en-US" sz="1700" b="0" i="0" dirty="0">
                <a:effectLst/>
                <a:latin typeface="Times New Roman" panose="02020603050405020304" pitchFamily="18" charset="0"/>
                <a:cs typeface="Times New Roman" panose="02020603050405020304" pitchFamily="18" charset="0"/>
              </a:rPr>
              <a:t>Generative Adversarial Network (GAN) </a:t>
            </a:r>
          </a:p>
          <a:p>
            <a:pPr marL="342900" indent="-342900">
              <a:buFont typeface="+mj-lt"/>
              <a:buAutoNum type="arabicPeriod"/>
            </a:pPr>
            <a:r>
              <a:rPr lang="en-US" sz="1700" b="0" i="0" dirty="0">
                <a:effectLst/>
                <a:latin typeface="Times New Roman" panose="02020603050405020304" pitchFamily="18" charset="0"/>
                <a:cs typeface="Times New Roman" panose="02020603050405020304" pitchFamily="18" charset="0"/>
              </a:rPr>
              <a:t>Restricted Boltzmann Machine (RBM)</a:t>
            </a:r>
          </a:p>
          <a:p>
            <a:pPr marL="342900" indent="-342900">
              <a:buFont typeface="+mj-lt"/>
              <a:buAutoNum type="arabicPeriod"/>
            </a:pPr>
            <a:r>
              <a:rPr lang="en-US" sz="1700" b="0" i="0" dirty="0">
                <a:effectLst/>
                <a:latin typeface="Times New Roman" panose="02020603050405020304" pitchFamily="18" charset="0"/>
                <a:cs typeface="Times New Roman" panose="02020603050405020304" pitchFamily="18" charset="0"/>
              </a:rPr>
              <a:t>Deep Belief Network (DBN)</a:t>
            </a:r>
          </a:p>
          <a:p>
            <a:endParaRPr lang="en-US" sz="1700" b="0" i="0" dirty="0">
              <a:effectLst/>
              <a:latin typeface="Roboto"/>
            </a:endParaRPr>
          </a:p>
        </p:txBody>
      </p:sp>
    </p:spTree>
    <p:extLst>
      <p:ext uri="{BB962C8B-B14F-4D97-AF65-F5344CB8AC3E}">
        <p14:creationId xmlns:p14="http://schemas.microsoft.com/office/powerpoint/2010/main" val="2690559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4"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8FCDDD2-0782-4752-A29E-B96DB5763B80}"/>
              </a:ext>
            </a:extLst>
          </p:cNvPr>
          <p:cNvSpPr>
            <a:spLocks noGrp="1"/>
          </p:cNvSpPr>
          <p:nvPr>
            <p:ph type="title"/>
          </p:nvPr>
        </p:nvSpPr>
        <p:spPr>
          <a:xfrm>
            <a:off x="904877" y="795527"/>
            <a:ext cx="10488547" cy="1190912"/>
          </a:xfrm>
        </p:spPr>
        <p:txBody>
          <a:bodyPr>
            <a:normAutofit/>
          </a:bodyPr>
          <a:lstStyle/>
          <a:p>
            <a:pPr algn="ctr"/>
            <a:r>
              <a:rPr lang="en-US" sz="4000" dirty="0"/>
              <a:t>Convolutional Neural Network</a:t>
            </a:r>
          </a:p>
        </p:txBody>
      </p:sp>
      <p:sp>
        <p:nvSpPr>
          <p:cNvPr id="96" name="Rectangle 95">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FF615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B36F9468-08C2-46E2-9B70-D8AEDAB977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3257" y="3539959"/>
            <a:ext cx="4731346" cy="1309443"/>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7A6C319-3941-44A5-B831-3D6147FD25F0}"/>
              </a:ext>
            </a:extLst>
          </p:cNvPr>
          <p:cNvSpPr>
            <a:spLocks noGrp="1"/>
          </p:cNvSpPr>
          <p:nvPr>
            <p:ph idx="1"/>
          </p:nvPr>
        </p:nvSpPr>
        <p:spPr>
          <a:xfrm>
            <a:off x="6380703" y="2228850"/>
            <a:ext cx="5028928" cy="3699669"/>
          </a:xfrm>
        </p:spPr>
        <p:txBody>
          <a:bodyPr anchor="ctr">
            <a:normAutofit/>
          </a:bodyPr>
          <a:lstStyle/>
          <a:p>
            <a:pPr>
              <a:buClr>
                <a:srgbClr val="FF6150"/>
              </a:buClr>
            </a:pPr>
            <a:r>
              <a:rPr lang="en-US" sz="1800" b="0" i="0" dirty="0">
                <a:effectLst/>
                <a:latin typeface="Noticia Text"/>
              </a:rPr>
              <a:t>Convolutional Neural Networks (</a:t>
            </a:r>
            <a:r>
              <a:rPr lang="en-US" sz="1800" b="1" i="0" dirty="0" err="1">
                <a:effectLst/>
                <a:latin typeface="Noticia Text"/>
              </a:rPr>
              <a:t>ConvNets</a:t>
            </a:r>
            <a:r>
              <a:rPr lang="en-US" sz="1800" b="0" i="0" dirty="0">
                <a:effectLst/>
                <a:latin typeface="Noticia Text"/>
              </a:rPr>
              <a:t> or </a:t>
            </a:r>
            <a:r>
              <a:rPr lang="en-US" sz="1800" b="1" i="0" dirty="0">
                <a:effectLst/>
                <a:latin typeface="Noticia Text"/>
              </a:rPr>
              <a:t>CNNs</a:t>
            </a:r>
            <a:r>
              <a:rPr lang="en-US" sz="1800" b="0" i="0" dirty="0">
                <a:effectLst/>
                <a:latin typeface="Noticia Text"/>
              </a:rPr>
              <a:t>) are a category of </a:t>
            </a:r>
            <a:r>
              <a:rPr lang="en-US" sz="1800" b="0" i="0" u="none" strike="noStrike" dirty="0">
                <a:effectLst/>
                <a:latin typeface="Noticia Text"/>
                <a:hlinkClick r:id="rId3"/>
              </a:rPr>
              <a:t>Neural Networks</a:t>
            </a:r>
            <a:r>
              <a:rPr lang="en-US" sz="1800" b="0" i="0" dirty="0">
                <a:effectLst/>
                <a:latin typeface="Noticia Text"/>
              </a:rPr>
              <a:t> that have proven very effective in areas such as image recognition and classification. </a:t>
            </a:r>
          </a:p>
          <a:p>
            <a:pPr>
              <a:buClr>
                <a:srgbClr val="FF6150"/>
              </a:buClr>
            </a:pPr>
            <a:r>
              <a:rPr lang="en-US" sz="1800" b="0" i="0" dirty="0" err="1">
                <a:effectLst/>
                <a:latin typeface="Noticia Text"/>
              </a:rPr>
              <a:t>ConvNets</a:t>
            </a:r>
            <a:r>
              <a:rPr lang="en-US" sz="1800" b="0" i="0" dirty="0">
                <a:effectLst/>
                <a:latin typeface="Noticia Text"/>
              </a:rPr>
              <a:t> have been successful in identifying faces, objects and traffic signs apart from powering vision in robots and self driving cars.</a:t>
            </a:r>
          </a:p>
          <a:p>
            <a:pPr>
              <a:buClr>
                <a:srgbClr val="FF6150"/>
              </a:buClr>
            </a:pPr>
            <a:endParaRPr lang="en-US" sz="1800" dirty="0"/>
          </a:p>
        </p:txBody>
      </p:sp>
    </p:spTree>
    <p:extLst>
      <p:ext uri="{BB962C8B-B14F-4D97-AF65-F5344CB8AC3E}">
        <p14:creationId xmlns:p14="http://schemas.microsoft.com/office/powerpoint/2010/main" val="1947645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5"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B049FCD-5D4A-4646-BB71-2813E88412DD}"/>
              </a:ext>
            </a:extLst>
          </p:cNvPr>
          <p:cNvSpPr>
            <a:spLocks noGrp="1"/>
          </p:cNvSpPr>
          <p:nvPr>
            <p:ph type="title"/>
          </p:nvPr>
        </p:nvSpPr>
        <p:spPr>
          <a:xfrm>
            <a:off x="904877" y="795527"/>
            <a:ext cx="10488547" cy="1190912"/>
          </a:xfrm>
        </p:spPr>
        <p:txBody>
          <a:bodyPr>
            <a:normAutofit/>
          </a:bodyPr>
          <a:lstStyle/>
          <a:p>
            <a:pPr algn="ctr"/>
            <a:r>
              <a:rPr lang="en-US" sz="4000"/>
              <a:t>Model with 2 CNN Layers</a:t>
            </a:r>
          </a:p>
        </p:txBody>
      </p:sp>
      <p:sp>
        <p:nvSpPr>
          <p:cNvPr id="37" name="Rectangle 36">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0A83F8"/>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C857FF9-C9EE-4D5A-B22A-ADFF82D6AAC4}"/>
              </a:ext>
            </a:extLst>
          </p:cNvPr>
          <p:cNvPicPr/>
          <p:nvPr/>
        </p:nvPicPr>
        <p:blipFill>
          <a:blip r:embed="rId3"/>
          <a:stretch>
            <a:fillRect/>
          </a:stretch>
        </p:blipFill>
        <p:spPr>
          <a:xfrm>
            <a:off x="1001712" y="2671281"/>
            <a:ext cx="4850859" cy="2640458"/>
          </a:xfrm>
          <a:prstGeom prst="rect">
            <a:avLst/>
          </a:prstGeom>
          <a:ln w="12700">
            <a:noFill/>
          </a:ln>
        </p:spPr>
      </p:pic>
      <p:sp>
        <p:nvSpPr>
          <p:cNvPr id="6" name="Content Placeholder 5">
            <a:extLst>
              <a:ext uri="{FF2B5EF4-FFF2-40B4-BE49-F238E27FC236}">
                <a16:creationId xmlns:a16="http://schemas.microsoft.com/office/drawing/2014/main" id="{13C712CF-5303-41AB-A8EB-A21EE2FA708A}"/>
              </a:ext>
            </a:extLst>
          </p:cNvPr>
          <p:cNvSpPr>
            <a:spLocks noGrp="1"/>
          </p:cNvSpPr>
          <p:nvPr>
            <p:ph idx="1"/>
          </p:nvPr>
        </p:nvSpPr>
        <p:spPr>
          <a:xfrm>
            <a:off x="6380703" y="2228850"/>
            <a:ext cx="5028928" cy="3699669"/>
          </a:xfrm>
        </p:spPr>
        <p:txBody>
          <a:bodyPr anchor="ctr">
            <a:normAutofit fontScale="92500" lnSpcReduction="20000"/>
          </a:bodyPr>
          <a:lstStyle/>
          <a:p>
            <a:pPr marL="342900" marR="0" lvl="0" indent="-342900">
              <a:spcBef>
                <a:spcPts val="0"/>
              </a:spcBef>
              <a:spcAft>
                <a:spcPts val="0"/>
              </a:spcAft>
              <a:buClr>
                <a:srgbClr val="0A83F8"/>
              </a:buClr>
              <a:buFont typeface="Symbol" panose="05050102010706020507" pitchFamily="18" charset="2"/>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Here first convolution layer has been built using </a:t>
            </a:r>
            <a:r>
              <a:rPr lang="en-US" sz="1500" dirty="0" err="1">
                <a:effectLst/>
                <a:latin typeface="Times New Roman" panose="02020603050405020304" pitchFamily="18" charset="0"/>
                <a:ea typeface="Calibri" panose="020F0502020204030204" pitchFamily="34" charset="0"/>
                <a:cs typeface="Times New Roman" panose="02020603050405020304" pitchFamily="18" charset="0"/>
              </a:rPr>
              <a:t>ReLU</a:t>
            </a: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 as activation function.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Clr>
                <a:srgbClr val="0A83F8"/>
              </a:buClr>
              <a:buFont typeface="Symbol" panose="05050102010706020507" pitchFamily="18" charset="2"/>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Created first pooling layer that works along with convolution layer.</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Clr>
                <a:srgbClr val="0A83F8"/>
              </a:buClr>
              <a:buFont typeface="Symbol" panose="05050102010706020507" pitchFamily="18" charset="2"/>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Above steps are repeated, making 2 convolution and 2 pooling layers in total.</a:t>
            </a:r>
          </a:p>
          <a:p>
            <a:pPr marL="342900" marR="0" lvl="0" indent="-342900">
              <a:spcBef>
                <a:spcPts val="0"/>
              </a:spcBef>
              <a:spcAft>
                <a:spcPts val="800"/>
              </a:spcAft>
              <a:buClr>
                <a:srgbClr val="0A83F8"/>
              </a:buClr>
              <a:buFont typeface="Symbol" panose="05050102010706020507" pitchFamily="18" charset="2"/>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Flattening layer has been created to reshape output data from pooling layer 2.</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Clr>
                <a:srgbClr val="0A83F8"/>
              </a:buClr>
              <a:buFont typeface="Symbol" panose="05050102010706020507" pitchFamily="18" charset="2"/>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Created a fully connected layer that accepts output from flattening layer.</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Clr>
                <a:srgbClr val="0A83F8"/>
              </a:buClr>
              <a:buFont typeface="Symbol" panose="05050102010706020507" pitchFamily="18" charset="2"/>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Above step is repeated to add few more fully connected layers.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Clr>
                <a:srgbClr val="0A83F8"/>
              </a:buClr>
              <a:buFont typeface="Symbol" panose="05050102010706020507" pitchFamily="18" charset="2"/>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A dropout layer has been created to drop some of the inputs the model received.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Clr>
                <a:srgbClr val="0A83F8"/>
              </a:buClr>
              <a:buFont typeface="Symbol" panose="05050102010706020507" pitchFamily="18" charset="2"/>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A fully connected final output layer is created that accepts the outputs from dropout layer as its inputs. This layer gives us the final output.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Clr>
                <a:srgbClr val="0A83F8"/>
              </a:buClr>
              <a:buFont typeface="Symbol" panose="05050102010706020507" pitchFamily="18" charset="2"/>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Loss function is created to compute SoftMax cross entropy between the labels and the predicted outputs.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Clr>
                <a:srgbClr val="0A83F8"/>
              </a:buClr>
              <a:buFont typeface="Symbol" panose="05050102010706020507" pitchFamily="18" charset="2"/>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An optimizer is created to optimize the network. An AI trainer is created to train the network.</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a:buClr>
                <a:srgbClr val="0A83F8"/>
              </a:buClr>
            </a:pPr>
            <a:endParaRPr lang="en-US" sz="1100" dirty="0"/>
          </a:p>
        </p:txBody>
      </p:sp>
    </p:spTree>
    <p:extLst>
      <p:ext uri="{BB962C8B-B14F-4D97-AF65-F5344CB8AC3E}">
        <p14:creationId xmlns:p14="http://schemas.microsoft.com/office/powerpoint/2010/main" val="1600992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6"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3E31627-FDF7-443A-9AC0-70AE1C6C2F1D}"/>
              </a:ext>
            </a:extLst>
          </p:cNvPr>
          <p:cNvSpPr>
            <a:spLocks noGrp="1"/>
          </p:cNvSpPr>
          <p:nvPr>
            <p:ph type="title"/>
          </p:nvPr>
        </p:nvSpPr>
        <p:spPr>
          <a:xfrm>
            <a:off x="904877" y="795527"/>
            <a:ext cx="10488547" cy="1190912"/>
          </a:xfrm>
        </p:spPr>
        <p:txBody>
          <a:bodyPr>
            <a:normAutofit/>
          </a:bodyPr>
          <a:lstStyle/>
          <a:p>
            <a:pPr algn="ctr"/>
            <a:r>
              <a:rPr lang="en-US" sz="4000" dirty="0"/>
              <a:t>MNIST dataset</a:t>
            </a:r>
          </a:p>
        </p:txBody>
      </p:sp>
      <p:sp>
        <p:nvSpPr>
          <p:cNvPr id="98" name="Rectangle 97">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descr="How to Develop a CNN for MNIST Handwritten Digit Classification">
            <a:extLst>
              <a:ext uri="{FF2B5EF4-FFF2-40B4-BE49-F238E27FC236}">
                <a16:creationId xmlns:a16="http://schemas.microsoft.com/office/drawing/2014/main" id="{479B0B70-4A67-4353-85CB-A9966F0125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85553" y="2416047"/>
            <a:ext cx="4462272" cy="3346704"/>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86EBEE8-27BE-47B3-9B5B-9F33A473C8EF}"/>
              </a:ext>
            </a:extLst>
          </p:cNvPr>
          <p:cNvSpPr>
            <a:spLocks noGrp="1"/>
          </p:cNvSpPr>
          <p:nvPr>
            <p:ph idx="1"/>
          </p:nvPr>
        </p:nvSpPr>
        <p:spPr>
          <a:xfrm>
            <a:off x="6380703" y="2228850"/>
            <a:ext cx="5028928" cy="3699669"/>
          </a:xfrm>
        </p:spPr>
        <p:txBody>
          <a:bodyPr anchor="ctr">
            <a:normAutofit/>
          </a:bodyPr>
          <a:lstStyle/>
          <a:p>
            <a:r>
              <a:rPr lang="en-US" sz="1800" dirty="0"/>
              <a:t>MNIST dataset has retrieved from TensorFlow library.</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MNIST is a handwritten digits’ dataset which consists of 60,000 images, including 50,000 training images and 10,000 test images. The input images are of size 28*28.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a:p>
            <a:endParaRPr lang="en-US" sz="1800" dirty="0"/>
          </a:p>
        </p:txBody>
      </p:sp>
    </p:spTree>
    <p:extLst>
      <p:ext uri="{BB962C8B-B14F-4D97-AF65-F5344CB8AC3E}">
        <p14:creationId xmlns:p14="http://schemas.microsoft.com/office/powerpoint/2010/main" val="1002468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5"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1A69452-C0E4-42B0-9647-D4D1DD4DB381}"/>
              </a:ext>
            </a:extLst>
          </p:cNvPr>
          <p:cNvSpPr>
            <a:spLocks noGrp="1"/>
          </p:cNvSpPr>
          <p:nvPr>
            <p:ph type="title"/>
          </p:nvPr>
        </p:nvSpPr>
        <p:spPr>
          <a:xfrm>
            <a:off x="904877" y="795527"/>
            <a:ext cx="10488547" cy="1190912"/>
          </a:xfrm>
        </p:spPr>
        <p:txBody>
          <a:bodyPr>
            <a:normAutofit/>
          </a:bodyPr>
          <a:lstStyle/>
          <a:p>
            <a:pPr algn="ctr"/>
            <a:r>
              <a:rPr lang="en-US" sz="4000"/>
              <a:t>Results of 2 Layered CNN on MNIST</a:t>
            </a:r>
          </a:p>
        </p:txBody>
      </p:sp>
      <p:sp>
        <p:nvSpPr>
          <p:cNvPr id="37" name="Rectangle 36">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FF2D2D"/>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187BABDA-8473-4D91-9853-09C2F471B785}"/>
              </a:ext>
            </a:extLst>
          </p:cNvPr>
          <p:cNvPicPr>
            <a:picLocks/>
          </p:cNvPicPr>
          <p:nvPr/>
        </p:nvPicPr>
        <p:blipFill>
          <a:blip r:embed="rId2"/>
          <a:stretch>
            <a:fillRect/>
          </a:stretch>
        </p:blipFill>
        <p:spPr>
          <a:xfrm>
            <a:off x="1103257" y="2614586"/>
            <a:ext cx="4626864" cy="2949625"/>
          </a:xfrm>
          <a:prstGeom prst="rect">
            <a:avLst/>
          </a:prstGeom>
          <a:ln w="12700">
            <a:noFill/>
          </a:ln>
        </p:spPr>
      </p:pic>
      <p:sp>
        <p:nvSpPr>
          <p:cNvPr id="6" name="Content Placeholder 5">
            <a:extLst>
              <a:ext uri="{FF2B5EF4-FFF2-40B4-BE49-F238E27FC236}">
                <a16:creationId xmlns:a16="http://schemas.microsoft.com/office/drawing/2014/main" id="{A843C3DB-C20E-49AF-8DB1-914B392A9601}"/>
              </a:ext>
            </a:extLst>
          </p:cNvPr>
          <p:cNvSpPr>
            <a:spLocks noGrp="1"/>
          </p:cNvSpPr>
          <p:nvPr>
            <p:ph idx="1"/>
          </p:nvPr>
        </p:nvSpPr>
        <p:spPr>
          <a:xfrm>
            <a:off x="6380703" y="2228850"/>
            <a:ext cx="5028928" cy="3699669"/>
          </a:xfrm>
        </p:spPr>
        <p:txBody>
          <a:bodyPr anchor="ctr">
            <a:normAutofit/>
          </a:bodyPr>
          <a:lstStyle/>
          <a:p>
            <a:pPr>
              <a:buClr>
                <a:srgbClr val="FF2D2D"/>
              </a:buClr>
            </a:pPr>
            <a:r>
              <a:rPr lang="en-US" sz="1800" dirty="0"/>
              <a:t>Accuracy of 99.16 % is achieved.</a:t>
            </a:r>
          </a:p>
          <a:p>
            <a:pPr>
              <a:buClr>
                <a:srgbClr val="FF2D2D"/>
              </a:buClr>
            </a:pPr>
            <a:r>
              <a:rPr lang="en-US" sz="1800" dirty="0"/>
              <a:t>Total number of steps are 5000.</a:t>
            </a:r>
          </a:p>
          <a:p>
            <a:pPr>
              <a:buClr>
                <a:srgbClr val="FF2D2D"/>
              </a:buClr>
            </a:pPr>
            <a:r>
              <a:rPr lang="en-US" sz="1800" dirty="0"/>
              <a:t>On each step the model is trained with 50 images.</a:t>
            </a:r>
          </a:p>
          <a:p>
            <a:pPr>
              <a:buClr>
                <a:srgbClr val="FF2D2D"/>
              </a:buClr>
            </a:pPr>
            <a:r>
              <a:rPr lang="en-US" sz="1800" dirty="0"/>
              <a:t>The accuracies are calculated by testing on every 100</a:t>
            </a:r>
            <a:r>
              <a:rPr lang="en-US" sz="1800" baseline="30000" dirty="0"/>
              <a:t>th</a:t>
            </a:r>
            <a:r>
              <a:rPr lang="en-US" sz="1800" dirty="0"/>
              <a:t> step. </a:t>
            </a:r>
          </a:p>
          <a:p>
            <a:pPr>
              <a:buClr>
                <a:srgbClr val="FF2D2D"/>
              </a:buClr>
            </a:pPr>
            <a:endParaRPr lang="en-US" sz="1800" dirty="0"/>
          </a:p>
          <a:p>
            <a:pPr>
              <a:buClr>
                <a:srgbClr val="FF2D2D"/>
              </a:buClr>
            </a:pPr>
            <a:endParaRPr lang="en-US" sz="1800" dirty="0"/>
          </a:p>
        </p:txBody>
      </p:sp>
    </p:spTree>
    <p:extLst>
      <p:ext uri="{BB962C8B-B14F-4D97-AF65-F5344CB8AC3E}">
        <p14:creationId xmlns:p14="http://schemas.microsoft.com/office/powerpoint/2010/main" val="222507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966</Words>
  <Application>Microsoft Office PowerPoint</Application>
  <PresentationFormat>Widescreen</PresentationFormat>
  <Paragraphs>90</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Noticia Text</vt:lpstr>
      <vt:lpstr>Roboto</vt:lpstr>
      <vt:lpstr>Symbol</vt:lpstr>
      <vt:lpstr>Times New Roman</vt:lpstr>
      <vt:lpstr>Office Theme</vt:lpstr>
      <vt:lpstr>ADTA 5550 Final Project</vt:lpstr>
      <vt:lpstr>Deep Learning?</vt:lpstr>
      <vt:lpstr>Where to find Datasets for DL?</vt:lpstr>
      <vt:lpstr>Interesting Sample Data explored for DL</vt:lpstr>
      <vt:lpstr>Deep Learning Architectures?</vt:lpstr>
      <vt:lpstr>Convolutional Neural Network</vt:lpstr>
      <vt:lpstr>Model with 2 CNN Layers</vt:lpstr>
      <vt:lpstr>MNIST dataset</vt:lpstr>
      <vt:lpstr>Results of 2 Layered CNN on MNIST</vt:lpstr>
      <vt:lpstr>CIFAR Dataset</vt:lpstr>
      <vt:lpstr>Results of 2 Layered CNN on CIFAR</vt:lpstr>
      <vt:lpstr>CNN Model re-designed for accuracy Improvement</vt:lpstr>
      <vt:lpstr>Proposed New Model</vt:lpstr>
      <vt:lpstr>Results of 3 Layered CNN on CIFAR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ADTA 5550 Final Project</dc:title>
  <dc:creator>deepaksai.paty3@gmail.com</dc:creator>
  <cp:lastModifiedBy>deepaksai.paty3@gmail.com</cp:lastModifiedBy>
  <cp:revision>1</cp:revision>
  <dcterms:created xsi:type="dcterms:W3CDTF">2020-10-11T20:04:30Z</dcterms:created>
  <dcterms:modified xsi:type="dcterms:W3CDTF">2020-10-11T20:05:24Z</dcterms:modified>
</cp:coreProperties>
</file>