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89ABA1-F2E4-4384-A002-0F3ED0B96B23}">
  <a:tblStyle styleId="{4189ABA1-F2E4-4384-A002-0F3ED0B96B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5ed5fd1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5ed5fd1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5ed5fd1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5ed5fd1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5ed5fd1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5ed5fd1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591fe62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591fe62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591fe62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591fe62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591fe62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591fe62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591fe62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591fe62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591fe62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591fe62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91fe62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591fe62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591fe62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591fe62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5ed5fd1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5ed5fd1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heclm.org/Magazine/articles/vehicle-thefts-surge-2023-nicb-auto/2916" TargetMode="External"/><Relationship Id="rId4" Type="http://schemas.openxmlformats.org/officeDocument/2006/relationships/hyperlink" Target="https://www.marketwatch.com/guides/insurance-services/car-theft-statistics/" TargetMode="External"/><Relationship Id="rId5" Type="http://schemas.openxmlformats.org/officeDocument/2006/relationships/hyperlink" Target="https://www.lendingtree.com/insurance/vehicle-thefts-study/" TargetMode="External"/><Relationship Id="rId6" Type="http://schemas.openxmlformats.org/officeDocument/2006/relationships/hyperlink" Target="https://www.marketwatch.com/guides/insurance-services/car-theft-statistics/" TargetMode="External"/><Relationship Id="rId7" Type="http://schemas.openxmlformats.org/officeDocument/2006/relationships/hyperlink" Target="https://www.marketwatch.com/guides/insurance-services/car-theft-statistics/" TargetMode="External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eepknowledge-US/US-Real-time-gun-detection-in-CCTV-An-open-problem-dataset/blob/gh-pages/index.md" TargetMode="External"/><Relationship Id="rId4" Type="http://schemas.openxmlformats.org/officeDocument/2006/relationships/hyperlink" Target="https://github.com/Deepknowledge-US/US-Real-time-gun-detection-in-CCTV-An-open-problem-dataset/blob/gh-pages/index.m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3183" y="-426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Qualcomm VisionX Hackathon </a:t>
            </a:r>
            <a:endParaRPr sz="388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VigiCar: AI-Powered Vehicle Security</a:t>
            </a:r>
            <a:endParaRPr sz="388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500" y="1845975"/>
            <a:ext cx="4199451" cy="22047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8100" y="2168675"/>
            <a:ext cx="3496500" cy="17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Team: Qual-230350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Deepak Singh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Raghav Rawat	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Saksham Gadyal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Ayush Kapoor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143800" y="0"/>
            <a:ext cx="8520600" cy="6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Deployment Considerations:</a:t>
            </a:r>
            <a:endParaRPr sz="2400"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311700" y="700225"/>
            <a:ext cx="59994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en"/>
              <a:t>Model Optimization: </a:t>
            </a:r>
            <a:r>
              <a:rPr lang="en"/>
              <a:t>Use techniques like pruning and quantization for efficient deployment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en"/>
              <a:t>Edge Computing:</a:t>
            </a:r>
            <a:r>
              <a:rPr lang="en"/>
              <a:t> Adapt model for running on edge devices near surveillance cameras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en"/>
              <a:t>Privacy Measures:</a:t>
            </a:r>
            <a:r>
              <a:rPr lang="en"/>
              <a:t> Implement data anonymization techniques in the deployed system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143800" y="0"/>
            <a:ext cx="8520600" cy="6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Expected Outcomes:</a:t>
            </a:r>
            <a:endParaRPr sz="2400"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311700" y="700225"/>
            <a:ext cx="8244300" cy="4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a) Detection Capabilities:</a:t>
            </a:r>
            <a:endParaRPr b="1"/>
          </a:p>
          <a:p>
            <a:pPr indent="-2722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Accurate identification of suspicious activities around parked vehicles</a:t>
            </a:r>
            <a:endParaRPr/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Differentiation between normal behavior and potential theft attempts</a:t>
            </a:r>
            <a:endParaRPr/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Real-time alerting system for immediate response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b) Model Performance:</a:t>
            </a:r>
            <a:endParaRPr b="1"/>
          </a:p>
          <a:p>
            <a:pPr indent="-2722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Aim for high precision and recall in identifying key actions (e.g., keying, window breaking)</a:t>
            </a:r>
            <a:endParaRPr/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Minimize false positives to avoid unnecessary alerts</a:t>
            </a:r>
            <a:endParaRPr/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Achieve real-time processing speeds suitable for live video feeds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c) Scalability and Adaptability:</a:t>
            </a:r>
            <a:endParaRPr b="1"/>
          </a:p>
          <a:p>
            <a:pPr indent="-2722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System that can be deployed across various parking environments</a:t>
            </a:r>
            <a:endParaRPr/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Ability to handle different lighting conditions and weather scenarios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249825" y="0"/>
            <a:ext cx="8633100" cy="5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Key Challenges to Address: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Creating a comprehensive and diverse dataset for training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Balancing model complexity with real-time performance requirements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Ensuring privacy compliance in surveillance applications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Developing strategies to handle occlusions and partial views in crowded parking areas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Next Steps: 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a) Dataset Development: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Collect and annotate a large, diverse set of surveillance footage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Ensure representation of various theft scenarios and normal activities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b) Model Training and Optimization: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Implement and train the Faster R-CNN model on our custom dataset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Experiment with hyperparameters to balance accuracy and speed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c) Testing and Validation: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Conduct thorough testing in controlled environments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Plan for real-world pilot tests in actual parking scenarios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d) Integration and Deployment: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Develop interfaces for security personnel and vehicle owners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Explore integration possibilities with existing security infrastructure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3312" y="-118525"/>
            <a:ext cx="8730300" cy="11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The Rising Tide of Vehicle Theft</a:t>
            </a:r>
            <a:endParaRPr sz="408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79150" y="3124700"/>
            <a:ext cx="68160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357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35"/>
              <a:buChar char="●"/>
            </a:pPr>
            <a:r>
              <a:rPr b="1" lang="en" sz="1334">
                <a:solidFill>
                  <a:schemeClr val="dk1"/>
                </a:solidFill>
              </a:rPr>
              <a:t>Staggering Numbers</a:t>
            </a:r>
            <a:r>
              <a:rPr lang="en" sz="1334">
                <a:solidFill>
                  <a:schemeClr val="dk1"/>
                </a:solidFill>
              </a:rPr>
              <a:t>: In 2023, a record-breaking 1,020,729 vehicles were stolen in the United States alone.</a:t>
            </a:r>
            <a:r>
              <a:rPr lang="en" sz="1334" u="sng">
                <a:solidFill>
                  <a:schemeClr val="hlink"/>
                </a:solidFill>
                <a:hlinkClick r:id="rId3"/>
              </a:rPr>
              <a:t>1</a:t>
            </a:r>
            <a:r>
              <a:rPr lang="en" sz="1334" u="sng">
                <a:solidFill>
                  <a:schemeClr val="hlink"/>
                </a:solidFill>
                <a:hlinkClick r:id="rId4"/>
              </a:rPr>
              <a:t>4</a:t>
            </a:r>
            <a:r>
              <a:rPr lang="en" sz="1334">
                <a:solidFill>
                  <a:schemeClr val="dk1"/>
                </a:solidFill>
              </a:rPr>
              <a:t>.</a:t>
            </a:r>
            <a:endParaRPr sz="1334">
              <a:solidFill>
                <a:schemeClr val="dk1"/>
              </a:solidFill>
            </a:endParaRPr>
          </a:p>
          <a:p>
            <a:pPr indent="-31335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5"/>
              <a:buChar char="●"/>
            </a:pPr>
            <a:r>
              <a:rPr b="1" lang="en" sz="1334">
                <a:solidFill>
                  <a:schemeClr val="dk1"/>
                </a:solidFill>
              </a:rPr>
              <a:t>Rapid Increase</a:t>
            </a:r>
            <a:r>
              <a:rPr lang="en" sz="1334">
                <a:solidFill>
                  <a:schemeClr val="dk1"/>
                </a:solidFill>
              </a:rPr>
              <a:t>: Vehicle thefts rose by 13.7% between 2020 and 2022, with 999,188 cars stolen in 2022 compared to 878,484 in 2020 </a:t>
            </a:r>
            <a:r>
              <a:rPr lang="en" sz="1334" u="sng">
                <a:solidFill>
                  <a:schemeClr val="hlink"/>
                </a:solidFill>
                <a:hlinkClick r:id="rId5"/>
              </a:rPr>
              <a:t>3</a:t>
            </a:r>
            <a:r>
              <a:rPr lang="en" sz="1334">
                <a:solidFill>
                  <a:schemeClr val="dk1"/>
                </a:solidFill>
              </a:rPr>
              <a:t>.</a:t>
            </a:r>
            <a:endParaRPr sz="1334">
              <a:solidFill>
                <a:schemeClr val="dk1"/>
              </a:solidFill>
            </a:endParaRPr>
          </a:p>
          <a:p>
            <a:pPr indent="-31335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5"/>
              <a:buChar char="●"/>
            </a:pPr>
            <a:r>
              <a:rPr b="1" lang="en" sz="1334">
                <a:solidFill>
                  <a:schemeClr val="dk1"/>
                </a:solidFill>
              </a:rPr>
              <a:t>Frequency</a:t>
            </a:r>
            <a:r>
              <a:rPr lang="en" sz="1334">
                <a:solidFill>
                  <a:schemeClr val="dk1"/>
                </a:solidFill>
              </a:rPr>
              <a:t>: In 2023, a motor vehicle was stolen every 31 seconds in the U.S. </a:t>
            </a:r>
            <a:r>
              <a:rPr lang="en" sz="1334" u="sng">
                <a:solidFill>
                  <a:schemeClr val="hlink"/>
                </a:solidFill>
                <a:hlinkClick r:id="rId6"/>
              </a:rPr>
              <a:t>4</a:t>
            </a:r>
            <a:endParaRPr sz="1334" u="sng">
              <a:solidFill>
                <a:schemeClr val="hlink"/>
              </a:solidFill>
            </a:endParaRPr>
          </a:p>
          <a:p>
            <a:pPr indent="-31335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5"/>
              <a:buChar char="●"/>
            </a:pPr>
            <a:r>
              <a:rPr b="1" lang="en" sz="1334">
                <a:solidFill>
                  <a:schemeClr val="dk1"/>
                </a:solidFill>
              </a:rPr>
              <a:t>Financial Impact</a:t>
            </a:r>
            <a:r>
              <a:rPr lang="en" sz="1334">
                <a:solidFill>
                  <a:schemeClr val="dk1"/>
                </a:solidFill>
              </a:rPr>
              <a:t>: Stolen vehicles cost Americans approximately $8 billion annually </a:t>
            </a:r>
            <a:r>
              <a:rPr lang="en" sz="1334" u="sng">
                <a:solidFill>
                  <a:schemeClr val="hlink"/>
                </a:solidFill>
                <a:hlinkClick r:id="rId7"/>
              </a:rPr>
              <a:t>4</a:t>
            </a:r>
            <a:r>
              <a:rPr lang="en" sz="1334">
                <a:solidFill>
                  <a:schemeClr val="dk1"/>
                </a:solidFill>
              </a:rPr>
              <a:t>.</a:t>
            </a:r>
            <a:br>
              <a:rPr lang="en" sz="1334">
                <a:solidFill>
                  <a:schemeClr val="dk1"/>
                </a:solidFill>
              </a:rPr>
            </a:br>
            <a:endParaRPr sz="133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00"/>
          </a:p>
        </p:txBody>
      </p:sp>
      <p:pic>
        <p:nvPicPr>
          <p:cNvPr descr="axios.com" id="63" name="Google Shape;6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1650" y="986075"/>
            <a:ext cx="4353631" cy="21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-38363" y="-391550"/>
            <a:ext cx="8730300" cy="11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Target Users and Market</a:t>
            </a:r>
            <a:endParaRPr sz="408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575475" y="773125"/>
            <a:ext cx="29661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Target Users: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Individual car owners (60%)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Fleet managers (20%)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Insurance companies (15%)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• Automotive manufacturers (5%)</a:t>
            </a:r>
            <a:endParaRPr sz="15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375" y="621188"/>
            <a:ext cx="2708376" cy="20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425" y="3049925"/>
            <a:ext cx="2963751" cy="18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481300" y="3109725"/>
            <a:ext cx="29661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Vehicle Security System Market: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2024: $10.02 billion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2028: $13.59 billion (projected)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• CAGR: 7.9%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1335503" y="37425"/>
            <a:ext cx="55260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VigiCar</a:t>
            </a:r>
            <a:endParaRPr sz="3600"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965375"/>
            <a:ext cx="54339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30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Advanced Roadside Monitoring: AI-powered cameras with License Plate Recognition (LPR) technology capture plates at speeds up to 80 mph across multiple lanes, monitoring parked and moving vehicles 24/7.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30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Rapid Theft Detection: The system analyzes vehicle behavior patterns and cross-references license plates with databases in real-time, instantly identifying potential thefts for both parked and moving vehicles.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30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Immediate Alert System: Upon detecting suspicious activity, VigiCar immediately notifies the vehicle owner, local authorities, and designated security teams, providing crucial information and live video feed for swift action.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875" y="1881288"/>
            <a:ext cx="3398400" cy="180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81925" y="55225"/>
            <a:ext cx="85206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Technical Architecture</a:t>
            </a:r>
            <a:endParaRPr sz="3000"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735625"/>
            <a:ext cx="6627000" cy="3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26177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lang="en"/>
              <a:t>Hardware Components: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High-resolution cameras with night vision capability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Edge computing devices (e.g., NVIDIA Jetson Xavier NX) for on-site processing</a:t>
            </a:r>
            <a:endParaRPr/>
          </a:p>
          <a:p>
            <a:pPr indent="-261778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Secure cloud servers for data storage and advanced analytics</a:t>
            </a:r>
            <a:endParaRPr/>
          </a:p>
          <a:p>
            <a:pPr indent="-2617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lang="en"/>
              <a:t>Software Stack: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Deep learning framework: PyTorch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Computer vision libraries: OpenCV for image processing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YOLO (You Only Look Once) v5 for real-time object detection</a:t>
            </a:r>
            <a:endParaRPr/>
          </a:p>
          <a:p>
            <a:pPr indent="-261778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Custom-trained neural networks for vehicle and behavior recognition</a:t>
            </a:r>
            <a:endParaRPr/>
          </a:p>
          <a:p>
            <a:pPr indent="-2617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lang="en"/>
              <a:t>System Integration: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RESTful APIs for communication between edge devices and cloud servers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Secure WebSocket connections for real-time alerts to mobile devices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Integration with law enforcement databases for license plate verification.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-2227075" y="-95000"/>
            <a:ext cx="66888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</a:t>
            </a:r>
            <a:endParaRPr sz="3000"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751425" y="4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{4189ABA1-F2E4-4384-A002-0F3ED0B96B23}</a:tableStyleId>
              </a:tblPr>
              <a:tblGrid>
                <a:gridCol w="2958575"/>
                <a:gridCol w="1869025"/>
                <a:gridCol w="2504225"/>
              </a:tblGrid>
              <a:tr h="7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Dataset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Model Usage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Armed CCTV Footage Dataset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 learning methods such as YOLO and Faster R-CNN, with detailed approaches focusing on small weapon detection in CCTV footage.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Utilized in real-time weapon detection scenarios, aiding law enforcement in identifying threats in surveillance footage.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6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ROSPaCe Intrusion Detection Dataset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model is utilized for intrusion detection by analyzing data from multiple architectural layers during normal and attack scenarios. The dataset is used for evaluating the effectiveness of machine learning-based intrusion detection systems in a ROS2-based cyber-physical environment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3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 Real-time Gun Detection Dataset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Trained using Faster R-CNN with ResNet-50 and Feature Pyramid Networks, leveraging transfer learning techniques.</a:t>
                      </a:r>
                      <a:endParaRPr sz="1000">
                        <a:solidFill>
                          <a:schemeClr val="dk1"/>
                        </a:solidFill>
                        <a:uFill>
                          <a:noFill/>
                        </a:uFill>
                        <a:hlinkClick r:id="rId3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sng">
                        <a:solidFill>
                          <a:schemeClr val="hlink"/>
                        </a:solidFill>
                        <a:hlinkClick r:id="rId4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Utilized for real-time gun detection in CCTV systems to enhance security and public safety.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46575" y="0"/>
            <a:ext cx="85206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Creating a Custom Dataset for Intrusion Detection</a:t>
            </a:r>
            <a:endParaRPr sz="2400"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96200" y="468600"/>
            <a:ext cx="8751600" cy="4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25654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b="1" lang="en"/>
              <a:t>Data Collection:</a:t>
            </a:r>
            <a:endParaRPr b="1"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Set up multiple surveillance cameras in various parking scenarios (streets, driveways, parking lots)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Record staged intrusion attempts with diverse actors, vehicles, and environmental conditions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Capture normal activities to establish baseline behavior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Ensure coverage of day/night cycles and different weather conditions</a:t>
            </a:r>
            <a:endParaRPr/>
          </a:p>
          <a:p>
            <a:pPr indent="-2565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b="1" lang="en"/>
              <a:t>Data Annotation:</a:t>
            </a:r>
            <a:endParaRPr b="1"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Label images with bounding boxes around persons, vehicles, and tools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Classify actions: keying, hammering, normal behavior, etc.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Mark timestamps for start and end of suspicious activities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Use professional annotation tools like CVAT or </a:t>
            </a:r>
            <a:r>
              <a:rPr lang="en"/>
              <a:t>LabelIng</a:t>
            </a:r>
            <a:r>
              <a:rPr lang="en"/>
              <a:t> for efficiency</a:t>
            </a:r>
            <a:endParaRPr/>
          </a:p>
          <a:p>
            <a:pPr indent="-2565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b="1" lang="en"/>
              <a:t>Dataset Composition:</a:t>
            </a:r>
            <a:endParaRPr b="1"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Aim for a balanced dataset: 50% normal activities, 50% intrusion attempts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Include at least 1000 instances of each intrusion type (e.g., keying, hammering)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Ensure diversity in vehicle types, camera angles, and lighting conditions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Create separate training, validation, and test sets (70%, 15%, 15% split)</a:t>
            </a:r>
            <a:endParaRPr/>
          </a:p>
          <a:p>
            <a:pPr indent="-2565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b="1" lang="en"/>
              <a:t>Data Augmentation:</a:t>
            </a:r>
            <a:endParaRPr b="1"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Apply techniques like rotation, flipping, and color jittering to increase dataset variety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Use synthetic data generation to create additional intrusion scenarios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Implement noise injection to simulate low-quality surveillance footage</a:t>
            </a:r>
            <a:endParaRPr/>
          </a:p>
          <a:p>
            <a:pPr indent="-2565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b="1" lang="en"/>
              <a:t>Privacy and Ethics:</a:t>
            </a:r>
            <a:endParaRPr b="1"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Obtain necessary permissions for data collection in public spaces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Anonymize individuals in the dataset (e.g., blur faces)</a:t>
            </a:r>
            <a:endParaRPr/>
          </a:p>
          <a:p>
            <a:pPr indent="-2565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en"/>
              <a:t>Ensure dataset complies with relevant data protection regulations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143800" y="0"/>
            <a:ext cx="8520600" cy="6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Preprocessing</a:t>
            </a:r>
            <a:endParaRPr sz="2400"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32150" y="806275"/>
            <a:ext cx="85206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7749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Normalization: Standardize image sizes and formats across all datasets</a:t>
            </a:r>
            <a:endParaRPr/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Augmentation: Apply techniques like rotation, flipping, and color adjustments</a:t>
            </a:r>
            <a:endParaRPr/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Annotation: Label images with bounding boxes for cars, people, and tools</a:t>
            </a:r>
            <a:endParaRPr/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Action Labeling: Classify each frame or sequence with specific actions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143800" y="0"/>
            <a:ext cx="8520600" cy="6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 Methodology for VigiCar Intrusion Detection System</a:t>
            </a:r>
            <a:endParaRPr sz="2400"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311700" y="700225"/>
            <a:ext cx="8520600" cy="4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Dataset Split:</a:t>
            </a:r>
            <a:r>
              <a:rPr lang="en"/>
              <a:t> 70% training, 15% validation, 15%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Multi-stage Training</a:t>
            </a:r>
            <a:r>
              <a:rPr lang="en"/>
              <a:t>:</a:t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lang="en"/>
              <a:t>Train on existing surveillance datasets for general object detection</a:t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lang="en"/>
              <a:t>Fine-tune on our custom VigiCar dataset for specific car theft actions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 Function:</a:t>
            </a:r>
            <a:r>
              <a:rPr lang="en"/>
              <a:t> Combination of object detection loss and action classification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Validation and Testing:</a:t>
            </a:r>
            <a:endParaRPr b="1"/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Cross-validation: Use k-fold cross-validation on the training set</a:t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Hold-out Test Set: Evaluate on unseen data from our custom dataset</a:t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Real-world Testing: Conduct tests in actual parking scenarios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Iterative Improvement:</a:t>
            </a:r>
            <a:endParaRPr b="1"/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Error Analysis: Identify common misclassifications and failure modes</a:t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Dataset Expansion: Continuously add new scenarios to the VigiCar dataset</a:t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en"/>
              <a:t>Model Refinement: Regularly update the model architecture and weights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