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FF00"/>
    <a:srgbClr val="3399FF"/>
    <a:srgbClr val="FF3399"/>
    <a:srgbClr val="66CC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47C7-D531-41A8-8C11-2AE51A6C1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23B5-4B89-469A-970C-A8F979BAA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504A8-2E17-47CF-8236-43CED752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714-5839-4848-B425-8076D650189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5602-16BB-4850-82F9-77962266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51B05-DAB5-4549-B6ED-F864EBE9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6610-916B-4E0D-B3FE-B8B3B033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0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2816-3AD9-476E-ABAA-ADF88A9B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62445-E44C-4478-B12C-264C6C25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A36E-455A-4292-9A1A-61F0F676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714-5839-4848-B425-8076D650189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1F73-0C5F-4C5A-AA74-6E230C32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C57D-FF66-4E47-81AC-E70EB8ED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6610-916B-4E0D-B3FE-B8B3B033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6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73643-6A52-4A50-B4E1-8F30CB301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E3734-F7AC-4BFF-8664-63639988E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45860-2DB0-4F0D-BB52-3350C6B5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714-5839-4848-B425-8076D650189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496C-C7DF-4F2F-8835-AB3422B0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BC58-3B7A-4106-B3D2-E33310BC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6610-916B-4E0D-B3FE-B8B3B033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E39C-68E1-4F9C-AB21-0128C153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3BB2-97D0-46C4-B7AC-034B38FC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A107E-17B7-4D6B-BE3D-4E8672E7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714-5839-4848-B425-8076D650189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5878-A1AD-497C-886F-FC3EB591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2720-0C78-4733-8827-5E94AF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6610-916B-4E0D-B3FE-B8B3B033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9532-8089-439B-BFB3-A62A560A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6E5C3-173E-48EF-BD27-9EBE231B0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4E49-00D0-449A-8A8F-6C606984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714-5839-4848-B425-8076D650189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951A-C9D1-4CE3-B367-9FDC9D6A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2772-2B77-4B4D-9548-E9AE601D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6610-916B-4E0D-B3FE-B8B3B033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6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1E28-F558-4C96-AC08-E5D1B075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8188-0051-46B3-AE6C-D8EA76061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3DD3E-8FDF-4E6F-96CA-526EC62BE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AEB20-C637-4EC4-BBA2-BF92AAA9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714-5839-4848-B425-8076D650189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A7D5B-9D9F-4C9F-BDFB-358BA1EC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0DB7C-1F0A-417A-B6C4-8FFCE411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6610-916B-4E0D-B3FE-B8B3B033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FB8E-D3FC-4531-B5DC-BDFDBF85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6FA5-029A-4F02-96F2-D24648C5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2855E-7A9D-4735-A264-2B82917ED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FC381-3D32-455A-8B28-F7855D960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BBA10-AEC3-4CB1-85CD-0A554340B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1B9ED-C2DD-4E5F-891F-D3663382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714-5839-4848-B425-8076D650189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24AE0-F762-4DDA-9F6D-18820948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B8F9C-0E3A-413F-8DA8-AEB26B7B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6610-916B-4E0D-B3FE-B8B3B033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4593-4BF6-41AE-9042-4704E8BC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9981A-79D6-48C4-B6C7-9E259840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714-5839-4848-B425-8076D650189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598EC-7D32-4C25-811F-7A0E9582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27B95-471C-4ACC-8E29-EFC32E50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6610-916B-4E0D-B3FE-B8B3B033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0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7E873-C87C-4C88-8A5F-C64C21B9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714-5839-4848-B425-8076D650189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F3061-01DF-437E-9158-923986D6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8AFD9-B7CE-4D39-B2EA-B6B83041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6610-916B-4E0D-B3FE-B8B3B033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B170-2F59-4571-AE73-CFA9B542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90F5-36FE-48E8-9AE1-EE911FDB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16C42-4861-4B13-BBFF-747089A9C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F9307-56CA-469C-B36D-C8DA6779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714-5839-4848-B425-8076D650189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2158B-74D7-4127-A4A5-741CC219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72285-139D-4FDD-9455-144CB7E2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6610-916B-4E0D-B3FE-B8B3B033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252-1D05-4668-8DF7-9F4F30A6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7C4F1-EBA9-4576-A5A6-244168FB0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FD099-E824-4850-A431-EB5DE9D42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2DB8E-D159-403E-B9D7-081EDF7B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714-5839-4848-B425-8076D650189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21D9A-944D-45BC-B493-29F5431A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3D5AE-C1A2-4750-BF64-27555124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6610-916B-4E0D-B3FE-B8B3B033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EBB52-DEA8-4E0F-A340-3DA993E6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BFB4A-B7B7-44CD-9246-312ED835A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BD49-B108-4A4F-94DD-98FAF3CDA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AC714-5839-4848-B425-8076D650189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CFFF-A62D-4B47-A318-9D6036659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4CF0-7E7D-4F53-B3F2-60CC259BD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06610-916B-4E0D-B3FE-B8B3B033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2B86-8E52-4139-93FB-916CB946E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10133-DB80-40A6-A90D-28970ECEB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94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F115-91AC-4514-ABF1-8F1EDAC3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3399FF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It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FF1D-CC79-4A8D-956E-B906FBAE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403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A distributed ledger system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A chain of blocks that contain data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Peer-to-peer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Similar to BitTorrent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00D7E-FD52-40B7-AD63-D85FEDF64036}"/>
              </a:ext>
            </a:extLst>
          </p:cNvPr>
          <p:cNvSpPr txBox="1"/>
          <p:nvPr/>
        </p:nvSpPr>
        <p:spPr>
          <a:xfrm>
            <a:off x="838200" y="4479460"/>
            <a:ext cx="894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66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It was created by Satoshi Nakamoto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4C22C-1BEB-4E3D-9D01-4B94D4D5F946}"/>
              </a:ext>
            </a:extLst>
          </p:cNvPr>
          <p:cNvSpPr txBox="1"/>
          <p:nvPr/>
        </p:nvSpPr>
        <p:spPr>
          <a:xfrm>
            <a:off x="6684135" y="5344732"/>
            <a:ext cx="466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Gotham Black" panose="02000603040000020004" pitchFamily="2" charset="0"/>
              </a:rPr>
              <a:t>No one knows who he/she is</a:t>
            </a:r>
          </a:p>
        </p:txBody>
      </p:sp>
    </p:spTree>
    <p:extLst>
      <p:ext uri="{BB962C8B-B14F-4D97-AF65-F5344CB8AC3E}">
        <p14:creationId xmlns:p14="http://schemas.microsoft.com/office/powerpoint/2010/main" val="291151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36AE-6D37-4B96-8F72-3ED37403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3FD4-9252-496B-868B-17B2182D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3399FF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Alice</a:t>
            </a: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 wants to send money to </a:t>
            </a:r>
            <a:r>
              <a:rPr lang="en-US" dirty="0">
                <a:solidFill>
                  <a:srgbClr val="3399FF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Bob</a:t>
            </a: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 who is far away.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She is busy, so she has to get a </a:t>
            </a:r>
            <a:r>
              <a:rPr lang="en-US" dirty="0">
                <a:solidFill>
                  <a:srgbClr val="FF0066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messenger</a:t>
            </a: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But since she is </a:t>
            </a:r>
            <a:r>
              <a:rPr lang="en-US">
                <a:latin typeface="Gotham Black" panose="02000603040000020004" pitchFamily="2" charset="0"/>
                <a:ea typeface="Adobe Gothic Std B" panose="020B0800000000000000" pitchFamily="34" charset="-128"/>
              </a:rPr>
              <a:t>sending a </a:t>
            </a: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briefcase full of money along the with the key, she cannot trust the </a:t>
            </a:r>
            <a:r>
              <a:rPr lang="en-US" dirty="0">
                <a:solidFill>
                  <a:srgbClr val="FF0066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messenger</a:t>
            </a: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What would </a:t>
            </a:r>
            <a:r>
              <a:rPr lang="en-US" dirty="0">
                <a:solidFill>
                  <a:srgbClr val="3399FF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Alice</a:t>
            </a: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363080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25CF21-9509-4CD0-AD45-E96533554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58" y="323154"/>
            <a:ext cx="8076190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8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99DC-22DD-4B7B-A5EB-F7B313230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79181"/>
          </a:xfrm>
        </p:spPr>
        <p:txBody>
          <a:bodyPr/>
          <a:lstStyle/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So how does a blockchain work?</a:t>
            </a:r>
          </a:p>
        </p:txBody>
      </p:sp>
    </p:spTree>
    <p:extLst>
      <p:ext uri="{BB962C8B-B14F-4D97-AF65-F5344CB8AC3E}">
        <p14:creationId xmlns:p14="http://schemas.microsoft.com/office/powerpoint/2010/main" val="243353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8FA44-9E56-431F-9903-82762C77B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3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25F707-A1AB-4600-95A6-B5EF02808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54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C41A-B7E9-4985-9570-B7476D53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Afterwards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D6570-DFA4-4CC7-A0CD-85A4B5B3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94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The block is added to the end of a chain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Every block is associated with its predecessor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The chain of blocks is available to every node locally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And is continuously synced with neighboring nodes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Anyone can read, write and verify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463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6D892D-5476-460C-9246-378A07BAB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7"/>
          <a:stretch/>
        </p:blipFill>
        <p:spPr>
          <a:xfrm>
            <a:off x="0" y="270411"/>
            <a:ext cx="12192000" cy="5228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479A53-8EB0-4800-9813-02CD02519F81}"/>
              </a:ext>
            </a:extLst>
          </p:cNvPr>
          <p:cNvSpPr txBox="1"/>
          <p:nvPr/>
        </p:nvSpPr>
        <p:spPr>
          <a:xfrm>
            <a:off x="2266682" y="5950039"/>
            <a:ext cx="740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66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Every node is in sync with its neighbors</a:t>
            </a:r>
          </a:p>
        </p:txBody>
      </p:sp>
    </p:spTree>
    <p:extLst>
      <p:ext uri="{BB962C8B-B14F-4D97-AF65-F5344CB8AC3E}">
        <p14:creationId xmlns:p14="http://schemas.microsoft.com/office/powerpoint/2010/main" val="40847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D3DE-33E1-4BFF-9621-F1D1EE53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99FF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Applications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6FD8-A7D4-4B43-A858-10E92A6C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Cryptocurrencies</a:t>
            </a:r>
          </a:p>
          <a:p>
            <a:r>
              <a:rPr lang="en-IN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Asset Management</a:t>
            </a:r>
          </a:p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Insurance</a:t>
            </a:r>
          </a:p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Payments</a:t>
            </a:r>
          </a:p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IoT</a:t>
            </a:r>
          </a:p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Supply chain management</a:t>
            </a:r>
          </a:p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Healthcare</a:t>
            </a:r>
          </a:p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Data Science</a:t>
            </a:r>
          </a:p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The list is so big</a:t>
            </a:r>
          </a:p>
        </p:txBody>
      </p:sp>
    </p:spTree>
    <p:extLst>
      <p:ext uri="{BB962C8B-B14F-4D97-AF65-F5344CB8AC3E}">
        <p14:creationId xmlns:p14="http://schemas.microsoft.com/office/powerpoint/2010/main" val="338758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C21E-970A-4689-8B08-2B40D9C3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Who is using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8DEE-D0F6-4E32-AD19-9EC88345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2400" dirty="0">
                <a:latin typeface="Gotham Black" panose="02000603040000020004" pitchFamily="2" charset="0"/>
              </a:rPr>
              <a:t>Financial Industries</a:t>
            </a:r>
          </a:p>
          <a:p>
            <a:pPr lvl="1"/>
            <a:r>
              <a:rPr lang="en-US" sz="2000" dirty="0">
                <a:latin typeface="Gotham Black" panose="02000603040000020004" pitchFamily="2" charset="0"/>
              </a:rPr>
              <a:t>Less fraud</a:t>
            </a:r>
          </a:p>
          <a:p>
            <a:pPr lvl="1"/>
            <a:r>
              <a:rPr lang="en-US" sz="2000" dirty="0">
                <a:latin typeface="Gotham Black" panose="02000603040000020004" pitchFamily="2" charset="0"/>
              </a:rPr>
              <a:t>Faster transactions</a:t>
            </a:r>
          </a:p>
          <a:p>
            <a:r>
              <a:rPr lang="en-US" sz="2400" dirty="0">
                <a:latin typeface="Gotham Black" panose="02000603040000020004" pitchFamily="2" charset="0"/>
              </a:rPr>
              <a:t>World Food </a:t>
            </a:r>
            <a:r>
              <a:rPr lang="en-US" sz="2400" dirty="0" err="1">
                <a:latin typeface="Gotham Black" panose="02000603040000020004" pitchFamily="2" charset="0"/>
              </a:rPr>
              <a:t>Programme</a:t>
            </a:r>
            <a:endParaRPr lang="en-US" sz="2400" dirty="0">
              <a:latin typeface="Gotham Black" panose="02000603040000020004" pitchFamily="2" charset="0"/>
            </a:endParaRPr>
          </a:p>
          <a:p>
            <a:pPr lvl="1"/>
            <a:r>
              <a:rPr lang="en-US" sz="2000" dirty="0">
                <a:latin typeface="Gotham Black" panose="02000603040000020004" pitchFamily="2" charset="0"/>
              </a:rPr>
              <a:t>More than 10,000 Syrian refugees received crypto vouchers in 2017</a:t>
            </a:r>
          </a:p>
          <a:p>
            <a:r>
              <a:rPr lang="en-US" sz="2400" dirty="0">
                <a:latin typeface="Gotham Black" panose="02000603040000020004" pitchFamily="2" charset="0"/>
              </a:rPr>
              <a:t>Retailers</a:t>
            </a:r>
          </a:p>
          <a:p>
            <a:pPr lvl="1"/>
            <a:r>
              <a:rPr lang="en-US" sz="2000" dirty="0">
                <a:latin typeface="Gotham Black" panose="02000603040000020004" pitchFamily="2" charset="0"/>
              </a:rPr>
              <a:t>Walmart began in 2016</a:t>
            </a:r>
          </a:p>
          <a:p>
            <a:r>
              <a:rPr lang="en-US" sz="2400" dirty="0">
                <a:latin typeface="Gotham Black" panose="02000603040000020004" pitchFamily="2" charset="0"/>
              </a:rPr>
              <a:t>Educational Institutions</a:t>
            </a:r>
          </a:p>
          <a:p>
            <a:pPr lvl="1"/>
            <a:r>
              <a:rPr lang="en-US" sz="2000" dirty="0">
                <a:latin typeface="Gotham Black" panose="02000603040000020004" pitchFamily="2" charset="0"/>
              </a:rPr>
              <a:t>MIT for certificates</a:t>
            </a:r>
          </a:p>
          <a:p>
            <a:r>
              <a:rPr lang="en-US" sz="2400" dirty="0">
                <a:latin typeface="Gotham Black" panose="02000603040000020004" pitchFamily="2" charset="0"/>
              </a:rPr>
              <a:t>Diamond Traders</a:t>
            </a:r>
          </a:p>
          <a:p>
            <a:pPr lvl="1"/>
            <a:r>
              <a:rPr lang="en-US" sz="2000" dirty="0">
                <a:latin typeface="Gotham Black" panose="02000603040000020004" pitchFamily="2" charset="0"/>
              </a:rPr>
              <a:t>To record characteristics of diamonds</a:t>
            </a:r>
          </a:p>
          <a:p>
            <a:pPr lvl="1"/>
            <a:endParaRPr lang="en-US" dirty="0"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4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7982-C329-4FB7-9917-C16689D97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What did we see so far?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BC7DE-FF91-4236-A5AB-13A0E9568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130" y="2743200"/>
            <a:ext cx="11191740" cy="190607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0066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Client - 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734775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0D68-C522-418E-94AE-070EEDE0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 Black" panose="02000603040000020004" pitchFamily="2" charset="0"/>
              </a:rPr>
              <a:t>Demand for Blockchain Dev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3B9EEE-06C7-4659-A6AA-02951E509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1" t="26710" r="23097" b="15575"/>
          <a:stretch/>
        </p:blipFill>
        <p:spPr>
          <a:xfrm>
            <a:off x="1004552" y="1365162"/>
            <a:ext cx="9800823" cy="4984124"/>
          </a:xfrm>
        </p:spPr>
      </p:pic>
    </p:spTree>
    <p:extLst>
      <p:ext uri="{BB962C8B-B14F-4D97-AF65-F5344CB8AC3E}">
        <p14:creationId xmlns:p14="http://schemas.microsoft.com/office/powerpoint/2010/main" val="1647356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076343-936E-4BCD-B8F1-D2D31503E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0249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00FF00"/>
                </a:solidFill>
                <a:latin typeface="Gotham Black" panose="02000603040000020004" pitchFamily="2" charset="0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939914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72B60-4397-4BFC-B3DF-8FE48E47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02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Gotham Black" panose="02000603040000020004" pitchFamily="2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11367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5787-9158-428C-816B-890158AFF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2895"/>
            <a:ext cx="10515600" cy="3614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FF0066"/>
                </a:solidFill>
                <a:latin typeface="Gotham Black" panose="02000603040000020004" pitchFamily="2" charset="0"/>
              </a:rPr>
              <a:t>youtube.com/c/</a:t>
            </a:r>
            <a:r>
              <a:rPr lang="en-US" sz="3600" dirty="0" err="1">
                <a:solidFill>
                  <a:srgbClr val="FF0066"/>
                </a:solidFill>
                <a:latin typeface="Gotham Black" panose="02000603040000020004" pitchFamily="2" charset="0"/>
              </a:rPr>
              <a:t>radiosurgerylabs</a:t>
            </a:r>
            <a:endParaRPr lang="en-US" sz="3600" dirty="0">
              <a:solidFill>
                <a:srgbClr val="FF0066"/>
              </a:solidFill>
              <a:latin typeface="Gotham Black" panose="02000603040000020004" pitchFamily="2" charset="0"/>
            </a:endParaRPr>
          </a:p>
          <a:p>
            <a:pPr marL="0" indent="0" algn="ctr">
              <a:buNone/>
            </a:pPr>
            <a:endParaRPr lang="en-US" sz="3600" dirty="0">
              <a:solidFill>
                <a:srgbClr val="FF0066"/>
              </a:solidFill>
              <a:latin typeface="Gotham Black" panose="02000603040000020004" pitchFamily="2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FF0066"/>
                </a:solidFill>
                <a:latin typeface="Gotham Black" panose="02000603040000020004" pitchFamily="2" charset="0"/>
              </a:rPr>
              <a:t>facebook.com/</a:t>
            </a:r>
            <a:r>
              <a:rPr lang="en-US" sz="3600" dirty="0" err="1">
                <a:solidFill>
                  <a:srgbClr val="FF0066"/>
                </a:solidFill>
                <a:latin typeface="Gotham Black" panose="02000603040000020004" pitchFamily="2" charset="0"/>
              </a:rPr>
              <a:t>dudescorp</a:t>
            </a:r>
            <a:endParaRPr lang="en-US" sz="3600" dirty="0">
              <a:solidFill>
                <a:srgbClr val="FF0066"/>
              </a:solidFill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9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25C54-7E10-4006-9BB4-B4EEE3677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90"/>
          <a:stretch/>
        </p:blipFill>
        <p:spPr>
          <a:xfrm>
            <a:off x="0" y="0"/>
            <a:ext cx="12192000" cy="5192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91DFF1-4E75-4A26-9545-D4EDA451D299}"/>
              </a:ext>
            </a:extLst>
          </p:cNvPr>
          <p:cNvSpPr txBox="1"/>
          <p:nvPr/>
        </p:nvSpPr>
        <p:spPr>
          <a:xfrm>
            <a:off x="2026276" y="5808372"/>
            <a:ext cx="8139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66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Centralized Computing</a:t>
            </a:r>
          </a:p>
        </p:txBody>
      </p:sp>
    </p:spTree>
    <p:extLst>
      <p:ext uri="{BB962C8B-B14F-4D97-AF65-F5344CB8AC3E}">
        <p14:creationId xmlns:p14="http://schemas.microsoft.com/office/powerpoint/2010/main" val="142180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F953-1901-4D93-A8F4-82027845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23E4-3CBF-46BC-B515-4D6C4407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Single point of failure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Vulnerable to cyber attacks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Requires large data storage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Low local availability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Transactions are pricey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Mark will sell our data, lol</a:t>
            </a:r>
          </a:p>
        </p:txBody>
      </p:sp>
    </p:spTree>
    <p:extLst>
      <p:ext uri="{BB962C8B-B14F-4D97-AF65-F5344CB8AC3E}">
        <p14:creationId xmlns:p14="http://schemas.microsoft.com/office/powerpoint/2010/main" val="67983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138C-11C8-4014-958C-A2D17F38C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92060"/>
          </a:xfrm>
        </p:spPr>
        <p:txBody>
          <a:bodyPr/>
          <a:lstStyle/>
          <a:p>
            <a:r>
              <a:rPr lang="en-US" dirty="0">
                <a:solidFill>
                  <a:srgbClr val="FF0066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Only Superman can save Us</a:t>
            </a:r>
          </a:p>
        </p:txBody>
      </p:sp>
    </p:spTree>
    <p:extLst>
      <p:ext uri="{BB962C8B-B14F-4D97-AF65-F5344CB8AC3E}">
        <p14:creationId xmlns:p14="http://schemas.microsoft.com/office/powerpoint/2010/main" val="7343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653D-BE08-4AE9-8E3E-FB78417C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518" y="1122364"/>
            <a:ext cx="11204620" cy="165576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Our Superman 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50960-C98F-4C0E-9544-AE05A6C3E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552" y="3000776"/>
            <a:ext cx="10238703" cy="225702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3399FF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Decentralized Computing</a:t>
            </a:r>
          </a:p>
        </p:txBody>
      </p:sp>
    </p:spTree>
    <p:extLst>
      <p:ext uri="{BB962C8B-B14F-4D97-AF65-F5344CB8AC3E}">
        <p14:creationId xmlns:p14="http://schemas.microsoft.com/office/powerpoint/2010/main" val="424951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2E4FEC-F593-4CEB-9265-6042FD496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0" t="-4013" r="-627" b="46440"/>
          <a:stretch/>
        </p:blipFill>
        <p:spPr>
          <a:xfrm>
            <a:off x="734097" y="412125"/>
            <a:ext cx="11346286" cy="4314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CA7C18-66D3-4209-A8DE-70E8BE20E56C}"/>
              </a:ext>
            </a:extLst>
          </p:cNvPr>
          <p:cNvSpPr txBox="1"/>
          <p:nvPr/>
        </p:nvSpPr>
        <p:spPr>
          <a:xfrm>
            <a:off x="1189149" y="5254580"/>
            <a:ext cx="981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99FF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Every node in the network acts as a server</a:t>
            </a:r>
          </a:p>
        </p:txBody>
      </p:sp>
    </p:spTree>
    <p:extLst>
      <p:ext uri="{BB962C8B-B14F-4D97-AF65-F5344CB8AC3E}">
        <p14:creationId xmlns:p14="http://schemas.microsoft.com/office/powerpoint/2010/main" val="423269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D8A3F-C308-46AD-8D30-60D28BD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99FF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00EBC3-69A7-4581-9C58-C3EE4A48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No single point of failure</a:t>
            </a:r>
          </a:p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No need to trust a third party like Facebook or Google</a:t>
            </a:r>
          </a:p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Less censorship of data</a:t>
            </a:r>
          </a:p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Immune to several cyber attacks</a:t>
            </a:r>
          </a:p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Transactions are almost instant</a:t>
            </a:r>
          </a:p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Better data availability</a:t>
            </a:r>
          </a:p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A platform for creators</a:t>
            </a:r>
          </a:p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P.S. Mark cannot sell your data</a:t>
            </a:r>
          </a:p>
          <a:p>
            <a:r>
              <a:rPr lang="en-US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And more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4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BF56-2B5A-4AD3-8272-831B852C4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310" y="1122363"/>
            <a:ext cx="10212946" cy="3823124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FF0066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Blockchain</a:t>
            </a:r>
            <a:r>
              <a:rPr lang="en-US" sz="6600" dirty="0">
                <a:solidFill>
                  <a:srgbClr val="3399FF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 </a:t>
            </a:r>
            <a:r>
              <a:rPr lang="en-US" sz="6600" dirty="0">
                <a:latin typeface="Gotham Black" panose="02000603040000020004" pitchFamily="2" charset="0"/>
                <a:ea typeface="Adobe Gothic Std B" panose="020B0800000000000000" pitchFamily="34" charset="-128"/>
              </a:rPr>
              <a:t>is an implementation of</a:t>
            </a:r>
            <a:r>
              <a:rPr lang="en-US" sz="6600" dirty="0">
                <a:solidFill>
                  <a:srgbClr val="3399FF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 </a:t>
            </a:r>
            <a:r>
              <a:rPr lang="en-US" sz="6600" dirty="0">
                <a:solidFill>
                  <a:srgbClr val="FF0066"/>
                </a:solidFill>
                <a:latin typeface="Gotham Black" panose="02000603040000020004" pitchFamily="2" charset="0"/>
                <a:ea typeface="Adobe Gothic Std B" panose="020B0800000000000000" pitchFamily="34" charset="-128"/>
              </a:rPr>
              <a:t>Decentralization</a:t>
            </a:r>
          </a:p>
        </p:txBody>
      </p:sp>
    </p:spTree>
    <p:extLst>
      <p:ext uri="{BB962C8B-B14F-4D97-AF65-F5344CB8AC3E}">
        <p14:creationId xmlns:p14="http://schemas.microsoft.com/office/powerpoint/2010/main" val="398740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337</Words>
  <Application>Microsoft Office PowerPoint</Application>
  <PresentationFormat>Widescreen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Adobe Gothic Std B</vt:lpstr>
      <vt:lpstr>Arial</vt:lpstr>
      <vt:lpstr>Calibri</vt:lpstr>
      <vt:lpstr>Calibri Light</vt:lpstr>
      <vt:lpstr>Gotham Black</vt:lpstr>
      <vt:lpstr>Office Theme</vt:lpstr>
      <vt:lpstr>BLOCKCHAIN</vt:lpstr>
      <vt:lpstr>What did we see so far?</vt:lpstr>
      <vt:lpstr>PowerPoint Presentation</vt:lpstr>
      <vt:lpstr>Disadvantages</vt:lpstr>
      <vt:lpstr>Only Superman can save Us</vt:lpstr>
      <vt:lpstr>Our Superman is</vt:lpstr>
      <vt:lpstr>PowerPoint Presentation</vt:lpstr>
      <vt:lpstr>Advantages</vt:lpstr>
      <vt:lpstr>Blockchain is an implementation of Decentralization</vt:lpstr>
      <vt:lpstr>It is</vt:lpstr>
      <vt:lpstr>Warm up</vt:lpstr>
      <vt:lpstr>PowerPoint Presentation</vt:lpstr>
      <vt:lpstr>So how does a blockchain work?</vt:lpstr>
      <vt:lpstr>PowerPoint Presentation</vt:lpstr>
      <vt:lpstr>PowerPoint Presentation</vt:lpstr>
      <vt:lpstr>Afterwards</vt:lpstr>
      <vt:lpstr>PowerPoint Presentation</vt:lpstr>
      <vt:lpstr>Applications of Blockchain</vt:lpstr>
      <vt:lpstr>Who is using blockchain?</vt:lpstr>
      <vt:lpstr>Demand for Blockchain Dev</vt:lpstr>
      <vt:lpstr>DEMO TIME</vt:lpstr>
      <vt:lpstr>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Jin kazama</dc:creator>
  <cp:lastModifiedBy>Jin kazama</cp:lastModifiedBy>
  <cp:revision>29</cp:revision>
  <dcterms:created xsi:type="dcterms:W3CDTF">2018-09-14T15:27:49Z</dcterms:created>
  <dcterms:modified xsi:type="dcterms:W3CDTF">2018-09-15T02:48:03Z</dcterms:modified>
</cp:coreProperties>
</file>