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81" r:id="rId13"/>
    <p:sldId id="276" r:id="rId14"/>
    <p:sldId id="277" r:id="rId15"/>
    <p:sldId id="266" r:id="rId16"/>
    <p:sldId id="267" r:id="rId17"/>
    <p:sldId id="268" r:id="rId18"/>
    <p:sldId id="280" r:id="rId19"/>
    <p:sldId id="279" r:id="rId20"/>
    <p:sldId id="278" r:id="rId21"/>
    <p:sldId id="269" r:id="rId22"/>
    <p:sldId id="270" r:id="rId23"/>
    <p:sldId id="271" r:id="rId24"/>
    <p:sldId id="272" r:id="rId25"/>
    <p:sldId id="273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A5028-A7D6-43F9-8504-D590DC7573C8}">
  <a:tblStyle styleId="{B01A5028-A7D6-43F9-8504-D590DC7573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76745885b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76745885b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396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a9bb52da3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a9bb52da3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a9bb52da3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a9bb52da3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ac2393f2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ac2393f2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ac2393f2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ac2393f2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456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a9bb52da3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a9bb52da3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a9bb52da3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a9bb52da3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a9bb52da3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8a9bb52da3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ac2393f2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ac2393f2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a9bb52da3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a9bb52da3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76745885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76745885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a9bb52da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a9bb52da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a9bb52da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a9bb52da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a9bb52da3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a9bb52da3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a9bb52da3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a9bb52da3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a9bb52da3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a9bb52da3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a9bb52da3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8a9bb52da3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76745885b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76745885b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D:\MINI%20PROJECT\Documentation\process%20flow\image%20caputring%20and%20preprocessing.pdf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D:\MINI%20PROJECT\Documentation\process%20flow\cnp.pdf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87875" y="1438100"/>
            <a:ext cx="4594800" cy="19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GO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SIGN TO TEXT TRANSCRIPT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117425" y="3826700"/>
            <a:ext cx="1313700" cy="7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DEEPAK V</a:t>
            </a:r>
            <a:endParaRPr sz="18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S3 MCA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725" y="1139224"/>
            <a:ext cx="3224600" cy="251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 action="ppaction://hlinkfile"/>
            <a:extLst>
              <a:ext uri="{FF2B5EF4-FFF2-40B4-BE49-F238E27FC236}">
                <a16:creationId xmlns:a16="http://schemas.microsoft.com/office/drawing/2014/main" id="{C0763BEE-5324-09BC-6B81-9FBE52E3A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894" y="0"/>
            <a:ext cx="1182211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038C97-5ECC-5718-2089-69A29004EB03}"/>
              </a:ext>
            </a:extLst>
          </p:cNvPr>
          <p:cNvSpPr txBox="1"/>
          <p:nvPr/>
        </p:nvSpPr>
        <p:spPr>
          <a:xfrm>
            <a:off x="592931" y="1771531"/>
            <a:ext cx="30932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tx1"/>
                </a:solidFill>
              </a:rPr>
              <a:t>Image Pre-processing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382673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F1082605-CCB8-ADE6-2F0E-A46AEA80F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929" y="0"/>
            <a:ext cx="2340142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BA7588-7BFB-8941-635B-D29452F63925}"/>
              </a:ext>
            </a:extLst>
          </p:cNvPr>
          <p:cNvSpPr txBox="1"/>
          <p:nvPr/>
        </p:nvSpPr>
        <p:spPr>
          <a:xfrm>
            <a:off x="592931" y="1771531"/>
            <a:ext cx="26289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tx1"/>
                </a:solidFill>
              </a:rPr>
              <a:t>Proposed System Pipeline</a:t>
            </a:r>
          </a:p>
        </p:txBody>
      </p:sp>
    </p:spTree>
    <p:extLst>
      <p:ext uri="{BB962C8B-B14F-4D97-AF65-F5344CB8AC3E}">
        <p14:creationId xmlns:p14="http://schemas.microsoft.com/office/powerpoint/2010/main" val="395539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1752450" y="1784850"/>
            <a:ext cx="5639100" cy="15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 dirty="0">
                <a:solidFill>
                  <a:schemeClr val="dk1"/>
                </a:solidFill>
              </a:rPr>
              <a:t>MODEL ARCHITECTURE</a:t>
            </a:r>
            <a:endParaRPr sz="4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37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3D261D-062F-A29C-8B6F-2FBB5945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173" y="1596896"/>
            <a:ext cx="3524250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544A2E-C8B1-B55E-5FF6-23709B1D4134}"/>
              </a:ext>
            </a:extLst>
          </p:cNvPr>
          <p:cNvSpPr txBox="1"/>
          <p:nvPr/>
        </p:nvSpPr>
        <p:spPr>
          <a:xfrm>
            <a:off x="400833" y="126742"/>
            <a:ext cx="50419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Model: "sequential"</a:t>
            </a:r>
          </a:p>
          <a:p>
            <a:r>
              <a:rPr lang="en-IN" sz="1000" dirty="0"/>
              <a:t>_________________________________________________________________</a:t>
            </a:r>
          </a:p>
          <a:p>
            <a:r>
              <a:rPr lang="en-IN" sz="1000" dirty="0"/>
              <a:t> Layer (type)                Output Shape              Param #   </a:t>
            </a:r>
          </a:p>
          <a:p>
            <a:r>
              <a:rPr lang="en-IN" sz="1000" dirty="0"/>
              <a:t>=================================================================</a:t>
            </a:r>
          </a:p>
          <a:p>
            <a:r>
              <a:rPr lang="en-IN" sz="1000" dirty="0"/>
              <a:t> rescaling_1 (Rescaling)     (None, 28, 28, 3)         0         </a:t>
            </a:r>
          </a:p>
          <a:p>
            <a:r>
              <a:rPr lang="en-IN" sz="1000" dirty="0"/>
              <a:t>                                                                 </a:t>
            </a:r>
          </a:p>
          <a:p>
            <a:r>
              <a:rPr lang="en-IN" sz="1000" dirty="0"/>
              <a:t> conv2d (Conv2D)             (None, 28, 28, 16)        448       </a:t>
            </a:r>
          </a:p>
          <a:p>
            <a:r>
              <a:rPr lang="en-IN" sz="1000" dirty="0"/>
              <a:t>                                                                 </a:t>
            </a:r>
          </a:p>
          <a:p>
            <a:r>
              <a:rPr lang="en-IN" sz="1000" dirty="0"/>
              <a:t> max_pooling2d (MaxPooling2D  (None, 14, 14, 16)       0         </a:t>
            </a:r>
          </a:p>
          <a:p>
            <a:r>
              <a:rPr lang="en-IN" sz="1000" dirty="0"/>
              <a:t> )                                                               </a:t>
            </a:r>
          </a:p>
          <a:p>
            <a:r>
              <a:rPr lang="en-IN" sz="1000" dirty="0"/>
              <a:t>                                                                 </a:t>
            </a:r>
          </a:p>
          <a:p>
            <a:r>
              <a:rPr lang="en-IN" sz="1000" dirty="0"/>
              <a:t> conv2d_1 (Conv2D)           (None, 14, 14, 32)        4640      </a:t>
            </a:r>
          </a:p>
          <a:p>
            <a:r>
              <a:rPr lang="en-IN" sz="1000" dirty="0"/>
              <a:t>                                                                 </a:t>
            </a:r>
          </a:p>
          <a:p>
            <a:r>
              <a:rPr lang="en-IN" sz="1000" dirty="0"/>
              <a:t> max_pooling2d_1 (</a:t>
            </a:r>
            <a:r>
              <a:rPr lang="en-IN" sz="1000" dirty="0" err="1"/>
              <a:t>MaxPooling</a:t>
            </a:r>
            <a:r>
              <a:rPr lang="en-IN" sz="1000" dirty="0"/>
              <a:t>  (None, 7, 7, 32)         0         </a:t>
            </a:r>
          </a:p>
          <a:p>
            <a:r>
              <a:rPr lang="en-IN" sz="1000" dirty="0"/>
              <a:t> 2D)                                                             </a:t>
            </a:r>
          </a:p>
          <a:p>
            <a:r>
              <a:rPr lang="en-IN" sz="1000" dirty="0"/>
              <a:t>                                                                 </a:t>
            </a:r>
          </a:p>
          <a:p>
            <a:r>
              <a:rPr lang="en-IN" sz="1000" dirty="0"/>
              <a:t> conv2d_2 (Conv2D)           (None, 7, 7, 64)          18496     </a:t>
            </a:r>
          </a:p>
          <a:p>
            <a:r>
              <a:rPr lang="en-IN" sz="1000" dirty="0"/>
              <a:t>                                                                 </a:t>
            </a:r>
          </a:p>
          <a:p>
            <a:r>
              <a:rPr lang="en-IN" sz="1000" dirty="0"/>
              <a:t> max_pooling2d_2 (</a:t>
            </a:r>
            <a:r>
              <a:rPr lang="en-IN" sz="1000" dirty="0" err="1"/>
              <a:t>MaxPooling</a:t>
            </a:r>
            <a:r>
              <a:rPr lang="en-IN" sz="1000" dirty="0"/>
              <a:t>  (None, 3, 3, 64)         0         </a:t>
            </a:r>
          </a:p>
          <a:p>
            <a:r>
              <a:rPr lang="en-IN" sz="1000" dirty="0"/>
              <a:t> 2D)                                                             </a:t>
            </a:r>
          </a:p>
          <a:p>
            <a:r>
              <a:rPr lang="en-IN" sz="1000" dirty="0"/>
              <a:t>                                                                 </a:t>
            </a:r>
          </a:p>
          <a:p>
            <a:r>
              <a:rPr lang="en-IN" sz="1000" dirty="0"/>
              <a:t> flatten (Flatten)           (None, 576)               0         </a:t>
            </a:r>
          </a:p>
          <a:p>
            <a:r>
              <a:rPr lang="en-IN" sz="1000" dirty="0"/>
              <a:t>                                                                 </a:t>
            </a:r>
          </a:p>
          <a:p>
            <a:r>
              <a:rPr lang="en-IN" sz="1000" dirty="0"/>
              <a:t> dense (Dense)               (None, 128)               73856     </a:t>
            </a:r>
          </a:p>
          <a:p>
            <a:r>
              <a:rPr lang="en-IN" sz="1000" dirty="0"/>
              <a:t>                                                                 </a:t>
            </a:r>
          </a:p>
          <a:p>
            <a:r>
              <a:rPr lang="en-IN" sz="1000" dirty="0"/>
              <a:t> dense_1 (Dense)             (None, 37)                4773      </a:t>
            </a:r>
          </a:p>
          <a:p>
            <a:r>
              <a:rPr lang="en-IN" sz="1000" dirty="0"/>
              <a:t>                                                                 </a:t>
            </a:r>
          </a:p>
          <a:p>
            <a:r>
              <a:rPr lang="en-IN" sz="1000" dirty="0"/>
              <a:t>=================================================================</a:t>
            </a:r>
          </a:p>
          <a:p>
            <a:r>
              <a:rPr lang="en-IN" sz="1000" dirty="0"/>
              <a:t>Total params: 102,213</a:t>
            </a:r>
          </a:p>
          <a:p>
            <a:r>
              <a:rPr lang="en-IN" sz="1000" dirty="0"/>
              <a:t>Trainable params: 102,213</a:t>
            </a:r>
          </a:p>
          <a:p>
            <a:r>
              <a:rPr lang="en-IN" sz="1000" dirty="0"/>
              <a:t>Non-trainable params: 0</a:t>
            </a:r>
          </a:p>
          <a:p>
            <a:r>
              <a:rPr lang="en-IN" sz="1000" dirty="0"/>
              <a:t>_________________________________________________________________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63EC5-F2C7-527F-6310-CFB7DA7132C3}"/>
              </a:ext>
            </a:extLst>
          </p:cNvPr>
          <p:cNvSpPr txBox="1"/>
          <p:nvPr/>
        </p:nvSpPr>
        <p:spPr>
          <a:xfrm>
            <a:off x="5132781" y="3808258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err="1"/>
              <a:t>ReLU</a:t>
            </a:r>
            <a:r>
              <a:rPr lang="en-IN" sz="1000" dirty="0"/>
              <a:t> (rectified linear unit) is the activation function used</a:t>
            </a:r>
          </a:p>
          <a:p>
            <a:r>
              <a:rPr lang="en-IN" sz="1000" dirty="0"/>
              <a:t>In conv2d, dense</a:t>
            </a:r>
          </a:p>
        </p:txBody>
      </p:sp>
    </p:spTree>
    <p:extLst>
      <p:ext uri="{BB962C8B-B14F-4D97-AF65-F5344CB8AC3E}">
        <p14:creationId xmlns:p14="http://schemas.microsoft.com/office/powerpoint/2010/main" val="86660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05DEB9-69A3-FED9-7E15-3FDBF3AE8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62" y="432724"/>
            <a:ext cx="4209051" cy="4278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2F4774-315E-A730-DAFB-AB99ADF927C9}"/>
              </a:ext>
            </a:extLst>
          </p:cNvPr>
          <p:cNvSpPr txBox="1"/>
          <p:nvPr/>
        </p:nvSpPr>
        <p:spPr>
          <a:xfrm>
            <a:off x="5250656" y="2348612"/>
            <a:ext cx="367903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tx1"/>
                </a:solidFill>
              </a:rPr>
              <a:t>Accuracy and Loss Graph</a:t>
            </a:r>
          </a:p>
        </p:txBody>
      </p:sp>
    </p:spTree>
    <p:extLst>
      <p:ext uri="{BB962C8B-B14F-4D97-AF65-F5344CB8AC3E}">
        <p14:creationId xmlns:p14="http://schemas.microsoft.com/office/powerpoint/2010/main" val="259881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1548575" y="2191350"/>
            <a:ext cx="40338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>
                <a:solidFill>
                  <a:schemeClr val="dk1"/>
                </a:solidFill>
              </a:rPr>
              <a:t>SCREENSHOTS</a:t>
            </a:r>
            <a:endParaRPr sz="4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205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/>
          <p:nvPr/>
        </p:nvSpPr>
        <p:spPr>
          <a:xfrm>
            <a:off x="3326950" y="500075"/>
            <a:ext cx="1581900" cy="6531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predicted sign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205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6980475" y="602125"/>
            <a:ext cx="1449300" cy="683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Corresponding letter appeared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5205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6287531" y="2488074"/>
            <a:ext cx="1856343" cy="6837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We can copy the text to any application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85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A79B6-9AB8-09DC-2B67-E08A609B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81" y="564356"/>
            <a:ext cx="3174987" cy="4014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D2344-DA35-1DA4-A562-A2628EE7C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62" y="564355"/>
            <a:ext cx="3169569" cy="40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0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ABSTRACT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30075" y="1343075"/>
            <a:ext cx="6084000" cy="20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000000"/>
                </a:solidFill>
              </a:rPr>
              <a:t>Sign language is the means of communication for hearing-impaired people. </a:t>
            </a:r>
            <a:endParaRPr sz="64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000000"/>
                </a:solidFill>
              </a:rPr>
              <a:t>There is a challenge for ordinary people to communicate with deaf people, which makes this system helpful in assisting them.</a:t>
            </a:r>
            <a:endParaRPr sz="64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000000"/>
                </a:solidFill>
              </a:rPr>
              <a:t>This project aims at implementing computer vision, which can take the signs from the users and convert them into text in real time.</a:t>
            </a:r>
            <a:endParaRPr sz="640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6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6632F-4B78-B701-DA66-7EDB443E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0" y="78857"/>
            <a:ext cx="8915059" cy="498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72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687875" y="1153125"/>
            <a:ext cx="6367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project has been completed as per the system requirements.</a:t>
            </a:r>
            <a:endParaRPr sz="20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The implementation and testing has been done in a progressive manner. </a:t>
            </a:r>
            <a:endParaRPr sz="20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During this duration of this project implementation. I learned the following things :</a:t>
            </a:r>
            <a:endParaRPr sz="2000"/>
          </a:p>
          <a:p>
            <a:pPr marL="457200" lvl="0" indent="-307975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Python</a:t>
            </a:r>
            <a:endParaRPr sz="2000"/>
          </a:p>
          <a:p>
            <a:pPr marL="457200" lvl="0" indent="-3079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Open CV</a:t>
            </a:r>
            <a:endParaRPr sz="2000"/>
          </a:p>
          <a:p>
            <a:pPr marL="457200" lvl="0" indent="-3079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Data Science and Machine Learning</a:t>
            </a:r>
            <a:endParaRPr sz="2000"/>
          </a:p>
          <a:p>
            <a:pPr marL="457200" lvl="0" indent="-3079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Deep learning </a:t>
            </a:r>
            <a:endParaRPr sz="2000"/>
          </a:p>
          <a:p>
            <a:pPr marL="457200" lvl="0" indent="-3079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TensorFlow </a:t>
            </a:r>
            <a:endParaRPr sz="2000"/>
          </a:p>
          <a:p>
            <a:pPr marL="457200" lvl="0" indent="-3079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Keras</a:t>
            </a:r>
            <a:endParaRPr sz="20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556625" y="1138025"/>
            <a:ext cx="6282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Implementation of mediapipe rather than simple opencv image capturing.</a:t>
            </a:r>
            <a:endParaRPr sz="1600"/>
          </a:p>
          <a:p>
            <a:pPr marL="45720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Conversion sign language to audio as an option.</a:t>
            </a:r>
            <a:endParaRPr sz="1600"/>
          </a:p>
          <a:p>
            <a:pPr marL="45720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Introduce new custom signs and can be trained by end users in  abstract manner.</a:t>
            </a:r>
            <a:endParaRPr sz="1600"/>
          </a:p>
          <a:p>
            <a:pPr marL="45720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Sharing of custom sign model to other users and can be used through this application.</a:t>
            </a:r>
            <a:endParaRPr sz="1600"/>
          </a:p>
          <a:p>
            <a:pPr marL="457200" lvl="0" indent="-322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Creating a online community to excavate and elevate the enhancement of this application.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311700" y="432850"/>
            <a:ext cx="30561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2"/>
                </a:solidFill>
              </a:rPr>
              <a:t>GIT HISTORY</a:t>
            </a:r>
            <a:endParaRPr sz="2700">
              <a:solidFill>
                <a:schemeClr val="accent2"/>
              </a:solidFill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5" y="1186575"/>
            <a:ext cx="7686250" cy="36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68730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Sign Language Translation</a:t>
            </a:r>
            <a:endParaRPr sz="1400" b="1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Published in:</a:t>
            </a:r>
            <a:r>
              <a:rPr lang="en" sz="1400"/>
              <a:t> 2020 6th International Conference on Advanced Computing and</a:t>
            </a:r>
            <a:endParaRPr sz="140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Communication Systems (ICACCS)</a:t>
            </a:r>
            <a:endParaRPr sz="140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Conducted by: </a:t>
            </a:r>
            <a:r>
              <a:rPr lang="en" sz="1400"/>
              <a:t>IEEE</a:t>
            </a:r>
            <a:endParaRPr sz="140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Date of Conference:</a:t>
            </a:r>
            <a:r>
              <a:rPr lang="en" sz="1400"/>
              <a:t> 06-07 March 2020</a:t>
            </a:r>
            <a:endParaRPr sz="1400"/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Conference Location:</a:t>
            </a:r>
            <a:r>
              <a:rPr lang="en" sz="1400"/>
              <a:t> Coimbatore, India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ctrTitle"/>
          </p:nvPr>
        </p:nvSpPr>
        <p:spPr>
          <a:xfrm>
            <a:off x="2893650" y="2152350"/>
            <a:ext cx="33567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 YOU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230825" y="2152350"/>
            <a:ext cx="50556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MODULE DESCRIPTION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105" name="Google Shape;105;p16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106" name="Google Shape;106;p16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Image Capturing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Sign gestures are captured and processed using the OpenCV python library.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108;p16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109" name="Google Shape;109;p16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Preprocessing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captured gesture is resized, converted to a grayscale image, and the noise is filtered to achieve prediction with high accuracy.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6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112" name="Google Shape;112;p16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4D5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Classification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classification and predication are done using a convolution neural network (CNN).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115" name="Google Shape;115;p16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646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Prediction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converted real-time text appears in the text box. Generated text can be edited if necessary, and there is an option to save it on a clipboard, which can be pasted on any application we want.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1003575" y="2074525"/>
            <a:ext cx="6158400" cy="15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EXISTING VS PROPOSED SYSTEM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18"/>
          <p:cNvGraphicFramePr/>
          <p:nvPr/>
        </p:nvGraphicFramePr>
        <p:xfrm>
          <a:off x="902975" y="906325"/>
          <a:ext cx="7239000" cy="3047850"/>
        </p:xfrm>
        <a:graphic>
          <a:graphicData uri="http://schemas.openxmlformats.org/drawingml/2006/table">
            <a:tbl>
              <a:tblPr>
                <a:noFill/>
                <a:tableStyleId>{B01A5028-A7D6-43F9-8504-D590DC7573C8}</a:tableStyleId>
              </a:tblPr>
              <a:tblGrid>
                <a:gridCol w="65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Sl 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Existing System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Proposed System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Only Prototype models are available.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This system is not like a prototype model.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Since Its a prototype model lack of good GUI.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This system having good and simplistic GUI using tkinter package in python.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This system only avails to show the letter for corresponding sign language.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This system takes advantage for making these letters and form a sentence on text field.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letters generated can’t used further.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copy to clipboard feature helps to use this generated text on any application.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1341325" y="1850100"/>
            <a:ext cx="4577700" cy="14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>
                <a:solidFill>
                  <a:schemeClr val="dk1"/>
                </a:solidFill>
              </a:rPr>
              <a:t>TECHNOLOGIES </a:t>
            </a:r>
            <a:endParaRPr sz="4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>
                <a:solidFill>
                  <a:schemeClr val="dk1"/>
                </a:solidFill>
              </a:rPr>
              <a:t>USED</a:t>
            </a:r>
            <a:endParaRPr sz="4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0"/>
          <p:cNvGraphicFramePr/>
          <p:nvPr/>
        </p:nvGraphicFramePr>
        <p:xfrm>
          <a:off x="914100" y="1200863"/>
          <a:ext cx="7239000" cy="2285940"/>
        </p:xfrm>
        <a:graphic>
          <a:graphicData uri="http://schemas.openxmlformats.org/drawingml/2006/table">
            <a:tbl>
              <a:tblPr>
                <a:noFill/>
                <a:tableStyleId>{B01A5028-A7D6-43F9-8504-D590DC7573C8}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IDE’s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PLATFORMS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TOOLS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500" y="1979887"/>
            <a:ext cx="883973" cy="8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1625" y="1979887"/>
            <a:ext cx="762600" cy="88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5">
            <a:alphaModFix/>
          </a:blip>
          <a:srcRect l="21125" r="19265"/>
          <a:stretch/>
        </p:blipFill>
        <p:spPr>
          <a:xfrm>
            <a:off x="6028500" y="1926525"/>
            <a:ext cx="883976" cy="834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6">
            <a:alphaModFix/>
          </a:blip>
          <a:srcRect l="34283" t="26866" r="33860" b="26262"/>
          <a:stretch/>
        </p:blipFill>
        <p:spPr>
          <a:xfrm>
            <a:off x="4751950" y="2571738"/>
            <a:ext cx="729199" cy="69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77225" y="1750906"/>
            <a:ext cx="690899" cy="709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51950" y="1714700"/>
            <a:ext cx="690899" cy="7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40138" y="2571750"/>
            <a:ext cx="605625" cy="69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27175" y="1921199"/>
            <a:ext cx="845276" cy="8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1752450" y="1784850"/>
            <a:ext cx="5639100" cy="15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 dirty="0">
                <a:solidFill>
                  <a:schemeClr val="dk1"/>
                </a:solidFill>
              </a:rPr>
              <a:t>PROCESS FLOW PIPELINE</a:t>
            </a:r>
            <a:endParaRPr sz="4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677</Words>
  <Application>Microsoft Office PowerPoint</Application>
  <PresentationFormat>On-screen Show (16:9)</PresentationFormat>
  <Paragraphs>115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Roboto</vt:lpstr>
      <vt:lpstr>Arial</vt:lpstr>
      <vt:lpstr>Geometric</vt:lpstr>
      <vt:lpstr>GO  SIGN TO TEXT TRANSCRIPT</vt:lpstr>
      <vt:lpstr>ABSTRACT</vt:lpstr>
      <vt:lpstr>MODULE DESCRIPTION</vt:lpstr>
      <vt:lpstr>MODULES</vt:lpstr>
      <vt:lpstr>EXISTING VS PROPOSED SYSTEM</vt:lpstr>
      <vt:lpstr>PowerPoint Presentation</vt:lpstr>
      <vt:lpstr>TECHNOLOGIES  USED</vt:lpstr>
      <vt:lpstr>PowerPoint Presentation</vt:lpstr>
      <vt:lpstr>PROCESS FLOW PIPELINE</vt:lpstr>
      <vt:lpstr>PowerPoint Presentation</vt:lpstr>
      <vt:lpstr>PowerPoint Presentation</vt:lpstr>
      <vt:lpstr>MODEL ARCHITECTURE</vt:lpstr>
      <vt:lpstr>PowerPoint Presentation</vt:lpstr>
      <vt:lpstr>PowerPoint Presentation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FUTURE ENHANCEMENTS</vt:lpstr>
      <vt:lpstr>GIT HISTORY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 SIGN TO TEXT TRANSCRIPT</dc:title>
  <cp:lastModifiedBy>Dɘɘpaʞ Vishaʞ</cp:lastModifiedBy>
  <cp:revision>7</cp:revision>
  <dcterms:modified xsi:type="dcterms:W3CDTF">2022-11-23T14:59:31Z</dcterms:modified>
</cp:coreProperties>
</file>