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7"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756" y="72"/>
      </p:cViewPr>
      <p:guideLst>
        <p:guide orient="horz" pos="286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509"/>
            <a:ext cx="9982200" cy="570669"/>
          </a:xfrm>
          <a:prstGeom prst="rect">
            <a:avLst/>
          </a:prstGeom>
        </p:spPr>
        <p:txBody>
          <a:bodyPr vert="horz" wrap="square" lIns="0" tIns="16510" rIns="0" bIns="0" rtlCol="0">
            <a:spAutoFit/>
          </a:bodyPr>
          <a:lstStyle/>
          <a:p>
            <a:pPr marL="3213735">
              <a:lnSpc>
                <a:spcPct val="100000"/>
              </a:lnSpc>
              <a:spcBef>
                <a:spcPts val="130"/>
              </a:spcBef>
            </a:pPr>
            <a:r>
              <a:rPr lang="en-US" sz="3600" spc="15" dirty="0" smtClean="0"/>
              <a:t>X-RAY DETECTION USING CNN</a:t>
            </a:r>
            <a:endParaRPr sz="3600" spc="15" dirty="0"/>
          </a:p>
        </p:txBody>
      </p:sp>
      <p:sp>
        <p:nvSpPr>
          <p:cNvPr id="8" name="object 8"/>
          <p:cNvSpPr txBox="1"/>
          <p:nvPr/>
        </p:nvSpPr>
        <p:spPr>
          <a:xfrm>
            <a:off x="2486025" y="3101489"/>
            <a:ext cx="7620000" cy="2266950"/>
          </a:xfrm>
          <a:prstGeom prst="rect">
            <a:avLst/>
          </a:prstGeom>
        </p:spPr>
        <p:txBody>
          <a:bodyPr vert="horz" wrap="square" lIns="0" tIns="12700" rIns="0" bIns="0" rtlCol="0">
            <a:spAutoFit/>
          </a:bodyPr>
          <a:lstStyle/>
          <a:p>
            <a:pPr marL="12700">
              <a:lnSpc>
                <a:spcPct val="100000"/>
              </a:lnSpc>
              <a:spcBef>
                <a:spcPts val="100"/>
              </a:spcBef>
            </a:pPr>
            <a:r>
              <a:rPr lang="en-US" sz="3000" spc="10" dirty="0" smtClean="0">
                <a:latin typeface="Trebuchet MS" panose="020B0603020202020204"/>
                <a:cs typeface="Trebuchet MS" panose="020B0603020202020204"/>
              </a:rPr>
              <a:t>PRESENTED BY:</a:t>
            </a:r>
            <a:r>
              <a:rPr lang="en-IN" altLang="en-US" sz="3000" spc="10" dirty="0" smtClean="0">
                <a:latin typeface="Trebuchet MS" panose="020B0603020202020204"/>
                <a:cs typeface="Trebuchet MS" panose="020B0603020202020204"/>
              </a:rPr>
              <a:t> Deepak B</a:t>
            </a:r>
            <a:endParaRPr lang="en-US" sz="3000" spc="10" dirty="0" smtClean="0">
              <a:latin typeface="Trebuchet MS" panose="020B0603020202020204"/>
              <a:cs typeface="Trebuchet MS" panose="020B0603020202020204"/>
            </a:endParaRPr>
          </a:p>
          <a:p>
            <a:pPr marL="12700">
              <a:lnSpc>
                <a:spcPct val="100000"/>
              </a:lnSpc>
              <a:spcBef>
                <a:spcPts val="100"/>
              </a:spcBef>
            </a:pPr>
            <a:r>
              <a:rPr lang="en-US" sz="3000" spc="10" dirty="0" smtClean="0">
                <a:latin typeface="Trebuchet MS" panose="020B0603020202020204"/>
                <a:cs typeface="Trebuchet MS" panose="020B0603020202020204"/>
              </a:rPr>
              <a:t>REGISTER NO:7117212430</a:t>
            </a:r>
            <a:r>
              <a:rPr lang="en-IN" altLang="en-US" sz="3000" spc="10" dirty="0" smtClean="0">
                <a:latin typeface="Trebuchet MS" panose="020B0603020202020204"/>
                <a:cs typeface="Trebuchet MS" panose="020B0603020202020204"/>
              </a:rPr>
              <a:t>21</a:t>
            </a:r>
            <a:endParaRPr lang="en-US" sz="3000" spc="10" dirty="0" smtClean="0">
              <a:latin typeface="Trebuchet MS" panose="020B0603020202020204"/>
              <a:cs typeface="Trebuchet MS" panose="020B0603020202020204"/>
            </a:endParaRPr>
          </a:p>
          <a:p>
            <a:pPr marL="12700">
              <a:lnSpc>
                <a:spcPct val="100000"/>
              </a:lnSpc>
              <a:spcBef>
                <a:spcPts val="100"/>
              </a:spcBef>
            </a:pPr>
            <a:r>
              <a:rPr lang="en-US" sz="3000" spc="10" dirty="0" smtClean="0">
                <a:latin typeface="Trebuchet MS" panose="020B0603020202020204"/>
                <a:cs typeface="Trebuchet MS" panose="020B0603020202020204"/>
              </a:rPr>
              <a:t>DEPARTMENT:ARTIFICIAL INTELLIGENCE AND DATA SCIENCE</a:t>
            </a:r>
            <a:endParaRPr lang="en-US" sz="3000" spc="10" dirty="0" smtClean="0">
              <a:latin typeface="Trebuchet MS" panose="020B0603020202020204"/>
              <a:cs typeface="Trebuchet MS" panose="020B0603020202020204"/>
            </a:endParaRPr>
          </a:p>
          <a:p>
            <a:pPr marL="12700">
              <a:lnSpc>
                <a:spcPct val="100000"/>
              </a:lnSpc>
              <a:spcBef>
                <a:spcPts val="100"/>
              </a:spcBef>
            </a:pP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7693"/>
            <a:ext cx="11277600" cy="6739255"/>
          </a:xfrm>
          <a:prstGeom prst="rect">
            <a:avLst/>
          </a:prstGeom>
        </p:spPr>
        <p:txBody>
          <a:bodyPr wrap="square">
            <a:spAutoFit/>
          </a:bodyPr>
          <a:lstStyle/>
          <a:p>
            <a:r>
              <a:rPr lang="en-US" sz="1600" i="0" dirty="0" smtClean="0">
                <a:solidFill>
                  <a:srgbClr val="0D0D0D"/>
                </a:solidFill>
                <a:effectLst/>
                <a:latin typeface="Trebuchet MS" panose="020B0603020202020204" pitchFamily="34" charset="0"/>
              </a:rPr>
              <a:t>Object Detection and Localization:</a:t>
            </a:r>
            <a:endParaRPr lang="en-US" sz="1600" i="0" dirty="0" smtClean="0">
              <a:solidFill>
                <a:srgbClr val="0D0D0D"/>
              </a:solidFill>
              <a:effectLst/>
              <a:latin typeface="Trebuchet MS" panose="020B0603020202020204" pitchFamily="34" charset="0"/>
            </a:endParaRPr>
          </a:p>
          <a:p>
            <a:r>
              <a:rPr lang="en-US" sz="1600" i="0" dirty="0" smtClean="0">
                <a:solidFill>
                  <a:srgbClr val="0D0D0D"/>
                </a:solidFill>
                <a:effectLst/>
                <a:latin typeface="Trebuchet MS" panose="020B0603020202020204" pitchFamily="34" charset="0"/>
              </a:rPr>
              <a:t>1. Embedding algorithms for detecting and pinpointing objects within the CNN framework, like Region-based CNNs (R-CNN), Single Shot Detectors (SSD), or You Only Look Once (YOLO).</a:t>
            </a:r>
            <a:endParaRPr lang="en-US" sz="1600" i="0" dirty="0" smtClean="0">
              <a:solidFill>
                <a:srgbClr val="0D0D0D"/>
              </a:solidFill>
              <a:effectLst/>
              <a:latin typeface="Trebuchet MS" panose="020B0603020202020204" pitchFamily="34" charset="0"/>
            </a:endParaRPr>
          </a:p>
          <a:p>
            <a:r>
              <a:rPr lang="en-US" sz="1600" i="0" dirty="0" smtClean="0">
                <a:solidFill>
                  <a:srgbClr val="0D0D0D"/>
                </a:solidFill>
                <a:effectLst/>
                <a:latin typeface="Trebuchet MS" panose="020B0603020202020204" pitchFamily="34" charset="0"/>
              </a:rPr>
              <a:t>2. Refining the detection and localization layers to precisely identify objects or abnormalities in X-ray images while minimizing false alarms.</a:t>
            </a:r>
            <a:endParaRPr lang="en-US" sz="1600" i="0" dirty="0" smtClean="0">
              <a:solidFill>
                <a:srgbClr val="0D0D0D"/>
              </a:solidFill>
              <a:effectLst/>
              <a:latin typeface="Trebuchet MS" panose="020B0603020202020204" pitchFamily="34" charset="0"/>
            </a:endParaRPr>
          </a:p>
          <a:p>
            <a:endParaRPr lang="en-US" sz="1600" i="0" dirty="0" smtClean="0">
              <a:solidFill>
                <a:srgbClr val="0D0D0D"/>
              </a:solidFill>
              <a:effectLst/>
              <a:latin typeface="Trebuchet MS" panose="020B0603020202020204" pitchFamily="34" charset="0"/>
            </a:endParaRPr>
          </a:p>
          <a:p>
            <a:r>
              <a:rPr lang="en-US" sz="1600" i="0" dirty="0" smtClean="0">
                <a:solidFill>
                  <a:srgbClr val="0D0D0D"/>
                </a:solidFill>
                <a:effectLst/>
                <a:latin typeface="Trebuchet MS" panose="020B0603020202020204" pitchFamily="34" charset="0"/>
              </a:rPr>
              <a:t>Anomaly Classification:</a:t>
            </a:r>
            <a:endParaRPr lang="en-US" sz="1600" i="0" dirty="0" smtClean="0">
              <a:solidFill>
                <a:srgbClr val="0D0D0D"/>
              </a:solidFill>
              <a:effectLst/>
              <a:latin typeface="Trebuchet MS" panose="020B0603020202020204" pitchFamily="34" charset="0"/>
            </a:endParaRPr>
          </a:p>
          <a:p>
            <a:r>
              <a:rPr lang="en-US" sz="1600" i="0" dirty="0" smtClean="0">
                <a:solidFill>
                  <a:srgbClr val="0D0D0D"/>
                </a:solidFill>
                <a:effectLst/>
                <a:latin typeface="Trebuchet MS" panose="020B0603020202020204" pitchFamily="34" charset="0"/>
              </a:rPr>
              <a:t>1. Integrating classification layers into the CNN architecture to categorize identified objects or anomalies into relevant classes.</a:t>
            </a:r>
            <a:endParaRPr lang="en-US" sz="1600" i="0" dirty="0" smtClean="0">
              <a:solidFill>
                <a:srgbClr val="0D0D0D"/>
              </a:solidFill>
              <a:effectLst/>
              <a:latin typeface="Trebuchet MS" panose="020B0603020202020204" pitchFamily="34" charset="0"/>
            </a:endParaRPr>
          </a:p>
          <a:p>
            <a:r>
              <a:rPr lang="en-US" sz="1600" i="0" dirty="0" smtClean="0">
                <a:solidFill>
                  <a:srgbClr val="0D0D0D"/>
                </a:solidFill>
                <a:effectLst/>
                <a:latin typeface="Trebuchet MS" panose="020B0603020202020204" pitchFamily="34" charset="0"/>
              </a:rPr>
              <a:t>2. Employing activation functions such as softmax for multi-class classification or sigmoid for binary classification, depending on the class count.</a:t>
            </a:r>
            <a:endParaRPr lang="en-US" sz="1600" i="0" dirty="0" smtClean="0">
              <a:solidFill>
                <a:srgbClr val="0D0D0D"/>
              </a:solidFill>
              <a:effectLst/>
              <a:latin typeface="Trebuchet MS" panose="020B0603020202020204" pitchFamily="34" charset="0"/>
            </a:endParaRPr>
          </a:p>
          <a:p>
            <a:endParaRPr lang="en-US" sz="1600" i="0" dirty="0" smtClean="0">
              <a:solidFill>
                <a:srgbClr val="0D0D0D"/>
              </a:solidFill>
              <a:effectLst/>
              <a:latin typeface="Trebuchet MS" panose="020B0603020202020204" pitchFamily="34" charset="0"/>
            </a:endParaRPr>
          </a:p>
          <a:p>
            <a:r>
              <a:rPr lang="en-US" sz="1600" i="0" dirty="0" smtClean="0">
                <a:solidFill>
                  <a:srgbClr val="0D0D0D"/>
                </a:solidFill>
                <a:effectLst/>
                <a:latin typeface="Trebuchet MS" panose="020B0603020202020204" pitchFamily="34" charset="0"/>
              </a:rPr>
              <a:t>Model Evaluation:</a:t>
            </a:r>
            <a:endParaRPr lang="en-US" sz="1600" i="0" dirty="0" smtClean="0">
              <a:solidFill>
                <a:srgbClr val="0D0D0D"/>
              </a:solidFill>
              <a:effectLst/>
              <a:latin typeface="Trebuchet MS" panose="020B0603020202020204" pitchFamily="34" charset="0"/>
            </a:endParaRPr>
          </a:p>
          <a:p>
            <a:r>
              <a:rPr lang="en-US" sz="1600" i="0" dirty="0" smtClean="0">
                <a:solidFill>
                  <a:srgbClr val="0D0D0D"/>
                </a:solidFill>
                <a:effectLst/>
                <a:latin typeface="Trebuchet MS" panose="020B0603020202020204" pitchFamily="34" charset="0"/>
              </a:rPr>
              <a:t>1. Assessing the CNN model's performance through suitable metrics like accuracy, precision, recall, F1-score, and area under the Receiver Operating Characteristic (ROC) curve.</a:t>
            </a:r>
            <a:endParaRPr lang="en-US" sz="1600" i="0" dirty="0" smtClean="0">
              <a:solidFill>
                <a:srgbClr val="0D0D0D"/>
              </a:solidFill>
              <a:effectLst/>
              <a:latin typeface="Trebuchet MS" panose="020B0603020202020204" pitchFamily="34" charset="0"/>
            </a:endParaRPr>
          </a:p>
          <a:p>
            <a:r>
              <a:rPr lang="en-US" sz="1600" i="0" dirty="0" smtClean="0">
                <a:solidFill>
                  <a:srgbClr val="0D0D0D"/>
                </a:solidFill>
                <a:effectLst/>
                <a:latin typeface="Trebuchet MS" panose="020B0603020202020204" pitchFamily="34" charset="0"/>
              </a:rPr>
              <a:t>2. Validating the model on a separate validation set and gauging its generalization ability on unseen test data.</a:t>
            </a:r>
            <a:endParaRPr lang="en-US" sz="1600" i="0" dirty="0" smtClean="0">
              <a:solidFill>
                <a:srgbClr val="0D0D0D"/>
              </a:solidFill>
              <a:effectLst/>
              <a:latin typeface="Trebuchet MS" panose="020B0603020202020204" pitchFamily="34" charset="0"/>
            </a:endParaRPr>
          </a:p>
          <a:p>
            <a:r>
              <a:rPr lang="en-US" sz="1600" i="0" dirty="0" smtClean="0">
                <a:solidFill>
                  <a:srgbClr val="0D0D0D"/>
                </a:solidFill>
                <a:effectLst/>
                <a:latin typeface="Trebuchet MS" panose="020B0603020202020204" pitchFamily="34" charset="0"/>
              </a:rPr>
              <a:t>3. Tweaking model parameters or architecture based on validation results to enhance overall performance.</a:t>
            </a:r>
            <a:endParaRPr lang="en-US" sz="1600" i="0" dirty="0" smtClean="0">
              <a:solidFill>
                <a:srgbClr val="0D0D0D"/>
              </a:solidFill>
              <a:effectLst/>
              <a:latin typeface="Trebuchet MS" panose="020B0603020202020204" pitchFamily="34" charset="0"/>
            </a:endParaRPr>
          </a:p>
          <a:p>
            <a:endParaRPr lang="en-US" sz="1600" i="0" dirty="0" smtClean="0">
              <a:solidFill>
                <a:srgbClr val="0D0D0D"/>
              </a:solidFill>
              <a:effectLst/>
              <a:latin typeface="Trebuchet MS" panose="020B0603020202020204" pitchFamily="34" charset="0"/>
            </a:endParaRPr>
          </a:p>
          <a:p>
            <a:r>
              <a:rPr lang="en-US" sz="1600" i="0" dirty="0" smtClean="0">
                <a:solidFill>
                  <a:srgbClr val="0D0D0D"/>
                </a:solidFill>
                <a:effectLst/>
                <a:latin typeface="Trebuchet MS" panose="020B0603020202020204" pitchFamily="34" charset="0"/>
              </a:rPr>
              <a:t>Interpretability and Explainability:</a:t>
            </a:r>
            <a:endParaRPr lang="en-US" sz="1600" i="0" dirty="0" smtClean="0">
              <a:solidFill>
                <a:srgbClr val="0D0D0D"/>
              </a:solidFill>
              <a:effectLst/>
              <a:latin typeface="Trebuchet MS" panose="020B0603020202020204" pitchFamily="34" charset="0"/>
            </a:endParaRPr>
          </a:p>
          <a:p>
            <a:r>
              <a:rPr lang="en-US" sz="1600" i="0" dirty="0" smtClean="0">
                <a:solidFill>
                  <a:srgbClr val="0D0D0D"/>
                </a:solidFill>
                <a:effectLst/>
                <a:latin typeface="Trebuchet MS" panose="020B0603020202020204" pitchFamily="34" charset="0"/>
              </a:rPr>
              <a:t>1. Utilizing methods to interpret and elucidate the model's decisions, such as generating heatmaps, saliency maps, or attention mechanisms to highlight significant areas within X-ray images.</a:t>
            </a:r>
            <a:endParaRPr lang="en-US" sz="1600" i="0" dirty="0" smtClean="0">
              <a:solidFill>
                <a:srgbClr val="0D0D0D"/>
              </a:solidFill>
              <a:effectLst/>
              <a:latin typeface="Trebuchet MS" panose="020B0603020202020204" pitchFamily="34" charset="0"/>
            </a:endParaRPr>
          </a:p>
          <a:p>
            <a:endParaRPr lang="en-US" sz="1600" i="0" dirty="0" smtClean="0">
              <a:solidFill>
                <a:srgbClr val="0D0D0D"/>
              </a:solidFill>
              <a:effectLst/>
              <a:latin typeface="Trebuchet MS" panose="020B0603020202020204" pitchFamily="34" charset="0"/>
            </a:endParaRPr>
          </a:p>
          <a:p>
            <a:r>
              <a:rPr lang="en-US" sz="1600" i="0" dirty="0" smtClean="0">
                <a:solidFill>
                  <a:srgbClr val="0D0D0D"/>
                </a:solidFill>
                <a:effectLst/>
                <a:latin typeface="Trebuchet MS" panose="020B0603020202020204" pitchFamily="34" charset="0"/>
              </a:rPr>
              <a:t>Deployment and Integration:</a:t>
            </a:r>
            <a:endParaRPr lang="en-US" sz="1600" i="0" dirty="0" smtClean="0">
              <a:solidFill>
                <a:srgbClr val="0D0D0D"/>
              </a:solidFill>
              <a:effectLst/>
              <a:latin typeface="Trebuchet MS" panose="020B0603020202020204" pitchFamily="34" charset="0"/>
            </a:endParaRPr>
          </a:p>
          <a:p>
            <a:r>
              <a:rPr lang="en-US" sz="1600" i="0" dirty="0" smtClean="0">
                <a:solidFill>
                  <a:srgbClr val="0D0D0D"/>
                </a:solidFill>
                <a:effectLst/>
                <a:latin typeface="Trebuchet MS" panose="020B0603020202020204" pitchFamily="34" charset="0"/>
              </a:rPr>
              <a:t>1. Deploying the trained CNN model for real-world applications, seamlessly integrating it with existing X-ray imaging systems or workflows.</a:t>
            </a:r>
            <a:endParaRPr lang="en-US" sz="1600" i="0" dirty="0" smtClean="0">
              <a:solidFill>
                <a:srgbClr val="0D0D0D"/>
              </a:solidFill>
              <a:effectLst/>
              <a:latin typeface="Trebuchet MS" panose="020B0603020202020204" pitchFamily="34" charset="0"/>
            </a:endParaRPr>
          </a:p>
          <a:p>
            <a:r>
              <a:rPr lang="en-US" sz="1600" i="0" dirty="0" smtClean="0">
                <a:solidFill>
                  <a:srgbClr val="0D0D0D"/>
                </a:solidFill>
                <a:effectLst/>
                <a:latin typeface="Trebuchet MS" panose="020B0603020202020204" pitchFamily="34" charset="0"/>
              </a:rPr>
              <a:t>2. Creating user-friendly interfaces or APIs to streamline integration and interaction with the CNN-based X-ray detection system.</a:t>
            </a:r>
            <a:endParaRPr lang="en-US" sz="1600" i="0" dirty="0" smtClean="0">
              <a:solidFill>
                <a:srgbClr val="0D0D0D"/>
              </a:solidFill>
              <a:effectLst/>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panose="020B0603020202020204"/>
                <a:cs typeface="Trebuchet MS" panose="020B0603020202020204"/>
              </a:rPr>
              <a:t>Demo</a:t>
            </a:r>
            <a:r>
              <a:rPr sz="2000" u="heavy" spc="-130" dirty="0">
                <a:solidFill>
                  <a:srgbClr val="006FC0"/>
                </a:solidFill>
                <a:uFill>
                  <a:solidFill>
                    <a:srgbClr val="006FC0"/>
                  </a:solidFill>
                </a:uFill>
                <a:latin typeface="Trebuchet MS" panose="020B0603020202020204"/>
                <a:cs typeface="Trebuchet MS" panose="020B0603020202020204"/>
              </a:rPr>
              <a:t> </a:t>
            </a:r>
            <a:r>
              <a:rPr sz="2000" u="heavy" spc="25" dirty="0">
                <a:solidFill>
                  <a:srgbClr val="006FC0"/>
                </a:solidFill>
                <a:uFill>
                  <a:solidFill>
                    <a:srgbClr val="006FC0"/>
                  </a:solidFill>
                </a:uFill>
                <a:latin typeface="Trebuchet MS" panose="020B0603020202020204"/>
                <a:cs typeface="Trebuchet MS" panose="020B0603020202020204"/>
              </a:rPr>
              <a:t>Link</a:t>
            </a:r>
            <a:endParaRPr sz="2000">
              <a:latin typeface="Trebuchet MS" panose="020B0603020202020204"/>
              <a:cs typeface="Trebuchet MS" panose="020B0603020202020204"/>
            </a:endParaRPr>
          </a:p>
        </p:txBody>
      </p:sp>
      <p:pic>
        <p:nvPicPr>
          <p:cNvPr id="2050" name="Picture 2" descr="Chest X-rays Pneumonia Detection using Convolutional Neural Network | by  Christie Natashia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58041"/>
            <a:ext cx="7839075" cy="435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Rectangle 22"/>
          <p:cNvSpPr/>
          <p:nvPr/>
        </p:nvSpPr>
        <p:spPr>
          <a:xfrm>
            <a:off x="676275" y="3008811"/>
            <a:ext cx="6936707" cy="707886"/>
          </a:xfrm>
          <a:prstGeom prst="rect">
            <a:avLst/>
          </a:prstGeom>
        </p:spPr>
        <p:txBody>
          <a:bodyPr wrap="none">
            <a:spAutoFit/>
          </a:bodyPr>
          <a:lstStyle/>
          <a:p>
            <a:r>
              <a:rPr lang="en-US" sz="4000" spc="15" dirty="0" smtClean="0">
                <a:latin typeface="Trebuchet MS" panose="020B0603020202020204" pitchFamily="34" charset="0"/>
              </a:rPr>
              <a:t>X-RAY DETECTION USING CNN</a:t>
            </a:r>
            <a:endParaRPr lang="en-IN" sz="4000" dirty="0">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Rectangle 22"/>
          <p:cNvSpPr/>
          <p:nvPr/>
        </p:nvSpPr>
        <p:spPr>
          <a:xfrm>
            <a:off x="2441053" y="1821210"/>
            <a:ext cx="6872394" cy="3539430"/>
          </a:xfrm>
          <a:prstGeom prst="rect">
            <a:avLst/>
          </a:prstGeom>
        </p:spPr>
        <p:txBody>
          <a:bodyPr wrap="none">
            <a:spAutoFit/>
          </a:bodyPr>
          <a:lstStyle/>
          <a:p>
            <a:r>
              <a:rPr lang="en-US" sz="3200" b="1" spc="15" dirty="0" smtClean="0">
                <a:latin typeface="Times New Roman" panose="02020603050405020304" pitchFamily="18" charset="0"/>
                <a:cs typeface="Times New Roman" panose="02020603050405020304" pitchFamily="18" charset="0"/>
              </a:rPr>
              <a:t>1.</a:t>
            </a:r>
            <a:r>
              <a:rPr lang="en-US" sz="3200" spc="15" dirty="0" smtClean="0">
                <a:latin typeface="Times New Roman" panose="02020603050405020304" pitchFamily="18" charset="0"/>
                <a:cs typeface="Times New Roman" panose="02020603050405020304" pitchFamily="18" charset="0"/>
              </a:rPr>
              <a:t>Problem Statement</a:t>
            </a:r>
            <a:endParaRPr lang="en-US" sz="3200" spc="15" dirty="0" smtClean="0">
              <a:latin typeface="Times New Roman" panose="02020603050405020304" pitchFamily="18" charset="0"/>
              <a:cs typeface="Times New Roman" panose="02020603050405020304" pitchFamily="18" charset="0"/>
            </a:endParaRPr>
          </a:p>
          <a:p>
            <a:r>
              <a:rPr lang="en-US" sz="3200" b="1" spc="15" dirty="0" smtClean="0">
                <a:latin typeface="Times New Roman" panose="02020603050405020304" pitchFamily="18" charset="0"/>
                <a:cs typeface="Times New Roman" panose="02020603050405020304" pitchFamily="18" charset="0"/>
              </a:rPr>
              <a:t>2.</a:t>
            </a:r>
            <a:r>
              <a:rPr lang="en-US" sz="3200" spc="15" dirty="0" smtClean="0">
                <a:latin typeface="Times New Roman" panose="02020603050405020304" pitchFamily="18" charset="0"/>
                <a:cs typeface="Times New Roman" panose="02020603050405020304" pitchFamily="18" charset="0"/>
              </a:rPr>
              <a:t>Project Overview</a:t>
            </a:r>
            <a:endParaRPr lang="en-US" sz="3200" spc="15" dirty="0" smtClean="0">
              <a:latin typeface="Times New Roman" panose="02020603050405020304" pitchFamily="18" charset="0"/>
              <a:cs typeface="Times New Roman" panose="02020603050405020304" pitchFamily="18" charset="0"/>
            </a:endParaRPr>
          </a:p>
          <a:p>
            <a:r>
              <a:rPr lang="en-US" sz="3200" b="1" spc="15" dirty="0" smtClean="0">
                <a:latin typeface="Times New Roman" panose="02020603050405020304" pitchFamily="18" charset="0"/>
                <a:cs typeface="Times New Roman" panose="02020603050405020304" pitchFamily="18" charset="0"/>
              </a:rPr>
              <a:t>3.</a:t>
            </a:r>
            <a:r>
              <a:rPr lang="en-US" sz="3200" spc="15" dirty="0" smtClean="0">
                <a:latin typeface="Times New Roman" panose="02020603050405020304" pitchFamily="18" charset="0"/>
                <a:cs typeface="Times New Roman" panose="02020603050405020304" pitchFamily="18" charset="0"/>
              </a:rPr>
              <a:t>End users</a:t>
            </a:r>
            <a:endParaRPr lang="en-US" sz="3200" spc="15" dirty="0" smtClean="0">
              <a:latin typeface="Times New Roman" panose="02020603050405020304" pitchFamily="18" charset="0"/>
              <a:cs typeface="Times New Roman" panose="02020603050405020304" pitchFamily="18" charset="0"/>
            </a:endParaRPr>
          </a:p>
          <a:p>
            <a:r>
              <a:rPr lang="en-US" sz="3200" b="1" spc="15" dirty="0" smtClean="0">
                <a:latin typeface="Times New Roman" panose="02020603050405020304" pitchFamily="18" charset="0"/>
                <a:cs typeface="Times New Roman" panose="02020603050405020304" pitchFamily="18" charset="0"/>
              </a:rPr>
              <a:t>4.</a:t>
            </a:r>
            <a:r>
              <a:rPr lang="en-US" sz="3200" spc="15" dirty="0" smtClean="0">
                <a:latin typeface="Times New Roman" panose="02020603050405020304" pitchFamily="18" charset="0"/>
                <a:cs typeface="Times New Roman" panose="02020603050405020304" pitchFamily="18" charset="0"/>
              </a:rPr>
              <a:t>Our Solution and its value Proposition</a:t>
            </a:r>
            <a:endParaRPr lang="en-US" sz="3200" spc="15" dirty="0" smtClean="0">
              <a:latin typeface="Times New Roman" panose="02020603050405020304" pitchFamily="18" charset="0"/>
              <a:cs typeface="Times New Roman" panose="02020603050405020304" pitchFamily="18" charset="0"/>
            </a:endParaRPr>
          </a:p>
          <a:p>
            <a:r>
              <a:rPr lang="en-US" sz="3200" b="1" spc="15" dirty="0" smtClean="0">
                <a:latin typeface="Times New Roman" panose="02020603050405020304" pitchFamily="18" charset="0"/>
                <a:cs typeface="Times New Roman" panose="02020603050405020304" pitchFamily="18" charset="0"/>
              </a:rPr>
              <a:t>5.</a:t>
            </a:r>
            <a:r>
              <a:rPr lang="en-US" sz="3200" spc="15" dirty="0" smtClean="0">
                <a:latin typeface="Times New Roman" panose="02020603050405020304" pitchFamily="18" charset="0"/>
                <a:cs typeface="Times New Roman" panose="02020603050405020304" pitchFamily="18" charset="0"/>
              </a:rPr>
              <a:t>Modelling Approach</a:t>
            </a:r>
            <a:endParaRPr lang="en-US" sz="3200" spc="15" dirty="0" smtClean="0">
              <a:latin typeface="Times New Roman" panose="02020603050405020304" pitchFamily="18" charset="0"/>
              <a:cs typeface="Times New Roman" panose="02020603050405020304" pitchFamily="18" charset="0"/>
            </a:endParaRPr>
          </a:p>
          <a:p>
            <a:r>
              <a:rPr lang="en-US" sz="3200" b="1" spc="15" dirty="0" smtClean="0">
                <a:latin typeface="Times New Roman" panose="02020603050405020304" pitchFamily="18" charset="0"/>
                <a:cs typeface="Times New Roman" panose="02020603050405020304" pitchFamily="18" charset="0"/>
              </a:rPr>
              <a:t>6.</a:t>
            </a:r>
            <a:r>
              <a:rPr lang="en-US" sz="3200" spc="15" dirty="0" smtClean="0">
                <a:latin typeface="Times New Roman" panose="02020603050405020304" pitchFamily="18" charset="0"/>
                <a:cs typeface="Times New Roman" panose="02020603050405020304" pitchFamily="18" charset="0"/>
              </a:rPr>
              <a:t>Result and Evaluation</a:t>
            </a:r>
            <a:endParaRPr lang="en-US" sz="3200" spc="15" dirty="0" smtClean="0">
              <a:latin typeface="Times New Roman" panose="02020603050405020304" pitchFamily="18" charset="0"/>
              <a:cs typeface="Times New Roman" panose="02020603050405020304" pitchFamily="18" charset="0"/>
            </a:endParaRPr>
          </a:p>
          <a:p>
            <a:r>
              <a:rPr lang="en-US" sz="3200" b="1" spc="15" dirty="0" smtClean="0">
                <a:latin typeface="Times New Roman" panose="02020603050405020304" pitchFamily="18" charset="0"/>
                <a:cs typeface="Times New Roman" panose="02020603050405020304" pitchFamily="18" charset="0"/>
              </a:rPr>
              <a:t>7.</a:t>
            </a:r>
            <a:r>
              <a:rPr lang="en-US" sz="3200" spc="15" dirty="0" smtClean="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Rectangle 10"/>
          <p:cNvSpPr/>
          <p:nvPr/>
        </p:nvSpPr>
        <p:spPr>
          <a:xfrm>
            <a:off x="676274" y="2924935"/>
            <a:ext cx="7458075" cy="3076575"/>
          </a:xfrm>
          <a:prstGeom prst="rect">
            <a:avLst/>
          </a:prstGeom>
        </p:spPr>
        <p:txBody>
          <a:bodyPr wrap="square">
            <a:spAutoFit/>
          </a:bodyPr>
          <a:lstStyle/>
          <a:p>
            <a:endParaRPr lang="en-IN" dirty="0"/>
          </a:p>
          <a:p>
            <a:pPr marL="342900" indent="-342900">
              <a:buFont typeface="Wingdings" panose="05000000000000000000" pitchFamily="2" charset="2"/>
              <a:buChar char="§"/>
            </a:pPr>
            <a:r>
              <a:rPr lang="en-IN" sz="2200" dirty="0" smtClean="0">
                <a:latin typeface="Trebuchet MS" panose="020B0603020202020204" pitchFamily="34" charset="0"/>
              </a:rPr>
              <a:t>This encompasses tasks like identifying and pinpointing different anomalies within objects, categorizing these identified objects, managing diverse image qualities like resolution, noise, and lighting differences, gathering and labeling data effectively, ensuring the model's decisions can be understood and trusted, and dealing with regulatory and ethical issues for practical application.</a:t>
            </a:r>
            <a:endParaRPr lang="en-IN" sz="2200" dirty="0" smtClean="0">
              <a:latin typeface="Trebuchet MS" panose="020B0603020202020204" pitchFamily="34" charset="0"/>
            </a:endParaRPr>
          </a:p>
        </p:txBody>
      </p:sp>
      <p:sp>
        <p:nvSpPr>
          <p:cNvPr id="12" name="Rectangle 11"/>
          <p:cNvSpPr/>
          <p:nvPr/>
        </p:nvSpPr>
        <p:spPr>
          <a:xfrm>
            <a:off x="676275" y="1641065"/>
            <a:ext cx="7793383" cy="1106805"/>
          </a:xfrm>
          <a:prstGeom prst="rect">
            <a:avLst/>
          </a:prstGeom>
        </p:spPr>
        <p:txBody>
          <a:bodyPr wrap="square">
            <a:spAutoFit/>
          </a:bodyPr>
          <a:lstStyle/>
          <a:p>
            <a:pPr marL="342900" indent="-342900">
              <a:buFont typeface="Wingdings" panose="05000000000000000000" pitchFamily="2" charset="2"/>
              <a:buChar char="§"/>
            </a:pPr>
            <a:r>
              <a:rPr lang="en-IN" sz="2200" b="1" dirty="0" smtClean="0"/>
              <a:t>The objective is to create a system using Convolutional Neural Networks (CNNs) that can precisely identify and categorize objects or abnormalities in X-ray images.</a:t>
            </a:r>
            <a:endParaRPr lang="en-IN" sz="22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03984" y="215902"/>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Rectangle 10"/>
          <p:cNvSpPr/>
          <p:nvPr/>
        </p:nvSpPr>
        <p:spPr>
          <a:xfrm>
            <a:off x="504825" y="3435494"/>
            <a:ext cx="8848725" cy="2461260"/>
          </a:xfrm>
          <a:prstGeom prst="rect">
            <a:avLst/>
          </a:prstGeom>
        </p:spPr>
        <p:txBody>
          <a:bodyPr wrap="square">
            <a:spAutoFit/>
          </a:bodyPr>
          <a:lstStyle/>
          <a:p>
            <a:r>
              <a:rPr lang="en-IN" dirty="0" smtClean="0"/>
              <a:t>. </a:t>
            </a:r>
            <a:endParaRPr lang="en-IN" dirty="0" smtClean="0"/>
          </a:p>
          <a:p>
            <a:endParaRPr lang="en-IN" dirty="0"/>
          </a:p>
          <a:p>
            <a:endParaRPr lang="en-IN" dirty="0"/>
          </a:p>
          <a:p>
            <a:pPr marL="285750" indent="-285750">
              <a:buFont typeface="Wingdings" panose="05000000000000000000" pitchFamily="2" charset="2"/>
              <a:buChar char="§"/>
            </a:pPr>
            <a:r>
              <a:rPr lang="en-IN" dirty="0" smtClean="0"/>
              <a:t> </a:t>
            </a:r>
            <a:r>
              <a:rPr lang="en-IN" sz="2000" dirty="0" smtClean="0">
                <a:latin typeface="Trebuchet MS" panose="020B0603020202020204" pitchFamily="34" charset="0"/>
              </a:rPr>
              <a:t>We will deploy algorithms for object detection and localization, as well as techniques for anomaly classification, to accurately pinpoint and classify anomalies in X-ray images. We will use evaluation metrics to thoroughly evaluate the model's performance on real-world datasets, guaranteeing its robustness and dependability.</a:t>
            </a:r>
            <a:endParaRPr lang="en-IN" sz="2000" dirty="0" smtClean="0">
              <a:latin typeface="Trebuchet MS" panose="020B0603020202020204" pitchFamily="34" charset="0"/>
            </a:endParaRPr>
          </a:p>
        </p:txBody>
      </p:sp>
      <p:sp>
        <p:nvSpPr>
          <p:cNvPr id="12" name="Rectangle 11"/>
          <p:cNvSpPr/>
          <p:nvPr/>
        </p:nvSpPr>
        <p:spPr>
          <a:xfrm>
            <a:off x="504825" y="1164656"/>
            <a:ext cx="8153400" cy="1014730"/>
          </a:xfrm>
          <a:prstGeom prst="rect">
            <a:avLst/>
          </a:prstGeom>
        </p:spPr>
        <p:txBody>
          <a:bodyPr wrap="square">
            <a:spAutoFit/>
          </a:bodyPr>
          <a:lstStyle/>
          <a:p>
            <a:pPr marL="342900" indent="-342900">
              <a:buFont typeface="Wingdings" panose="05000000000000000000" pitchFamily="2" charset="2"/>
              <a:buChar char="§"/>
            </a:pPr>
            <a:r>
              <a:rPr lang="en-IN" sz="2000" dirty="0" smtClean="0">
                <a:latin typeface="Trebuchet MS" panose="020B0603020202020204" pitchFamily="34" charset="0"/>
              </a:rPr>
              <a:t>The project aims to utilize Convolutional Neural Networks (CNNs) to create a reliable system capable of accurately detecting and categorizing objects or abnormalities present in X-ray images.</a:t>
            </a:r>
            <a:endParaRPr lang="en-IN" sz="2000" dirty="0" smtClean="0">
              <a:latin typeface="Trebuchet MS" panose="020B0603020202020204" pitchFamily="34" charset="0"/>
            </a:endParaRPr>
          </a:p>
        </p:txBody>
      </p:sp>
      <p:sp>
        <p:nvSpPr>
          <p:cNvPr id="13" name="Rectangle 12"/>
          <p:cNvSpPr/>
          <p:nvPr/>
        </p:nvSpPr>
        <p:spPr>
          <a:xfrm>
            <a:off x="504825" y="2460031"/>
            <a:ext cx="8657300" cy="1537970"/>
          </a:xfrm>
          <a:prstGeom prst="rect">
            <a:avLst/>
          </a:prstGeom>
        </p:spPr>
        <p:txBody>
          <a:bodyPr wrap="square">
            <a:spAutoFit/>
          </a:bodyPr>
          <a:lstStyle/>
          <a:p>
            <a:pPr marL="342900" indent="-342900">
              <a:buFont typeface="Wingdings" panose="05000000000000000000" pitchFamily="2" charset="2"/>
              <a:buChar char="§"/>
            </a:pPr>
            <a:r>
              <a:rPr lang="en-IN" smtClean="0">
                <a:latin typeface="Trebuchet MS" panose="020B0603020202020204" pitchFamily="34" charset="0"/>
                <a:cs typeface="Trebuchet MS" panose="020B0603020202020204" pitchFamily="34" charset="0"/>
              </a:rPr>
              <a:t>Critical elements involve thorough data gathering and preprocessing to guarantee diversity </a:t>
            </a:r>
            <a:r>
              <a:rPr lang="en-IN" sz="2000" smtClean="0">
                <a:latin typeface="Trebuchet MS" panose="020B0603020202020204" pitchFamily="34" charset="0"/>
                <a:cs typeface="Trebuchet MS" panose="020B0603020202020204" pitchFamily="34" charset="0"/>
              </a:rPr>
              <a:t>and </a:t>
            </a:r>
            <a:r>
              <a:rPr lang="en-IN" smtClean="0">
                <a:latin typeface="Trebuchet MS" panose="020B0603020202020204" pitchFamily="34" charset="0"/>
                <a:cs typeface="Trebuchet MS" panose="020B0603020202020204" pitchFamily="34" charset="0"/>
              </a:rPr>
              <a:t>quality within the dataset. Crafting custom CNN structures, along with training and enhancing them using advanced methodologies, are pivotal for enhancing model </a:t>
            </a:r>
            <a:r>
              <a:rPr lang="en-IN" sz="2000" smtClean="0">
                <a:latin typeface="Trebuchet MS" panose="020B0603020202020204" pitchFamily="34" charset="0"/>
                <a:cs typeface="Trebuchet MS" panose="020B0603020202020204" pitchFamily="34" charset="0"/>
              </a:rPr>
              <a:t>performance </a:t>
            </a:r>
            <a:r>
              <a:rPr lang="en-IN" smtClean="0">
                <a:latin typeface="Trebuchet MS" panose="020B0603020202020204" pitchFamily="34" charset="0"/>
                <a:cs typeface="Trebuchet MS" panose="020B0603020202020204" pitchFamily="34" charset="0"/>
              </a:rPr>
              <a:t>and its ability to generalize.</a:t>
            </a:r>
            <a:endParaRPr lang="en-IN" smtClean="0">
              <a:latin typeface="Trebuchet MS" panose="020B0603020202020204" pitchFamily="34" charset="0"/>
              <a:cs typeface="Trebuchet MS" panose="020B0603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512185" y="449808"/>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Rectangle 8"/>
          <p:cNvSpPr/>
          <p:nvPr/>
        </p:nvSpPr>
        <p:spPr>
          <a:xfrm>
            <a:off x="381000" y="1181820"/>
            <a:ext cx="7391400" cy="1322070"/>
          </a:xfrm>
          <a:prstGeom prst="rect">
            <a:avLst/>
          </a:prstGeom>
        </p:spPr>
        <p:txBody>
          <a:bodyPr wrap="square">
            <a:spAutoFit/>
          </a:bodyPr>
          <a:lstStyle/>
          <a:p>
            <a:r>
              <a:rPr lang="en-US" sz="2000" b="0" i="0" dirty="0" smtClean="0">
                <a:solidFill>
                  <a:srgbClr val="0D0D0D"/>
                </a:solidFill>
                <a:effectLst/>
                <a:latin typeface="Trebuchet MS" panose="020B0603020202020204" pitchFamily="34" charset="0"/>
              </a:rPr>
              <a:t>The users who utilize Convolutional Neural Networks (CNNs) for X-ray detection can differ based on the particular field of application. Below are potential user groups across various sectors:</a:t>
            </a:r>
            <a:endParaRPr lang="en-US" sz="2000" b="0" i="0" dirty="0" smtClean="0">
              <a:solidFill>
                <a:srgbClr val="0D0D0D"/>
              </a:solidFill>
              <a:effectLst/>
              <a:latin typeface="Trebuchet MS" panose="020B0603020202020204" pitchFamily="34" charset="0"/>
            </a:endParaRPr>
          </a:p>
        </p:txBody>
      </p:sp>
      <p:sp>
        <p:nvSpPr>
          <p:cNvPr id="10" name="Rectangle 9"/>
          <p:cNvSpPr/>
          <p:nvPr/>
        </p:nvSpPr>
        <p:spPr>
          <a:xfrm>
            <a:off x="1598934" y="2702887"/>
            <a:ext cx="2958630" cy="400110"/>
          </a:xfrm>
          <a:prstGeom prst="rect">
            <a:avLst/>
          </a:prstGeom>
        </p:spPr>
        <p:txBody>
          <a:bodyPr wrap="none">
            <a:spAutoFit/>
          </a:bodyPr>
          <a:lstStyle/>
          <a:p>
            <a:pPr marL="342900" indent="-342900">
              <a:buFont typeface="Arial" panose="020B0604020202020204" pitchFamily="34" charset="0"/>
              <a:buChar char="•"/>
            </a:pPr>
            <a:r>
              <a:rPr lang="en-IN" sz="2000" i="0" dirty="0" smtClean="0">
                <a:solidFill>
                  <a:srgbClr val="0D0D0D"/>
                </a:solidFill>
                <a:effectLst/>
                <a:latin typeface="Trebuchet MS" panose="020B0603020202020204" pitchFamily="34" charset="0"/>
              </a:rPr>
              <a:t>Medical Professionals</a:t>
            </a:r>
            <a:endParaRPr lang="en-IN" sz="2000" dirty="0">
              <a:latin typeface="Trebuchet MS" panose="020B0603020202020204" pitchFamily="34" charset="0"/>
            </a:endParaRPr>
          </a:p>
        </p:txBody>
      </p:sp>
      <p:sp>
        <p:nvSpPr>
          <p:cNvPr id="11" name="Rectangle 10"/>
          <p:cNvSpPr/>
          <p:nvPr/>
        </p:nvSpPr>
        <p:spPr>
          <a:xfrm>
            <a:off x="1598934" y="3048965"/>
            <a:ext cx="2642839" cy="400110"/>
          </a:xfrm>
          <a:prstGeom prst="rect">
            <a:avLst/>
          </a:prstGeom>
        </p:spPr>
        <p:txBody>
          <a:bodyPr wrap="none">
            <a:spAutoFit/>
          </a:bodyPr>
          <a:lstStyle/>
          <a:p>
            <a:pPr marL="342900" indent="-342900">
              <a:buFont typeface="Arial" panose="020B0604020202020204" pitchFamily="34" charset="0"/>
              <a:buChar char="•"/>
            </a:pPr>
            <a:r>
              <a:rPr lang="en-IN" sz="2000" i="0" dirty="0" smtClean="0">
                <a:solidFill>
                  <a:srgbClr val="0D0D0D"/>
                </a:solidFill>
                <a:effectLst/>
                <a:latin typeface="Trebuchet MS" panose="020B0603020202020204" pitchFamily="34" charset="0"/>
              </a:rPr>
              <a:t>Security Personnel</a:t>
            </a:r>
            <a:endParaRPr lang="en-IN" dirty="0"/>
          </a:p>
        </p:txBody>
      </p:sp>
      <p:sp>
        <p:nvSpPr>
          <p:cNvPr id="12" name="Rectangle 11"/>
          <p:cNvSpPr/>
          <p:nvPr/>
        </p:nvSpPr>
        <p:spPr>
          <a:xfrm>
            <a:off x="1598934" y="3360850"/>
            <a:ext cx="2856872" cy="400110"/>
          </a:xfrm>
          <a:prstGeom prst="rect">
            <a:avLst/>
          </a:prstGeom>
        </p:spPr>
        <p:txBody>
          <a:bodyPr wrap="none">
            <a:spAutoFit/>
          </a:bodyPr>
          <a:lstStyle/>
          <a:p>
            <a:pPr marL="342900" indent="-342900">
              <a:buFont typeface="Arial" panose="020B0604020202020204" pitchFamily="34" charset="0"/>
              <a:buChar char="•"/>
            </a:pPr>
            <a:r>
              <a:rPr lang="en-IN" sz="2000" i="0" dirty="0" smtClean="0">
                <a:solidFill>
                  <a:srgbClr val="0D0D0D"/>
                </a:solidFill>
                <a:effectLst/>
                <a:latin typeface="Trebuchet MS" panose="020B0603020202020204" pitchFamily="34" charset="0"/>
              </a:rPr>
              <a:t>Industrial Inspectors</a:t>
            </a:r>
            <a:endParaRPr lang="en-IN" sz="2000" dirty="0">
              <a:latin typeface="Trebuchet MS" panose="020B0603020202020204" pitchFamily="34" charset="0"/>
            </a:endParaRPr>
          </a:p>
        </p:txBody>
      </p:sp>
      <p:sp>
        <p:nvSpPr>
          <p:cNvPr id="13" name="Rectangle 12"/>
          <p:cNvSpPr/>
          <p:nvPr/>
        </p:nvSpPr>
        <p:spPr>
          <a:xfrm>
            <a:off x="1598934" y="3661987"/>
            <a:ext cx="2917017" cy="400110"/>
          </a:xfrm>
          <a:prstGeom prst="rect">
            <a:avLst/>
          </a:prstGeom>
        </p:spPr>
        <p:txBody>
          <a:bodyPr wrap="none">
            <a:spAutoFit/>
          </a:bodyPr>
          <a:lstStyle/>
          <a:p>
            <a:pPr marL="342900" indent="-342900">
              <a:buFont typeface="Arial" panose="020B0604020202020204" pitchFamily="34" charset="0"/>
              <a:buChar char="•"/>
            </a:pPr>
            <a:r>
              <a:rPr lang="en-IN" sz="2000" i="0" dirty="0" smtClean="0">
                <a:solidFill>
                  <a:srgbClr val="0D0D0D"/>
                </a:solidFill>
                <a:effectLst/>
                <a:latin typeface="Trebuchet MS" panose="020B0603020202020204" pitchFamily="34" charset="0"/>
              </a:rPr>
              <a:t>Research Institutions</a:t>
            </a:r>
            <a:endParaRPr lang="en-IN" sz="2000" dirty="0">
              <a:latin typeface="Trebuchet MS" panose="020B0603020202020204" pitchFamily="34" charset="0"/>
            </a:endParaRPr>
          </a:p>
        </p:txBody>
      </p:sp>
      <p:sp>
        <p:nvSpPr>
          <p:cNvPr id="14" name="Rectangle 13"/>
          <p:cNvSpPr/>
          <p:nvPr/>
        </p:nvSpPr>
        <p:spPr>
          <a:xfrm>
            <a:off x="1598934" y="4018813"/>
            <a:ext cx="3146246" cy="400110"/>
          </a:xfrm>
          <a:prstGeom prst="rect">
            <a:avLst/>
          </a:prstGeom>
        </p:spPr>
        <p:txBody>
          <a:bodyPr wrap="none">
            <a:spAutoFit/>
          </a:bodyPr>
          <a:lstStyle/>
          <a:p>
            <a:pPr marL="342900" indent="-342900">
              <a:buFont typeface="Arial" panose="020B0604020202020204" pitchFamily="34" charset="0"/>
              <a:buChar char="•"/>
            </a:pPr>
            <a:r>
              <a:rPr lang="en-IN" sz="2000" i="0" dirty="0" smtClean="0">
                <a:solidFill>
                  <a:srgbClr val="0D0D0D"/>
                </a:solidFill>
                <a:effectLst/>
                <a:latin typeface="Trebuchet MS" panose="020B0603020202020204" pitchFamily="34" charset="0"/>
              </a:rPr>
              <a:t>Emergency Responders</a:t>
            </a:r>
            <a:endParaRPr lang="en-IN" sz="2000" dirty="0">
              <a:latin typeface="Trebuchet MS" panose="020B0603020202020204" pitchFamily="34" charset="0"/>
            </a:endParaRPr>
          </a:p>
        </p:txBody>
      </p:sp>
      <p:sp>
        <p:nvSpPr>
          <p:cNvPr id="15" name="Rectangle 14"/>
          <p:cNvSpPr/>
          <p:nvPr/>
        </p:nvSpPr>
        <p:spPr>
          <a:xfrm>
            <a:off x="1598934" y="4375639"/>
            <a:ext cx="3003002" cy="400110"/>
          </a:xfrm>
          <a:prstGeom prst="rect">
            <a:avLst/>
          </a:prstGeom>
        </p:spPr>
        <p:txBody>
          <a:bodyPr wrap="none">
            <a:spAutoFit/>
          </a:bodyPr>
          <a:lstStyle/>
          <a:p>
            <a:pPr marL="342900" indent="-342900">
              <a:buFont typeface="Arial" panose="020B0604020202020204" pitchFamily="34" charset="0"/>
              <a:buChar char="•"/>
            </a:pPr>
            <a:r>
              <a:rPr lang="en-IN" sz="2000" i="0" dirty="0" smtClean="0">
                <a:solidFill>
                  <a:srgbClr val="0D0D0D"/>
                </a:solidFill>
                <a:effectLst/>
                <a:latin typeface="Trebuchet MS" panose="020B0603020202020204" pitchFamily="34" charset="0"/>
              </a:rPr>
              <a:t>Government Agencies</a:t>
            </a:r>
            <a:endParaRPr lang="en-IN" sz="2000" dirty="0">
              <a:latin typeface="Trebuchet MS" panose="020B0603020202020204" pitchFamily="34" charset="0"/>
            </a:endParaRPr>
          </a:p>
        </p:txBody>
      </p:sp>
      <p:sp>
        <p:nvSpPr>
          <p:cNvPr id="16" name="Rectangle 15"/>
          <p:cNvSpPr/>
          <p:nvPr/>
        </p:nvSpPr>
        <p:spPr>
          <a:xfrm>
            <a:off x="1598934" y="4757301"/>
            <a:ext cx="3455561" cy="400110"/>
          </a:xfrm>
          <a:prstGeom prst="rect">
            <a:avLst/>
          </a:prstGeom>
        </p:spPr>
        <p:txBody>
          <a:bodyPr wrap="none">
            <a:spAutoFit/>
          </a:bodyPr>
          <a:lstStyle/>
          <a:p>
            <a:pPr marL="342900" indent="-342900">
              <a:buFont typeface="Arial" panose="020B0604020202020204" pitchFamily="34" charset="0"/>
              <a:buChar char="•"/>
            </a:pPr>
            <a:r>
              <a:rPr lang="en-IN" sz="2000" i="0" dirty="0" smtClean="0">
                <a:solidFill>
                  <a:srgbClr val="0D0D0D"/>
                </a:solidFill>
                <a:effectLst/>
                <a:latin typeface="Trebuchet MS" panose="020B0603020202020204" pitchFamily="34" charset="0"/>
              </a:rPr>
              <a:t>Private Sector Companies</a:t>
            </a:r>
            <a:endParaRPr lang="en-IN" dirty="0"/>
          </a:p>
        </p:txBody>
      </p:sp>
      <p:sp>
        <p:nvSpPr>
          <p:cNvPr id="17" name="Rectangle 16"/>
          <p:cNvSpPr/>
          <p:nvPr/>
        </p:nvSpPr>
        <p:spPr>
          <a:xfrm>
            <a:off x="1598934" y="5073865"/>
            <a:ext cx="3238387" cy="400110"/>
          </a:xfrm>
          <a:prstGeom prst="rect">
            <a:avLst/>
          </a:prstGeom>
        </p:spPr>
        <p:txBody>
          <a:bodyPr wrap="none">
            <a:spAutoFit/>
          </a:bodyPr>
          <a:lstStyle/>
          <a:p>
            <a:pPr marL="342900" indent="-342900">
              <a:buFont typeface="Arial" panose="020B0604020202020204" pitchFamily="34" charset="0"/>
              <a:buChar char="•"/>
            </a:pPr>
            <a:r>
              <a:rPr lang="en-IN" sz="2000" i="0" dirty="0" smtClean="0">
                <a:solidFill>
                  <a:srgbClr val="0D0D0D"/>
                </a:solidFill>
                <a:effectLst/>
                <a:latin typeface="Trebuchet MS" panose="020B0603020202020204" pitchFamily="34" charset="0"/>
              </a:rPr>
              <a:t>Educational Institutions</a:t>
            </a:r>
            <a:endParaRPr lang="en-IN" sz="2000" dirty="0">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457200" y="264443"/>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smtClean="0"/>
              <a:t>O</a:t>
            </a:r>
            <a:r>
              <a:rPr sz="3600" spc="25" dirty="0" smtClean="0"/>
              <a:t>U</a:t>
            </a:r>
            <a:r>
              <a:rPr sz="3600" dirty="0" smtClean="0"/>
              <a:t>R</a:t>
            </a:r>
            <a:r>
              <a:rPr sz="3600" spc="5" dirty="0" smtClean="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Rectangle 9"/>
          <p:cNvSpPr/>
          <p:nvPr/>
        </p:nvSpPr>
        <p:spPr>
          <a:xfrm>
            <a:off x="2917536" y="4910781"/>
            <a:ext cx="7620000" cy="1630045"/>
          </a:xfrm>
          <a:prstGeom prst="rect">
            <a:avLst/>
          </a:prstGeom>
        </p:spPr>
        <p:txBody>
          <a:bodyPr wrap="square">
            <a:spAutoFit/>
          </a:bodyPr>
          <a:lstStyle/>
          <a:p>
            <a:pPr marL="342900" indent="-342900">
              <a:buFont typeface="Wingdings" panose="05000000000000000000" pitchFamily="2" charset="2"/>
              <a:buChar char="§"/>
            </a:pPr>
            <a:r>
              <a:rPr lang="en-US" sz="2000" b="0" i="0" smtClean="0">
                <a:solidFill>
                  <a:srgbClr val="0D0D0D"/>
                </a:solidFill>
                <a:effectLst/>
                <a:latin typeface="Trebuchet MS" panose="020B0603020202020204" pitchFamily="34" charset="0"/>
              </a:rPr>
              <a:t>Our solution provides a thorough and economical approach to improving X-ray image analysis, incorporating scalability, smooth integration, and ethical standards. This results in notable enhancements in accuracy, efficiency, and operational effectiveness for our users.</a:t>
            </a:r>
            <a:endParaRPr lang="en-US" sz="2000" b="0" i="0" smtClean="0">
              <a:solidFill>
                <a:srgbClr val="0D0D0D"/>
              </a:solidFill>
              <a:effectLst/>
              <a:latin typeface="Trebuchet MS" panose="020B0603020202020204" pitchFamily="34" charset="0"/>
            </a:endParaRPr>
          </a:p>
        </p:txBody>
      </p:sp>
      <p:sp>
        <p:nvSpPr>
          <p:cNvPr id="11" name="Rectangle 10"/>
          <p:cNvSpPr/>
          <p:nvPr/>
        </p:nvSpPr>
        <p:spPr>
          <a:xfrm>
            <a:off x="2964007" y="949613"/>
            <a:ext cx="7256317" cy="1322070"/>
          </a:xfrm>
          <a:prstGeom prst="rect">
            <a:avLst/>
          </a:prstGeom>
        </p:spPr>
        <p:txBody>
          <a:bodyPr wrap="square">
            <a:spAutoFit/>
          </a:bodyPr>
          <a:lstStyle/>
          <a:p>
            <a:pPr marL="342900" indent="-342900">
              <a:buFont typeface="Wingdings" panose="05000000000000000000" pitchFamily="2" charset="2"/>
              <a:buChar char="§"/>
            </a:pPr>
            <a:r>
              <a:rPr lang="en-US" sz="2000" b="0" i="0" dirty="0" smtClean="0">
                <a:solidFill>
                  <a:srgbClr val="0D0D0D"/>
                </a:solidFill>
                <a:effectLst/>
                <a:latin typeface="Trebuchet MS" panose="020B0603020202020204" pitchFamily="34" charset="0"/>
                <a:cs typeface="Trebuchet MS" panose="020B0603020202020204" pitchFamily="34" charset="0"/>
              </a:rPr>
              <a:t>Our innovative method employing Convolutional Neural Networks (CNNs) for X-ray detection stands at the forefront, ready to transform the landscape of X-ray image analysis.</a:t>
            </a:r>
            <a:endParaRPr lang="en-US" sz="2000" b="0" i="0" dirty="0" smtClean="0">
              <a:solidFill>
                <a:srgbClr val="0D0D0D"/>
              </a:solidFill>
              <a:effectLst/>
              <a:latin typeface="Trebuchet MS" panose="020B0603020202020204" pitchFamily="34" charset="0"/>
              <a:cs typeface="Trebuchet MS" panose="020B0603020202020204" pitchFamily="34" charset="0"/>
            </a:endParaRPr>
          </a:p>
        </p:txBody>
      </p:sp>
      <p:sp>
        <p:nvSpPr>
          <p:cNvPr id="12" name="Rectangle 11"/>
          <p:cNvSpPr/>
          <p:nvPr/>
        </p:nvSpPr>
        <p:spPr>
          <a:xfrm>
            <a:off x="2917536" y="2315926"/>
            <a:ext cx="7620000" cy="1322070"/>
          </a:xfrm>
          <a:prstGeom prst="rect">
            <a:avLst/>
          </a:prstGeom>
        </p:spPr>
        <p:txBody>
          <a:bodyPr wrap="square">
            <a:spAutoFit/>
          </a:bodyPr>
          <a:lstStyle/>
          <a:p>
            <a:pPr marL="342900" indent="-342900">
              <a:buFont typeface="Wingdings" panose="05000000000000000000" pitchFamily="2" charset="2"/>
              <a:buChar char="§"/>
            </a:pPr>
            <a:r>
              <a:rPr lang="en-US" sz="2000" b="0" i="0" dirty="0" smtClean="0">
                <a:solidFill>
                  <a:srgbClr val="0D0D0D"/>
                </a:solidFill>
                <a:effectLst/>
                <a:latin typeface="Trebuchet MS" panose="020B0603020202020204" pitchFamily="34" charset="0"/>
              </a:rPr>
              <a:t>Its sophisticated algorithms and resilient training methods guarantee dependable performance across various datasets and imaging scenarios, providing reliable outcomes even in difficult conditions.. </a:t>
            </a:r>
            <a:endParaRPr lang="en-US" sz="2000" b="0" i="0" dirty="0" smtClean="0">
              <a:solidFill>
                <a:srgbClr val="0D0D0D"/>
              </a:solidFill>
              <a:effectLst/>
              <a:latin typeface="Trebuchet MS" panose="020B0603020202020204" pitchFamily="34" charset="0"/>
            </a:endParaRPr>
          </a:p>
        </p:txBody>
      </p:sp>
      <p:sp>
        <p:nvSpPr>
          <p:cNvPr id="13" name="Rectangle 12"/>
          <p:cNvSpPr/>
          <p:nvPr/>
        </p:nvSpPr>
        <p:spPr>
          <a:xfrm>
            <a:off x="2917536" y="3618583"/>
            <a:ext cx="7419974" cy="1322070"/>
          </a:xfrm>
          <a:prstGeom prst="rect">
            <a:avLst/>
          </a:prstGeom>
        </p:spPr>
        <p:txBody>
          <a:bodyPr wrap="square">
            <a:spAutoFit/>
          </a:bodyPr>
          <a:lstStyle/>
          <a:p>
            <a:pPr marL="342900" indent="-342900">
              <a:buFont typeface="Wingdings" panose="05000000000000000000" pitchFamily="2" charset="2"/>
              <a:buChar char="§"/>
            </a:pPr>
            <a:r>
              <a:rPr lang="en-US" sz="2000" b="0" i="0" smtClean="0">
                <a:solidFill>
                  <a:srgbClr val="0D0D0D"/>
                </a:solidFill>
                <a:effectLst/>
                <a:latin typeface="Trebuchet MS" panose="020B0603020202020204" pitchFamily="34" charset="0"/>
                <a:cs typeface="Trebuchet MS" panose="020B0603020202020204" pitchFamily="34" charset="0"/>
              </a:rPr>
              <a:t>Additionally, we place importance on making our solution interpretable and understandable. This involves offering users insights into how the model makes decisions </a:t>
            </a:r>
            <a:r>
              <a:rPr lang="en-US" sz="2000" b="0" i="0" smtClean="0">
                <a:solidFill>
                  <a:srgbClr val="0D0D0D"/>
                </a:solidFill>
                <a:effectLst/>
                <a:latin typeface="Trebuchet MS" panose="020B0603020202020204" pitchFamily="34" charset="0"/>
                <a:cs typeface="Trebuchet MS" panose="020B0603020202020204" pitchFamily="34" charset="0"/>
              </a:rPr>
              <a:t>through easy-to-understand visual representations.</a:t>
            </a:r>
            <a:endParaRPr lang="en-US" sz="2000" b="0" i="0" smtClean="0">
              <a:solidFill>
                <a:srgbClr val="0D0D0D"/>
              </a:solidFill>
              <a:effectLst/>
              <a:latin typeface="Trebuchet MS" panose="020B0603020202020204" pitchFamily="34" charset="0"/>
              <a:cs typeface="Trebuchet MS" panose="020B0603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smtClean="0"/>
              <a:t>OUR</a:t>
            </a:r>
            <a:r>
              <a:rPr sz="4250" spc="-10" dirty="0" smtClean="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Rectangle 8"/>
          <p:cNvSpPr/>
          <p:nvPr/>
        </p:nvSpPr>
        <p:spPr>
          <a:xfrm>
            <a:off x="2743200" y="1905482"/>
            <a:ext cx="6442789" cy="3477875"/>
          </a:xfrm>
          <a:prstGeom prst="rect">
            <a:avLst/>
          </a:prstGeom>
        </p:spPr>
        <p:txBody>
          <a:bodyPr wrap="none">
            <a:spAutoFit/>
          </a:bodyPr>
          <a:lstStyle/>
          <a:p>
            <a:pPr marL="457200" indent="-457200">
              <a:buFont typeface="Wingdings" panose="05000000000000000000" pitchFamily="2" charset="2"/>
              <a:buChar char="§"/>
            </a:pPr>
            <a:r>
              <a:rPr lang="en-IN" sz="2800" i="0" dirty="0" smtClean="0">
                <a:solidFill>
                  <a:srgbClr val="0D0D0D"/>
                </a:solidFill>
                <a:effectLst/>
                <a:latin typeface="Trebuchet MS" panose="020B0603020202020204" pitchFamily="34" charset="0"/>
              </a:rPr>
              <a:t>Breakthrough Accuracy</a:t>
            </a:r>
            <a:endParaRPr lang="en-IN" sz="2800" i="0" dirty="0" smtClean="0">
              <a:solidFill>
                <a:srgbClr val="0D0D0D"/>
              </a:solidFill>
              <a:effectLst/>
              <a:latin typeface="Trebuchet MS" panose="020B0603020202020204" pitchFamily="34" charset="0"/>
            </a:endParaRPr>
          </a:p>
          <a:p>
            <a:pPr marL="457200" indent="-457200">
              <a:buFont typeface="Wingdings" panose="05000000000000000000" pitchFamily="2" charset="2"/>
              <a:buChar char="§"/>
            </a:pPr>
            <a:r>
              <a:rPr lang="en-IN" sz="2800" dirty="0">
                <a:latin typeface="Trebuchet MS" panose="020B0603020202020204" pitchFamily="34" charset="0"/>
              </a:rPr>
              <a:t>Real-time </a:t>
            </a:r>
            <a:r>
              <a:rPr lang="en-IN" sz="2800" dirty="0" smtClean="0">
                <a:latin typeface="Trebuchet MS" panose="020B0603020202020204" pitchFamily="34" charset="0"/>
              </a:rPr>
              <a:t>Efficiency</a:t>
            </a:r>
            <a:endParaRPr lang="en-IN" sz="2800" dirty="0" smtClean="0">
              <a:latin typeface="Trebuchet MS" panose="020B0603020202020204" pitchFamily="34" charset="0"/>
            </a:endParaRPr>
          </a:p>
          <a:p>
            <a:pPr marL="457200" indent="-457200">
              <a:buFont typeface="Wingdings" panose="05000000000000000000" pitchFamily="2" charset="2"/>
              <a:buChar char="§"/>
            </a:pPr>
            <a:r>
              <a:rPr lang="en-IN" sz="2800" dirty="0">
                <a:latin typeface="Trebuchet MS" panose="020B0603020202020204" pitchFamily="34" charset="0"/>
              </a:rPr>
              <a:t>Adaptability to Varied </a:t>
            </a:r>
            <a:r>
              <a:rPr lang="en-IN" sz="2800" dirty="0" smtClean="0">
                <a:latin typeface="Trebuchet MS" panose="020B0603020202020204" pitchFamily="34" charset="0"/>
              </a:rPr>
              <a:t>Conditions</a:t>
            </a:r>
            <a:endParaRPr lang="en-IN" sz="2800" dirty="0" smtClean="0">
              <a:latin typeface="Trebuchet MS" panose="020B0603020202020204" pitchFamily="34" charset="0"/>
            </a:endParaRPr>
          </a:p>
          <a:p>
            <a:pPr marL="457200" indent="-457200">
              <a:buFont typeface="Wingdings" panose="05000000000000000000" pitchFamily="2" charset="2"/>
              <a:buChar char="§"/>
            </a:pPr>
            <a:r>
              <a:rPr lang="en-IN" sz="2800" dirty="0">
                <a:latin typeface="Trebuchet MS" panose="020B0603020202020204" pitchFamily="34" charset="0"/>
              </a:rPr>
              <a:t>Intuitive </a:t>
            </a:r>
            <a:r>
              <a:rPr lang="en-IN" sz="2800" dirty="0" smtClean="0">
                <a:latin typeface="Trebuchet MS" panose="020B0603020202020204" pitchFamily="34" charset="0"/>
              </a:rPr>
              <a:t>Interpretability</a:t>
            </a:r>
            <a:endParaRPr lang="en-IN" sz="2800" dirty="0" smtClean="0">
              <a:latin typeface="Trebuchet MS" panose="020B0603020202020204" pitchFamily="34" charset="0"/>
            </a:endParaRPr>
          </a:p>
          <a:p>
            <a:pPr marL="457200" indent="-457200">
              <a:buFont typeface="Wingdings" panose="05000000000000000000" pitchFamily="2" charset="2"/>
              <a:buChar char="§"/>
            </a:pPr>
            <a:r>
              <a:rPr lang="en-IN" sz="2800" dirty="0">
                <a:latin typeface="Trebuchet MS" panose="020B0603020202020204" pitchFamily="34" charset="0"/>
              </a:rPr>
              <a:t>Seamless Integration and </a:t>
            </a:r>
            <a:r>
              <a:rPr lang="en-IN" sz="2800" dirty="0" smtClean="0">
                <a:latin typeface="Trebuchet MS" panose="020B0603020202020204" pitchFamily="34" charset="0"/>
              </a:rPr>
              <a:t>Scalability</a:t>
            </a:r>
            <a:endParaRPr lang="en-IN" sz="2800" dirty="0" smtClean="0">
              <a:latin typeface="Trebuchet MS" panose="020B0603020202020204" pitchFamily="34" charset="0"/>
            </a:endParaRPr>
          </a:p>
          <a:p>
            <a:pPr marL="457200" indent="-457200">
              <a:buFont typeface="Wingdings" panose="05000000000000000000" pitchFamily="2" charset="2"/>
              <a:buChar char="§"/>
            </a:pPr>
            <a:r>
              <a:rPr lang="en-IN" sz="2800" dirty="0">
                <a:latin typeface="Trebuchet MS" panose="020B0603020202020204" pitchFamily="34" charset="0"/>
              </a:rPr>
              <a:t>Ethical and Regulatory </a:t>
            </a:r>
            <a:r>
              <a:rPr lang="en-IN" sz="2800" dirty="0" smtClean="0">
                <a:latin typeface="Trebuchet MS" panose="020B0603020202020204" pitchFamily="34" charset="0"/>
              </a:rPr>
              <a:t>Compliance</a:t>
            </a:r>
            <a:endParaRPr lang="en-IN" sz="2800" dirty="0" smtClean="0">
              <a:latin typeface="Trebuchet MS" panose="020B0603020202020204" pitchFamily="34" charset="0"/>
            </a:endParaRPr>
          </a:p>
          <a:p>
            <a:pPr marL="457200" indent="-457200">
              <a:buFont typeface="Wingdings" panose="05000000000000000000" pitchFamily="2" charset="2"/>
              <a:buChar char="§"/>
            </a:pPr>
            <a:r>
              <a:rPr lang="en-IN" sz="2800" dirty="0" smtClean="0">
                <a:latin typeface="Trebuchet MS" panose="020B0603020202020204" pitchFamily="34" charset="0"/>
              </a:rPr>
              <a:t>Transformative </a:t>
            </a:r>
            <a:r>
              <a:rPr lang="en-IN" sz="2800" dirty="0">
                <a:latin typeface="Trebuchet MS" panose="020B0603020202020204" pitchFamily="34" charset="0"/>
              </a:rPr>
              <a:t>Cost-effectiveness</a:t>
            </a:r>
            <a:endParaRPr lang="en-IN" sz="2800" dirty="0">
              <a:latin typeface="Trebuchet MS" panose="020B0603020202020204" pitchFamily="34" charset="0"/>
            </a:endParaRPr>
          </a:p>
          <a:p>
            <a:endParaRPr lang="en-IN" sz="2400" dirty="0">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381000" y="781445"/>
            <a:ext cx="10591800" cy="6101715"/>
          </a:xfrm>
          <a:prstGeom prst="rect">
            <a:avLst/>
          </a:prstGeom>
        </p:spPr>
        <p:txBody>
          <a:bodyPr vert="horz" wrap="square" lIns="0" tIns="12700" rIns="0" bIns="0" rtlCol="0">
            <a:spAutoFit/>
          </a:bodyPr>
          <a:lstStyle/>
          <a:p>
            <a:pPr marL="12700">
              <a:lnSpc>
                <a:spcPct val="100000"/>
              </a:lnSpc>
              <a:spcBef>
                <a:spcPts val="100"/>
              </a:spcBef>
            </a:pPr>
            <a:r>
              <a:rPr lang="en-US" sz="1600" b="1" dirty="0">
                <a:latin typeface="Trebuchet MS" panose="020B0603020202020204"/>
                <a:cs typeface="Trebuchet MS" panose="020B0603020202020204"/>
              </a:rPr>
              <a:t>Data Preparation:</a:t>
            </a:r>
            <a:endParaRPr lang="en-US" sz="1600" b="1" dirty="0">
              <a:latin typeface="Trebuchet MS" panose="020B0603020202020204"/>
              <a:cs typeface="Trebuchet MS" panose="020B0603020202020204"/>
            </a:endParaRPr>
          </a:p>
          <a:p>
            <a:pPr marL="12700">
              <a:lnSpc>
                <a:spcPct val="100000"/>
              </a:lnSpc>
              <a:spcBef>
                <a:spcPts val="100"/>
              </a:spcBef>
            </a:pPr>
            <a:r>
              <a:rPr lang="en-US" sz="1600" b="1" dirty="0">
                <a:latin typeface="Trebuchet MS" panose="020B0603020202020204"/>
                <a:cs typeface="Trebuchet MS" panose="020B0603020202020204"/>
              </a:rPr>
              <a:t>1. Acquire the X-ray image dataset, ensuring it adheres to proper formatting and includes accurate annotations with ground truth labels.</a:t>
            </a:r>
            <a:endParaRPr lang="en-US" sz="1600" b="1" dirty="0">
              <a:latin typeface="Trebuchet MS" panose="020B0603020202020204"/>
              <a:cs typeface="Trebuchet MS" panose="020B0603020202020204"/>
            </a:endParaRPr>
          </a:p>
          <a:p>
            <a:pPr marL="12700">
              <a:lnSpc>
                <a:spcPct val="100000"/>
              </a:lnSpc>
              <a:spcBef>
                <a:spcPts val="100"/>
              </a:spcBef>
            </a:pPr>
            <a:r>
              <a:rPr lang="en-US" sz="1600" b="1" dirty="0">
                <a:latin typeface="Trebuchet MS" panose="020B0603020202020204"/>
                <a:cs typeface="Trebuchet MS" panose="020B0603020202020204"/>
              </a:rPr>
              <a:t>2. Partition the dataset into training, validation, and test subsets to facilitate effective model assessment.</a:t>
            </a:r>
            <a:endParaRPr lang="en-US" sz="1600" b="1" dirty="0">
              <a:latin typeface="Trebuchet MS" panose="020B0603020202020204"/>
              <a:cs typeface="Trebuchet MS" panose="020B0603020202020204"/>
            </a:endParaRPr>
          </a:p>
          <a:p>
            <a:pPr marL="12700">
              <a:lnSpc>
                <a:spcPct val="100000"/>
              </a:lnSpc>
              <a:spcBef>
                <a:spcPts val="100"/>
              </a:spcBef>
            </a:pPr>
            <a:r>
              <a:rPr lang="en-US" sz="1600" b="1" dirty="0">
                <a:latin typeface="Trebuchet MS" panose="020B0603020202020204"/>
                <a:cs typeface="Trebuchet MS" panose="020B0603020202020204"/>
              </a:rPr>
              <a:t>3. Execute preprocessing procedures, such as resizing, normalization, and augmentation, to enhance the quality and diversity of the dataset.</a:t>
            </a:r>
            <a:endParaRPr lang="en-US" sz="1600" b="1" dirty="0">
              <a:latin typeface="Trebuchet MS" panose="020B0603020202020204"/>
              <a:cs typeface="Trebuchet MS" panose="020B0603020202020204"/>
            </a:endParaRPr>
          </a:p>
          <a:p>
            <a:pPr marL="12700">
              <a:lnSpc>
                <a:spcPct val="100000"/>
              </a:lnSpc>
              <a:spcBef>
                <a:spcPts val="100"/>
              </a:spcBef>
            </a:pPr>
            <a:endParaRPr lang="en-US" sz="1600" b="1" dirty="0">
              <a:latin typeface="Trebuchet MS" panose="020B0603020202020204"/>
              <a:cs typeface="Trebuchet MS" panose="020B0603020202020204"/>
            </a:endParaRPr>
          </a:p>
          <a:p>
            <a:pPr marL="12700">
              <a:lnSpc>
                <a:spcPct val="100000"/>
              </a:lnSpc>
              <a:spcBef>
                <a:spcPts val="100"/>
              </a:spcBef>
            </a:pPr>
            <a:r>
              <a:rPr lang="en-US" sz="1600" b="1" dirty="0">
                <a:latin typeface="Trebuchet MS" panose="020B0603020202020204"/>
                <a:cs typeface="Trebuchet MS" panose="020B0603020202020204"/>
              </a:rPr>
              <a:t>Model Architecture Design:</a:t>
            </a:r>
            <a:endParaRPr lang="en-US" sz="1600" b="1" dirty="0">
              <a:latin typeface="Trebuchet MS" panose="020B0603020202020204"/>
              <a:cs typeface="Trebuchet MS" panose="020B0603020202020204"/>
            </a:endParaRPr>
          </a:p>
          <a:p>
            <a:pPr marL="12700">
              <a:lnSpc>
                <a:spcPct val="100000"/>
              </a:lnSpc>
              <a:spcBef>
                <a:spcPts val="100"/>
              </a:spcBef>
            </a:pPr>
            <a:r>
              <a:rPr lang="en-US" sz="1600" b="1" dirty="0">
                <a:latin typeface="Trebuchet MS" panose="020B0603020202020204"/>
                <a:cs typeface="Trebuchet MS" panose="020B0603020202020204"/>
              </a:rPr>
              <a:t>1. Opt for a suitable CNN architecture tailored specifically for X-ray image analysis, such as VGG, ResNet, or DenseNet.</a:t>
            </a:r>
            <a:endParaRPr lang="en-US" sz="1600" b="1" dirty="0">
              <a:latin typeface="Trebuchet MS" panose="020B0603020202020204"/>
              <a:cs typeface="Trebuchet MS" panose="020B0603020202020204"/>
            </a:endParaRPr>
          </a:p>
          <a:p>
            <a:pPr marL="12700">
              <a:lnSpc>
                <a:spcPct val="100000"/>
              </a:lnSpc>
              <a:spcBef>
                <a:spcPts val="100"/>
              </a:spcBef>
            </a:pPr>
            <a:r>
              <a:rPr lang="en-US" sz="1600" b="1" dirty="0">
                <a:latin typeface="Trebuchet MS" panose="020B0603020202020204"/>
                <a:cs typeface="Trebuchet MS" panose="020B0603020202020204"/>
              </a:rPr>
              <a:t>2. Customize the selected architecture to accommodate the unique characteristics of X-ray images, notably their high contrast and grayscale properties.</a:t>
            </a:r>
            <a:endParaRPr lang="en-US" sz="1600" b="1" dirty="0">
              <a:latin typeface="Trebuchet MS" panose="020B0603020202020204"/>
              <a:cs typeface="Trebuchet MS" panose="020B0603020202020204"/>
            </a:endParaRPr>
          </a:p>
          <a:p>
            <a:pPr marL="12700">
              <a:lnSpc>
                <a:spcPct val="100000"/>
              </a:lnSpc>
              <a:spcBef>
                <a:spcPts val="100"/>
              </a:spcBef>
            </a:pPr>
            <a:r>
              <a:rPr lang="en-US" sz="1600" b="1" dirty="0">
                <a:latin typeface="Trebuchet MS" panose="020B0603020202020204"/>
                <a:cs typeface="Trebuchet MS" panose="020B0603020202020204"/>
              </a:rPr>
              <a:t>3. Integrate additional layers or adaptations as necessary to optimize the model for both object detection and classification tasks.</a:t>
            </a:r>
            <a:endParaRPr lang="en-US" sz="1600" b="1" dirty="0">
              <a:latin typeface="Trebuchet MS" panose="020B0603020202020204"/>
              <a:cs typeface="Trebuchet MS" panose="020B0603020202020204"/>
            </a:endParaRPr>
          </a:p>
          <a:p>
            <a:pPr marL="12700">
              <a:lnSpc>
                <a:spcPct val="100000"/>
              </a:lnSpc>
              <a:spcBef>
                <a:spcPts val="100"/>
              </a:spcBef>
            </a:pPr>
            <a:endParaRPr lang="en-US" sz="1600" b="1" dirty="0">
              <a:latin typeface="Trebuchet MS" panose="020B0603020202020204"/>
              <a:cs typeface="Trebuchet MS" panose="020B0603020202020204"/>
            </a:endParaRPr>
          </a:p>
          <a:p>
            <a:pPr marL="12700">
              <a:lnSpc>
                <a:spcPct val="100000"/>
              </a:lnSpc>
              <a:spcBef>
                <a:spcPts val="100"/>
              </a:spcBef>
            </a:pPr>
            <a:r>
              <a:rPr lang="en-US" sz="1600" b="1" dirty="0">
                <a:latin typeface="Trebuchet MS" panose="020B0603020202020204"/>
                <a:cs typeface="Trebuchet MS" panose="020B0603020202020204"/>
              </a:rPr>
              <a:t>Training and Optimization:</a:t>
            </a:r>
            <a:endParaRPr lang="en-US" sz="1600" b="1" dirty="0">
              <a:latin typeface="Trebuchet MS" panose="020B0603020202020204"/>
              <a:cs typeface="Trebuchet MS" panose="020B0603020202020204"/>
            </a:endParaRPr>
          </a:p>
          <a:p>
            <a:pPr marL="12700">
              <a:lnSpc>
                <a:spcPct val="100000"/>
              </a:lnSpc>
              <a:spcBef>
                <a:spcPts val="100"/>
              </a:spcBef>
            </a:pPr>
            <a:r>
              <a:rPr lang="en-US" sz="1600" b="1" dirty="0">
                <a:latin typeface="Trebuchet MS" panose="020B0603020202020204"/>
                <a:cs typeface="Trebuchet MS" panose="020B0603020202020204"/>
              </a:rPr>
              <a:t>1. Initialize the CNN model with appropriate weights or utilize pre-trained models, leveraging transfer learning methods to expedite training.</a:t>
            </a:r>
            <a:endParaRPr lang="en-US" sz="1600" b="1" dirty="0">
              <a:latin typeface="Trebuchet MS" panose="020B0603020202020204"/>
              <a:cs typeface="Trebuchet MS" panose="020B0603020202020204"/>
            </a:endParaRPr>
          </a:p>
          <a:p>
            <a:pPr marL="12700">
              <a:lnSpc>
                <a:spcPct val="100000"/>
              </a:lnSpc>
              <a:spcBef>
                <a:spcPts val="100"/>
              </a:spcBef>
            </a:pPr>
            <a:r>
              <a:rPr lang="en-US" sz="1600" b="1" dirty="0">
                <a:latin typeface="Trebuchet MS" panose="020B0603020202020204"/>
                <a:cs typeface="Trebuchet MS" panose="020B0603020202020204"/>
              </a:rPr>
              <a:t>2. Define pertinent loss functions, such as categorical cross-entropy or binary cross-entropy, contingent upon the classification objective.</a:t>
            </a:r>
            <a:endParaRPr lang="en-US" sz="1600" b="1" dirty="0">
              <a:latin typeface="Trebuchet MS" panose="020B0603020202020204"/>
              <a:cs typeface="Trebuchet MS" panose="020B0603020202020204"/>
            </a:endParaRPr>
          </a:p>
          <a:p>
            <a:pPr marL="12700">
              <a:lnSpc>
                <a:spcPct val="100000"/>
              </a:lnSpc>
              <a:spcBef>
                <a:spcPts val="100"/>
              </a:spcBef>
            </a:pPr>
            <a:r>
              <a:rPr lang="en-US" sz="1600" b="1" dirty="0">
                <a:latin typeface="Trebuchet MS" panose="020B0603020202020204"/>
                <a:cs typeface="Trebuchet MS" panose="020B0603020202020204"/>
              </a:rPr>
              <a:t>3. Employ optimization algorithms like Stochastic Gradient Descent (SGD), Adam, or RMSprop to minimize the loss function and iteratively update model parameters.</a:t>
            </a:r>
            <a:endParaRPr lang="en-US" sz="1600" b="1" dirty="0">
              <a:latin typeface="Trebuchet MS" panose="020B0603020202020204"/>
              <a:cs typeface="Trebuchet MS" panose="020B0603020202020204"/>
            </a:endParaRPr>
          </a:p>
          <a:p>
            <a:pPr marL="12700">
              <a:lnSpc>
                <a:spcPct val="100000"/>
              </a:lnSpc>
              <a:spcBef>
                <a:spcPts val="100"/>
              </a:spcBef>
            </a:pPr>
            <a:r>
              <a:rPr lang="en-US" sz="1600" b="1" dirty="0">
                <a:latin typeface="Trebuchet MS" panose="020B0603020202020204"/>
                <a:cs typeface="Trebuchet MS" panose="020B0603020202020204"/>
              </a:rPr>
              <a:t>4. Fine-tune hyperparameters including learning rate, batch size, and regularization techniques to enhance model convergence and generalization.</a:t>
            </a:r>
            <a:endParaRPr lang="en-US" sz="1600" b="1"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09600" y="27709"/>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panose="020B0603020202020204"/>
                <a:cs typeface="Trebuchet MS" panose="020B0603020202020204"/>
              </a:rPr>
              <a:t>M</a:t>
            </a:r>
            <a:r>
              <a:rPr sz="4000" b="1" dirty="0">
                <a:latin typeface="Trebuchet MS" panose="020B0603020202020204"/>
                <a:cs typeface="Trebuchet MS" panose="020B0603020202020204"/>
              </a:rPr>
              <a:t>O</a:t>
            </a:r>
            <a:r>
              <a:rPr sz="4000" b="1" spc="-15" dirty="0">
                <a:latin typeface="Trebuchet MS" panose="020B0603020202020204"/>
                <a:cs typeface="Trebuchet MS" panose="020B0603020202020204"/>
              </a:rPr>
              <a:t>D</a:t>
            </a:r>
            <a:r>
              <a:rPr sz="4000" b="1" spc="-35" dirty="0">
                <a:latin typeface="Trebuchet MS" panose="020B0603020202020204"/>
                <a:cs typeface="Trebuchet MS" panose="020B0603020202020204"/>
              </a:rPr>
              <a:t>E</a:t>
            </a:r>
            <a:r>
              <a:rPr sz="4000" b="1" spc="-30" dirty="0">
                <a:latin typeface="Trebuchet MS" panose="020B0603020202020204"/>
                <a:cs typeface="Trebuchet MS" panose="020B0603020202020204"/>
              </a:rPr>
              <a:t>LL</a:t>
            </a:r>
            <a:r>
              <a:rPr sz="4000" b="1" spc="-5" dirty="0">
                <a:latin typeface="Trebuchet MS" panose="020B0603020202020204"/>
                <a:cs typeface="Trebuchet MS" panose="020B0603020202020204"/>
              </a:rPr>
              <a:t>I</a:t>
            </a:r>
            <a:r>
              <a:rPr sz="4000" b="1" spc="30" dirty="0">
                <a:latin typeface="Trebuchet MS" panose="020B0603020202020204"/>
                <a:cs typeface="Trebuchet MS" panose="020B0603020202020204"/>
              </a:rPr>
              <a:t>N</a:t>
            </a:r>
            <a:r>
              <a:rPr sz="4000" b="1" spc="5" dirty="0">
                <a:latin typeface="Trebuchet MS" panose="020B0603020202020204"/>
                <a:cs typeface="Trebuchet MS" panose="020B0603020202020204"/>
              </a:rPr>
              <a:t>G</a:t>
            </a:r>
            <a:endParaRPr sz="4000" dirty="0">
              <a:latin typeface="Trebuchet MS" panose="020B0603020202020204"/>
              <a:cs typeface="Trebuchet MS" panose="020B0603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6516</Words>
  <Application>WPS Presentation</Application>
  <PresentationFormat>Widescreen</PresentationFormat>
  <Paragraphs>161</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Trebuchet MS</vt:lpstr>
      <vt:lpstr>Trebuchet MS</vt:lpstr>
      <vt:lpstr>Times New Roman</vt:lpstr>
      <vt:lpstr>Söhne</vt:lpstr>
      <vt:lpstr>Segoe Print</vt:lpstr>
      <vt:lpstr>Calibri</vt:lpstr>
      <vt:lpstr>Microsoft YaHei</vt:lpstr>
      <vt:lpstr>Arial Unicode MS</vt:lpstr>
      <vt:lpstr>Cascadia Code ExtraLight</vt:lpstr>
      <vt:lpstr>Office Theme</vt:lpstr>
      <vt:lpstr>X-RAY DETECTION USING CNN</vt:lpstr>
      <vt:lpstr>PROJECT TITLE</vt:lpstr>
      <vt:lpstr>AGENDA</vt:lpstr>
      <vt:lpstr>PROBLEM	STATEMENT</vt:lpstr>
      <vt:lpstr>PROJECT	OVERVIEW</vt:lpstr>
      <vt:lpstr>WHO ARE THE END USERS?</vt:lpstr>
      <vt:lpstr>OUR SOLUTION AND ITS VALUE PROPOSITION</vt:lpstr>
      <vt:lpstr>THE WOW IN OUR SOLUTION</vt:lpstr>
      <vt:lpstr>PowerPoint 演示文稿</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X-RAY DETECTION USING CNN</dc:title>
  <dc:creator>HP</dc:creator>
  <cp:lastModifiedBy>crazy</cp:lastModifiedBy>
  <cp:revision>9</cp:revision>
  <dcterms:created xsi:type="dcterms:W3CDTF">2024-04-03T03:59:00Z</dcterms:created>
  <dcterms:modified xsi:type="dcterms:W3CDTF">2024-04-17T17:35:52Z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ICV">
    <vt:lpwstr>B9570A95B2F84A1DAE8975E8FEDF9E9A_13</vt:lpwstr>
  </property>
  <property fmtid="{D5CDD505-2E9C-101B-9397-08002B2CF9AE}" pid="5" name="KSOProductBuildVer">
    <vt:lpwstr>1033-12.2.0.16731</vt:lpwstr>
  </property>
</Properties>
</file>