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68" r:id="rId2"/>
    <p:sldId id="262" r:id="rId3"/>
    <p:sldId id="267" r:id="rId4"/>
    <p:sldId id="277" r:id="rId5"/>
    <p:sldId id="259" r:id="rId6"/>
    <p:sldId id="260" r:id="rId7"/>
    <p:sldId id="261" r:id="rId8"/>
    <p:sldId id="258" r:id="rId9"/>
    <p:sldId id="263" r:id="rId10"/>
    <p:sldId id="264" r:id="rId11"/>
    <p:sldId id="265" r:id="rId12"/>
    <p:sldId id="266" r:id="rId13"/>
    <p:sldId id="269" r:id="rId14"/>
    <p:sldId id="275" r:id="rId15"/>
    <p:sldId id="272" r:id="rId16"/>
    <p:sldId id="271" r:id="rId17"/>
    <p:sldId id="270" r:id="rId18"/>
    <p:sldId id="279" r:id="rId19"/>
    <p:sldId id="274" r:id="rId20"/>
    <p:sldId id="280" r:id="rId21"/>
    <p:sldId id="278" r:id="rId22"/>
    <p:sldId id="273" r:id="rId23"/>
    <p:sldId id="276" r:id="rId24"/>
    <p:sldId id="281" r:id="rId25"/>
    <p:sldId id="295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6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40B7-2FDB-4778-B92B-B3DCBA3A7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8B2C9-7328-4EFA-90E7-019619A00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7780C-5DE9-4B7C-867C-175D8C8B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58F4-053B-4397-B2A3-72FEFFA054F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5C9F-1369-4AC7-A69C-323E6C53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D7E04-73B6-48C7-8FDF-94FB8A54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07CF-3E95-4F4C-9619-503104CA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1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313A-10BE-46B0-9E87-3DAA2E1B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099D2-85BA-4F63-B088-D06FE66DD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27C3D-8CEB-4D16-8173-8802DCC9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58F4-053B-4397-B2A3-72FEFFA054F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EBB69-49F6-4FC3-AADC-7FDA69D1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51492-D3F9-43DF-9466-7A33716C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07CF-3E95-4F4C-9619-503104CA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4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12145-004B-48C4-B2FE-187564DD2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A0261-7CCE-4ADB-AD1C-B47C109AE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7AB90-E193-4CC1-BCA1-C79D08A1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58F4-053B-4397-B2A3-72FEFFA054F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D527-3D0D-45F5-AE00-DE1B250C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A911E-5BEB-4402-803E-C9AE93C0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07CF-3E95-4F4C-9619-503104CA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4FCB-9AAB-4F05-8C9B-80F51B88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7117C-B459-4D09-B85B-12891BE1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2AEBE-D1D1-4CC0-9D1A-AAF84683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58F4-053B-4397-B2A3-72FEFFA054F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75D1-3197-43AD-A3CE-A3A4ACDB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3F3B1-7E10-4E42-874C-69A81B90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07CF-3E95-4F4C-9619-503104CA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5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0F6B-23AB-4FC8-AD29-9D6CAA14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926F1-5184-453F-93E2-B0615AEF7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243AA-D3B3-406E-8F2F-E13BDECA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58F4-053B-4397-B2A3-72FEFFA054F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2430A-42CF-4EB9-B81A-4C804E98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70AE5-2FB8-43BF-93DD-EF5C706D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07CF-3E95-4F4C-9619-503104CA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8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C2E0-2239-4373-AA48-7731E597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784C0-59B3-4E0D-972B-75FF61CF7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217A1-42EE-42A4-BF87-C89B5687E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1C34-690D-4464-91DE-ACD85911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58F4-053B-4397-B2A3-72FEFFA054F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E09B4-9DD0-45E5-9D8B-CF5F0D57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28BF6-564F-44A4-A94A-E38F5401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07CF-3E95-4F4C-9619-503104CA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B99C-878D-44C8-921D-21D68309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1EB1E-6563-46D0-9C3D-6CD030C54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103C1-712B-4D68-A376-E037EE7D6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B7F0F-931A-4799-B5CB-0A12B51AC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D4AFA-FA80-4FDC-9347-3A8565861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4CB61-9E32-428E-963A-2D3940F2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58F4-053B-4397-B2A3-72FEFFA054F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D4716-7D57-4B1E-AC75-0D10FEC0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1BDE4-7361-4E0B-994E-7962314C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07CF-3E95-4F4C-9619-503104CA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6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C619-8B48-4465-BF2A-11D4B98B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BEA3B-9152-4D16-8F62-67FB07C3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58F4-053B-4397-B2A3-72FEFFA054F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86D24-1C5F-4817-A3B6-B95D3FDE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A9D35-2508-4453-961B-DB4A16D0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07CF-3E95-4F4C-9619-503104CA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B635A-B76E-4392-B7B5-1E6F2A05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58F4-053B-4397-B2A3-72FEFFA054F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34B7F-8EC4-457C-99B9-66BBDCB9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50B1F-7CEF-474B-86CD-57BF3E2F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07CF-3E95-4F4C-9619-503104CA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0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5882-00B3-4C42-BDD8-8F8EB928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BF615-32AD-49EA-A69E-07D628165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68376-8000-4FBD-A99C-AEF7A6BAC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A14D5-C8C8-4580-A03E-CD1BC491A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58F4-053B-4397-B2A3-72FEFFA054F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6B3AB-E151-46D6-B907-1A89994F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39CF8-3116-4E23-8A11-3853F5AC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07CF-3E95-4F4C-9619-503104CA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5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5AD1-52B0-43EE-B9A3-0E9A5200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57D2C-719E-4C9C-B134-1A0EF9761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616BD-5CBD-4955-970D-756043B0E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814DA-55D1-4D7A-A397-FF8DCBF8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58F4-053B-4397-B2A3-72FEFFA054F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BB824-BAB7-46EA-810E-A913D556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8E999-CA11-41AC-9397-D707D5E5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607CF-3E95-4F4C-9619-503104CA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5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8EC12-0595-4480-9779-C1E3EB63C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9548C-6A80-40DF-A1FE-D7C6B5B47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BEBD-737A-4BDA-8ADE-89D61BD7D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58F4-053B-4397-B2A3-72FEFFA054F2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0646-9A39-48C5-9320-39E2F000C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BA8CA-69FE-43F6-882C-4467D1DA9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607CF-3E95-4F4C-9619-503104CA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8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ath.html" TargetMode="External"/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os.html" TargetMode="External"/><Relationship Id="rId5" Type="http://schemas.openxmlformats.org/officeDocument/2006/relationships/hyperlink" Target="https://docs.python.org/3/library/statistics.html" TargetMode="External"/><Relationship Id="rId4" Type="http://schemas.openxmlformats.org/officeDocument/2006/relationships/hyperlink" Target="https://docs.python.org/3/library/random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earth.com/practice/python/object-oriented-programming/classes-and-objects-i/tutorial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exception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forbeginners.com/cheatsheet/python-file-handlin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boto/" TargetMode="External"/><Relationship Id="rId2" Type="http://schemas.openxmlformats.org/officeDocument/2006/relationships/hyperlink" Target="https://aws.amazon.com/sdk-for-pyth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C30C-0058-44BA-9132-24E5B14C0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B91C9-F6CE-4E47-BFFB-5A685D38D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is an interpreted, object-oriented programming language similar to PERL, that has gained popularity because of its clear syntax and readability</a:t>
            </a:r>
          </a:p>
          <a:p>
            <a:r>
              <a:rPr lang="en-US" i="1" dirty="0"/>
              <a:t>Note: Python is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361290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9BE6-0AB4-4860-BD8D-CF1FDB28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B3EE-77B5-421A-999C-F1C502595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#include</a:t>
            </a:r>
            <a:r>
              <a:rPr lang="en-US" dirty="0">
                <a:solidFill>
                  <a:srgbClr val="0070C0"/>
                </a:solidFill>
              </a:rPr>
              <a:t>&lt;iostream&gt;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cout</a:t>
            </a:r>
            <a:r>
              <a:rPr lang="en-US" dirty="0"/>
              <a:t>&lt;&lt;</a:t>
            </a:r>
            <a:r>
              <a:rPr lang="en-US" dirty="0">
                <a:solidFill>
                  <a:srgbClr val="92D050"/>
                </a:solidFill>
              </a:rPr>
              <a:t>“</a:t>
            </a:r>
            <a:r>
              <a:rPr lang="en-US" dirty="0">
                <a:solidFill>
                  <a:srgbClr val="00B0F0"/>
                </a:solidFill>
              </a:rPr>
              <a:t>\n</a:t>
            </a:r>
            <a:r>
              <a:rPr lang="en-US" dirty="0">
                <a:solidFill>
                  <a:srgbClr val="92D050"/>
                </a:solidFill>
              </a:rPr>
              <a:t>Hello world”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408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EB56-7C1C-41BB-950A-C4913EB6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997FF-E9D1-49E5-B30F-2F6AD1CB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HelloWorld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public static void </a:t>
            </a:r>
            <a:r>
              <a:rPr lang="en-US" dirty="0"/>
              <a:t>main(String args[]) 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System.out.println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"Hello, World"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8207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A530-8705-4D64-A3AB-74844F94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BC87-75E2-4B72-87C8-E2372A746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“Hello world”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597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0C21-5666-4636-931F-2A5EB31A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&amp;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726D-40C9-47CE-96A6-C09539C3D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IDE - Integrated Development Environment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An integrated development environment (IDE) is a software suite that consolidates basic tools required to write and test software.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CS50 ide – Python &lt;replace with program name&gt;</a:t>
            </a:r>
          </a:p>
          <a:p>
            <a:pPr marL="0" indent="0">
              <a:buNone/>
            </a:pPr>
            <a:r>
              <a:rPr lang="en-US" dirty="0"/>
              <a:t>	Anaconda – Spyder (Use play button to run)</a:t>
            </a:r>
          </a:p>
          <a:p>
            <a:pPr marL="0" indent="0">
              <a:buNone/>
            </a:pPr>
            <a:r>
              <a:rPr lang="en-US" dirty="0"/>
              <a:t>	Python – Direct Download (Enter to run)</a:t>
            </a:r>
          </a:p>
          <a:p>
            <a:pPr marL="0" indent="0">
              <a:buNone/>
            </a:pPr>
            <a:r>
              <a:rPr lang="en-US" dirty="0"/>
              <a:t>	Thonny</a:t>
            </a:r>
          </a:p>
          <a:p>
            <a:pPr marL="0" indent="0">
              <a:buNone/>
            </a:pPr>
            <a:r>
              <a:rPr lang="en-US" dirty="0"/>
              <a:t>	Pychram</a:t>
            </a:r>
          </a:p>
          <a:p>
            <a:pPr marL="0" indent="0">
              <a:buNone/>
            </a:pPr>
            <a:r>
              <a:rPr lang="en-US" dirty="0"/>
              <a:t>	Netbeans</a:t>
            </a:r>
          </a:p>
        </p:txBody>
      </p:sp>
    </p:spTree>
    <p:extLst>
      <p:ext uri="{BB962C8B-B14F-4D97-AF65-F5344CB8AC3E}">
        <p14:creationId xmlns:p14="http://schemas.microsoft.com/office/powerpoint/2010/main" val="1181952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B313-91CF-4698-B4A3-CFCE8F85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0BDB7-95AB-415A-A657-A8681E91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They are used to main readability &amp; turn </a:t>
            </a:r>
            <a:r>
              <a:rPr lang="en-US" b="1" dirty="0"/>
              <a:t>On</a:t>
            </a:r>
            <a:r>
              <a:rPr lang="en-US" dirty="0"/>
              <a:t> or </a:t>
            </a:r>
            <a:r>
              <a:rPr lang="en-US" b="1" dirty="0"/>
              <a:t>Off</a:t>
            </a:r>
            <a:r>
              <a:rPr lang="en-US" dirty="0"/>
              <a:t> any part of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Rules to create comment</a:t>
            </a:r>
            <a:r>
              <a:rPr lang="en-US" dirty="0"/>
              <a:t>:</a:t>
            </a:r>
          </a:p>
          <a:p>
            <a:r>
              <a:rPr lang="en-US" b="1" dirty="0"/>
              <a:t>#</a:t>
            </a:r>
            <a:r>
              <a:rPr lang="en-US" dirty="0"/>
              <a:t> for a single line comment</a:t>
            </a:r>
          </a:p>
          <a:p>
            <a:r>
              <a:rPr lang="en-US" b="1" dirty="0"/>
              <a:t>“”” </a:t>
            </a:r>
            <a:r>
              <a:rPr lang="en-US" dirty="0"/>
              <a:t>start </a:t>
            </a:r>
            <a:r>
              <a:rPr lang="en-US" b="1" dirty="0"/>
              <a:t>“”” </a:t>
            </a:r>
            <a:r>
              <a:rPr lang="en-US" dirty="0"/>
              <a:t> end for a multi line comment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429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77DD-888B-41F5-A97F-D2F9BFF6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F09E-48B2-4D9D-B539-B23EE5185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Python has a set of keywords that are reserved words that cannot be used as variable names, function names, or any other identifiers:</a:t>
            </a:r>
          </a:p>
          <a:p>
            <a:pPr marL="0" indent="0">
              <a:buNone/>
            </a:pPr>
            <a:r>
              <a:rPr lang="en-US" b="1" dirty="0"/>
              <a:t>Examples :</a:t>
            </a:r>
          </a:p>
          <a:p>
            <a:pPr marL="0" indent="0">
              <a:buNone/>
            </a:pPr>
            <a:r>
              <a:rPr lang="en-US" dirty="0"/>
              <a:t>True, False, class, finally, is, id, return, None, continue, for, lambda, try, def, from, while, and, del, type, global, not, with, as, elif, if, or, else, break, except, in.</a:t>
            </a:r>
          </a:p>
        </p:txBody>
      </p:sp>
    </p:spTree>
    <p:extLst>
      <p:ext uri="{BB962C8B-B14F-4D97-AF65-F5344CB8AC3E}">
        <p14:creationId xmlns:p14="http://schemas.microsoft.com/office/powerpoint/2010/main" val="698408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0209-FEB0-4F2C-833F-E9C80934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29230-2256-4376-B808-DB1679C6A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A data item that may take on more than one value during the runtime of a program.</a:t>
            </a:r>
          </a:p>
          <a:p>
            <a:pPr marL="0" indent="0">
              <a:buNone/>
            </a:pPr>
            <a:r>
              <a:rPr lang="en-US" b="1" dirty="0"/>
              <a:t>Rules:</a:t>
            </a:r>
          </a:p>
          <a:p>
            <a:r>
              <a:rPr lang="en-US" dirty="0"/>
              <a:t>Starts with Alphabets or underscore (a-z, A-Z, _)</a:t>
            </a:r>
          </a:p>
          <a:p>
            <a:r>
              <a:rPr lang="en-US" dirty="0"/>
              <a:t>Can be a combination of Alphabets, Underscore &amp; Number</a:t>
            </a:r>
          </a:p>
          <a:p>
            <a:r>
              <a:rPr lang="en-US" dirty="0"/>
              <a:t>Cannot be Keywords</a:t>
            </a:r>
          </a:p>
        </p:txBody>
      </p:sp>
    </p:spTree>
    <p:extLst>
      <p:ext uri="{BB962C8B-B14F-4D97-AF65-F5344CB8AC3E}">
        <p14:creationId xmlns:p14="http://schemas.microsoft.com/office/powerpoint/2010/main" val="3862529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2792-69C5-48EB-A29F-2D1E8C46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75FA-9B5B-4054-89B0-52B1C7B1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Integer – 1, 1244, -1234</a:t>
            </a:r>
          </a:p>
          <a:p>
            <a:pPr marL="0" indent="0">
              <a:buNone/>
            </a:pPr>
            <a:r>
              <a:rPr lang="en-US" dirty="0"/>
              <a:t>Float – 1.0, 1e10, 123.324</a:t>
            </a:r>
          </a:p>
          <a:p>
            <a:pPr marL="0" indent="0">
              <a:buNone/>
            </a:pPr>
            <a:r>
              <a:rPr lang="en-US" dirty="0"/>
              <a:t>complex – 1+0j</a:t>
            </a:r>
          </a:p>
          <a:p>
            <a:pPr marL="0" indent="0">
              <a:buNone/>
            </a:pPr>
            <a:r>
              <a:rPr lang="en-US" dirty="0"/>
              <a:t>string – “Hello world”, “a”, ‘a’</a:t>
            </a:r>
          </a:p>
          <a:p>
            <a:pPr marL="0" indent="0">
              <a:buNone/>
            </a:pPr>
            <a:r>
              <a:rPr lang="en-US" dirty="0"/>
              <a:t>bool – True, False</a:t>
            </a:r>
          </a:p>
        </p:txBody>
      </p:sp>
    </p:spTree>
    <p:extLst>
      <p:ext uri="{BB962C8B-B14F-4D97-AF65-F5344CB8AC3E}">
        <p14:creationId xmlns:p14="http://schemas.microsoft.com/office/powerpoint/2010/main" val="1002288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FE8C-3A28-48B6-8AFD-376E1771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Trio : value, id,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4B12-2811-4FC9-A2BA-4C982D8D4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Each variables has three types a value, id and its type. We can access them by using built in functions named </a:t>
            </a:r>
            <a:r>
              <a:rPr lang="en-US" b="1" dirty="0"/>
              <a:t>id()</a:t>
            </a:r>
            <a:r>
              <a:rPr lang="en-US" dirty="0"/>
              <a:t>, </a:t>
            </a:r>
            <a:r>
              <a:rPr lang="en-US" b="1" dirty="0"/>
              <a:t>type()</a:t>
            </a:r>
            <a:r>
              <a:rPr lang="en-US" dirty="0"/>
              <a:t>. Normally value is accessed easily but to know its id and type these functions are used.</a:t>
            </a:r>
          </a:p>
        </p:txBody>
      </p:sp>
    </p:spTree>
    <p:extLst>
      <p:ext uri="{BB962C8B-B14F-4D97-AF65-F5344CB8AC3E}">
        <p14:creationId xmlns:p14="http://schemas.microsoft.com/office/powerpoint/2010/main" val="75288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D573-EF0A-4391-8DFB-8287E689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B95F7-0614-4779-B086-37428D35BA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Strings are represented in the form of arrays in Python they are either represented by </a:t>
            </a:r>
            <a:r>
              <a:rPr lang="en-US" b="1" dirty="0"/>
              <a:t>“ ” </a:t>
            </a:r>
            <a:r>
              <a:rPr lang="en-US" dirty="0"/>
              <a:t>or</a:t>
            </a:r>
            <a:r>
              <a:rPr lang="en-US" b="1" dirty="0"/>
              <a:t> ‘ ’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182730F-73D7-40C7-9127-252C9AE4E3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968" y="1825625"/>
            <a:ext cx="3080064" cy="4351338"/>
          </a:xfrm>
        </p:spPr>
      </p:pic>
    </p:spTree>
    <p:extLst>
      <p:ext uri="{BB962C8B-B14F-4D97-AF65-F5344CB8AC3E}">
        <p14:creationId xmlns:p14="http://schemas.microsoft.com/office/powerpoint/2010/main" val="58681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956C-095E-4A11-8388-8A9125EF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53D9-FEA7-4CEE-8DA6-77289A0B1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works on different platforms (Windows, Mac, Linux, Raspberry Pi, etc.)</a:t>
            </a:r>
          </a:p>
          <a:p>
            <a:r>
              <a:rPr lang="en-US" dirty="0"/>
              <a:t>Python has a simple syntax similar to the English language.</a:t>
            </a:r>
          </a:p>
          <a:p>
            <a:r>
              <a:rPr lang="en-US" dirty="0"/>
              <a:t>Python has syntax that allows developers to write programs with fewer lines than some other programming languages.</a:t>
            </a:r>
          </a:p>
          <a:p>
            <a:r>
              <a:rPr lang="en-US" dirty="0"/>
              <a:t>Python runs on an interpreter system, meaning that code can be executed as soon as it is written. This means that prototyping can be very quick.</a:t>
            </a:r>
          </a:p>
          <a:p>
            <a:r>
              <a:rPr lang="en-US" dirty="0"/>
              <a:t>Python can be treated in a procedural way, an object-orientated way or a functional way.</a:t>
            </a:r>
          </a:p>
        </p:txBody>
      </p:sp>
    </p:spTree>
    <p:extLst>
      <p:ext uri="{BB962C8B-B14F-4D97-AF65-F5344CB8AC3E}">
        <p14:creationId xmlns:p14="http://schemas.microsoft.com/office/powerpoint/2010/main" val="1649268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EBD4-B641-48D7-A190-5C82846D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22FC2-2972-4402-8660-8C67EB16C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There may be times when you want to specify a type on to a variable. This can be done with casting. In simplified terms </a:t>
            </a:r>
            <a:r>
              <a:rPr lang="en-US" i="1" dirty="0"/>
              <a:t>one data type can be converted to another data type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Function for Type casing</a:t>
            </a:r>
          </a:p>
          <a:p>
            <a:r>
              <a:rPr lang="en-US" dirty="0"/>
              <a:t>int()</a:t>
            </a:r>
          </a:p>
          <a:p>
            <a:r>
              <a:rPr lang="en-US" dirty="0"/>
              <a:t>float()</a:t>
            </a:r>
          </a:p>
          <a:p>
            <a:r>
              <a:rPr lang="en-US" dirty="0"/>
              <a:t>str()</a:t>
            </a:r>
          </a:p>
          <a:p>
            <a:r>
              <a:rPr lang="en-US" dirty="0"/>
              <a:t>list()</a:t>
            </a:r>
          </a:p>
          <a:p>
            <a:r>
              <a:rPr lang="en-US" dirty="0"/>
              <a:t>tuple()</a:t>
            </a:r>
          </a:p>
          <a:p>
            <a:r>
              <a:rPr lang="en-US" dirty="0"/>
              <a:t>set()</a:t>
            </a:r>
          </a:p>
        </p:txBody>
      </p:sp>
    </p:spTree>
    <p:extLst>
      <p:ext uri="{BB962C8B-B14F-4D97-AF65-F5344CB8AC3E}">
        <p14:creationId xmlns:p14="http://schemas.microsoft.com/office/powerpoint/2010/main" val="2366702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77F5-3681-4431-A404-91BBBE81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from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E20BE-2CC6-4FFC-84D6-4DC99A713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Function – input()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Input always recognizes the user input word as </a:t>
            </a:r>
            <a:r>
              <a:rPr lang="en-US" b="1" dirty="0"/>
              <a:t>string</a:t>
            </a:r>
            <a:r>
              <a:rPr lang="en-US" dirty="0"/>
              <a:t> what ever data type it may be </a:t>
            </a:r>
            <a:r>
              <a:rPr lang="en-US" b="1" dirty="0"/>
              <a:t>Type casting</a:t>
            </a:r>
            <a:r>
              <a:rPr lang="en-US" dirty="0"/>
              <a:t> is used to convert the user given input to specific data type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4987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88DA-55A2-4260-82B3-861442D6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1A51-3A5C-4A9D-A82E-EF08448EA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	 </a:t>
            </a:r>
            <a:r>
              <a:rPr lang="en-US" b="1" dirty="0"/>
              <a:t>+, -, *, / ,** ,//</a:t>
            </a:r>
          </a:p>
          <a:p>
            <a:r>
              <a:rPr lang="en-US" dirty="0"/>
              <a:t>Assignment operators	 </a:t>
            </a:r>
            <a:r>
              <a:rPr lang="en-US" b="1" dirty="0"/>
              <a:t>=, +=, -=, /=, *= </a:t>
            </a:r>
          </a:p>
          <a:p>
            <a:r>
              <a:rPr lang="en-US" dirty="0"/>
              <a:t>Comparison operators	 </a:t>
            </a:r>
            <a:r>
              <a:rPr lang="en-US" b="1" dirty="0"/>
              <a:t>==, !=, &gt;, &lt;</a:t>
            </a:r>
          </a:p>
          <a:p>
            <a:r>
              <a:rPr lang="en-US" dirty="0"/>
              <a:t>Logical operators		 </a:t>
            </a:r>
            <a:r>
              <a:rPr lang="en-US" b="1" dirty="0"/>
              <a:t>and, or, not</a:t>
            </a:r>
          </a:p>
          <a:p>
            <a:r>
              <a:rPr lang="en-US" dirty="0"/>
              <a:t>Identity operators	 </a:t>
            </a:r>
            <a:r>
              <a:rPr lang="en-US" b="1" dirty="0"/>
              <a:t>is, is not</a:t>
            </a:r>
          </a:p>
          <a:p>
            <a:r>
              <a:rPr lang="en-US" dirty="0"/>
              <a:t>Membership operators	 </a:t>
            </a:r>
            <a:r>
              <a:rPr lang="en-US" b="1" dirty="0"/>
              <a:t>in, not in</a:t>
            </a:r>
          </a:p>
          <a:p>
            <a:r>
              <a:rPr lang="en-US" dirty="0"/>
              <a:t>Bitwise operators	 </a:t>
            </a:r>
            <a:r>
              <a:rPr lang="en-US" b="1" dirty="0"/>
              <a:t>&amp;, |, ^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31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D10A-985B-4877-B739-66EFFDE9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9AA56-7743-4036-B2B5-EF3201CE7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List</a:t>
            </a:r>
            <a:r>
              <a:rPr lang="en-US" dirty="0"/>
              <a:t> is a collection which is ordered and changeable. Allows duplicate members. Denoted by </a:t>
            </a:r>
            <a:r>
              <a:rPr lang="en-US" b="1" dirty="0"/>
              <a:t>[]</a:t>
            </a:r>
          </a:p>
          <a:p>
            <a:r>
              <a:rPr lang="en-US" b="1" dirty="0"/>
              <a:t>Tuple</a:t>
            </a:r>
            <a:r>
              <a:rPr lang="en-US" dirty="0"/>
              <a:t> is a collection which is ordered and unchangeable. Allows duplicate members. Denoted by </a:t>
            </a:r>
            <a:r>
              <a:rPr lang="en-US" b="1" dirty="0"/>
              <a:t>()</a:t>
            </a:r>
          </a:p>
          <a:p>
            <a:r>
              <a:rPr lang="en-US" b="1" dirty="0"/>
              <a:t>Set</a:t>
            </a:r>
            <a:r>
              <a:rPr lang="en-US" dirty="0"/>
              <a:t> is a collection which is unordered and unindexed. No duplicate members. Denoted by </a:t>
            </a:r>
            <a:r>
              <a:rPr lang="en-US" b="1" dirty="0"/>
              <a:t>{}</a:t>
            </a:r>
          </a:p>
          <a:p>
            <a:r>
              <a:rPr lang="en-US" b="1" dirty="0"/>
              <a:t>Dictionary</a:t>
            </a:r>
            <a:r>
              <a:rPr lang="en-US" dirty="0"/>
              <a:t> is a collection which is unordered, changeable and indexed. No duplicate members. Denoted by </a:t>
            </a:r>
            <a:r>
              <a:rPr lang="en-US" b="1" dirty="0"/>
              <a:t>{key, value}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90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912F-6828-48D5-8908-917E89D2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&amp; </a:t>
            </a:r>
            <a:r>
              <a:rPr lang="en-US" dirty="0">
                <a:hlinkClick r:id="rId2"/>
              </a:rPr>
              <a:t>Library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5646E-8274-488A-A793-344E16433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modules</a:t>
            </a:r>
          </a:p>
          <a:p>
            <a:pPr marL="0" indent="0">
              <a:buNone/>
            </a:pPr>
            <a:r>
              <a:rPr lang="en-US" dirty="0"/>
              <a:t>	Re-usability of code is the main advantage of any programming language. It helps to minimize the need for writing code for the same problem when it is already solved.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import </a:t>
            </a:r>
            <a:r>
              <a:rPr lang="en-US" dirty="0"/>
              <a:t>keyword is used to import from other modules.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hlinkClick r:id="rId3"/>
              </a:rPr>
              <a:t>math</a:t>
            </a:r>
            <a:r>
              <a:rPr lang="en-US" b="1" dirty="0"/>
              <a:t> , </a:t>
            </a:r>
            <a:r>
              <a:rPr lang="en-US" b="1" dirty="0">
                <a:hlinkClick r:id="rId4"/>
              </a:rPr>
              <a:t>random</a:t>
            </a:r>
            <a:r>
              <a:rPr lang="en-US" b="1" dirty="0"/>
              <a:t> , </a:t>
            </a:r>
            <a:r>
              <a:rPr lang="en-US" b="1" dirty="0">
                <a:hlinkClick r:id="rId5"/>
              </a:rPr>
              <a:t>statistics</a:t>
            </a:r>
            <a:r>
              <a:rPr lang="en-US" b="1" dirty="0"/>
              <a:t> , </a:t>
            </a:r>
            <a:r>
              <a:rPr lang="en-US" b="1" dirty="0">
                <a:hlinkClick r:id="rId6"/>
              </a:rPr>
              <a:t>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399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3B72-9092-4A0E-BE67-51671228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14FB-3229-4097-BEF7-197E7B502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They are used to modify the outputs in command line or to print reserved keys.</a:t>
            </a:r>
          </a:p>
          <a:p>
            <a:pPr marL="0" indent="0">
              <a:buNone/>
            </a:pPr>
            <a:r>
              <a:rPr lang="en-US" b="1" dirty="0"/>
              <a:t>\\ - prints \</a:t>
            </a:r>
          </a:p>
          <a:p>
            <a:pPr marL="0" indent="0">
              <a:buNone/>
            </a:pPr>
            <a:r>
              <a:rPr lang="en-US" b="1" dirty="0"/>
              <a:t>\’ – prints ‘</a:t>
            </a:r>
          </a:p>
          <a:p>
            <a:pPr marL="0" indent="0">
              <a:buNone/>
            </a:pPr>
            <a:r>
              <a:rPr lang="en-US" b="1" dirty="0"/>
              <a:t>\” – prints “</a:t>
            </a:r>
          </a:p>
          <a:p>
            <a:pPr marL="0" indent="0">
              <a:buNone/>
            </a:pPr>
            <a:r>
              <a:rPr lang="en-US" b="1" dirty="0"/>
              <a:t>\n – prints a new line</a:t>
            </a:r>
          </a:p>
          <a:p>
            <a:pPr marL="0" indent="0">
              <a:buNone/>
            </a:pPr>
            <a:r>
              <a:rPr lang="en-US" b="1" dirty="0"/>
              <a:t>\t – prints a 5 spaces(tab)</a:t>
            </a:r>
          </a:p>
          <a:p>
            <a:pPr marL="0" indent="0">
              <a:buNone/>
            </a:pPr>
            <a:r>
              <a:rPr lang="en-US" b="1" dirty="0"/>
              <a:t>\v – prints a newline with 5 spaces(tab)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9449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D645-FA47-4775-94C7-F8E574DA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…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EB77-870F-402B-A594-BF10160DF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Python uses If else to choose between choices, its called as Decision statement</a:t>
            </a:r>
          </a:p>
          <a:p>
            <a:pPr marL="0" indent="0">
              <a:buNone/>
            </a:pPr>
            <a:r>
              <a:rPr lang="en-US" b="1" dirty="0"/>
              <a:t>Keywords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if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elif</a:t>
            </a:r>
          </a:p>
        </p:txBody>
      </p:sp>
    </p:spTree>
    <p:extLst>
      <p:ext uri="{BB962C8B-B14F-4D97-AF65-F5344CB8AC3E}">
        <p14:creationId xmlns:p14="http://schemas.microsoft.com/office/powerpoint/2010/main" val="398511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176E-80A2-49F0-A9FF-E8341F8B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F1545-D843-4A86-97D5-9279D4BE7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With the while loop we can execute a set of statements as long as a condition is true.</a:t>
            </a:r>
          </a:p>
          <a:p>
            <a:pPr marL="0" indent="0">
              <a:buNone/>
            </a:pPr>
            <a:r>
              <a:rPr lang="en-US" b="1" dirty="0"/>
              <a:t>Keywords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while</a:t>
            </a:r>
          </a:p>
          <a:p>
            <a:pPr marL="0" indent="0">
              <a:buNone/>
            </a:pPr>
            <a:r>
              <a:rPr lang="en-US" dirty="0"/>
              <a:t>	break</a:t>
            </a:r>
          </a:p>
          <a:p>
            <a:pPr marL="0" indent="0">
              <a:buNone/>
            </a:pPr>
            <a:r>
              <a:rPr lang="en-US" dirty="0"/>
              <a:t>	continue</a:t>
            </a:r>
          </a:p>
        </p:txBody>
      </p:sp>
    </p:spTree>
    <p:extLst>
      <p:ext uri="{BB962C8B-B14F-4D97-AF65-F5344CB8AC3E}">
        <p14:creationId xmlns:p14="http://schemas.microsoft.com/office/powerpoint/2010/main" val="1125292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1CAA-EFB9-4FAF-A780-C5096BD4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BBC5-06D5-4B30-93D5-283A6524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For loop is used for iterating over a sequence (that is either a list, a tuple, a dictionary, a set, or a string). With the for loop we can execute a set of statements, once for each item in a list, tuple, set etc.</a:t>
            </a:r>
          </a:p>
          <a:p>
            <a:pPr marL="0" indent="0">
              <a:buNone/>
            </a:pPr>
            <a:r>
              <a:rPr lang="en-US" b="1" dirty="0"/>
              <a:t>Keyword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for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range – used for numbers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4135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069B-0B41-49F6-BCE8-3AE56B8E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2F7A-60CB-455D-9538-5B3CAB9C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A function is a block of code which only runs when it is called. You can pass data, known as parameters, into a function. A function can return data as a result.</a:t>
            </a:r>
          </a:p>
          <a:p>
            <a:pPr marL="0" indent="0">
              <a:buNone/>
            </a:pPr>
            <a:r>
              <a:rPr lang="en-US" b="1" dirty="0"/>
              <a:t>Keyword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def &lt;function name&gt; ():</a:t>
            </a:r>
          </a:p>
        </p:txBody>
      </p:sp>
    </p:spTree>
    <p:extLst>
      <p:ext uri="{BB962C8B-B14F-4D97-AF65-F5344CB8AC3E}">
        <p14:creationId xmlns:p14="http://schemas.microsoft.com/office/powerpoint/2010/main" val="302109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0C5C-5CBF-4E00-80FF-93E88AF6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0DF70-BCD7-447B-84BB-38502C7F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development (server-side)</a:t>
            </a:r>
          </a:p>
          <a:p>
            <a:r>
              <a:rPr lang="en-US" dirty="0"/>
              <a:t>software development</a:t>
            </a:r>
          </a:p>
          <a:p>
            <a:r>
              <a:rPr lang="en-US" dirty="0"/>
              <a:t>Mathematics – Scipy, Numpy</a:t>
            </a:r>
          </a:p>
          <a:p>
            <a:r>
              <a:rPr lang="en-US" dirty="0"/>
              <a:t>system scripting</a:t>
            </a:r>
          </a:p>
          <a:p>
            <a:r>
              <a:rPr lang="en-US" dirty="0"/>
              <a:t>Astropy</a:t>
            </a:r>
          </a:p>
          <a:p>
            <a:r>
              <a:rPr lang="en-US" dirty="0"/>
              <a:t>Earthpy</a:t>
            </a:r>
          </a:p>
          <a:p>
            <a:r>
              <a:rPr lang="en-US" dirty="0"/>
              <a:t>Boto 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25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D090-2E83-426F-B02C-DF40400D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1D15-375A-46C0-87A4-6A170612D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A function is called within a function is called Recursion. Recursion is a common mathematical and programming concept. It means that a function calls itself. This has the benefit of meaning that you can loop through data to reach a result.</a:t>
            </a:r>
          </a:p>
          <a:p>
            <a:pPr marL="0" indent="0">
              <a:buNone/>
            </a:pPr>
            <a:r>
              <a:rPr lang="en-US" dirty="0"/>
              <a:t>	The developer should be very careful with recursion as it can be quite easy to slip into writing a function which never terminates, or one that uses excess amounts of memory or processor power. However, when written correctly recursion can be a very efficient and mathematically-elegant approach to programming.</a:t>
            </a:r>
          </a:p>
        </p:txBody>
      </p:sp>
    </p:spTree>
    <p:extLst>
      <p:ext uri="{BB962C8B-B14F-4D97-AF65-F5344CB8AC3E}">
        <p14:creationId xmlns:p14="http://schemas.microsoft.com/office/powerpoint/2010/main" val="3095990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1E76-1E98-4208-A09E-29EABBE0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Classes &amp;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B62A-FC32-4FB7-89F1-4080306A5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Python is an object oriented programming language. Almost everything in Python is an object, with its properties and methods. A Class is like an object constructor, or a "blueprint" for creating objects.</a:t>
            </a:r>
          </a:p>
          <a:p>
            <a:pPr marL="0" indent="0">
              <a:buNone/>
            </a:pPr>
            <a:r>
              <a:rPr lang="en-US" dirty="0"/>
              <a:t>	Objects are instance of a class that can be created and destroyed later</a:t>
            </a:r>
          </a:p>
          <a:p>
            <a:pPr marL="0" indent="0">
              <a:buNone/>
            </a:pPr>
            <a:r>
              <a:rPr lang="en-US" b="1" dirty="0"/>
              <a:t>Keywords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class</a:t>
            </a:r>
          </a:p>
          <a:p>
            <a:pPr marL="0" indent="0">
              <a:buNone/>
            </a:pPr>
            <a:r>
              <a:rPr lang="en-US" dirty="0"/>
              <a:t>	__init__()</a:t>
            </a:r>
          </a:p>
          <a:p>
            <a:pPr marL="0" indent="0">
              <a:buNone/>
            </a:pPr>
            <a:r>
              <a:rPr lang="en-US" dirty="0"/>
              <a:t>	del</a:t>
            </a:r>
          </a:p>
        </p:txBody>
      </p:sp>
    </p:spTree>
    <p:extLst>
      <p:ext uri="{BB962C8B-B14F-4D97-AF65-F5344CB8AC3E}">
        <p14:creationId xmlns:p14="http://schemas.microsoft.com/office/powerpoint/2010/main" val="1590333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E167-4CBF-44A4-8FE1-27B74A85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0DAD-F8A7-4710-8F45-0270AC8E0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allows us to define a class that inherits all the methods and properties from another class.</a:t>
            </a:r>
          </a:p>
          <a:p>
            <a:r>
              <a:rPr lang="en-US" dirty="0"/>
              <a:t>Parent class is the class being inherited from, also called base class.</a:t>
            </a:r>
          </a:p>
          <a:p>
            <a:r>
              <a:rPr lang="en-US" dirty="0"/>
              <a:t>Child class is the class that inherits from another class, also called derived class.</a:t>
            </a:r>
          </a:p>
        </p:txBody>
      </p:sp>
    </p:spTree>
    <p:extLst>
      <p:ext uri="{BB962C8B-B14F-4D97-AF65-F5344CB8AC3E}">
        <p14:creationId xmlns:p14="http://schemas.microsoft.com/office/powerpoint/2010/main" val="1616735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1620-7327-47BC-B63C-79ADA49D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A2B4-7304-4D70-9824-B27E374CB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The self parameter is a reference to the current instance of the class, and is used to access variables that belongs to the class. It does not have to be named self , you can call it whatever you like, but it has to be the first parameter of any function in the class:</a:t>
            </a:r>
          </a:p>
        </p:txBody>
      </p:sp>
    </p:spTree>
    <p:extLst>
      <p:ext uri="{BB962C8B-B14F-4D97-AF65-F5344CB8AC3E}">
        <p14:creationId xmlns:p14="http://schemas.microsoft.com/office/powerpoint/2010/main" val="106686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584C-29F4-4C70-8C8F-41151F55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 &amp;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9D77-929D-422B-BAC4-867443D4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iterator is an object that contains a countable number of values.</a:t>
            </a:r>
          </a:p>
          <a:p>
            <a:r>
              <a:rPr lang="en-US" dirty="0"/>
              <a:t>An iterator is an object that can be iterated upon, meaning that you can traverse through all the values.</a:t>
            </a:r>
          </a:p>
          <a:p>
            <a:r>
              <a:rPr lang="en-US" dirty="0"/>
              <a:t>Technically, in Python, an iterator is an object which implements the iterator protocol, which consist of the methods </a:t>
            </a:r>
            <a:r>
              <a:rPr lang="en-US" b="1" dirty="0"/>
              <a:t>iter()</a:t>
            </a:r>
            <a:r>
              <a:rPr lang="en-US" dirty="0"/>
              <a:t> and </a:t>
            </a:r>
            <a:r>
              <a:rPr lang="en-US" b="1" dirty="0"/>
              <a:t>next()</a:t>
            </a:r>
            <a:r>
              <a:rPr lang="en-US" dirty="0"/>
              <a:t>.</a:t>
            </a:r>
          </a:p>
          <a:p>
            <a:r>
              <a:rPr lang="en-US" dirty="0"/>
              <a:t>String, lists, tuples, dictionaries, and sets are all iterable objects. They are iterable </a:t>
            </a:r>
            <a:r>
              <a:rPr lang="en-US" i="1" dirty="0"/>
              <a:t>containers</a:t>
            </a:r>
            <a:r>
              <a:rPr lang="en-US" dirty="0"/>
              <a:t> which you can get an iterator from.</a:t>
            </a:r>
          </a:p>
        </p:txBody>
      </p:sp>
    </p:spTree>
    <p:extLst>
      <p:ext uri="{BB962C8B-B14F-4D97-AF65-F5344CB8AC3E}">
        <p14:creationId xmlns:p14="http://schemas.microsoft.com/office/powerpoint/2010/main" val="531176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7660-F0F8-4181-ACC1-0CEB050D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A21E7-E22D-4331-A89C-3156F758E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Try … Except … finally</a:t>
            </a:r>
          </a:p>
          <a:p>
            <a:r>
              <a:rPr lang="en-US" dirty="0"/>
              <a:t>The </a:t>
            </a:r>
            <a:r>
              <a:rPr lang="en-US" b="1" dirty="0"/>
              <a:t>try</a:t>
            </a:r>
            <a:r>
              <a:rPr lang="en-US" dirty="0"/>
              <a:t> block lets you test a block of code for errors.</a:t>
            </a:r>
          </a:p>
          <a:p>
            <a:r>
              <a:rPr lang="en-US" dirty="0"/>
              <a:t>The </a:t>
            </a:r>
            <a:r>
              <a:rPr lang="en-US" b="1" dirty="0"/>
              <a:t>except</a:t>
            </a:r>
            <a:r>
              <a:rPr lang="en-US" dirty="0"/>
              <a:t> block lets you handle the error.</a:t>
            </a:r>
          </a:p>
          <a:p>
            <a:r>
              <a:rPr lang="en-US" dirty="0"/>
              <a:t>The </a:t>
            </a:r>
            <a:r>
              <a:rPr lang="en-US" b="1" dirty="0"/>
              <a:t>finally</a:t>
            </a:r>
            <a:r>
              <a:rPr lang="en-US" dirty="0"/>
              <a:t> block lets you execute code, regardless of the result of the try- and except blocks.</a:t>
            </a:r>
          </a:p>
          <a:p>
            <a:r>
              <a:rPr lang="en-US" dirty="0"/>
              <a:t>The </a:t>
            </a:r>
            <a:r>
              <a:rPr lang="en-US" b="1" dirty="0"/>
              <a:t>else</a:t>
            </a:r>
            <a:r>
              <a:rPr lang="en-US" dirty="0"/>
              <a:t> block works only if try is correct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hlinkClick r:id="rId2"/>
              </a:rPr>
              <a:t>Click me </a:t>
            </a:r>
            <a:r>
              <a:rPr lang="en-US" i="1" dirty="0"/>
              <a:t>to see all Errors in python</a:t>
            </a:r>
          </a:p>
        </p:txBody>
      </p:sp>
    </p:spTree>
    <p:extLst>
      <p:ext uri="{BB962C8B-B14F-4D97-AF65-F5344CB8AC3E}">
        <p14:creationId xmlns:p14="http://schemas.microsoft.com/office/powerpoint/2010/main" val="1070825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5FA4-4DCF-4B98-A7B6-58AC3EFD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File Handling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A63A8-42DC-4B83-8EEB-80883D078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File handling is an important part of any web application. Python has several functions for creating, reading, updating, and deleting files.</a:t>
            </a:r>
          </a:p>
          <a:p>
            <a:pPr marL="0" indent="0">
              <a:buNone/>
            </a:pPr>
            <a:r>
              <a:rPr lang="en-US" b="1" dirty="0"/>
              <a:t>open()</a:t>
            </a:r>
          </a:p>
          <a:p>
            <a:r>
              <a:rPr lang="en-US" dirty="0"/>
              <a:t>The key function for working with files in Python is the open() function.</a:t>
            </a:r>
          </a:p>
          <a:p>
            <a:r>
              <a:rPr lang="en-US" dirty="0"/>
              <a:t>The open() function takes two parameters; filename, and mode.</a:t>
            </a:r>
          </a:p>
          <a:p>
            <a:r>
              <a:rPr lang="en-US" dirty="0"/>
              <a:t>There are four different methods (modes) for opening a file:</a:t>
            </a:r>
          </a:p>
        </p:txBody>
      </p:sp>
    </p:spTree>
    <p:extLst>
      <p:ext uri="{BB962C8B-B14F-4D97-AF65-F5344CB8AC3E}">
        <p14:creationId xmlns:p14="http://schemas.microsoft.com/office/powerpoint/2010/main" val="111382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811A-FB2E-42D1-B3E7-47207EEF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opening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9C72-BFB4-4736-A61F-7F760571F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"</a:t>
            </a:r>
            <a:r>
              <a:rPr lang="en-US" b="1" dirty="0"/>
              <a:t>r</a:t>
            </a:r>
            <a:r>
              <a:rPr lang="en-US" dirty="0"/>
              <a:t>" - Read - Default value. Opens a file for reading, error if the file does not exist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b="1" dirty="0"/>
              <a:t>a</a:t>
            </a:r>
            <a:r>
              <a:rPr lang="en-US" dirty="0"/>
              <a:t>" - Append - Opens a file for appending, creates the file if it does not exist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b="1" dirty="0"/>
              <a:t>w</a:t>
            </a:r>
            <a:r>
              <a:rPr lang="en-US" dirty="0"/>
              <a:t>" - Write - Opens a file for overwriting, creates the file if it does not exist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b="1" dirty="0"/>
              <a:t>x</a:t>
            </a:r>
            <a:r>
              <a:rPr lang="en-US" dirty="0"/>
              <a:t>" - Create - Creates the specified file, returns an error if the file exists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mode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b="1" dirty="0"/>
              <a:t>t</a:t>
            </a:r>
            <a:r>
              <a:rPr lang="en-US" dirty="0"/>
              <a:t>" - Text - Default value. Text mode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b="1" dirty="0"/>
              <a:t>b</a:t>
            </a:r>
            <a:r>
              <a:rPr lang="en-US" dirty="0"/>
              <a:t>" - Binary - Binary mode (e.g. images)</a:t>
            </a:r>
          </a:p>
        </p:txBody>
      </p:sp>
    </p:spTree>
    <p:extLst>
      <p:ext uri="{BB962C8B-B14F-4D97-AF65-F5344CB8AC3E}">
        <p14:creationId xmlns:p14="http://schemas.microsoft.com/office/powerpoint/2010/main" val="646939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8596-6D35-4757-A2D4-F8D8F9E6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CC74-14EE-4BAD-A377-3641F9AF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To delete a file, you must import the </a:t>
            </a:r>
            <a:r>
              <a:rPr lang="en-US" b="1" dirty="0"/>
              <a:t>OS</a:t>
            </a:r>
            <a:r>
              <a:rPr lang="en-US" dirty="0"/>
              <a:t> module.</a:t>
            </a:r>
          </a:p>
          <a:p>
            <a:pPr marL="0" indent="0">
              <a:buNone/>
            </a:pPr>
            <a:r>
              <a:rPr lang="en-US" b="1" dirty="0"/>
              <a:t>Keywords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os.remove("demofile.txt") – removes file</a:t>
            </a:r>
          </a:p>
          <a:p>
            <a:pPr marL="0" indent="0">
              <a:buNone/>
            </a:pPr>
            <a:r>
              <a:rPr lang="en-US" dirty="0"/>
              <a:t>	os.rmdir("myfolder") – removes folder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830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58BC-D4F8-4284-9187-2B0EB7AE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Boto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75F0D-775F-491F-B2B8-C105CA9FB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>
                <a:hlinkClick r:id="rId2"/>
              </a:rPr>
              <a:t>Boto</a:t>
            </a:r>
            <a:r>
              <a:rPr lang="en-US" dirty="0"/>
              <a:t> is the </a:t>
            </a:r>
            <a:r>
              <a:rPr lang="en-US" b="1" dirty="0"/>
              <a:t>Amazon Web Services</a:t>
            </a:r>
            <a:r>
              <a:rPr lang="en-US" dirty="0"/>
              <a:t> (</a:t>
            </a:r>
            <a:r>
              <a:rPr lang="en-US" b="1" dirty="0"/>
              <a:t>AWS</a:t>
            </a:r>
            <a:r>
              <a:rPr lang="en-US" dirty="0"/>
              <a:t>) SDK – Software Development Kit for </a:t>
            </a:r>
            <a:r>
              <a:rPr lang="en-US" dirty="0">
                <a:hlinkClick r:id="rId3"/>
              </a:rPr>
              <a:t>Python</a:t>
            </a:r>
            <a:r>
              <a:rPr lang="en-US" dirty="0"/>
              <a:t>. It enables Python developers to create, configure, and manage </a:t>
            </a:r>
            <a:r>
              <a:rPr lang="en-US" b="1" dirty="0"/>
              <a:t>AWS</a:t>
            </a:r>
            <a:r>
              <a:rPr lang="en-US" dirty="0"/>
              <a:t> services, such as </a:t>
            </a:r>
            <a:r>
              <a:rPr lang="en-US" b="1" dirty="0"/>
              <a:t>EC2</a:t>
            </a:r>
            <a:r>
              <a:rPr lang="en-US" dirty="0"/>
              <a:t> and S3. </a:t>
            </a:r>
            <a:r>
              <a:rPr lang="en-US" b="1" dirty="0"/>
              <a:t>Boto </a:t>
            </a:r>
            <a:r>
              <a:rPr lang="en-US" dirty="0"/>
              <a:t>provides an easy to use, object-oriented API, as well as low-level access to </a:t>
            </a:r>
            <a:r>
              <a:rPr lang="en-US" b="1" dirty="0"/>
              <a:t>AWS</a:t>
            </a:r>
            <a:r>
              <a:rPr lang="en-US" dirty="0"/>
              <a:t> services.</a:t>
            </a:r>
          </a:p>
        </p:txBody>
      </p:sp>
    </p:spTree>
    <p:extLst>
      <p:ext uri="{BB962C8B-B14F-4D97-AF65-F5344CB8AC3E}">
        <p14:creationId xmlns:p14="http://schemas.microsoft.com/office/powerpoint/2010/main" val="294442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67BF-C192-4EDB-B3DB-D59DE3C4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B9C01-0029-4D44-8134-F3C0B257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High level Language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C, C++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Python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en-US" b="1" dirty="0"/>
              <a:t>Assembly level Language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Micro Processor Language – 8085,8086</a:t>
            </a:r>
          </a:p>
          <a:p>
            <a:pPr marL="0" indent="0">
              <a:buNone/>
            </a:pPr>
            <a:r>
              <a:rPr lang="en-US" b="1" dirty="0"/>
              <a:t>Low level Language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Machine Language – 1011 0001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274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05BD-4ED4-4478-9BDE-21F799B2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6771-8160-4046-8CA3-1EDD8801F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C,C++ - Compiler</a:t>
            </a:r>
          </a:p>
          <a:p>
            <a:pPr marL="0" indent="0">
              <a:buNone/>
            </a:pPr>
            <a:r>
              <a:rPr lang="en-US" dirty="0"/>
              <a:t>Python - Interpreter</a:t>
            </a:r>
          </a:p>
          <a:p>
            <a:pPr marL="0" indent="0">
              <a:buNone/>
            </a:pPr>
            <a:r>
              <a:rPr lang="en-US" dirty="0"/>
              <a:t>Java – Interpreter/Compiler</a:t>
            </a:r>
          </a:p>
          <a:p>
            <a:pPr marL="0" indent="0">
              <a:buNone/>
            </a:pPr>
            <a:r>
              <a:rPr lang="en-US" b="1" dirty="0"/>
              <a:t>Compiler</a:t>
            </a:r>
          </a:p>
          <a:p>
            <a:pPr marL="0" indent="0">
              <a:buNone/>
            </a:pPr>
            <a:r>
              <a:rPr lang="en-US" dirty="0"/>
              <a:t>	It converts instructions into a machine-code or lower-level form so that they can be read and executed by a computer.</a:t>
            </a:r>
          </a:p>
          <a:p>
            <a:pPr marL="0" indent="0">
              <a:buNone/>
            </a:pPr>
            <a:r>
              <a:rPr lang="en-US" b="1" dirty="0"/>
              <a:t>Interpreter</a:t>
            </a:r>
          </a:p>
          <a:p>
            <a:pPr marL="0" indent="0">
              <a:buNone/>
            </a:pPr>
            <a:r>
              <a:rPr lang="en-US" dirty="0"/>
              <a:t>	It can analyze and execute a program line by line.</a:t>
            </a:r>
          </a:p>
        </p:txBody>
      </p:sp>
    </p:spTree>
    <p:extLst>
      <p:ext uri="{BB962C8B-B14F-4D97-AF65-F5344CB8AC3E}">
        <p14:creationId xmlns:p14="http://schemas.microsoft.com/office/powerpoint/2010/main" val="417534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9958-44E5-45EF-8E2A-F176AE6E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level &amp; Low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C7F7-E0AD-4927-BD8B-C4E39C5900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Assembly level Language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An assembly language is a low-level programming language for microprocessors – 8085,8086</a:t>
            </a:r>
          </a:p>
          <a:p>
            <a:pPr marL="0" indent="0">
              <a:buNone/>
            </a:pPr>
            <a:r>
              <a:rPr lang="en-US" b="1" dirty="0"/>
              <a:t>Low level Language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 Low-level language is a programming language that provides little or no abstraction of coding concepts - 1011 0011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ABD9AC-6298-42CF-8A1C-14F6FA6468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4494" y="1825625"/>
            <a:ext cx="4917011" cy="4351338"/>
          </a:xfrm>
        </p:spPr>
      </p:pic>
    </p:spTree>
    <p:extLst>
      <p:ext uri="{BB962C8B-B14F-4D97-AF65-F5344CB8AC3E}">
        <p14:creationId xmlns:p14="http://schemas.microsoft.com/office/powerpoint/2010/main" val="380295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89EF-F436-4B7D-A412-9FD6657D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84D4-F82B-41D7-B83A-D183FD29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Guido van Rossum at Netherland</a:t>
            </a:r>
          </a:p>
          <a:p>
            <a:r>
              <a:rPr lang="en-US" sz="3200" dirty="0"/>
              <a:t>Python 1x - 1991</a:t>
            </a:r>
          </a:p>
          <a:p>
            <a:r>
              <a:rPr lang="en-US" sz="3200" dirty="0"/>
              <a:t>Python 2x - (2000 - Jan 1, 2020)</a:t>
            </a:r>
          </a:p>
          <a:p>
            <a:r>
              <a:rPr lang="en-US" sz="3200" dirty="0"/>
              <a:t>Python 3x (Py3K) - 2008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994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332D-5315-49D3-BCB2-F69F992A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16C7-3641-45FC-AD86-CD013FB83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#include</a:t>
            </a:r>
            <a:r>
              <a:rPr lang="en-US" dirty="0">
                <a:solidFill>
                  <a:srgbClr val="0070C0"/>
                </a:solidFill>
              </a:rPr>
              <a:t>&lt;stdio.h&gt;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    </a:t>
            </a:r>
          </a:p>
          <a:p>
            <a:pPr marL="0" indent="0">
              <a:buNone/>
            </a:pPr>
            <a:r>
              <a:rPr lang="en-US" dirty="0"/>
              <a:t>	printf(</a:t>
            </a:r>
            <a:r>
              <a:rPr lang="en-US" dirty="0">
                <a:solidFill>
                  <a:srgbClr val="92D050"/>
                </a:solidFill>
              </a:rPr>
              <a:t>"</a:t>
            </a:r>
            <a:r>
              <a:rPr lang="en-US" dirty="0">
                <a:solidFill>
                  <a:srgbClr val="0070C0"/>
                </a:solidFill>
              </a:rPr>
              <a:t>\n</a:t>
            </a:r>
            <a:r>
              <a:rPr lang="en-US" dirty="0">
                <a:solidFill>
                  <a:srgbClr val="92D050"/>
                </a:solidFill>
              </a:rPr>
              <a:t>Hello world"</a:t>
            </a:r>
            <a:r>
              <a:rPr lang="en-US" dirty="0"/>
              <a:t>);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51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654</Words>
  <Application>Microsoft Office PowerPoint</Application>
  <PresentationFormat>Widescreen</PresentationFormat>
  <Paragraphs>213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Python</vt:lpstr>
      <vt:lpstr>Why Python ?</vt:lpstr>
      <vt:lpstr>Python Applications</vt:lpstr>
      <vt:lpstr>Boto 3</vt:lpstr>
      <vt:lpstr>Levels of Language</vt:lpstr>
      <vt:lpstr>High level Language</vt:lpstr>
      <vt:lpstr>Assembly level &amp; Low level</vt:lpstr>
      <vt:lpstr>History of Python</vt:lpstr>
      <vt:lpstr>Example of C program</vt:lpstr>
      <vt:lpstr>Example of C++</vt:lpstr>
      <vt:lpstr>Example of JAVA</vt:lpstr>
      <vt:lpstr>Example of Python</vt:lpstr>
      <vt:lpstr>Installation &amp; IDE</vt:lpstr>
      <vt:lpstr>Comments</vt:lpstr>
      <vt:lpstr>Keywords</vt:lpstr>
      <vt:lpstr>Variables</vt:lpstr>
      <vt:lpstr>Data Types</vt:lpstr>
      <vt:lpstr>Trio : value, id, type</vt:lpstr>
      <vt:lpstr>String</vt:lpstr>
      <vt:lpstr>Type casting</vt:lpstr>
      <vt:lpstr>Input from user</vt:lpstr>
      <vt:lpstr>Operators</vt:lpstr>
      <vt:lpstr>Python Collections</vt:lpstr>
      <vt:lpstr>Modules &amp; Library</vt:lpstr>
      <vt:lpstr>Escape sequences</vt:lpstr>
      <vt:lpstr>If … Else</vt:lpstr>
      <vt:lpstr>While loop</vt:lpstr>
      <vt:lpstr>For loop</vt:lpstr>
      <vt:lpstr>Function</vt:lpstr>
      <vt:lpstr>Recursion</vt:lpstr>
      <vt:lpstr>Classes &amp; Objects</vt:lpstr>
      <vt:lpstr>Inheritance</vt:lpstr>
      <vt:lpstr>Self parameter</vt:lpstr>
      <vt:lpstr>Iter &amp; Next</vt:lpstr>
      <vt:lpstr>Exception Handling</vt:lpstr>
      <vt:lpstr>File Handling</vt:lpstr>
      <vt:lpstr>Type of opening a file</vt:lpstr>
      <vt:lpstr>Delete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mithran martin</dc:creator>
  <cp:lastModifiedBy>mithran martin</cp:lastModifiedBy>
  <cp:revision>75</cp:revision>
  <dcterms:created xsi:type="dcterms:W3CDTF">2019-08-28T12:22:49Z</dcterms:created>
  <dcterms:modified xsi:type="dcterms:W3CDTF">2019-08-30T09:16:38Z</dcterms:modified>
</cp:coreProperties>
</file>