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4" r:id="rId9"/>
    <p:sldId id="263" r:id="rId10"/>
    <p:sldId id="265"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40195745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0EDF8-C1F5-464C-94B7-1432E0710F7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09171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194519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607885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664024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770511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660025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4922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22331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79558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0EDF8-C1F5-464C-94B7-1432E0710F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29206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0EDF8-C1F5-464C-94B7-1432E0710F7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21304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0EDF8-C1F5-464C-94B7-1432E0710F74}"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43439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0EDF8-C1F5-464C-94B7-1432E0710F74}"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82845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AA0EDF8-C1F5-464C-94B7-1432E0710F74}"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371052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0EDF8-C1F5-464C-94B7-1432E0710F7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257281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0EDF8-C1F5-464C-94B7-1432E0710F7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BFCC85-2BCF-4A0B-8747-C6C22D2F2913}" type="slidenum">
              <a:rPr lang="en-IN" smtClean="0"/>
              <a:t>‹#›</a:t>
            </a:fld>
            <a:endParaRPr lang="en-IN"/>
          </a:p>
        </p:txBody>
      </p:sp>
    </p:spTree>
    <p:extLst>
      <p:ext uri="{BB962C8B-B14F-4D97-AF65-F5344CB8AC3E}">
        <p14:creationId xmlns:p14="http://schemas.microsoft.com/office/powerpoint/2010/main" val="106654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A0EDF8-C1F5-464C-94B7-1432E0710F74}" type="datetimeFigureOut">
              <a:rPr lang="en-IN" smtClean="0"/>
              <a:t>09-10-2023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BFCC85-2BCF-4A0B-8747-C6C22D2F2913}" type="slidenum">
              <a:rPr lang="en-IN" smtClean="0"/>
              <a:t>‹#›</a:t>
            </a:fld>
            <a:endParaRPr lang="en-IN"/>
          </a:p>
        </p:txBody>
      </p:sp>
    </p:spTree>
    <p:extLst>
      <p:ext uri="{BB962C8B-B14F-4D97-AF65-F5344CB8AC3E}">
        <p14:creationId xmlns:p14="http://schemas.microsoft.com/office/powerpoint/2010/main" val="144130488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533E-9CD0-F2AE-554C-E24948D176C4}"/>
              </a:ext>
            </a:extLst>
          </p:cNvPr>
          <p:cNvSpPr>
            <a:spLocks noGrp="1"/>
          </p:cNvSpPr>
          <p:nvPr>
            <p:ph type="ctrTitle"/>
          </p:nvPr>
        </p:nvSpPr>
        <p:spPr>
          <a:xfrm>
            <a:off x="416783" y="793193"/>
            <a:ext cx="10041112" cy="2731242"/>
          </a:xfrm>
        </p:spPr>
        <p:txBody>
          <a:bodyPr/>
          <a:lstStyle/>
          <a:p>
            <a:r>
              <a:rPr lang="en-US" b="1" dirty="0">
                <a:latin typeface="Algerian" panose="04020705040A02060702" pitchFamily="82" charset="0"/>
              </a:rPr>
              <a:t>Functions &amp; Modules AND Data Manipulation in 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A4803525-EF02-5E71-1C75-A0D23C846AAD}"/>
              </a:ext>
            </a:extLst>
          </p:cNvPr>
          <p:cNvSpPr>
            <a:spLocks noGrp="1"/>
          </p:cNvSpPr>
          <p:nvPr>
            <p:ph type="subTitle" idx="1"/>
          </p:nvPr>
        </p:nvSpPr>
        <p:spPr>
          <a:xfrm>
            <a:off x="3962398" y="4385732"/>
            <a:ext cx="7329997" cy="1544551"/>
          </a:xfrm>
        </p:spPr>
        <p:txBody>
          <a:bodyPr/>
          <a:lstStyle/>
          <a:p>
            <a:r>
              <a:rPr lang="en-US" sz="3600" b="1" dirty="0">
                <a:latin typeface="Adobe Garamond Pro" panose="02020502060506020403" pitchFamily="18" charset="0"/>
              </a:rPr>
              <a:t>Presented By DEEPAK H</a:t>
            </a:r>
          </a:p>
          <a:p>
            <a:endParaRPr lang="en-IN" dirty="0"/>
          </a:p>
        </p:txBody>
      </p:sp>
      <p:pic>
        <p:nvPicPr>
          <p:cNvPr id="4098" name="Picture 2" descr="Python (programming language) - Wikipedia">
            <a:extLst>
              <a:ext uri="{FF2B5EF4-FFF2-40B4-BE49-F238E27FC236}">
                <a16:creationId xmlns:a16="http://schemas.microsoft.com/office/drawing/2014/main" id="{A1889933-0993-BA07-56A9-D5DD5B843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895" y="2704746"/>
            <a:ext cx="1055800" cy="11570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E9D8C3-872B-FF48-652F-0AAE3E2F60A8}"/>
              </a:ext>
            </a:extLst>
          </p:cNvPr>
          <p:cNvSpPr txBox="1"/>
          <p:nvPr/>
        </p:nvSpPr>
        <p:spPr>
          <a:xfrm>
            <a:off x="10280341" y="86509"/>
            <a:ext cx="1797030" cy="369332"/>
          </a:xfrm>
          <a:prstGeom prst="rect">
            <a:avLst/>
          </a:prstGeom>
          <a:noFill/>
        </p:spPr>
        <p:txBody>
          <a:bodyPr wrap="none" rtlCol="0">
            <a:spAutoFit/>
          </a:bodyPr>
          <a:lstStyle/>
          <a:p>
            <a:r>
              <a:rPr lang="en-US" b="1" dirty="0"/>
              <a:t>VAULT OF CODES</a:t>
            </a:r>
            <a:endParaRPr lang="en-IN" b="1" dirty="0"/>
          </a:p>
        </p:txBody>
      </p:sp>
    </p:spTree>
    <p:extLst>
      <p:ext uri="{BB962C8B-B14F-4D97-AF65-F5344CB8AC3E}">
        <p14:creationId xmlns:p14="http://schemas.microsoft.com/office/powerpoint/2010/main" val="188482962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721-0A55-8FC0-A137-BAFBA1F3F0AD}"/>
              </a:ext>
            </a:extLst>
          </p:cNvPr>
          <p:cNvSpPr>
            <a:spLocks noGrp="1"/>
          </p:cNvSpPr>
          <p:nvPr>
            <p:ph type="title"/>
          </p:nvPr>
        </p:nvSpPr>
        <p:spPr>
          <a:xfrm>
            <a:off x="463859" y="627356"/>
            <a:ext cx="10131425" cy="1456267"/>
          </a:xfrm>
        </p:spPr>
        <p:txBody>
          <a:bodyPr/>
          <a:lstStyle/>
          <a:p>
            <a:r>
              <a:rPr lang="en-US" b="1" dirty="0">
                <a:latin typeface="Algerian" panose="04020705040A02060702" pitchFamily="82" charset="0"/>
              </a:rPr>
              <a:t>Data Manipulation techniques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A150DE13-BB4D-DD0C-285B-4ED5EB71C099}"/>
              </a:ext>
            </a:extLst>
          </p:cNvPr>
          <p:cNvSpPr>
            <a:spLocks noGrp="1"/>
          </p:cNvSpPr>
          <p:nvPr>
            <p:ph idx="1"/>
          </p:nvPr>
        </p:nvSpPr>
        <p:spPr>
          <a:xfrm>
            <a:off x="70184" y="1707529"/>
            <a:ext cx="12051631" cy="5052817"/>
          </a:xfrm>
        </p:spPr>
        <p:txBody>
          <a:bodyPr>
            <a:normAutofit/>
          </a:bodyPr>
          <a:lstStyle/>
          <a:p>
            <a:r>
              <a:rPr lang="en-US" b="1" dirty="0">
                <a:solidFill>
                  <a:srgbClr val="FFFF00"/>
                </a:solidFill>
              </a:rPr>
              <a:t>Filtering: </a:t>
            </a:r>
            <a:r>
              <a:rPr lang="en-US" dirty="0"/>
              <a:t>filtering involves selecting specific rows or columns from a dataset based on certain conditions. This  is useful for narrowing down the data to a specific subset that meets the desired criteria.</a:t>
            </a:r>
          </a:p>
          <a:p>
            <a:r>
              <a:rPr lang="en-US" b="1" dirty="0">
                <a:solidFill>
                  <a:srgbClr val="FFFF00"/>
                </a:solidFill>
              </a:rPr>
              <a:t>Sorting: </a:t>
            </a:r>
            <a:r>
              <a:rPr lang="en-US" dirty="0"/>
              <a:t>Sorting arranges the rows or columns of a dataset in a specific order, such as ascending or descending. This allows for easier analysis and visualization of the data.</a:t>
            </a:r>
          </a:p>
          <a:p>
            <a:r>
              <a:rPr lang="en-US" b="1" dirty="0">
                <a:solidFill>
                  <a:srgbClr val="FFFF00"/>
                </a:solidFill>
              </a:rPr>
              <a:t>Grouping: </a:t>
            </a:r>
            <a:r>
              <a:rPr lang="en-US" dirty="0"/>
              <a:t>Grouping involves grouping rows based on the values of one or more columns .This is useful for aggregating and summarizing data based on the common attribute.</a:t>
            </a:r>
          </a:p>
          <a:p>
            <a:r>
              <a:rPr lang="en-US" b="1" dirty="0">
                <a:solidFill>
                  <a:srgbClr val="FFFF00"/>
                </a:solidFill>
              </a:rPr>
              <a:t>Joining: </a:t>
            </a:r>
            <a:r>
              <a:rPr lang="en-US" dirty="0"/>
              <a:t>joining combines two or more datasets based on  a common key or column, This allows for the merging of data from multiple sources for further analysis or visualization.</a:t>
            </a:r>
          </a:p>
          <a:p>
            <a:r>
              <a:rPr lang="en-US" b="1" dirty="0">
                <a:solidFill>
                  <a:srgbClr val="FFFF00"/>
                </a:solidFill>
              </a:rPr>
              <a:t>Transforming: </a:t>
            </a:r>
            <a:r>
              <a:rPr lang="en-US" dirty="0"/>
              <a:t>Transforming involves applying functions or operations to the data to create new variables or modify existing ones,this allows for the creation of derived features or the cleaning of data.</a:t>
            </a:r>
          </a:p>
          <a:p>
            <a:r>
              <a:rPr lang="en-US" b="1" dirty="0">
                <a:solidFill>
                  <a:srgbClr val="FFFF00"/>
                </a:solidFill>
              </a:rPr>
              <a:t>Pivoting: </a:t>
            </a:r>
            <a:r>
              <a:rPr lang="en-US" dirty="0"/>
              <a:t>pivoting transforms data from a long format to a wide format, where each unique value of a certain column becomes a separate column in the resulting dataset. This is useful for creating summary tables or for reshaping the data for specific analysis or visualizations</a:t>
            </a:r>
          </a:p>
        </p:txBody>
      </p:sp>
      <p:grpSp>
        <p:nvGrpSpPr>
          <p:cNvPr id="4" name="Google Shape;9202;p79">
            <a:extLst>
              <a:ext uri="{FF2B5EF4-FFF2-40B4-BE49-F238E27FC236}">
                <a16:creationId xmlns:a16="http://schemas.microsoft.com/office/drawing/2014/main" id="{9800CDD4-3F37-C35D-3277-64AE16DA5CFD}"/>
              </a:ext>
            </a:extLst>
          </p:cNvPr>
          <p:cNvGrpSpPr/>
          <p:nvPr/>
        </p:nvGrpSpPr>
        <p:grpSpPr>
          <a:xfrm>
            <a:off x="9405402" y="1606859"/>
            <a:ext cx="497270" cy="556663"/>
            <a:chOff x="7054905" y="2479767"/>
            <a:chExt cx="309323" cy="348520"/>
          </a:xfrm>
          <a:solidFill>
            <a:schemeClr val="tx1"/>
          </a:solidFill>
        </p:grpSpPr>
        <p:sp>
          <p:nvSpPr>
            <p:cNvPr id="5" name="Google Shape;9203;p79">
              <a:extLst>
                <a:ext uri="{FF2B5EF4-FFF2-40B4-BE49-F238E27FC236}">
                  <a16:creationId xmlns:a16="http://schemas.microsoft.com/office/drawing/2014/main" id="{7CCF7DAD-3AB0-950A-BA9A-19615267ED44}"/>
                </a:ext>
              </a:extLst>
            </p:cNvPr>
            <p:cNvSpPr/>
            <p:nvPr/>
          </p:nvSpPr>
          <p:spPr>
            <a:xfrm>
              <a:off x="7155683" y="2595258"/>
              <a:ext cx="105429" cy="105462"/>
            </a:xfrm>
            <a:custGeom>
              <a:avLst/>
              <a:gdLst/>
              <a:ahLst/>
              <a:cxnLst/>
              <a:rect l="l" t="t" r="r" b="b"/>
              <a:pathLst>
                <a:path w="3239" h="3240" extrusionOk="0">
                  <a:moveTo>
                    <a:pt x="1620" y="0"/>
                  </a:moveTo>
                  <a:cubicBezTo>
                    <a:pt x="715" y="0"/>
                    <a:pt x="0" y="715"/>
                    <a:pt x="0" y="1620"/>
                  </a:cubicBezTo>
                  <a:cubicBezTo>
                    <a:pt x="0" y="2525"/>
                    <a:pt x="715" y="3239"/>
                    <a:pt x="1620" y="3239"/>
                  </a:cubicBezTo>
                  <a:cubicBezTo>
                    <a:pt x="2525" y="3239"/>
                    <a:pt x="3239" y="2525"/>
                    <a:pt x="3239" y="1620"/>
                  </a:cubicBezTo>
                  <a:cubicBezTo>
                    <a:pt x="3239" y="715"/>
                    <a:pt x="2525" y="0"/>
                    <a:pt x="1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04;p79">
              <a:extLst>
                <a:ext uri="{FF2B5EF4-FFF2-40B4-BE49-F238E27FC236}">
                  <a16:creationId xmlns:a16="http://schemas.microsoft.com/office/drawing/2014/main" id="{57A7C1E6-78F3-9015-1E7F-607C9709ABF9}"/>
                </a:ext>
              </a:extLst>
            </p:cNvPr>
            <p:cNvSpPr/>
            <p:nvPr/>
          </p:nvSpPr>
          <p:spPr>
            <a:xfrm>
              <a:off x="7199855" y="2492918"/>
              <a:ext cx="144978" cy="37270"/>
            </a:xfrm>
            <a:custGeom>
              <a:avLst/>
              <a:gdLst/>
              <a:ahLst/>
              <a:cxnLst/>
              <a:rect l="l" t="t" r="r" b="b"/>
              <a:pathLst>
                <a:path w="4454" h="1145" extrusionOk="0">
                  <a:moveTo>
                    <a:pt x="1" y="1"/>
                  </a:moveTo>
                  <a:lnTo>
                    <a:pt x="644" y="1144"/>
                  </a:lnTo>
                  <a:lnTo>
                    <a:pt x="4454" y="1144"/>
                  </a:lnTo>
                  <a:lnTo>
                    <a:pt x="445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05;p79">
              <a:extLst>
                <a:ext uri="{FF2B5EF4-FFF2-40B4-BE49-F238E27FC236}">
                  <a16:creationId xmlns:a16="http://schemas.microsoft.com/office/drawing/2014/main" id="{DA5316DD-12A7-93FA-65B8-23381F52BD3A}"/>
                </a:ext>
              </a:extLst>
            </p:cNvPr>
            <p:cNvSpPr/>
            <p:nvPr/>
          </p:nvSpPr>
          <p:spPr>
            <a:xfrm>
              <a:off x="7054905" y="2479767"/>
              <a:ext cx="309323" cy="288393"/>
            </a:xfrm>
            <a:custGeom>
              <a:avLst/>
              <a:gdLst/>
              <a:ahLst/>
              <a:cxnLst/>
              <a:rect l="l" t="t" r="r" b="b"/>
              <a:pathLst>
                <a:path w="9503" h="8860" extrusionOk="0">
                  <a:moveTo>
                    <a:pt x="0" y="0"/>
                  </a:moveTo>
                  <a:lnTo>
                    <a:pt x="0" y="8859"/>
                  </a:lnTo>
                  <a:lnTo>
                    <a:pt x="3644" y="8859"/>
                  </a:lnTo>
                  <a:lnTo>
                    <a:pt x="3644" y="8049"/>
                  </a:lnTo>
                  <a:lnTo>
                    <a:pt x="4406" y="8049"/>
                  </a:lnTo>
                  <a:lnTo>
                    <a:pt x="4406" y="7406"/>
                  </a:lnTo>
                  <a:cubicBezTo>
                    <a:pt x="3215" y="7240"/>
                    <a:pt x="2358" y="6192"/>
                    <a:pt x="2453" y="5001"/>
                  </a:cubicBezTo>
                  <a:cubicBezTo>
                    <a:pt x="2525" y="3810"/>
                    <a:pt x="3525" y="2905"/>
                    <a:pt x="4716" y="2905"/>
                  </a:cubicBezTo>
                  <a:cubicBezTo>
                    <a:pt x="5906" y="2905"/>
                    <a:pt x="6883" y="3810"/>
                    <a:pt x="6954" y="5001"/>
                  </a:cubicBezTo>
                  <a:cubicBezTo>
                    <a:pt x="7049" y="6192"/>
                    <a:pt x="6192" y="7240"/>
                    <a:pt x="5025" y="7406"/>
                  </a:cubicBezTo>
                  <a:lnTo>
                    <a:pt x="5025" y="8049"/>
                  </a:lnTo>
                  <a:lnTo>
                    <a:pt x="5763" y="8049"/>
                  </a:lnTo>
                  <a:lnTo>
                    <a:pt x="5763" y="8859"/>
                  </a:lnTo>
                  <a:lnTo>
                    <a:pt x="9502" y="8859"/>
                  </a:lnTo>
                  <a:lnTo>
                    <a:pt x="9502" y="2167"/>
                  </a:lnTo>
                  <a:lnTo>
                    <a:pt x="4763" y="2167"/>
                  </a:lnTo>
                  <a:lnTo>
                    <a:pt x="35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6;p79">
              <a:extLst>
                <a:ext uri="{FF2B5EF4-FFF2-40B4-BE49-F238E27FC236}">
                  <a16:creationId xmlns:a16="http://schemas.microsoft.com/office/drawing/2014/main" id="{E3526BA0-B391-F8DC-3B56-EF69FE046B32}"/>
                </a:ext>
              </a:extLst>
            </p:cNvPr>
            <p:cNvSpPr/>
            <p:nvPr/>
          </p:nvSpPr>
          <p:spPr>
            <a:xfrm>
              <a:off x="7194419" y="2761918"/>
              <a:ext cx="28742" cy="66369"/>
            </a:xfrm>
            <a:custGeom>
              <a:avLst/>
              <a:gdLst/>
              <a:ahLst/>
              <a:cxnLst/>
              <a:rect l="l" t="t" r="r" b="b"/>
              <a:pathLst>
                <a:path w="883" h="2039" extrusionOk="0">
                  <a:moveTo>
                    <a:pt x="1" y="1"/>
                  </a:moveTo>
                  <a:lnTo>
                    <a:pt x="1" y="1596"/>
                  </a:lnTo>
                  <a:cubicBezTo>
                    <a:pt x="1" y="1844"/>
                    <a:pt x="199" y="2039"/>
                    <a:pt x="422" y="2039"/>
                  </a:cubicBezTo>
                  <a:cubicBezTo>
                    <a:pt x="456" y="2039"/>
                    <a:pt x="490" y="2034"/>
                    <a:pt x="525" y="2025"/>
                  </a:cubicBezTo>
                  <a:cubicBezTo>
                    <a:pt x="739" y="1977"/>
                    <a:pt x="882" y="1810"/>
                    <a:pt x="882" y="1596"/>
                  </a:cubicBezTo>
                  <a:lnTo>
                    <a:pt x="8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448;p75">
            <a:extLst>
              <a:ext uri="{FF2B5EF4-FFF2-40B4-BE49-F238E27FC236}">
                <a16:creationId xmlns:a16="http://schemas.microsoft.com/office/drawing/2014/main" id="{91EE9306-E711-308D-E9BC-A2F4D144DC73}"/>
              </a:ext>
            </a:extLst>
          </p:cNvPr>
          <p:cNvGrpSpPr/>
          <p:nvPr/>
        </p:nvGrpSpPr>
        <p:grpSpPr>
          <a:xfrm>
            <a:off x="5200963" y="3722785"/>
            <a:ext cx="420811" cy="418507"/>
            <a:chOff x="-5971525" y="3273750"/>
            <a:chExt cx="292250" cy="290650"/>
          </a:xfrm>
          <a:solidFill>
            <a:schemeClr val="tx1"/>
          </a:solidFill>
        </p:grpSpPr>
        <p:sp>
          <p:nvSpPr>
            <p:cNvPr id="10" name="Google Shape;8449;p75">
              <a:extLst>
                <a:ext uri="{FF2B5EF4-FFF2-40B4-BE49-F238E27FC236}">
                  <a16:creationId xmlns:a16="http://schemas.microsoft.com/office/drawing/2014/main" id="{33CA6E27-8B8C-0434-FF95-49D56B018525}"/>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50;p75">
              <a:extLst>
                <a:ext uri="{FF2B5EF4-FFF2-40B4-BE49-F238E27FC236}">
                  <a16:creationId xmlns:a16="http://schemas.microsoft.com/office/drawing/2014/main" id="{3600D6C0-6272-A045-08BD-3B69F28D8DC5}"/>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650;p71">
            <a:extLst>
              <a:ext uri="{FF2B5EF4-FFF2-40B4-BE49-F238E27FC236}">
                <a16:creationId xmlns:a16="http://schemas.microsoft.com/office/drawing/2014/main" id="{7A06F09E-7C42-CAB8-8B78-FCEC18E37C94}"/>
              </a:ext>
            </a:extLst>
          </p:cNvPr>
          <p:cNvSpPr/>
          <p:nvPr/>
        </p:nvSpPr>
        <p:spPr>
          <a:xfrm>
            <a:off x="5410811" y="4527000"/>
            <a:ext cx="367779" cy="350758"/>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227AD6F7-F3F3-3A03-A7AF-21B21D2578A3}"/>
              </a:ext>
            </a:extLst>
          </p:cNvPr>
          <p:cNvSpPr txBox="1"/>
          <p:nvPr/>
        </p:nvSpPr>
        <p:spPr>
          <a:xfrm>
            <a:off x="10168394" y="178125"/>
            <a:ext cx="2145962"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164545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9EEA-1267-F4A9-6EA0-84409E4DFEEF}"/>
              </a:ext>
            </a:extLst>
          </p:cNvPr>
          <p:cNvSpPr>
            <a:spLocks noGrp="1"/>
          </p:cNvSpPr>
          <p:nvPr>
            <p:ph type="title"/>
          </p:nvPr>
        </p:nvSpPr>
        <p:spPr/>
        <p:txBody>
          <a:bodyPr/>
          <a:lstStyle/>
          <a:p>
            <a:r>
              <a:rPr lang="en-US" b="1" dirty="0">
                <a:latin typeface="Algerian" panose="04020705040A02060702" pitchFamily="82" charset="0"/>
              </a:rPr>
              <a:t>DATA MANIPULATION BEST PRACTICES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7299A35-41C4-216C-621F-499F72F47239}"/>
              </a:ext>
            </a:extLst>
          </p:cNvPr>
          <p:cNvSpPr>
            <a:spLocks noGrp="1"/>
          </p:cNvSpPr>
          <p:nvPr>
            <p:ph idx="1"/>
          </p:nvPr>
        </p:nvSpPr>
        <p:spPr>
          <a:xfrm>
            <a:off x="588147" y="2065867"/>
            <a:ext cx="10730882" cy="4613840"/>
          </a:xfrm>
        </p:spPr>
        <p:txBody>
          <a:bodyPr>
            <a:normAutofit lnSpcReduction="10000"/>
          </a:bodyPr>
          <a:lstStyle/>
          <a:p>
            <a:r>
              <a:rPr lang="en-US" sz="2000" b="1" dirty="0">
                <a:solidFill>
                  <a:srgbClr val="FFFF00"/>
                </a:solidFill>
              </a:rPr>
              <a:t>Efficient coding practices: </a:t>
            </a:r>
            <a:r>
              <a:rPr lang="en-US" sz="2000" dirty="0"/>
              <a:t>Using efficient coding practices such as vectorization, avoiding unnecessary iterations, and optimizing code execution can significantly improve data manipulation performance.</a:t>
            </a:r>
          </a:p>
          <a:p>
            <a:r>
              <a:rPr lang="en-US" sz="2000" b="1" dirty="0">
                <a:solidFill>
                  <a:srgbClr val="FFFF00"/>
                </a:solidFill>
              </a:rPr>
              <a:t>Error handling: </a:t>
            </a:r>
            <a:r>
              <a:rPr lang="en-US" sz="2000" dirty="0"/>
              <a:t>Proper error handling is important to ensure code robustness and prevent unexpected errors or crashes. This includes handling invalid inputs, error messages, and exception handling.</a:t>
            </a:r>
          </a:p>
          <a:p>
            <a:endParaRPr lang="en-US" sz="2000" dirty="0"/>
          </a:p>
          <a:p>
            <a:r>
              <a:rPr lang="en-US" sz="2000" b="1" dirty="0">
                <a:solidFill>
                  <a:srgbClr val="FFFF00"/>
                </a:solidFill>
              </a:rPr>
              <a:t>Memory management: </a:t>
            </a:r>
            <a:r>
              <a:rPr lang="en-US" sz="2000" dirty="0"/>
              <a:t>Efficient memory management involves optimizing memory usage to minimize the memory footprint of data manipulation operations. This includes releasing memory when it is no longer needed and avoiding memory leaks.</a:t>
            </a:r>
          </a:p>
          <a:p>
            <a:endParaRPr lang="en-US" sz="2000" dirty="0"/>
          </a:p>
          <a:p>
            <a:r>
              <a:rPr lang="en-US" sz="2000" b="1" dirty="0">
                <a:solidFill>
                  <a:srgbClr val="FFFF00"/>
                </a:solidFill>
              </a:rPr>
              <a:t>Performance optimization: </a:t>
            </a:r>
            <a:r>
              <a:rPr lang="en-US" sz="2000" dirty="0"/>
              <a:t>Performance optimization techniques, such as using appropriate data structures, parallel processing, and caching, can help improve the speed and efficiency of data manipulation operations.</a:t>
            </a:r>
            <a:endParaRPr lang="en-IN" sz="2000" dirty="0"/>
          </a:p>
        </p:txBody>
      </p:sp>
      <p:grpSp>
        <p:nvGrpSpPr>
          <p:cNvPr id="4" name="Google Shape;8451;p75">
            <a:extLst>
              <a:ext uri="{FF2B5EF4-FFF2-40B4-BE49-F238E27FC236}">
                <a16:creationId xmlns:a16="http://schemas.microsoft.com/office/drawing/2014/main" id="{088240E1-4C2C-ED9D-2DE3-4E0E117655FA}"/>
              </a:ext>
            </a:extLst>
          </p:cNvPr>
          <p:cNvGrpSpPr/>
          <p:nvPr/>
        </p:nvGrpSpPr>
        <p:grpSpPr>
          <a:xfrm>
            <a:off x="11338337" y="3217802"/>
            <a:ext cx="432150" cy="422395"/>
            <a:chOff x="-5974675" y="3632100"/>
            <a:chExt cx="300125" cy="293350"/>
          </a:xfrm>
          <a:solidFill>
            <a:schemeClr val="tx1"/>
          </a:solidFill>
        </p:grpSpPr>
        <p:sp>
          <p:nvSpPr>
            <p:cNvPr id="5" name="Google Shape;8452;p75">
              <a:extLst>
                <a:ext uri="{FF2B5EF4-FFF2-40B4-BE49-F238E27FC236}">
                  <a16:creationId xmlns:a16="http://schemas.microsoft.com/office/drawing/2014/main" id="{71CEB3E6-C838-0B04-15B7-0EE389E32A21}"/>
                </a:ext>
              </a:extLst>
            </p:cNvPr>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53;p75">
              <a:extLst>
                <a:ext uri="{FF2B5EF4-FFF2-40B4-BE49-F238E27FC236}">
                  <a16:creationId xmlns:a16="http://schemas.microsoft.com/office/drawing/2014/main" id="{CF47366E-F450-1310-B33A-9F413322A1FF}"/>
                </a:ext>
              </a:extLst>
            </p:cNvPr>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54;p75">
              <a:extLst>
                <a:ext uri="{FF2B5EF4-FFF2-40B4-BE49-F238E27FC236}">
                  <a16:creationId xmlns:a16="http://schemas.microsoft.com/office/drawing/2014/main" id="{25EDD2DA-B0F6-2B30-547A-77479F8F50D0}"/>
                </a:ext>
              </a:extLst>
            </p:cNvPr>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537;p73">
            <a:extLst>
              <a:ext uri="{FF2B5EF4-FFF2-40B4-BE49-F238E27FC236}">
                <a16:creationId xmlns:a16="http://schemas.microsoft.com/office/drawing/2014/main" id="{B8E20DBF-21E6-E05A-DEFE-CB16A49C0700}"/>
              </a:ext>
            </a:extLst>
          </p:cNvPr>
          <p:cNvGrpSpPr/>
          <p:nvPr/>
        </p:nvGrpSpPr>
        <p:grpSpPr>
          <a:xfrm>
            <a:off x="1217203" y="4094641"/>
            <a:ext cx="379497" cy="358070"/>
            <a:chOff x="-46422300" y="3936925"/>
            <a:chExt cx="320575" cy="302475"/>
          </a:xfrm>
          <a:solidFill>
            <a:schemeClr val="tx1"/>
          </a:solidFill>
        </p:grpSpPr>
        <p:sp>
          <p:nvSpPr>
            <p:cNvPr id="9" name="Google Shape;7538;p73">
              <a:extLst>
                <a:ext uri="{FF2B5EF4-FFF2-40B4-BE49-F238E27FC236}">
                  <a16:creationId xmlns:a16="http://schemas.microsoft.com/office/drawing/2014/main" id="{390DCE83-0746-FEAB-3A77-C25545F02784}"/>
                </a:ext>
              </a:extLst>
            </p:cNvPr>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39;p73">
              <a:extLst>
                <a:ext uri="{FF2B5EF4-FFF2-40B4-BE49-F238E27FC236}">
                  <a16:creationId xmlns:a16="http://schemas.microsoft.com/office/drawing/2014/main" id="{5A065AD5-C315-2734-A7A0-667977776AD3}"/>
                </a:ext>
              </a:extLst>
            </p:cNvPr>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694;p73">
            <a:extLst>
              <a:ext uri="{FF2B5EF4-FFF2-40B4-BE49-F238E27FC236}">
                <a16:creationId xmlns:a16="http://schemas.microsoft.com/office/drawing/2014/main" id="{2816BD08-1FF5-9DD9-C1E0-A400CFACB914}"/>
              </a:ext>
            </a:extLst>
          </p:cNvPr>
          <p:cNvGrpSpPr/>
          <p:nvPr/>
        </p:nvGrpSpPr>
        <p:grpSpPr>
          <a:xfrm>
            <a:off x="3634654" y="6399386"/>
            <a:ext cx="356205" cy="356205"/>
            <a:chOff x="-44512325" y="3176075"/>
            <a:chExt cx="300900" cy="300900"/>
          </a:xfrm>
          <a:solidFill>
            <a:schemeClr val="tx1"/>
          </a:solidFill>
        </p:grpSpPr>
        <p:sp>
          <p:nvSpPr>
            <p:cNvPr id="12" name="Google Shape;7695;p73">
              <a:extLst>
                <a:ext uri="{FF2B5EF4-FFF2-40B4-BE49-F238E27FC236}">
                  <a16:creationId xmlns:a16="http://schemas.microsoft.com/office/drawing/2014/main" id="{D52BD315-9683-45E5-595B-C7C11C666724}"/>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96;p73">
              <a:extLst>
                <a:ext uri="{FF2B5EF4-FFF2-40B4-BE49-F238E27FC236}">
                  <a16:creationId xmlns:a16="http://schemas.microsoft.com/office/drawing/2014/main" id="{1CFB595F-C4AA-B50D-CF5D-A60E5B8CC26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97;p73">
              <a:extLst>
                <a:ext uri="{FF2B5EF4-FFF2-40B4-BE49-F238E27FC236}">
                  <a16:creationId xmlns:a16="http://schemas.microsoft.com/office/drawing/2014/main" id="{92D8F695-C558-C688-AEDD-745E16100348}"/>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8859F134-0797-5176-EE7E-E982907135C1}"/>
              </a:ext>
            </a:extLst>
          </p:cNvPr>
          <p:cNvSpPr txBox="1"/>
          <p:nvPr/>
        </p:nvSpPr>
        <p:spPr>
          <a:xfrm>
            <a:off x="10131641" y="54270"/>
            <a:ext cx="1844336"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103914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205D-0712-DC36-6A31-BFFE00F6DEBA}"/>
              </a:ext>
            </a:extLst>
          </p:cNvPr>
          <p:cNvSpPr>
            <a:spLocks noGrp="1"/>
          </p:cNvSpPr>
          <p:nvPr>
            <p:ph type="title"/>
          </p:nvPr>
        </p:nvSpPr>
        <p:spPr/>
        <p:txBody>
          <a:bodyPr/>
          <a:lstStyle/>
          <a:p>
            <a:r>
              <a:rPr lang="en-US" b="1" dirty="0">
                <a:latin typeface="Algerian" panose="04020705040A02060702" pitchFamily="82" charset="0"/>
              </a:rPr>
              <a:t>Data Manipulation Examples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B385FD8-542C-1070-F800-1DBCF6B4423E}"/>
              </a:ext>
            </a:extLst>
          </p:cNvPr>
          <p:cNvSpPr>
            <a:spLocks noGrp="1"/>
          </p:cNvSpPr>
          <p:nvPr>
            <p:ph idx="1"/>
          </p:nvPr>
        </p:nvSpPr>
        <p:spPr>
          <a:xfrm>
            <a:off x="685801" y="2142067"/>
            <a:ext cx="10131425" cy="4596084"/>
          </a:xfrm>
        </p:spPr>
        <p:txBody>
          <a:bodyPr>
            <a:normAutofit/>
          </a:bodyPr>
          <a:lstStyle/>
          <a:p>
            <a:r>
              <a:rPr lang="en-US" dirty="0"/>
              <a:t> </a:t>
            </a:r>
            <a:r>
              <a:rPr lang="en-US" sz="2000" b="1" dirty="0">
                <a:solidFill>
                  <a:srgbClr val="FFFF00"/>
                </a:solidFill>
              </a:rPr>
              <a:t>Data cleaning and Preprocessing: </a:t>
            </a:r>
            <a:r>
              <a:rPr lang="en-US" sz="2000" dirty="0"/>
              <a:t>Real-world data often contains errors, missing values or inconsistencies. Python provides powerful tools and libraries for cleaning and preprocessing data to ensure its quality and suitability for analysis.</a:t>
            </a:r>
          </a:p>
          <a:p>
            <a:endParaRPr lang="en-US" sz="2000" dirty="0"/>
          </a:p>
          <a:p>
            <a:r>
              <a:rPr lang="en-US" sz="2000" b="1" dirty="0">
                <a:solidFill>
                  <a:srgbClr val="FFFF00"/>
                </a:solidFill>
              </a:rPr>
              <a:t>Data aggregation and summarization: </a:t>
            </a:r>
            <a:r>
              <a:rPr lang="en-US" sz="2000" dirty="0"/>
              <a:t>Aggregating and summarizing data is common in data analysis tasks. Python offers flexible and efficient methods for grouping, aggregating and summarizing data, allowing us to derive meaningful insights from large datasets.</a:t>
            </a:r>
          </a:p>
          <a:p>
            <a:endParaRPr lang="en-US" sz="2000" dirty="0"/>
          </a:p>
          <a:p>
            <a:r>
              <a:rPr lang="en-US" sz="2000" b="1" dirty="0">
                <a:solidFill>
                  <a:srgbClr val="FFFF00"/>
                </a:solidFill>
              </a:rPr>
              <a:t>Data Visualizations: </a:t>
            </a:r>
            <a:r>
              <a:rPr lang="en-US" sz="2000" dirty="0"/>
              <a:t>Python’s data manipulation libraries, along with visualization libraries such as matplotlib and seaborn, enable the creation of insightful and visually appealing visualizations.</a:t>
            </a:r>
            <a:r>
              <a:rPr lang="en-IN" sz="2000" dirty="0"/>
              <a:t> Visualizations help in understanding patterns, trends and relationships in the data.</a:t>
            </a:r>
            <a:endParaRPr lang="en-US" sz="2000" dirty="0"/>
          </a:p>
        </p:txBody>
      </p:sp>
      <p:grpSp>
        <p:nvGrpSpPr>
          <p:cNvPr id="4" name="Google Shape;6966;p72">
            <a:extLst>
              <a:ext uri="{FF2B5EF4-FFF2-40B4-BE49-F238E27FC236}">
                <a16:creationId xmlns:a16="http://schemas.microsoft.com/office/drawing/2014/main" id="{C39D9ACB-F57D-AE7A-C97C-3EDCD7827BB9}"/>
              </a:ext>
            </a:extLst>
          </p:cNvPr>
          <p:cNvGrpSpPr/>
          <p:nvPr/>
        </p:nvGrpSpPr>
        <p:grpSpPr>
          <a:xfrm>
            <a:off x="1866079" y="1851368"/>
            <a:ext cx="584157" cy="505198"/>
            <a:chOff x="-31455100" y="3909350"/>
            <a:chExt cx="294600" cy="293800"/>
          </a:xfrm>
          <a:solidFill>
            <a:schemeClr val="tx1"/>
          </a:solidFill>
        </p:grpSpPr>
        <p:sp>
          <p:nvSpPr>
            <p:cNvPr id="5" name="Google Shape;6967;p72">
              <a:extLst>
                <a:ext uri="{FF2B5EF4-FFF2-40B4-BE49-F238E27FC236}">
                  <a16:creationId xmlns:a16="http://schemas.microsoft.com/office/drawing/2014/main" id="{14C5330A-3FBE-7049-44D0-00B79A493F1D}"/>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68;p72">
              <a:extLst>
                <a:ext uri="{FF2B5EF4-FFF2-40B4-BE49-F238E27FC236}">
                  <a16:creationId xmlns:a16="http://schemas.microsoft.com/office/drawing/2014/main" id="{384367B3-7F4F-9EBF-F6AD-0F4B33D23440}"/>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6733;p71">
            <a:extLst>
              <a:ext uri="{FF2B5EF4-FFF2-40B4-BE49-F238E27FC236}">
                <a16:creationId xmlns:a16="http://schemas.microsoft.com/office/drawing/2014/main" id="{6A98D3D1-3523-4232-D15E-0A58C101921E}"/>
              </a:ext>
            </a:extLst>
          </p:cNvPr>
          <p:cNvGrpSpPr/>
          <p:nvPr/>
        </p:nvGrpSpPr>
        <p:grpSpPr>
          <a:xfrm>
            <a:off x="2121182" y="5092732"/>
            <a:ext cx="342632" cy="226264"/>
            <a:chOff x="5358450" y="4015675"/>
            <a:chExt cx="289875" cy="191425"/>
          </a:xfrm>
          <a:solidFill>
            <a:schemeClr val="tx1"/>
          </a:solidFill>
        </p:grpSpPr>
        <p:sp>
          <p:nvSpPr>
            <p:cNvPr id="8" name="Google Shape;6734;p71">
              <a:extLst>
                <a:ext uri="{FF2B5EF4-FFF2-40B4-BE49-F238E27FC236}">
                  <a16:creationId xmlns:a16="http://schemas.microsoft.com/office/drawing/2014/main" id="{DF190B51-0007-D747-C99C-F3DAE0464DA8}"/>
                </a:ext>
              </a:extLst>
            </p:cNvPr>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735;p71">
              <a:extLst>
                <a:ext uri="{FF2B5EF4-FFF2-40B4-BE49-F238E27FC236}">
                  <a16:creationId xmlns:a16="http://schemas.microsoft.com/office/drawing/2014/main" id="{5DC55E65-352A-54AE-DA4C-C7B6D2F8D451}"/>
                </a:ext>
              </a:extLst>
            </p:cNvPr>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736;p71">
              <a:extLst>
                <a:ext uri="{FF2B5EF4-FFF2-40B4-BE49-F238E27FC236}">
                  <a16:creationId xmlns:a16="http://schemas.microsoft.com/office/drawing/2014/main" id="{894CD9B1-76F2-24E5-1FEE-7D717E6289D8}"/>
                </a:ext>
              </a:extLst>
            </p:cNvPr>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37;p71">
              <a:extLst>
                <a:ext uri="{FF2B5EF4-FFF2-40B4-BE49-F238E27FC236}">
                  <a16:creationId xmlns:a16="http://schemas.microsoft.com/office/drawing/2014/main" id="{DA1F04C8-20F9-5176-411D-BFED2703CA99}"/>
                </a:ext>
              </a:extLst>
            </p:cNvPr>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8BED3BD2-9D8D-5B20-1410-8724CBBDACCD}"/>
              </a:ext>
            </a:extLst>
          </p:cNvPr>
          <p:cNvSpPr txBox="1"/>
          <p:nvPr/>
        </p:nvSpPr>
        <p:spPr>
          <a:xfrm>
            <a:off x="10380216" y="119849"/>
            <a:ext cx="1950868"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394174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37B5-137C-43B0-CA68-32348D63CDD6}"/>
              </a:ext>
            </a:extLst>
          </p:cNvPr>
          <p:cNvSpPr>
            <a:spLocks noGrp="1"/>
          </p:cNvSpPr>
          <p:nvPr>
            <p:ph type="title"/>
          </p:nvPr>
        </p:nvSpPr>
        <p:spPr>
          <a:xfrm>
            <a:off x="881110" y="512233"/>
            <a:ext cx="10131425" cy="1456267"/>
          </a:xfrm>
        </p:spPr>
        <p:txBody>
          <a:bodyPr/>
          <a:lstStyle/>
          <a:p>
            <a:r>
              <a:rPr lang="en-US" b="1" dirty="0">
                <a:latin typeface="Algerian" panose="04020705040A02060702" pitchFamily="82" charset="0"/>
              </a:rPr>
              <a:t>Conclusion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EA644B3-C1EB-73D3-857F-26A469B8617A}"/>
              </a:ext>
            </a:extLst>
          </p:cNvPr>
          <p:cNvSpPr>
            <a:spLocks noGrp="1"/>
          </p:cNvSpPr>
          <p:nvPr>
            <p:ph idx="1"/>
          </p:nvPr>
        </p:nvSpPr>
        <p:spPr>
          <a:xfrm>
            <a:off x="650291" y="1968500"/>
            <a:ext cx="10131425" cy="3649133"/>
          </a:xfrm>
        </p:spPr>
        <p:txBody>
          <a:bodyPr>
            <a:normAutofit/>
          </a:bodyPr>
          <a:lstStyle/>
          <a:p>
            <a:r>
              <a:rPr lang="en-US" sz="2400" b="1" dirty="0">
                <a:solidFill>
                  <a:srgbClr val="FFFF00"/>
                </a:solidFill>
              </a:rPr>
              <a:t>Key Takeaways: </a:t>
            </a:r>
            <a:r>
              <a:rPr lang="en-US" sz="2400" dirty="0"/>
              <a:t>Functions and Modules are essential concepts in python for code modularity. Reusability and organization. Data manipulation in python involves various techniques, libraries and best practices for efficient and effective data analysis and manipulation </a:t>
            </a:r>
          </a:p>
          <a:p>
            <a:endParaRPr lang="en-US" sz="2400" dirty="0"/>
          </a:p>
          <a:p>
            <a:r>
              <a:rPr lang="en-US" sz="2400" b="1" dirty="0">
                <a:solidFill>
                  <a:srgbClr val="FFFF00"/>
                </a:solidFill>
              </a:rPr>
              <a:t>Resources for further learning: </a:t>
            </a:r>
            <a:r>
              <a:rPr lang="en-US" sz="2400" dirty="0"/>
              <a:t>There are numerous resources available for further learning about functions, modules and data manipulation in python. Online tutorials, Documentation, Books and courses can help deeper your understanding and mastery of these concepts</a:t>
            </a:r>
            <a:endParaRPr lang="en-IN" sz="2400" dirty="0"/>
          </a:p>
        </p:txBody>
      </p:sp>
      <p:pic>
        <p:nvPicPr>
          <p:cNvPr id="4" name="Picture 2" descr="Python (programming language) - Wikipedia">
            <a:extLst>
              <a:ext uri="{FF2B5EF4-FFF2-40B4-BE49-F238E27FC236}">
                <a16:creationId xmlns:a16="http://schemas.microsoft.com/office/drawing/2014/main" id="{77D6E450-5528-D7F5-CE6C-23EFECFCB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917" y="5262814"/>
            <a:ext cx="1328843" cy="145626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4448;p65">
            <a:extLst>
              <a:ext uri="{FF2B5EF4-FFF2-40B4-BE49-F238E27FC236}">
                <a16:creationId xmlns:a16="http://schemas.microsoft.com/office/drawing/2014/main" id="{0DFDCF2C-F192-84F1-3E11-2412724884F5}"/>
              </a:ext>
            </a:extLst>
          </p:cNvPr>
          <p:cNvGrpSpPr/>
          <p:nvPr/>
        </p:nvGrpSpPr>
        <p:grpSpPr>
          <a:xfrm>
            <a:off x="10490422" y="2660793"/>
            <a:ext cx="1368681" cy="682918"/>
            <a:chOff x="724986" y="3605478"/>
            <a:chExt cx="1368681" cy="682918"/>
          </a:xfrm>
        </p:grpSpPr>
        <p:grpSp>
          <p:nvGrpSpPr>
            <p:cNvPr id="6" name="Google Shape;4449;p65">
              <a:extLst>
                <a:ext uri="{FF2B5EF4-FFF2-40B4-BE49-F238E27FC236}">
                  <a16:creationId xmlns:a16="http://schemas.microsoft.com/office/drawing/2014/main" id="{8EAC0C36-1C35-B43A-2EB2-0946FC7A6DEA}"/>
                </a:ext>
              </a:extLst>
            </p:cNvPr>
            <p:cNvGrpSpPr/>
            <p:nvPr/>
          </p:nvGrpSpPr>
          <p:grpSpPr>
            <a:xfrm>
              <a:off x="1289102" y="3823629"/>
              <a:ext cx="240442" cy="250435"/>
              <a:chOff x="-165066" y="3843615"/>
              <a:chExt cx="221259" cy="230455"/>
            </a:xfrm>
          </p:grpSpPr>
          <p:sp>
            <p:nvSpPr>
              <p:cNvPr id="72" name="Google Shape;4450;p65">
                <a:extLst>
                  <a:ext uri="{FF2B5EF4-FFF2-40B4-BE49-F238E27FC236}">
                    <a16:creationId xmlns:a16="http://schemas.microsoft.com/office/drawing/2014/main" id="{BACD563C-340F-AA80-0C1D-229F25B3A0D4}"/>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451;p65">
                <a:extLst>
                  <a:ext uri="{FF2B5EF4-FFF2-40B4-BE49-F238E27FC236}">
                    <a16:creationId xmlns:a16="http://schemas.microsoft.com/office/drawing/2014/main" id="{F44CCB5A-755B-FA22-FD68-BF18FFEACD9C}"/>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52;p65">
                <a:extLst>
                  <a:ext uri="{FF2B5EF4-FFF2-40B4-BE49-F238E27FC236}">
                    <a16:creationId xmlns:a16="http://schemas.microsoft.com/office/drawing/2014/main" id="{9987F5CC-87C4-A7D8-FE52-4C5B950832D8}"/>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53;p65">
                <a:extLst>
                  <a:ext uri="{FF2B5EF4-FFF2-40B4-BE49-F238E27FC236}">
                    <a16:creationId xmlns:a16="http://schemas.microsoft.com/office/drawing/2014/main" id="{5EABFF08-02D6-1F4C-6069-75B85BB6D6E0}"/>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54;p65">
                <a:extLst>
                  <a:ext uri="{FF2B5EF4-FFF2-40B4-BE49-F238E27FC236}">
                    <a16:creationId xmlns:a16="http://schemas.microsoft.com/office/drawing/2014/main" id="{7677C044-7058-9FB3-C609-3C781AE9E290}"/>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55;p65">
                <a:extLst>
                  <a:ext uri="{FF2B5EF4-FFF2-40B4-BE49-F238E27FC236}">
                    <a16:creationId xmlns:a16="http://schemas.microsoft.com/office/drawing/2014/main" id="{EB030A60-37A3-923E-BE56-F9EBF44B47D6}"/>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56;p65">
                <a:extLst>
                  <a:ext uri="{FF2B5EF4-FFF2-40B4-BE49-F238E27FC236}">
                    <a16:creationId xmlns:a16="http://schemas.microsoft.com/office/drawing/2014/main" id="{8118918C-75EA-FA0E-E26C-F933A1B80DDF}"/>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57;p65">
                <a:extLst>
                  <a:ext uri="{FF2B5EF4-FFF2-40B4-BE49-F238E27FC236}">
                    <a16:creationId xmlns:a16="http://schemas.microsoft.com/office/drawing/2014/main" id="{3F90F425-DB5E-7A8B-FC38-65FE35D7C038}"/>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58;p65">
                <a:extLst>
                  <a:ext uri="{FF2B5EF4-FFF2-40B4-BE49-F238E27FC236}">
                    <a16:creationId xmlns:a16="http://schemas.microsoft.com/office/drawing/2014/main" id="{5229F7BD-8314-8391-B082-9A59327BCDDC}"/>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59;p65">
                <a:extLst>
                  <a:ext uri="{FF2B5EF4-FFF2-40B4-BE49-F238E27FC236}">
                    <a16:creationId xmlns:a16="http://schemas.microsoft.com/office/drawing/2014/main" id="{5C043A1A-8B4A-6DDA-C599-331DEF39C462}"/>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460;p65">
                <a:extLst>
                  <a:ext uri="{FF2B5EF4-FFF2-40B4-BE49-F238E27FC236}">
                    <a16:creationId xmlns:a16="http://schemas.microsoft.com/office/drawing/2014/main" id="{88199073-8176-117C-6632-A8718838324B}"/>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461;p65">
                <a:extLst>
                  <a:ext uri="{FF2B5EF4-FFF2-40B4-BE49-F238E27FC236}">
                    <a16:creationId xmlns:a16="http://schemas.microsoft.com/office/drawing/2014/main" id="{B532E8A2-E97D-6E36-4AAC-69D437B93DD0}"/>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462;p65">
                <a:extLst>
                  <a:ext uri="{FF2B5EF4-FFF2-40B4-BE49-F238E27FC236}">
                    <a16:creationId xmlns:a16="http://schemas.microsoft.com/office/drawing/2014/main" id="{28B9C2BA-4EAC-B770-5E38-C7F07E6FD309}"/>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463;p65">
                <a:extLst>
                  <a:ext uri="{FF2B5EF4-FFF2-40B4-BE49-F238E27FC236}">
                    <a16:creationId xmlns:a16="http://schemas.microsoft.com/office/drawing/2014/main" id="{5D5A8494-8621-1F23-9BA0-DD72B49FB306}"/>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464;p65">
                <a:extLst>
                  <a:ext uri="{FF2B5EF4-FFF2-40B4-BE49-F238E27FC236}">
                    <a16:creationId xmlns:a16="http://schemas.microsoft.com/office/drawing/2014/main" id="{2A7A0141-10B2-CF73-988B-176CF3D208D0}"/>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65;p65">
                <a:extLst>
                  <a:ext uri="{FF2B5EF4-FFF2-40B4-BE49-F238E27FC236}">
                    <a16:creationId xmlns:a16="http://schemas.microsoft.com/office/drawing/2014/main" id="{54DCF9DD-8973-7B83-B563-E0C901B81FA1}"/>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66;p65">
                <a:extLst>
                  <a:ext uri="{FF2B5EF4-FFF2-40B4-BE49-F238E27FC236}">
                    <a16:creationId xmlns:a16="http://schemas.microsoft.com/office/drawing/2014/main" id="{EB87F978-0D86-057C-8CC3-D37E925E1DE7}"/>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67;p65">
                <a:extLst>
                  <a:ext uri="{FF2B5EF4-FFF2-40B4-BE49-F238E27FC236}">
                    <a16:creationId xmlns:a16="http://schemas.microsoft.com/office/drawing/2014/main" id="{499EDBBC-996E-28FD-E893-0ECD7C4E915E}"/>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68;p65">
                <a:extLst>
                  <a:ext uri="{FF2B5EF4-FFF2-40B4-BE49-F238E27FC236}">
                    <a16:creationId xmlns:a16="http://schemas.microsoft.com/office/drawing/2014/main" id="{292B0E97-1BEE-41E2-5F2D-FD1B67DF7E45}"/>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69;p65">
                <a:extLst>
                  <a:ext uri="{FF2B5EF4-FFF2-40B4-BE49-F238E27FC236}">
                    <a16:creationId xmlns:a16="http://schemas.microsoft.com/office/drawing/2014/main" id="{73B8FDC8-901F-A2F8-B63B-93F74F1C2ABF}"/>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70;p65">
              <a:extLst>
                <a:ext uri="{FF2B5EF4-FFF2-40B4-BE49-F238E27FC236}">
                  <a16:creationId xmlns:a16="http://schemas.microsoft.com/office/drawing/2014/main" id="{A61AC41B-560B-706A-AC49-3040E8CEC583}"/>
                </a:ext>
              </a:extLst>
            </p:cNvPr>
            <p:cNvGrpSpPr/>
            <p:nvPr/>
          </p:nvGrpSpPr>
          <p:grpSpPr>
            <a:xfrm>
              <a:off x="724986" y="3605478"/>
              <a:ext cx="1368681" cy="682918"/>
              <a:chOff x="724986" y="3605478"/>
              <a:chExt cx="1368681" cy="682918"/>
            </a:xfrm>
          </p:grpSpPr>
          <p:grpSp>
            <p:nvGrpSpPr>
              <p:cNvPr id="8" name="Google Shape;4471;p65">
                <a:extLst>
                  <a:ext uri="{FF2B5EF4-FFF2-40B4-BE49-F238E27FC236}">
                    <a16:creationId xmlns:a16="http://schemas.microsoft.com/office/drawing/2014/main" id="{1FB46C3B-363A-B0E5-53ED-D84F93908464}"/>
                  </a:ext>
                </a:extLst>
              </p:cNvPr>
              <p:cNvGrpSpPr/>
              <p:nvPr/>
            </p:nvGrpSpPr>
            <p:grpSpPr>
              <a:xfrm>
                <a:off x="1498221" y="4047614"/>
                <a:ext cx="529172" cy="240783"/>
                <a:chOff x="1498221" y="4047614"/>
                <a:chExt cx="529172" cy="240783"/>
              </a:xfrm>
            </p:grpSpPr>
            <p:grpSp>
              <p:nvGrpSpPr>
                <p:cNvPr id="64" name="Google Shape;4472;p65">
                  <a:extLst>
                    <a:ext uri="{FF2B5EF4-FFF2-40B4-BE49-F238E27FC236}">
                      <a16:creationId xmlns:a16="http://schemas.microsoft.com/office/drawing/2014/main" id="{9BB37CF9-FD66-CAB2-D071-BAA65BEEF1A3}"/>
                    </a:ext>
                  </a:extLst>
                </p:cNvPr>
                <p:cNvGrpSpPr/>
                <p:nvPr/>
              </p:nvGrpSpPr>
              <p:grpSpPr>
                <a:xfrm>
                  <a:off x="1826655" y="4224370"/>
                  <a:ext cx="200738" cy="25631"/>
                  <a:chOff x="1826655" y="4224370"/>
                  <a:chExt cx="200738" cy="25631"/>
                </a:xfrm>
              </p:grpSpPr>
              <p:sp>
                <p:nvSpPr>
                  <p:cNvPr id="70" name="Google Shape;4473;p65">
                    <a:extLst>
                      <a:ext uri="{FF2B5EF4-FFF2-40B4-BE49-F238E27FC236}">
                        <a16:creationId xmlns:a16="http://schemas.microsoft.com/office/drawing/2014/main" id="{97AC8D65-2DFF-C65A-8077-1383353410B5}"/>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474;p65">
                    <a:extLst>
                      <a:ext uri="{FF2B5EF4-FFF2-40B4-BE49-F238E27FC236}">
                        <a16:creationId xmlns:a16="http://schemas.microsoft.com/office/drawing/2014/main" id="{4499D1BA-AE1C-7A15-33C7-5D7317D55D77}"/>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475;p65">
                  <a:extLst>
                    <a:ext uri="{FF2B5EF4-FFF2-40B4-BE49-F238E27FC236}">
                      <a16:creationId xmlns:a16="http://schemas.microsoft.com/office/drawing/2014/main" id="{E1781397-3BCB-1BE1-83BA-6FDE8D90487D}"/>
                    </a:ext>
                  </a:extLst>
                </p:cNvPr>
                <p:cNvGrpSpPr/>
                <p:nvPr/>
              </p:nvGrpSpPr>
              <p:grpSpPr>
                <a:xfrm>
                  <a:off x="1498221" y="4047614"/>
                  <a:ext cx="328444" cy="240783"/>
                  <a:chOff x="1498221" y="4047614"/>
                  <a:chExt cx="328444" cy="240783"/>
                </a:xfrm>
              </p:grpSpPr>
              <p:sp>
                <p:nvSpPr>
                  <p:cNvPr id="66" name="Google Shape;4476;p65">
                    <a:extLst>
                      <a:ext uri="{FF2B5EF4-FFF2-40B4-BE49-F238E27FC236}">
                        <a16:creationId xmlns:a16="http://schemas.microsoft.com/office/drawing/2014/main" id="{B2AD9F6A-5B4E-28D4-2DF2-51106ED8B71C}"/>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4477;p65">
                    <a:extLst>
                      <a:ext uri="{FF2B5EF4-FFF2-40B4-BE49-F238E27FC236}">
                        <a16:creationId xmlns:a16="http://schemas.microsoft.com/office/drawing/2014/main" id="{F207FB4C-907F-3533-52DC-051E07DC8B3C}"/>
                      </a:ext>
                    </a:extLst>
                  </p:cNvPr>
                  <p:cNvGrpSpPr/>
                  <p:nvPr/>
                </p:nvGrpSpPr>
                <p:grpSpPr>
                  <a:xfrm>
                    <a:off x="1498221" y="4047614"/>
                    <a:ext cx="150566" cy="190416"/>
                    <a:chOff x="1498221" y="4047614"/>
                    <a:chExt cx="150566" cy="190416"/>
                  </a:xfrm>
                </p:grpSpPr>
                <p:sp>
                  <p:nvSpPr>
                    <p:cNvPr id="68" name="Google Shape;4478;p65">
                      <a:extLst>
                        <a:ext uri="{FF2B5EF4-FFF2-40B4-BE49-F238E27FC236}">
                          <a16:creationId xmlns:a16="http://schemas.microsoft.com/office/drawing/2014/main" id="{D5D7384A-B7D9-024E-83FB-47AE2E778638}"/>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479;p65">
                      <a:extLst>
                        <a:ext uri="{FF2B5EF4-FFF2-40B4-BE49-F238E27FC236}">
                          <a16:creationId xmlns:a16="http://schemas.microsoft.com/office/drawing/2014/main" id="{2A81BBD8-127C-C1C7-6FED-9F3825837FB0}"/>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 name="Google Shape;4480;p65">
                <a:extLst>
                  <a:ext uri="{FF2B5EF4-FFF2-40B4-BE49-F238E27FC236}">
                    <a16:creationId xmlns:a16="http://schemas.microsoft.com/office/drawing/2014/main" id="{F7FD5133-DD78-93F5-1F59-D2C0624C94FE}"/>
                  </a:ext>
                </a:extLst>
              </p:cNvPr>
              <p:cNvGrpSpPr/>
              <p:nvPr/>
            </p:nvGrpSpPr>
            <p:grpSpPr>
              <a:xfrm>
                <a:off x="1560718" y="3800594"/>
                <a:ext cx="532948" cy="302090"/>
                <a:chOff x="1560718" y="3800594"/>
                <a:chExt cx="532948" cy="302090"/>
              </a:xfrm>
            </p:grpSpPr>
            <p:grpSp>
              <p:nvGrpSpPr>
                <p:cNvPr id="51" name="Google Shape;4481;p65">
                  <a:extLst>
                    <a:ext uri="{FF2B5EF4-FFF2-40B4-BE49-F238E27FC236}">
                      <a16:creationId xmlns:a16="http://schemas.microsoft.com/office/drawing/2014/main" id="{B4E65AF3-44D3-C33B-A685-D3D007A4B0BE}"/>
                    </a:ext>
                  </a:extLst>
                </p:cNvPr>
                <p:cNvGrpSpPr/>
                <p:nvPr/>
              </p:nvGrpSpPr>
              <p:grpSpPr>
                <a:xfrm>
                  <a:off x="1912179" y="3827344"/>
                  <a:ext cx="181487" cy="25631"/>
                  <a:chOff x="1912179" y="3827344"/>
                  <a:chExt cx="181487" cy="25631"/>
                </a:xfrm>
              </p:grpSpPr>
              <p:sp>
                <p:nvSpPr>
                  <p:cNvPr id="62" name="Google Shape;4482;p65">
                    <a:extLst>
                      <a:ext uri="{FF2B5EF4-FFF2-40B4-BE49-F238E27FC236}">
                        <a16:creationId xmlns:a16="http://schemas.microsoft.com/office/drawing/2014/main" id="{8247EB42-76B7-44E7-A556-0821110E389A}"/>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83;p65">
                    <a:extLst>
                      <a:ext uri="{FF2B5EF4-FFF2-40B4-BE49-F238E27FC236}">
                        <a16:creationId xmlns:a16="http://schemas.microsoft.com/office/drawing/2014/main" id="{47D1E9AE-88FA-717E-629E-CE24619E957F}"/>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484;p65">
                  <a:extLst>
                    <a:ext uri="{FF2B5EF4-FFF2-40B4-BE49-F238E27FC236}">
                      <a16:creationId xmlns:a16="http://schemas.microsoft.com/office/drawing/2014/main" id="{9B1E19C6-05C9-359E-5628-A5FB892563DC}"/>
                    </a:ext>
                  </a:extLst>
                </p:cNvPr>
                <p:cNvGrpSpPr/>
                <p:nvPr/>
              </p:nvGrpSpPr>
              <p:grpSpPr>
                <a:xfrm>
                  <a:off x="1912179" y="4044505"/>
                  <a:ext cx="181487" cy="25622"/>
                  <a:chOff x="1912179" y="4044506"/>
                  <a:chExt cx="181487" cy="25622"/>
                </a:xfrm>
              </p:grpSpPr>
              <p:sp>
                <p:nvSpPr>
                  <p:cNvPr id="60" name="Google Shape;4485;p65">
                    <a:extLst>
                      <a:ext uri="{FF2B5EF4-FFF2-40B4-BE49-F238E27FC236}">
                        <a16:creationId xmlns:a16="http://schemas.microsoft.com/office/drawing/2014/main" id="{2F474970-4F07-BD57-E86C-FE179D29D193}"/>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86;p65">
                    <a:extLst>
                      <a:ext uri="{FF2B5EF4-FFF2-40B4-BE49-F238E27FC236}">
                        <a16:creationId xmlns:a16="http://schemas.microsoft.com/office/drawing/2014/main" id="{32CCBCD2-A632-BD68-B3EC-BA2B5EC534E8}"/>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487;p65">
                  <a:extLst>
                    <a:ext uri="{FF2B5EF4-FFF2-40B4-BE49-F238E27FC236}">
                      <a16:creationId xmlns:a16="http://schemas.microsoft.com/office/drawing/2014/main" id="{AEB12FA8-A3D4-3F15-118B-74DB7B830DC9}"/>
                    </a:ext>
                  </a:extLst>
                </p:cNvPr>
                <p:cNvGrpSpPr/>
                <p:nvPr/>
              </p:nvGrpSpPr>
              <p:grpSpPr>
                <a:xfrm>
                  <a:off x="1560718" y="3800594"/>
                  <a:ext cx="351472" cy="302090"/>
                  <a:chOff x="1560718" y="3800594"/>
                  <a:chExt cx="351472" cy="302090"/>
                </a:xfrm>
              </p:grpSpPr>
              <p:grpSp>
                <p:nvGrpSpPr>
                  <p:cNvPr id="54" name="Google Shape;4488;p65">
                    <a:extLst>
                      <a:ext uri="{FF2B5EF4-FFF2-40B4-BE49-F238E27FC236}">
                        <a16:creationId xmlns:a16="http://schemas.microsoft.com/office/drawing/2014/main" id="{0E96359C-F18F-BC65-65E3-058C2410A0C1}"/>
                      </a:ext>
                    </a:extLst>
                  </p:cNvPr>
                  <p:cNvGrpSpPr/>
                  <p:nvPr/>
                </p:nvGrpSpPr>
                <p:grpSpPr>
                  <a:xfrm>
                    <a:off x="1560718" y="3842857"/>
                    <a:ext cx="173586" cy="217131"/>
                    <a:chOff x="1560718" y="3842857"/>
                    <a:chExt cx="173586" cy="217131"/>
                  </a:xfrm>
                </p:grpSpPr>
                <p:sp>
                  <p:nvSpPr>
                    <p:cNvPr id="57" name="Google Shape;4489;p65">
                      <a:extLst>
                        <a:ext uri="{FF2B5EF4-FFF2-40B4-BE49-F238E27FC236}">
                          <a16:creationId xmlns:a16="http://schemas.microsoft.com/office/drawing/2014/main" id="{2F474EAA-94F8-1646-2037-9AC0CF36B863}"/>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90;p65">
                      <a:extLst>
                        <a:ext uri="{FF2B5EF4-FFF2-40B4-BE49-F238E27FC236}">
                          <a16:creationId xmlns:a16="http://schemas.microsoft.com/office/drawing/2014/main" id="{DD5A223E-4F9B-7446-B562-B09BBD269280}"/>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91;p65">
                      <a:extLst>
                        <a:ext uri="{FF2B5EF4-FFF2-40B4-BE49-F238E27FC236}">
                          <a16:creationId xmlns:a16="http://schemas.microsoft.com/office/drawing/2014/main" id="{756ECCF4-F1F7-EA38-3904-3A95E6873882}"/>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4492;p65">
                    <a:extLst>
                      <a:ext uri="{FF2B5EF4-FFF2-40B4-BE49-F238E27FC236}">
                        <a16:creationId xmlns:a16="http://schemas.microsoft.com/office/drawing/2014/main" id="{B513A6CF-8692-0447-E3B8-AED745398AA6}"/>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93;p65">
                    <a:extLst>
                      <a:ext uri="{FF2B5EF4-FFF2-40B4-BE49-F238E27FC236}">
                        <a16:creationId xmlns:a16="http://schemas.microsoft.com/office/drawing/2014/main" id="{65B4C81C-6949-53BB-D408-C67041364B92}"/>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4494;p65">
                <a:extLst>
                  <a:ext uri="{FF2B5EF4-FFF2-40B4-BE49-F238E27FC236}">
                    <a16:creationId xmlns:a16="http://schemas.microsoft.com/office/drawing/2014/main" id="{412AA242-699A-AFDD-69AE-F2B26EFE528B}"/>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495;p65">
                <a:extLst>
                  <a:ext uri="{FF2B5EF4-FFF2-40B4-BE49-F238E27FC236}">
                    <a16:creationId xmlns:a16="http://schemas.microsoft.com/office/drawing/2014/main" id="{3D6BAB52-92E4-02BF-0FA8-63405F0C13B3}"/>
                  </a:ext>
                </a:extLst>
              </p:cNvPr>
              <p:cNvGrpSpPr/>
              <p:nvPr/>
            </p:nvGrpSpPr>
            <p:grpSpPr>
              <a:xfrm>
                <a:off x="785350" y="3605478"/>
                <a:ext cx="535311" cy="249245"/>
                <a:chOff x="785350" y="3605478"/>
                <a:chExt cx="535311" cy="249245"/>
              </a:xfrm>
            </p:grpSpPr>
            <p:grpSp>
              <p:nvGrpSpPr>
                <p:cNvPr id="44" name="Google Shape;4496;p65">
                  <a:extLst>
                    <a:ext uri="{FF2B5EF4-FFF2-40B4-BE49-F238E27FC236}">
                      <a16:creationId xmlns:a16="http://schemas.microsoft.com/office/drawing/2014/main" id="{B7A19F7A-D408-7810-F832-13A8FD58CA66}"/>
                    </a:ext>
                  </a:extLst>
                </p:cNvPr>
                <p:cNvGrpSpPr/>
                <p:nvPr/>
              </p:nvGrpSpPr>
              <p:grpSpPr>
                <a:xfrm>
                  <a:off x="785350" y="3605478"/>
                  <a:ext cx="376191" cy="102736"/>
                  <a:chOff x="785350" y="3605478"/>
                  <a:chExt cx="376191" cy="102736"/>
                </a:xfrm>
              </p:grpSpPr>
              <p:sp>
                <p:nvSpPr>
                  <p:cNvPr id="48" name="Google Shape;4497;p65">
                    <a:extLst>
                      <a:ext uri="{FF2B5EF4-FFF2-40B4-BE49-F238E27FC236}">
                        <a16:creationId xmlns:a16="http://schemas.microsoft.com/office/drawing/2014/main" id="{AE9FF913-080A-2830-3C54-0C582037F698}"/>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98;p65">
                    <a:extLst>
                      <a:ext uri="{FF2B5EF4-FFF2-40B4-BE49-F238E27FC236}">
                        <a16:creationId xmlns:a16="http://schemas.microsoft.com/office/drawing/2014/main" id="{D50E1654-24AD-015C-BCA9-F4CB3102F7F2}"/>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99;p65">
                    <a:extLst>
                      <a:ext uri="{FF2B5EF4-FFF2-40B4-BE49-F238E27FC236}">
                        <a16:creationId xmlns:a16="http://schemas.microsoft.com/office/drawing/2014/main" id="{D320EC4E-FC7A-AE17-C1AA-D053957BB5CC}"/>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00;p65">
                  <a:extLst>
                    <a:ext uri="{FF2B5EF4-FFF2-40B4-BE49-F238E27FC236}">
                      <a16:creationId xmlns:a16="http://schemas.microsoft.com/office/drawing/2014/main" id="{5644D70C-8639-4D49-3F4B-43F9A7A516E8}"/>
                    </a:ext>
                  </a:extLst>
                </p:cNvPr>
                <p:cNvGrpSpPr/>
                <p:nvPr/>
              </p:nvGrpSpPr>
              <p:grpSpPr>
                <a:xfrm>
                  <a:off x="1161530" y="3655851"/>
                  <a:ext cx="159131" cy="198872"/>
                  <a:chOff x="1161530" y="3655851"/>
                  <a:chExt cx="159131" cy="198872"/>
                </a:xfrm>
              </p:grpSpPr>
              <p:sp>
                <p:nvSpPr>
                  <p:cNvPr id="46" name="Google Shape;4501;p65">
                    <a:extLst>
                      <a:ext uri="{FF2B5EF4-FFF2-40B4-BE49-F238E27FC236}">
                        <a16:creationId xmlns:a16="http://schemas.microsoft.com/office/drawing/2014/main" id="{3C83E5DD-CCD3-4685-E5DE-4461093A3393}"/>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02;p65">
                    <a:extLst>
                      <a:ext uri="{FF2B5EF4-FFF2-40B4-BE49-F238E27FC236}">
                        <a16:creationId xmlns:a16="http://schemas.microsoft.com/office/drawing/2014/main" id="{8EBA9F68-1D08-E389-E52D-BC1841E63BE5}"/>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4503;p65">
                <a:extLst>
                  <a:ext uri="{FF2B5EF4-FFF2-40B4-BE49-F238E27FC236}">
                    <a16:creationId xmlns:a16="http://schemas.microsoft.com/office/drawing/2014/main" id="{3753DC06-A0A9-CFF7-6E8B-860243779BF2}"/>
                  </a:ext>
                </a:extLst>
              </p:cNvPr>
              <p:cNvGrpSpPr/>
              <p:nvPr/>
            </p:nvGrpSpPr>
            <p:grpSpPr>
              <a:xfrm>
                <a:off x="785350" y="4047614"/>
                <a:ext cx="535311" cy="240783"/>
                <a:chOff x="785350" y="4047614"/>
                <a:chExt cx="535311" cy="240783"/>
              </a:xfrm>
            </p:grpSpPr>
            <p:grpSp>
              <p:nvGrpSpPr>
                <p:cNvPr id="37" name="Google Shape;4504;p65">
                  <a:extLst>
                    <a:ext uri="{FF2B5EF4-FFF2-40B4-BE49-F238E27FC236}">
                      <a16:creationId xmlns:a16="http://schemas.microsoft.com/office/drawing/2014/main" id="{75974A6D-A712-10DD-1AD7-85D3D35D493F}"/>
                    </a:ext>
                  </a:extLst>
                </p:cNvPr>
                <p:cNvGrpSpPr/>
                <p:nvPr/>
              </p:nvGrpSpPr>
              <p:grpSpPr>
                <a:xfrm>
                  <a:off x="1161636" y="4047614"/>
                  <a:ext cx="159025" cy="190415"/>
                  <a:chOff x="1161636" y="4047614"/>
                  <a:chExt cx="159025" cy="190415"/>
                </a:xfrm>
              </p:grpSpPr>
              <p:sp>
                <p:nvSpPr>
                  <p:cNvPr id="42" name="Google Shape;4505;p65">
                    <a:extLst>
                      <a:ext uri="{FF2B5EF4-FFF2-40B4-BE49-F238E27FC236}">
                        <a16:creationId xmlns:a16="http://schemas.microsoft.com/office/drawing/2014/main" id="{71274A9F-F0A0-E367-5E3A-D0CCA3F04792}"/>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06;p65">
                    <a:extLst>
                      <a:ext uri="{FF2B5EF4-FFF2-40B4-BE49-F238E27FC236}">
                        <a16:creationId xmlns:a16="http://schemas.microsoft.com/office/drawing/2014/main" id="{CAE61FA4-3B1E-A179-6FF2-227F52F7016B}"/>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07;p65">
                  <a:extLst>
                    <a:ext uri="{FF2B5EF4-FFF2-40B4-BE49-F238E27FC236}">
                      <a16:creationId xmlns:a16="http://schemas.microsoft.com/office/drawing/2014/main" id="{6CC835B6-AAED-89C8-ACCE-A38C5FF3226D}"/>
                    </a:ext>
                  </a:extLst>
                </p:cNvPr>
                <p:cNvGrpSpPr/>
                <p:nvPr/>
              </p:nvGrpSpPr>
              <p:grpSpPr>
                <a:xfrm>
                  <a:off x="785350" y="4185661"/>
                  <a:ext cx="376191" cy="102736"/>
                  <a:chOff x="785350" y="4185661"/>
                  <a:chExt cx="376191" cy="102736"/>
                </a:xfrm>
              </p:grpSpPr>
              <p:sp>
                <p:nvSpPr>
                  <p:cNvPr id="39" name="Google Shape;4508;p65">
                    <a:extLst>
                      <a:ext uri="{FF2B5EF4-FFF2-40B4-BE49-F238E27FC236}">
                        <a16:creationId xmlns:a16="http://schemas.microsoft.com/office/drawing/2014/main" id="{918E8D22-E8F2-E893-70E8-906CD4E74032}"/>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09;p65">
                    <a:extLst>
                      <a:ext uri="{FF2B5EF4-FFF2-40B4-BE49-F238E27FC236}">
                        <a16:creationId xmlns:a16="http://schemas.microsoft.com/office/drawing/2014/main" id="{5FFCE0F0-A71F-A5BF-DF89-0D15CDAE2C96}"/>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0;p65">
                    <a:extLst>
                      <a:ext uri="{FF2B5EF4-FFF2-40B4-BE49-F238E27FC236}">
                        <a16:creationId xmlns:a16="http://schemas.microsoft.com/office/drawing/2014/main" id="{6CA720D4-3B6A-F883-4237-6F4622220EC8}"/>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4511;p65">
                <a:extLst>
                  <a:ext uri="{FF2B5EF4-FFF2-40B4-BE49-F238E27FC236}">
                    <a16:creationId xmlns:a16="http://schemas.microsoft.com/office/drawing/2014/main" id="{C202E8DB-A724-F101-156C-C7810C3E627A}"/>
                  </a:ext>
                </a:extLst>
              </p:cNvPr>
              <p:cNvGrpSpPr/>
              <p:nvPr/>
            </p:nvGrpSpPr>
            <p:grpSpPr>
              <a:xfrm>
                <a:off x="1501054" y="3605478"/>
                <a:ext cx="526340" cy="249240"/>
                <a:chOff x="1501054" y="3605478"/>
                <a:chExt cx="526340" cy="249240"/>
              </a:xfrm>
            </p:grpSpPr>
            <p:grpSp>
              <p:nvGrpSpPr>
                <p:cNvPr id="29" name="Google Shape;4512;p65">
                  <a:extLst>
                    <a:ext uri="{FF2B5EF4-FFF2-40B4-BE49-F238E27FC236}">
                      <a16:creationId xmlns:a16="http://schemas.microsoft.com/office/drawing/2014/main" id="{E3DA0066-78EA-FE0C-C605-2267909767AF}"/>
                    </a:ext>
                  </a:extLst>
                </p:cNvPr>
                <p:cNvGrpSpPr/>
                <p:nvPr/>
              </p:nvGrpSpPr>
              <p:grpSpPr>
                <a:xfrm>
                  <a:off x="1834208" y="3643867"/>
                  <a:ext cx="193185" cy="25622"/>
                  <a:chOff x="1834208" y="3643867"/>
                  <a:chExt cx="193185" cy="25622"/>
                </a:xfrm>
              </p:grpSpPr>
              <p:sp>
                <p:nvSpPr>
                  <p:cNvPr id="35" name="Google Shape;4513;p65">
                    <a:extLst>
                      <a:ext uri="{FF2B5EF4-FFF2-40B4-BE49-F238E27FC236}">
                        <a16:creationId xmlns:a16="http://schemas.microsoft.com/office/drawing/2014/main" id="{BFB22B39-C97B-F645-EC30-9867D943C7A4}"/>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14;p65">
                    <a:extLst>
                      <a:ext uri="{FF2B5EF4-FFF2-40B4-BE49-F238E27FC236}">
                        <a16:creationId xmlns:a16="http://schemas.microsoft.com/office/drawing/2014/main" id="{A8529C9D-E965-8FFC-D2A8-DFE8334B7B63}"/>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515;p65">
                  <a:extLst>
                    <a:ext uri="{FF2B5EF4-FFF2-40B4-BE49-F238E27FC236}">
                      <a16:creationId xmlns:a16="http://schemas.microsoft.com/office/drawing/2014/main" id="{F41011D2-ECDC-DE68-01CE-126D4853CAA9}"/>
                    </a:ext>
                  </a:extLst>
                </p:cNvPr>
                <p:cNvGrpSpPr/>
                <p:nvPr/>
              </p:nvGrpSpPr>
              <p:grpSpPr>
                <a:xfrm>
                  <a:off x="1501054" y="3605478"/>
                  <a:ext cx="333165" cy="249240"/>
                  <a:chOff x="1501054" y="3605478"/>
                  <a:chExt cx="333165" cy="249240"/>
                </a:xfrm>
              </p:grpSpPr>
              <p:sp>
                <p:nvSpPr>
                  <p:cNvPr id="31" name="Google Shape;4516;p65">
                    <a:extLst>
                      <a:ext uri="{FF2B5EF4-FFF2-40B4-BE49-F238E27FC236}">
                        <a16:creationId xmlns:a16="http://schemas.microsoft.com/office/drawing/2014/main" id="{510A23F4-37FC-F3C5-6D61-B11538E98377}"/>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4517;p65">
                    <a:extLst>
                      <a:ext uri="{FF2B5EF4-FFF2-40B4-BE49-F238E27FC236}">
                        <a16:creationId xmlns:a16="http://schemas.microsoft.com/office/drawing/2014/main" id="{F297B843-F3CD-A059-EBDA-2A42D15ADA2A}"/>
                      </a:ext>
                    </a:extLst>
                  </p:cNvPr>
                  <p:cNvGrpSpPr/>
                  <p:nvPr/>
                </p:nvGrpSpPr>
                <p:grpSpPr>
                  <a:xfrm>
                    <a:off x="1501054" y="3655851"/>
                    <a:ext cx="155286" cy="198867"/>
                    <a:chOff x="1501054" y="3655851"/>
                    <a:chExt cx="155286" cy="198867"/>
                  </a:xfrm>
                </p:grpSpPr>
                <p:sp>
                  <p:nvSpPr>
                    <p:cNvPr id="33" name="Google Shape;4518;p65">
                      <a:extLst>
                        <a:ext uri="{FF2B5EF4-FFF2-40B4-BE49-F238E27FC236}">
                          <a16:creationId xmlns:a16="http://schemas.microsoft.com/office/drawing/2014/main" id="{BE9775BD-823E-74BA-925B-A28B62182CB1}"/>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19;p65">
                      <a:extLst>
                        <a:ext uri="{FF2B5EF4-FFF2-40B4-BE49-F238E27FC236}">
                          <a16:creationId xmlns:a16="http://schemas.microsoft.com/office/drawing/2014/main" id="{E296CE7F-3F5D-0CA9-4A3B-60E0E7210D1E}"/>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 name="Google Shape;4520;p65">
                <a:extLst>
                  <a:ext uri="{FF2B5EF4-FFF2-40B4-BE49-F238E27FC236}">
                    <a16:creationId xmlns:a16="http://schemas.microsoft.com/office/drawing/2014/main" id="{D12E61C9-E8E6-8DD5-8F0B-A29DE3D6CA01}"/>
                  </a:ext>
                </a:extLst>
              </p:cNvPr>
              <p:cNvGrpSpPr/>
              <p:nvPr/>
            </p:nvGrpSpPr>
            <p:grpSpPr>
              <a:xfrm>
                <a:off x="724986" y="3800594"/>
                <a:ext cx="532950" cy="302090"/>
                <a:chOff x="724986" y="3800594"/>
                <a:chExt cx="532950" cy="302090"/>
              </a:xfrm>
            </p:grpSpPr>
            <p:grpSp>
              <p:nvGrpSpPr>
                <p:cNvPr id="15" name="Google Shape;4521;p65">
                  <a:extLst>
                    <a:ext uri="{FF2B5EF4-FFF2-40B4-BE49-F238E27FC236}">
                      <a16:creationId xmlns:a16="http://schemas.microsoft.com/office/drawing/2014/main" id="{149A17C6-39BA-E4DD-97B0-AA16E9766357}"/>
                    </a:ext>
                  </a:extLst>
                </p:cNvPr>
                <p:cNvGrpSpPr/>
                <p:nvPr/>
              </p:nvGrpSpPr>
              <p:grpSpPr>
                <a:xfrm>
                  <a:off x="724986" y="4044367"/>
                  <a:ext cx="181314" cy="25626"/>
                  <a:chOff x="724986" y="4044367"/>
                  <a:chExt cx="181314" cy="25626"/>
                </a:xfrm>
              </p:grpSpPr>
              <p:sp>
                <p:nvSpPr>
                  <p:cNvPr id="27" name="Google Shape;4522;p65">
                    <a:extLst>
                      <a:ext uri="{FF2B5EF4-FFF2-40B4-BE49-F238E27FC236}">
                        <a16:creationId xmlns:a16="http://schemas.microsoft.com/office/drawing/2014/main" id="{1965F73F-8EF4-E505-C36C-B91C8F236B4D}"/>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23;p65">
                    <a:extLst>
                      <a:ext uri="{FF2B5EF4-FFF2-40B4-BE49-F238E27FC236}">
                        <a16:creationId xmlns:a16="http://schemas.microsoft.com/office/drawing/2014/main" id="{24FBEF42-AECD-F04C-0440-BF5331941283}"/>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524;p65">
                  <a:extLst>
                    <a:ext uri="{FF2B5EF4-FFF2-40B4-BE49-F238E27FC236}">
                      <a16:creationId xmlns:a16="http://schemas.microsoft.com/office/drawing/2014/main" id="{0C42B57B-085D-F139-DD16-10A5B4F1C3CC}"/>
                    </a:ext>
                  </a:extLst>
                </p:cNvPr>
                <p:cNvGrpSpPr/>
                <p:nvPr/>
              </p:nvGrpSpPr>
              <p:grpSpPr>
                <a:xfrm>
                  <a:off x="906290" y="3800594"/>
                  <a:ext cx="351646" cy="302090"/>
                  <a:chOff x="906290" y="3800594"/>
                  <a:chExt cx="351646" cy="302090"/>
                </a:xfrm>
              </p:grpSpPr>
              <p:grpSp>
                <p:nvGrpSpPr>
                  <p:cNvPr id="20" name="Google Shape;4525;p65">
                    <a:extLst>
                      <a:ext uri="{FF2B5EF4-FFF2-40B4-BE49-F238E27FC236}">
                        <a16:creationId xmlns:a16="http://schemas.microsoft.com/office/drawing/2014/main" id="{BD97AF5F-846C-3495-AD11-C384A2539832}"/>
                      </a:ext>
                    </a:extLst>
                  </p:cNvPr>
                  <p:cNvGrpSpPr/>
                  <p:nvPr/>
                </p:nvGrpSpPr>
                <p:grpSpPr>
                  <a:xfrm>
                    <a:off x="1084172" y="3842857"/>
                    <a:ext cx="173764" cy="217131"/>
                    <a:chOff x="1084172" y="3842857"/>
                    <a:chExt cx="173764" cy="217131"/>
                  </a:xfrm>
                </p:grpSpPr>
                <p:grpSp>
                  <p:nvGrpSpPr>
                    <p:cNvPr id="23" name="Google Shape;4526;p65">
                      <a:extLst>
                        <a:ext uri="{FF2B5EF4-FFF2-40B4-BE49-F238E27FC236}">
                          <a16:creationId xmlns:a16="http://schemas.microsoft.com/office/drawing/2014/main" id="{E5246F62-6AE9-0A69-A11C-AA3D310D84F0}"/>
                        </a:ext>
                      </a:extLst>
                    </p:cNvPr>
                    <p:cNvGrpSpPr/>
                    <p:nvPr/>
                  </p:nvGrpSpPr>
                  <p:grpSpPr>
                    <a:xfrm>
                      <a:off x="1156862" y="3936509"/>
                      <a:ext cx="101073" cy="25622"/>
                      <a:chOff x="1156862" y="3936509"/>
                      <a:chExt cx="101073" cy="25622"/>
                    </a:xfrm>
                  </p:grpSpPr>
                  <p:sp>
                    <p:nvSpPr>
                      <p:cNvPr id="25" name="Google Shape;4527;p65">
                        <a:extLst>
                          <a:ext uri="{FF2B5EF4-FFF2-40B4-BE49-F238E27FC236}">
                            <a16:creationId xmlns:a16="http://schemas.microsoft.com/office/drawing/2014/main" id="{15CB2C5E-6B25-3FEE-7C72-30ED60F5A5D3}"/>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28;p65">
                        <a:extLst>
                          <a:ext uri="{FF2B5EF4-FFF2-40B4-BE49-F238E27FC236}">
                            <a16:creationId xmlns:a16="http://schemas.microsoft.com/office/drawing/2014/main" id="{5B1C75A9-06FC-900A-CD8D-2A27149DBD4C}"/>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4529;p65">
                      <a:extLst>
                        <a:ext uri="{FF2B5EF4-FFF2-40B4-BE49-F238E27FC236}">
                          <a16:creationId xmlns:a16="http://schemas.microsoft.com/office/drawing/2014/main" id="{8BE5B24B-C452-D22A-9F74-C37D74AC267D}"/>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4530;p65">
                    <a:extLst>
                      <a:ext uri="{FF2B5EF4-FFF2-40B4-BE49-F238E27FC236}">
                        <a16:creationId xmlns:a16="http://schemas.microsoft.com/office/drawing/2014/main" id="{B30028F1-E954-3449-3C15-159394CED115}"/>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31;p65">
                    <a:extLst>
                      <a:ext uri="{FF2B5EF4-FFF2-40B4-BE49-F238E27FC236}">
                        <a16:creationId xmlns:a16="http://schemas.microsoft.com/office/drawing/2014/main" id="{2CBC447C-1B6E-1643-E2C8-ADF61E8E45E6}"/>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532;p65">
                  <a:extLst>
                    <a:ext uri="{FF2B5EF4-FFF2-40B4-BE49-F238E27FC236}">
                      <a16:creationId xmlns:a16="http://schemas.microsoft.com/office/drawing/2014/main" id="{06954051-735F-ED55-933E-768C4F3E2957}"/>
                    </a:ext>
                  </a:extLst>
                </p:cNvPr>
                <p:cNvGrpSpPr/>
                <p:nvPr/>
              </p:nvGrpSpPr>
              <p:grpSpPr>
                <a:xfrm>
                  <a:off x="724986" y="3830189"/>
                  <a:ext cx="189533" cy="25626"/>
                  <a:chOff x="724986" y="3830189"/>
                  <a:chExt cx="189533" cy="25626"/>
                </a:xfrm>
              </p:grpSpPr>
              <p:sp>
                <p:nvSpPr>
                  <p:cNvPr id="18" name="Google Shape;4533;p65">
                    <a:extLst>
                      <a:ext uri="{FF2B5EF4-FFF2-40B4-BE49-F238E27FC236}">
                        <a16:creationId xmlns:a16="http://schemas.microsoft.com/office/drawing/2014/main" id="{41FF24CA-DCAE-4569-55C4-1A752DB44518}"/>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34;p65">
                    <a:extLst>
                      <a:ext uri="{FF2B5EF4-FFF2-40B4-BE49-F238E27FC236}">
                        <a16:creationId xmlns:a16="http://schemas.microsoft.com/office/drawing/2014/main" id="{23B7E6FA-FF21-D302-D8D9-24988A431AD1}"/>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92" name="Google Shape;6738;p71">
            <a:extLst>
              <a:ext uri="{FF2B5EF4-FFF2-40B4-BE49-F238E27FC236}">
                <a16:creationId xmlns:a16="http://schemas.microsoft.com/office/drawing/2014/main" id="{4852AD5D-A1EF-BFB1-6BA4-B75BB2857C15}"/>
              </a:ext>
            </a:extLst>
          </p:cNvPr>
          <p:cNvGrpSpPr/>
          <p:nvPr/>
        </p:nvGrpSpPr>
        <p:grpSpPr>
          <a:xfrm>
            <a:off x="1788117" y="3630333"/>
            <a:ext cx="511199" cy="480027"/>
            <a:chOff x="6543825" y="3202075"/>
            <a:chExt cx="296975" cy="275350"/>
          </a:xfrm>
          <a:solidFill>
            <a:schemeClr val="tx1"/>
          </a:solidFill>
        </p:grpSpPr>
        <p:sp>
          <p:nvSpPr>
            <p:cNvPr id="93" name="Google Shape;6739;p71">
              <a:extLst>
                <a:ext uri="{FF2B5EF4-FFF2-40B4-BE49-F238E27FC236}">
                  <a16:creationId xmlns:a16="http://schemas.microsoft.com/office/drawing/2014/main" id="{74A1FA0B-6EC7-3FCA-B659-4D2D418F2C73}"/>
                </a:ext>
              </a:extLst>
            </p:cNvPr>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40;p71">
              <a:extLst>
                <a:ext uri="{FF2B5EF4-FFF2-40B4-BE49-F238E27FC236}">
                  <a16:creationId xmlns:a16="http://schemas.microsoft.com/office/drawing/2014/main" id="{6199EA66-5557-7DC3-0359-5490DC095FC3}"/>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41;p71">
              <a:extLst>
                <a:ext uri="{FF2B5EF4-FFF2-40B4-BE49-F238E27FC236}">
                  <a16:creationId xmlns:a16="http://schemas.microsoft.com/office/drawing/2014/main" id="{CC297C50-653D-D050-2E4B-257A585986BA}"/>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42;p71">
              <a:extLst>
                <a:ext uri="{FF2B5EF4-FFF2-40B4-BE49-F238E27FC236}">
                  <a16:creationId xmlns:a16="http://schemas.microsoft.com/office/drawing/2014/main" id="{D220D391-198B-7321-B180-AD2D18DFDCDE}"/>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743;p71">
              <a:extLst>
                <a:ext uri="{FF2B5EF4-FFF2-40B4-BE49-F238E27FC236}">
                  <a16:creationId xmlns:a16="http://schemas.microsoft.com/office/drawing/2014/main" id="{80ED16B6-98C0-35F0-DB23-5329C3F6EB95}"/>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744;p71">
              <a:extLst>
                <a:ext uri="{FF2B5EF4-FFF2-40B4-BE49-F238E27FC236}">
                  <a16:creationId xmlns:a16="http://schemas.microsoft.com/office/drawing/2014/main" id="{00621BED-DA3B-0AB2-A722-01ED9AB53496}"/>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745;p71">
              <a:extLst>
                <a:ext uri="{FF2B5EF4-FFF2-40B4-BE49-F238E27FC236}">
                  <a16:creationId xmlns:a16="http://schemas.microsoft.com/office/drawing/2014/main" id="{0E48CF5C-270D-7AD7-A39C-9F0A29726106}"/>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TextBox 100">
            <a:extLst>
              <a:ext uri="{FF2B5EF4-FFF2-40B4-BE49-F238E27FC236}">
                <a16:creationId xmlns:a16="http://schemas.microsoft.com/office/drawing/2014/main" id="{A89D0BD2-8677-26FA-4EFF-F188BEC77148}"/>
              </a:ext>
            </a:extLst>
          </p:cNvPr>
          <p:cNvSpPr txBox="1"/>
          <p:nvPr/>
        </p:nvSpPr>
        <p:spPr>
          <a:xfrm>
            <a:off x="10260624" y="86327"/>
            <a:ext cx="1817704"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279970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77F1-1F8A-662D-C3ED-990563A12B85}"/>
              </a:ext>
            </a:extLst>
          </p:cNvPr>
          <p:cNvSpPr>
            <a:spLocks noGrp="1"/>
          </p:cNvSpPr>
          <p:nvPr>
            <p:ph type="title"/>
          </p:nvPr>
        </p:nvSpPr>
        <p:spPr>
          <a:xfrm>
            <a:off x="2630012" y="2438401"/>
            <a:ext cx="10131425" cy="1456267"/>
          </a:xfrm>
        </p:spPr>
        <p:txBody>
          <a:bodyPr>
            <a:normAutofit/>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grpSp>
        <p:nvGrpSpPr>
          <p:cNvPr id="5" name="Google Shape;9971;p81">
            <a:extLst>
              <a:ext uri="{FF2B5EF4-FFF2-40B4-BE49-F238E27FC236}">
                <a16:creationId xmlns:a16="http://schemas.microsoft.com/office/drawing/2014/main" id="{62E8B124-F99E-E40B-DAA0-615F203EC327}"/>
              </a:ext>
            </a:extLst>
          </p:cNvPr>
          <p:cNvGrpSpPr/>
          <p:nvPr/>
        </p:nvGrpSpPr>
        <p:grpSpPr>
          <a:xfrm>
            <a:off x="9784614" y="5937895"/>
            <a:ext cx="889823" cy="818069"/>
            <a:chOff x="2792225" y="3231075"/>
            <a:chExt cx="269725" cy="248434"/>
          </a:xfrm>
          <a:solidFill>
            <a:schemeClr val="tx1"/>
          </a:solidFill>
        </p:grpSpPr>
        <p:sp>
          <p:nvSpPr>
            <p:cNvPr id="6" name="Google Shape;9972;p81">
              <a:extLst>
                <a:ext uri="{FF2B5EF4-FFF2-40B4-BE49-F238E27FC236}">
                  <a16:creationId xmlns:a16="http://schemas.microsoft.com/office/drawing/2014/main" id="{9BEE296B-0A9F-BBFB-DE94-C582F8C2CDA4}"/>
                </a:ext>
              </a:extLst>
            </p:cNvPr>
            <p:cNvSpPr/>
            <p:nvPr/>
          </p:nvSpPr>
          <p:spPr>
            <a:xfrm>
              <a:off x="2939726" y="3448400"/>
              <a:ext cx="26205" cy="30813"/>
            </a:xfrm>
            <a:custGeom>
              <a:avLst/>
              <a:gdLst/>
              <a:ahLst/>
              <a:cxnLst/>
              <a:rect l="l" t="t" r="r" b="b"/>
              <a:pathLst>
                <a:path w="21747" h="25571" extrusionOk="0">
                  <a:moveTo>
                    <a:pt x="16310" y="0"/>
                  </a:moveTo>
                  <a:lnTo>
                    <a:pt x="16310" y="0"/>
                  </a:lnTo>
                  <a:cubicBezTo>
                    <a:pt x="15321" y="5931"/>
                    <a:pt x="12850" y="11861"/>
                    <a:pt x="8402" y="15815"/>
                  </a:cubicBezTo>
                  <a:lnTo>
                    <a:pt x="0" y="24711"/>
                  </a:lnTo>
                  <a:cubicBezTo>
                    <a:pt x="1587" y="25288"/>
                    <a:pt x="3215" y="25570"/>
                    <a:pt x="4836" y="25570"/>
                  </a:cubicBezTo>
                  <a:cubicBezTo>
                    <a:pt x="8772" y="25570"/>
                    <a:pt x="12665" y="23908"/>
                    <a:pt x="15815" y="20757"/>
                  </a:cubicBezTo>
                  <a:cubicBezTo>
                    <a:pt x="21252" y="15321"/>
                    <a:pt x="21746" y="5931"/>
                    <a:pt x="16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973;p81">
              <a:extLst>
                <a:ext uri="{FF2B5EF4-FFF2-40B4-BE49-F238E27FC236}">
                  <a16:creationId xmlns:a16="http://schemas.microsoft.com/office/drawing/2014/main" id="{1DAA7747-38B1-9758-F43C-A2BF3F1C9A52}"/>
                </a:ext>
              </a:extLst>
            </p:cNvPr>
            <p:cNvSpPr/>
            <p:nvPr/>
          </p:nvSpPr>
          <p:spPr>
            <a:xfrm>
              <a:off x="2809253" y="3338031"/>
              <a:ext cx="136429" cy="141478"/>
            </a:xfrm>
            <a:custGeom>
              <a:avLst/>
              <a:gdLst/>
              <a:ahLst/>
              <a:cxnLst/>
              <a:rect l="l" t="t" r="r" b="b"/>
              <a:pathLst>
                <a:path w="113219" h="117409" extrusionOk="0">
                  <a:moveTo>
                    <a:pt x="46109" y="0"/>
                  </a:moveTo>
                  <a:cubicBezTo>
                    <a:pt x="42989" y="0"/>
                    <a:pt x="39703" y="1085"/>
                    <a:pt x="36614" y="3622"/>
                  </a:cubicBezTo>
                  <a:lnTo>
                    <a:pt x="9926" y="29815"/>
                  </a:lnTo>
                  <a:cubicBezTo>
                    <a:pt x="1" y="40504"/>
                    <a:pt x="9537" y="54732"/>
                    <a:pt x="20769" y="54732"/>
                  </a:cubicBezTo>
                  <a:cubicBezTo>
                    <a:pt x="24078" y="54732"/>
                    <a:pt x="27534" y="53497"/>
                    <a:pt x="30684" y="50573"/>
                  </a:cubicBezTo>
                  <a:lnTo>
                    <a:pt x="30684" y="50573"/>
                  </a:lnTo>
                  <a:cubicBezTo>
                    <a:pt x="21810" y="61376"/>
                    <a:pt x="31008" y="74890"/>
                    <a:pt x="42054" y="74890"/>
                  </a:cubicBezTo>
                  <a:cubicBezTo>
                    <a:pt x="45157" y="74890"/>
                    <a:pt x="48406" y="73823"/>
                    <a:pt x="51441" y="71330"/>
                  </a:cubicBezTo>
                  <a:lnTo>
                    <a:pt x="51441" y="71330"/>
                  </a:lnTo>
                  <a:cubicBezTo>
                    <a:pt x="40819" y="81952"/>
                    <a:pt x="50580" y="96651"/>
                    <a:pt x="61950" y="96651"/>
                  </a:cubicBezTo>
                  <a:cubicBezTo>
                    <a:pt x="65392" y="96651"/>
                    <a:pt x="68982" y="95304"/>
                    <a:pt x="72198" y="92088"/>
                  </a:cubicBezTo>
                  <a:lnTo>
                    <a:pt x="72198" y="92088"/>
                  </a:lnTo>
                  <a:cubicBezTo>
                    <a:pt x="61576" y="102710"/>
                    <a:pt x="71338" y="117408"/>
                    <a:pt x="82707" y="117408"/>
                  </a:cubicBezTo>
                  <a:cubicBezTo>
                    <a:pt x="86150" y="117408"/>
                    <a:pt x="89739" y="116061"/>
                    <a:pt x="92955" y="112845"/>
                  </a:cubicBezTo>
                  <a:lnTo>
                    <a:pt x="107288" y="98018"/>
                  </a:lnTo>
                  <a:cubicBezTo>
                    <a:pt x="113219" y="92582"/>
                    <a:pt x="113219" y="83191"/>
                    <a:pt x="107288" y="77261"/>
                  </a:cubicBezTo>
                  <a:lnTo>
                    <a:pt x="107288" y="77755"/>
                  </a:lnTo>
                  <a:cubicBezTo>
                    <a:pt x="104570" y="74790"/>
                    <a:pt x="100863" y="73307"/>
                    <a:pt x="97156" y="73307"/>
                  </a:cubicBezTo>
                  <a:cubicBezTo>
                    <a:pt x="93591" y="73307"/>
                    <a:pt x="90027" y="74678"/>
                    <a:pt x="87341" y="77421"/>
                  </a:cubicBezTo>
                  <a:lnTo>
                    <a:pt x="87341" y="77421"/>
                  </a:lnTo>
                  <a:lnTo>
                    <a:pt x="95921" y="68365"/>
                  </a:lnTo>
                  <a:cubicBezTo>
                    <a:pt x="107927" y="57859"/>
                    <a:pt x="97716" y="42226"/>
                    <a:pt x="86046" y="42226"/>
                  </a:cubicBezTo>
                  <a:cubicBezTo>
                    <a:pt x="83004" y="42226"/>
                    <a:pt x="79862" y="43288"/>
                    <a:pt x="76990" y="45781"/>
                  </a:cubicBezTo>
                  <a:lnTo>
                    <a:pt x="76990" y="45781"/>
                  </a:lnTo>
                  <a:lnTo>
                    <a:pt x="84554" y="38217"/>
                  </a:lnTo>
                  <a:cubicBezTo>
                    <a:pt x="94479" y="27528"/>
                    <a:pt x="84943" y="13301"/>
                    <a:pt x="73711" y="13301"/>
                  </a:cubicBezTo>
                  <a:cubicBezTo>
                    <a:pt x="70402" y="13301"/>
                    <a:pt x="66946" y="14536"/>
                    <a:pt x="63796" y="17460"/>
                  </a:cubicBezTo>
                  <a:lnTo>
                    <a:pt x="57372" y="23885"/>
                  </a:lnTo>
                  <a:cubicBezTo>
                    <a:pt x="65818" y="13135"/>
                    <a:pt x="56967" y="0"/>
                    <a:pt x="461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74;p81">
              <a:extLst>
                <a:ext uri="{FF2B5EF4-FFF2-40B4-BE49-F238E27FC236}">
                  <a16:creationId xmlns:a16="http://schemas.microsoft.com/office/drawing/2014/main" id="{B9F5A89A-B9AF-1EE7-7BA3-A12765349F9C}"/>
                </a:ext>
              </a:extLst>
            </p:cNvPr>
            <p:cNvSpPr/>
            <p:nvPr/>
          </p:nvSpPr>
          <p:spPr>
            <a:xfrm>
              <a:off x="2958925" y="3448375"/>
              <a:ext cx="625" cy="625"/>
            </a:xfrm>
            <a:custGeom>
              <a:avLst/>
              <a:gdLst/>
              <a:ahLst/>
              <a:cxnLst/>
              <a:rect l="l" t="t" r="r" b="b"/>
              <a:pathLst>
                <a:path w="25" h="25" extrusionOk="0">
                  <a:moveTo>
                    <a:pt x="24" y="25"/>
                  </a:moveTo>
                  <a:lnTo>
                    <a:pt x="24" y="25"/>
                  </a:lnTo>
                  <a:lnTo>
                    <a:pt x="0" y="1"/>
                  </a:lnTo>
                  <a:lnTo>
                    <a:pt x="24" y="25"/>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75;p81">
              <a:extLst>
                <a:ext uri="{FF2B5EF4-FFF2-40B4-BE49-F238E27FC236}">
                  <a16:creationId xmlns:a16="http://schemas.microsoft.com/office/drawing/2014/main" id="{99BE15FA-A3F6-AB77-D3AB-3B74425C0407}"/>
                </a:ext>
              </a:extLst>
            </p:cNvPr>
            <p:cNvSpPr/>
            <p:nvPr/>
          </p:nvSpPr>
          <p:spPr>
            <a:xfrm>
              <a:off x="2792225" y="3231075"/>
              <a:ext cx="257400" cy="222775"/>
            </a:xfrm>
            <a:custGeom>
              <a:avLst/>
              <a:gdLst/>
              <a:ahLst/>
              <a:cxnLst/>
              <a:rect l="l" t="t" r="r" b="b"/>
              <a:pathLst>
                <a:path w="10296" h="8911" extrusionOk="0">
                  <a:moveTo>
                    <a:pt x="2882" y="1"/>
                  </a:moveTo>
                  <a:cubicBezTo>
                    <a:pt x="2786" y="1"/>
                    <a:pt x="2715" y="24"/>
                    <a:pt x="2667" y="96"/>
                  </a:cubicBezTo>
                  <a:lnTo>
                    <a:pt x="143" y="2620"/>
                  </a:lnTo>
                  <a:cubicBezTo>
                    <a:pt x="0" y="2739"/>
                    <a:pt x="0" y="2930"/>
                    <a:pt x="143" y="3049"/>
                  </a:cubicBezTo>
                  <a:lnTo>
                    <a:pt x="238" y="3144"/>
                  </a:lnTo>
                  <a:cubicBezTo>
                    <a:pt x="381" y="3311"/>
                    <a:pt x="476" y="3525"/>
                    <a:pt x="429" y="3763"/>
                  </a:cubicBezTo>
                  <a:cubicBezTo>
                    <a:pt x="381" y="4192"/>
                    <a:pt x="524" y="4621"/>
                    <a:pt x="810" y="4906"/>
                  </a:cubicBezTo>
                  <a:lnTo>
                    <a:pt x="977" y="5073"/>
                  </a:lnTo>
                  <a:lnTo>
                    <a:pt x="2024" y="4001"/>
                  </a:lnTo>
                  <a:cubicBezTo>
                    <a:pt x="2286" y="3751"/>
                    <a:pt x="2626" y="3626"/>
                    <a:pt x="2965" y="3626"/>
                  </a:cubicBezTo>
                  <a:cubicBezTo>
                    <a:pt x="3304" y="3626"/>
                    <a:pt x="3644" y="3751"/>
                    <a:pt x="3906" y="4001"/>
                  </a:cubicBezTo>
                  <a:cubicBezTo>
                    <a:pt x="4001" y="4097"/>
                    <a:pt x="4072" y="4216"/>
                    <a:pt x="4144" y="4335"/>
                  </a:cubicBezTo>
                  <a:cubicBezTo>
                    <a:pt x="4191" y="4330"/>
                    <a:pt x="4239" y="4327"/>
                    <a:pt x="4285" y="4327"/>
                  </a:cubicBezTo>
                  <a:cubicBezTo>
                    <a:pt x="5143" y="4327"/>
                    <a:pt x="5775" y="5142"/>
                    <a:pt x="5549" y="5978"/>
                  </a:cubicBezTo>
                  <a:cubicBezTo>
                    <a:pt x="5620" y="6049"/>
                    <a:pt x="5692" y="6097"/>
                    <a:pt x="5763" y="6145"/>
                  </a:cubicBezTo>
                  <a:cubicBezTo>
                    <a:pt x="6097" y="6478"/>
                    <a:pt x="6216" y="6978"/>
                    <a:pt x="6120" y="7431"/>
                  </a:cubicBezTo>
                  <a:cubicBezTo>
                    <a:pt x="6192" y="7478"/>
                    <a:pt x="6240" y="7526"/>
                    <a:pt x="6311" y="7597"/>
                  </a:cubicBezTo>
                  <a:cubicBezTo>
                    <a:pt x="6597" y="7883"/>
                    <a:pt x="6740" y="8312"/>
                    <a:pt x="6692" y="8717"/>
                  </a:cubicBezTo>
                  <a:cubicBezTo>
                    <a:pt x="6849" y="8853"/>
                    <a:pt x="7018" y="8911"/>
                    <a:pt x="7178" y="8911"/>
                  </a:cubicBezTo>
                  <a:cubicBezTo>
                    <a:pt x="7747" y="8911"/>
                    <a:pt x="8212" y="8184"/>
                    <a:pt x="7692" y="7645"/>
                  </a:cubicBezTo>
                  <a:lnTo>
                    <a:pt x="7692" y="7645"/>
                  </a:lnTo>
                  <a:cubicBezTo>
                    <a:pt x="7854" y="7807"/>
                    <a:pt x="8035" y="7874"/>
                    <a:pt x="8209" y="7874"/>
                  </a:cubicBezTo>
                  <a:cubicBezTo>
                    <a:pt x="8778" y="7874"/>
                    <a:pt x="9269" y="7150"/>
                    <a:pt x="8740" y="6621"/>
                  </a:cubicBezTo>
                  <a:lnTo>
                    <a:pt x="8740" y="6621"/>
                  </a:lnTo>
                  <a:cubicBezTo>
                    <a:pt x="8899" y="6780"/>
                    <a:pt x="9076" y="6847"/>
                    <a:pt x="9246" y="6847"/>
                  </a:cubicBezTo>
                  <a:cubicBezTo>
                    <a:pt x="9812" y="6847"/>
                    <a:pt x="10295" y="6104"/>
                    <a:pt x="9764" y="5573"/>
                  </a:cubicBezTo>
                  <a:lnTo>
                    <a:pt x="8288" y="4097"/>
                  </a:lnTo>
                  <a:lnTo>
                    <a:pt x="7502" y="3311"/>
                  </a:lnTo>
                  <a:cubicBezTo>
                    <a:pt x="7462" y="3314"/>
                    <a:pt x="7422" y="3315"/>
                    <a:pt x="7382" y="3315"/>
                  </a:cubicBezTo>
                  <a:cubicBezTo>
                    <a:pt x="7113" y="3315"/>
                    <a:pt x="6846" y="3248"/>
                    <a:pt x="6597" y="3144"/>
                  </a:cubicBezTo>
                  <a:lnTo>
                    <a:pt x="5978" y="3763"/>
                  </a:lnTo>
                  <a:cubicBezTo>
                    <a:pt x="5692" y="4049"/>
                    <a:pt x="5329" y="4192"/>
                    <a:pt x="4968" y="4192"/>
                  </a:cubicBezTo>
                  <a:cubicBezTo>
                    <a:pt x="4608" y="4192"/>
                    <a:pt x="4251" y="4049"/>
                    <a:pt x="3977" y="3763"/>
                  </a:cubicBezTo>
                  <a:lnTo>
                    <a:pt x="3953" y="3763"/>
                  </a:lnTo>
                  <a:cubicBezTo>
                    <a:pt x="3406" y="3192"/>
                    <a:pt x="3429" y="2311"/>
                    <a:pt x="3977" y="1763"/>
                  </a:cubicBezTo>
                  <a:lnTo>
                    <a:pt x="4954" y="786"/>
                  </a:lnTo>
                  <a:cubicBezTo>
                    <a:pt x="4704" y="516"/>
                    <a:pt x="4345" y="373"/>
                    <a:pt x="3972" y="373"/>
                  </a:cubicBezTo>
                  <a:cubicBezTo>
                    <a:pt x="3918" y="373"/>
                    <a:pt x="3864" y="376"/>
                    <a:pt x="3810" y="382"/>
                  </a:cubicBezTo>
                  <a:cubicBezTo>
                    <a:pt x="3768" y="390"/>
                    <a:pt x="3727" y="394"/>
                    <a:pt x="3686" y="394"/>
                  </a:cubicBezTo>
                  <a:cubicBezTo>
                    <a:pt x="3498" y="394"/>
                    <a:pt x="3328" y="309"/>
                    <a:pt x="3191" y="191"/>
                  </a:cubicBezTo>
                  <a:lnTo>
                    <a:pt x="3096" y="96"/>
                  </a:lnTo>
                  <a:cubicBezTo>
                    <a:pt x="3048" y="48"/>
                    <a:pt x="2953" y="1"/>
                    <a:pt x="2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976;p81">
              <a:extLst>
                <a:ext uri="{FF2B5EF4-FFF2-40B4-BE49-F238E27FC236}">
                  <a16:creationId xmlns:a16="http://schemas.microsoft.com/office/drawing/2014/main" id="{E9B18192-D438-179A-DB2D-95816BC1B44D}"/>
                </a:ext>
              </a:extLst>
            </p:cNvPr>
            <p:cNvSpPr/>
            <p:nvPr/>
          </p:nvSpPr>
          <p:spPr>
            <a:xfrm>
              <a:off x="2894625" y="3231225"/>
              <a:ext cx="167325" cy="122525"/>
            </a:xfrm>
            <a:custGeom>
              <a:avLst/>
              <a:gdLst/>
              <a:ahLst/>
              <a:cxnLst/>
              <a:rect l="l" t="t" r="r" b="b"/>
              <a:pathLst>
                <a:path w="6693" h="4901" extrusionOk="0">
                  <a:moveTo>
                    <a:pt x="3837" y="0"/>
                  </a:moveTo>
                  <a:cubicBezTo>
                    <a:pt x="3757" y="0"/>
                    <a:pt x="3680" y="30"/>
                    <a:pt x="3620" y="90"/>
                  </a:cubicBezTo>
                  <a:lnTo>
                    <a:pt x="3525" y="185"/>
                  </a:lnTo>
                  <a:cubicBezTo>
                    <a:pt x="3388" y="303"/>
                    <a:pt x="3218" y="388"/>
                    <a:pt x="3030" y="388"/>
                  </a:cubicBezTo>
                  <a:cubicBezTo>
                    <a:pt x="2989" y="388"/>
                    <a:pt x="2948" y="384"/>
                    <a:pt x="2906" y="376"/>
                  </a:cubicBezTo>
                  <a:cubicBezTo>
                    <a:pt x="2851" y="369"/>
                    <a:pt x="2797" y="367"/>
                    <a:pt x="2743" y="367"/>
                  </a:cubicBezTo>
                  <a:cubicBezTo>
                    <a:pt x="2370" y="367"/>
                    <a:pt x="2012" y="507"/>
                    <a:pt x="1763" y="757"/>
                  </a:cubicBezTo>
                  <a:lnTo>
                    <a:pt x="310" y="2209"/>
                  </a:lnTo>
                  <a:cubicBezTo>
                    <a:pt x="0" y="2495"/>
                    <a:pt x="0" y="2995"/>
                    <a:pt x="286" y="3305"/>
                  </a:cubicBezTo>
                  <a:cubicBezTo>
                    <a:pt x="441" y="3460"/>
                    <a:pt x="643" y="3537"/>
                    <a:pt x="846" y="3537"/>
                  </a:cubicBezTo>
                  <a:cubicBezTo>
                    <a:pt x="1048" y="3537"/>
                    <a:pt x="1250" y="3460"/>
                    <a:pt x="1405" y="3305"/>
                  </a:cubicBezTo>
                  <a:lnTo>
                    <a:pt x="2405" y="2305"/>
                  </a:lnTo>
                  <a:cubicBezTo>
                    <a:pt x="2642" y="2541"/>
                    <a:pt x="2975" y="2680"/>
                    <a:pt x="3309" y="2680"/>
                  </a:cubicBezTo>
                  <a:cubicBezTo>
                    <a:pt x="3414" y="2680"/>
                    <a:pt x="3518" y="2666"/>
                    <a:pt x="3620" y="2638"/>
                  </a:cubicBezTo>
                  <a:lnTo>
                    <a:pt x="5882" y="4900"/>
                  </a:lnTo>
                  <a:cubicBezTo>
                    <a:pt x="6192" y="4591"/>
                    <a:pt x="6335" y="4162"/>
                    <a:pt x="6263" y="3733"/>
                  </a:cubicBezTo>
                  <a:cubicBezTo>
                    <a:pt x="6240" y="3519"/>
                    <a:pt x="6311" y="3281"/>
                    <a:pt x="6478" y="3138"/>
                  </a:cubicBezTo>
                  <a:lnTo>
                    <a:pt x="6573" y="3043"/>
                  </a:lnTo>
                  <a:cubicBezTo>
                    <a:pt x="6692" y="2924"/>
                    <a:pt x="6692" y="2709"/>
                    <a:pt x="6573" y="2590"/>
                  </a:cubicBezTo>
                  <a:lnTo>
                    <a:pt x="6573" y="2614"/>
                  </a:lnTo>
                  <a:lnTo>
                    <a:pt x="4073" y="90"/>
                  </a:lnTo>
                  <a:cubicBezTo>
                    <a:pt x="4001" y="30"/>
                    <a:pt x="3918" y="0"/>
                    <a:pt x="38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977;p81">
              <a:extLst>
                <a:ext uri="{FF2B5EF4-FFF2-40B4-BE49-F238E27FC236}">
                  <a16:creationId xmlns:a16="http://schemas.microsoft.com/office/drawing/2014/main" id="{C9233BE5-48ED-BDAF-582C-7F13295BFDD7}"/>
                </a:ext>
              </a:extLst>
            </p:cNvPr>
            <p:cNvSpPr/>
            <p:nvPr/>
          </p:nvSpPr>
          <p:spPr>
            <a:xfrm>
              <a:off x="2958783" y="3447804"/>
              <a:ext cx="596" cy="598"/>
            </a:xfrm>
            <a:custGeom>
              <a:avLst/>
              <a:gdLst/>
              <a:ahLst/>
              <a:cxnLst/>
              <a:rect l="l" t="t" r="r" b="b"/>
              <a:pathLst>
                <a:path w="495" h="496" extrusionOk="0">
                  <a:moveTo>
                    <a:pt x="495" y="495"/>
                  </a:moveTo>
                  <a:lnTo>
                    <a:pt x="495" y="495"/>
                  </a:lnTo>
                  <a:lnTo>
                    <a:pt x="0" y="1"/>
                  </a:lnTo>
                  <a:lnTo>
                    <a:pt x="495" y="495"/>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024;p72">
            <a:extLst>
              <a:ext uri="{FF2B5EF4-FFF2-40B4-BE49-F238E27FC236}">
                <a16:creationId xmlns:a16="http://schemas.microsoft.com/office/drawing/2014/main" id="{36B20F27-8405-AAD7-9243-EB8336A1E4BA}"/>
              </a:ext>
            </a:extLst>
          </p:cNvPr>
          <p:cNvGrpSpPr/>
          <p:nvPr/>
        </p:nvGrpSpPr>
        <p:grpSpPr>
          <a:xfrm>
            <a:off x="10926356" y="5865763"/>
            <a:ext cx="889823" cy="818069"/>
            <a:chOff x="-31093575" y="3911725"/>
            <a:chExt cx="291450" cy="291425"/>
          </a:xfrm>
          <a:solidFill>
            <a:schemeClr val="tx1"/>
          </a:solidFill>
        </p:grpSpPr>
        <p:sp>
          <p:nvSpPr>
            <p:cNvPr id="13" name="Google Shape;7025;p72">
              <a:hlinkClick r:id="rId2"/>
              <a:extLst>
                <a:ext uri="{FF2B5EF4-FFF2-40B4-BE49-F238E27FC236}">
                  <a16:creationId xmlns:a16="http://schemas.microsoft.com/office/drawing/2014/main" id="{CA351156-8DB7-A85F-7400-B08E8AC8FA75}"/>
                </a:ext>
              </a:extLst>
            </p:cNvPr>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26;p72">
              <a:hlinkClick r:id="rId2"/>
              <a:extLst>
                <a:ext uri="{FF2B5EF4-FFF2-40B4-BE49-F238E27FC236}">
                  <a16:creationId xmlns:a16="http://schemas.microsoft.com/office/drawing/2014/main" id="{58FD2367-9C7D-4240-D1CE-1F2CB5F34535}"/>
                </a:ext>
              </a:extLst>
            </p:cNvPr>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a:extLst>
              <a:ext uri="{FF2B5EF4-FFF2-40B4-BE49-F238E27FC236}">
                <a16:creationId xmlns:a16="http://schemas.microsoft.com/office/drawing/2014/main" id="{89E03019-6AC7-E3B4-FA50-34B973A73624}"/>
              </a:ext>
            </a:extLst>
          </p:cNvPr>
          <p:cNvSpPr txBox="1"/>
          <p:nvPr/>
        </p:nvSpPr>
        <p:spPr>
          <a:xfrm>
            <a:off x="10209195" y="146816"/>
            <a:ext cx="2130506"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327137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82A5-AFD9-C0F9-F30F-266315BB50C5}"/>
              </a:ext>
            </a:extLst>
          </p:cNvPr>
          <p:cNvSpPr>
            <a:spLocks noGrp="1"/>
          </p:cNvSpPr>
          <p:nvPr>
            <p:ph type="title"/>
          </p:nvPr>
        </p:nvSpPr>
        <p:spPr>
          <a:xfrm>
            <a:off x="685801" y="405413"/>
            <a:ext cx="10131425" cy="1456267"/>
          </a:xfrm>
        </p:spPr>
        <p:txBody>
          <a:bodyPr>
            <a:normAutofit/>
          </a:bodyPr>
          <a:lstStyle/>
          <a:p>
            <a:r>
              <a:rPr lang="en-US" sz="4400" b="1" dirty="0">
                <a:latin typeface="Algerian" panose="04020705040A02060702" pitchFamily="82" charset="0"/>
              </a:rPr>
              <a:t>Agenda</a:t>
            </a:r>
            <a:endParaRPr lang="en-IN" sz="44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47FE9D8-E311-FB5C-3BA2-9BF707111416}"/>
              </a:ext>
            </a:extLst>
          </p:cNvPr>
          <p:cNvSpPr>
            <a:spLocks noGrp="1"/>
          </p:cNvSpPr>
          <p:nvPr>
            <p:ph idx="1"/>
          </p:nvPr>
        </p:nvSpPr>
        <p:spPr>
          <a:xfrm>
            <a:off x="597024" y="1473693"/>
            <a:ext cx="10131425" cy="5162365"/>
          </a:xfrm>
        </p:spPr>
        <p:txBody>
          <a:bodyPr>
            <a:normAutofit/>
          </a:bodyPr>
          <a:lstStyle/>
          <a:p>
            <a:r>
              <a:rPr lang="en-US" sz="2000" b="1" dirty="0"/>
              <a:t>Introduction</a:t>
            </a:r>
          </a:p>
          <a:p>
            <a:r>
              <a:rPr lang="en-US" sz="2000" b="1" dirty="0"/>
              <a:t>Functions in Python</a:t>
            </a:r>
          </a:p>
          <a:p>
            <a:r>
              <a:rPr lang="en-US" sz="2000" b="1" dirty="0"/>
              <a:t>Module in Python</a:t>
            </a:r>
          </a:p>
          <a:p>
            <a:r>
              <a:rPr lang="en-US" sz="2000" b="1" dirty="0"/>
              <a:t>Common Python Modules</a:t>
            </a:r>
          </a:p>
          <a:p>
            <a:r>
              <a:rPr lang="en-US" sz="2000" b="1" dirty="0"/>
              <a:t>Data Types and Data Structures in Python</a:t>
            </a:r>
          </a:p>
          <a:p>
            <a:r>
              <a:rPr lang="en-US" sz="2000" b="1" dirty="0"/>
              <a:t>Data Analysis Libraries in python</a:t>
            </a:r>
          </a:p>
          <a:p>
            <a:r>
              <a:rPr lang="en-US" sz="2000" b="1" dirty="0"/>
              <a:t>Data Manipulation With Python</a:t>
            </a:r>
          </a:p>
          <a:p>
            <a:r>
              <a:rPr lang="en-US" sz="2000" b="1" dirty="0"/>
              <a:t>Data Manipulation Techniques</a:t>
            </a:r>
          </a:p>
          <a:p>
            <a:r>
              <a:rPr lang="en-US" sz="2000" b="1" dirty="0"/>
              <a:t>Data Manipulation Best Practices </a:t>
            </a:r>
          </a:p>
          <a:p>
            <a:r>
              <a:rPr lang="en-US" sz="2000" b="1" dirty="0"/>
              <a:t>Data Manipulation Examples</a:t>
            </a:r>
          </a:p>
          <a:p>
            <a:r>
              <a:rPr lang="en-US" sz="2000" b="1" dirty="0"/>
              <a:t>Conclusion</a:t>
            </a:r>
          </a:p>
        </p:txBody>
      </p:sp>
      <p:sp>
        <p:nvSpPr>
          <p:cNvPr id="5" name="TextBox 4">
            <a:extLst>
              <a:ext uri="{FF2B5EF4-FFF2-40B4-BE49-F238E27FC236}">
                <a16:creationId xmlns:a16="http://schemas.microsoft.com/office/drawing/2014/main" id="{72506E1F-6732-1190-DCC8-AAE7532516EE}"/>
              </a:ext>
            </a:extLst>
          </p:cNvPr>
          <p:cNvSpPr txBox="1"/>
          <p:nvPr/>
        </p:nvSpPr>
        <p:spPr>
          <a:xfrm>
            <a:off x="9970518" y="157124"/>
            <a:ext cx="1870969"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209251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BF07-C759-108A-5B32-264BE0764C54}"/>
              </a:ext>
            </a:extLst>
          </p:cNvPr>
          <p:cNvSpPr>
            <a:spLocks noGrp="1"/>
          </p:cNvSpPr>
          <p:nvPr>
            <p:ph type="title"/>
          </p:nvPr>
        </p:nvSpPr>
        <p:spPr/>
        <p:txBody>
          <a:bodyPr/>
          <a:lstStyle/>
          <a:p>
            <a:r>
              <a:rPr lang="en-US" b="1" dirty="0">
                <a:latin typeface="Algerian" panose="04020705040A02060702" pitchFamily="82" charset="0"/>
              </a:rPr>
              <a:t>Introduction</a:t>
            </a:r>
            <a:r>
              <a:rPr lang="en-US" dirty="0"/>
              <a:t> </a:t>
            </a:r>
            <a:endParaRPr lang="en-IN" dirty="0"/>
          </a:p>
        </p:txBody>
      </p:sp>
      <p:sp>
        <p:nvSpPr>
          <p:cNvPr id="3" name="Content Placeholder 2">
            <a:extLst>
              <a:ext uri="{FF2B5EF4-FFF2-40B4-BE49-F238E27FC236}">
                <a16:creationId xmlns:a16="http://schemas.microsoft.com/office/drawing/2014/main" id="{E4F87894-57A9-119A-ACAB-0C0F673CDC1C}"/>
              </a:ext>
            </a:extLst>
          </p:cNvPr>
          <p:cNvSpPr>
            <a:spLocks noGrp="1"/>
          </p:cNvSpPr>
          <p:nvPr>
            <p:ph idx="1"/>
          </p:nvPr>
        </p:nvSpPr>
        <p:spPr>
          <a:xfrm>
            <a:off x="685801" y="2142067"/>
            <a:ext cx="11219154" cy="4320877"/>
          </a:xfrm>
        </p:spPr>
        <p:txBody>
          <a:bodyPr anchor="t">
            <a:normAutofit/>
          </a:bodyPr>
          <a:lstStyle/>
          <a:p>
            <a:r>
              <a:rPr lang="en-US" sz="2000" b="1" dirty="0">
                <a:solidFill>
                  <a:srgbClr val="FFFF00"/>
                </a:solidFill>
              </a:rPr>
              <a:t>FUNCTION &amp; MODULES: </a:t>
            </a:r>
            <a:r>
              <a:rPr lang="en-US" sz="2000" dirty="0"/>
              <a:t>Functions and modules are fundamental concepts in Python Programming.</a:t>
            </a:r>
          </a:p>
          <a:p>
            <a:pPr marL="0" indent="0">
              <a:buNone/>
            </a:pPr>
            <a:r>
              <a:rPr lang="en-US" sz="2000" dirty="0"/>
              <a:t>    </a:t>
            </a:r>
            <a:r>
              <a:rPr lang="en-US" sz="2000" b="1" dirty="0"/>
              <a:t> </a:t>
            </a:r>
            <a:r>
              <a:rPr lang="en-US" sz="2000" b="1" dirty="0">
                <a:solidFill>
                  <a:srgbClr val="00B0F0"/>
                </a:solidFill>
              </a:rPr>
              <a:t>Functions</a:t>
            </a:r>
            <a:r>
              <a:rPr lang="en-US" sz="2000" b="1" dirty="0"/>
              <a:t> </a:t>
            </a:r>
            <a:r>
              <a:rPr lang="en-US" sz="2000" dirty="0"/>
              <a:t>allow us to group code into reusable blocks, which can be called multiple times with different inputs.</a:t>
            </a:r>
          </a:p>
          <a:p>
            <a:pPr marL="0" indent="0">
              <a:buNone/>
            </a:pPr>
            <a:r>
              <a:rPr lang="en-US" sz="2000" dirty="0"/>
              <a:t>    </a:t>
            </a:r>
            <a:r>
              <a:rPr lang="en-US" sz="2000" b="1" dirty="0">
                <a:solidFill>
                  <a:srgbClr val="00B0F0"/>
                </a:solidFill>
              </a:rPr>
              <a:t> Modules </a:t>
            </a:r>
            <a:r>
              <a:rPr lang="en-US" sz="2000" dirty="0"/>
              <a:t>are files that contain Python code provide additional Functionality to our programs.</a:t>
            </a:r>
          </a:p>
          <a:p>
            <a:pPr marL="0" indent="0">
              <a:buNone/>
            </a:pPr>
            <a:endParaRPr lang="en-US" sz="2000" dirty="0"/>
          </a:p>
          <a:p>
            <a:r>
              <a:rPr lang="en-US" sz="2000" b="1" dirty="0">
                <a:solidFill>
                  <a:srgbClr val="FFFF00"/>
                </a:solidFill>
              </a:rPr>
              <a:t> DATA MANIPULATION IN PYTHON: </a:t>
            </a:r>
            <a:r>
              <a:rPr lang="en-US" sz="2000" dirty="0"/>
              <a:t>Data Manipulation refers to the Process of changing or transforming data to make it more useful for analysis or further processing. Python provides various tools and techniques for manipulating data efficiently , making </a:t>
            </a:r>
            <a:r>
              <a:rPr lang="en-US" sz="2000" dirty="0" err="1"/>
              <a:t>ita</a:t>
            </a:r>
            <a:r>
              <a:rPr lang="en-US" sz="2000" dirty="0"/>
              <a:t> popular choice for data analysis and data science</a:t>
            </a:r>
            <a:endParaRPr lang="en-IN" sz="2000" dirty="0"/>
          </a:p>
        </p:txBody>
      </p:sp>
      <p:pic>
        <p:nvPicPr>
          <p:cNvPr id="4" name="Picture 2" descr="The Python Logo | Python Software Foundation">
            <a:extLst>
              <a:ext uri="{FF2B5EF4-FFF2-40B4-BE49-F238E27FC236}">
                <a16:creationId xmlns:a16="http://schemas.microsoft.com/office/drawing/2014/main" id="{B0CA1070-F0CB-E36F-7156-E23595831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428" y="609600"/>
            <a:ext cx="3788033" cy="12724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2693A2-5AB4-ABF4-172C-908D73AA309C}"/>
              </a:ext>
            </a:extLst>
          </p:cNvPr>
          <p:cNvSpPr txBox="1"/>
          <p:nvPr/>
        </p:nvSpPr>
        <p:spPr>
          <a:xfrm>
            <a:off x="10121727" y="56467"/>
            <a:ext cx="2070273"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305771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A726-A9CE-053F-61D2-B84056374E2A}"/>
              </a:ext>
            </a:extLst>
          </p:cNvPr>
          <p:cNvSpPr>
            <a:spLocks noGrp="1"/>
          </p:cNvSpPr>
          <p:nvPr>
            <p:ph type="title"/>
          </p:nvPr>
        </p:nvSpPr>
        <p:spPr>
          <a:xfrm>
            <a:off x="585217" y="323973"/>
            <a:ext cx="10131425" cy="1456267"/>
          </a:xfrm>
        </p:spPr>
        <p:txBody>
          <a:bodyPr/>
          <a:lstStyle/>
          <a:p>
            <a:r>
              <a:rPr lang="en-US" b="1" dirty="0">
                <a:latin typeface="Algerian" panose="04020705040A02060702" pitchFamily="82" charset="0"/>
              </a:rPr>
              <a:t>FUCTIONS IN PYTHON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8E6EF3C-DA91-BFDB-AE41-1ADBA6DA05CC}"/>
              </a:ext>
            </a:extLst>
          </p:cNvPr>
          <p:cNvSpPr>
            <a:spLocks noGrp="1"/>
          </p:cNvSpPr>
          <p:nvPr>
            <p:ph idx="1"/>
          </p:nvPr>
        </p:nvSpPr>
        <p:spPr>
          <a:xfrm>
            <a:off x="123825" y="1950458"/>
            <a:ext cx="10693401" cy="4297942"/>
          </a:xfrm>
        </p:spPr>
        <p:txBody>
          <a:bodyPr>
            <a:normAutofit fontScale="92500" lnSpcReduction="10000"/>
          </a:bodyPr>
          <a:lstStyle/>
          <a:p>
            <a:r>
              <a:rPr lang="en-US" dirty="0"/>
              <a:t> </a:t>
            </a:r>
            <a:r>
              <a:rPr lang="en-US" b="1" dirty="0">
                <a:solidFill>
                  <a:srgbClr val="FFFF00"/>
                </a:solidFill>
              </a:rPr>
              <a:t>Definition of Functions: </a:t>
            </a:r>
            <a:r>
              <a:rPr lang="en-US" dirty="0"/>
              <a:t>In python, A function is a named block of code                                                                                            that performs a specific task, It takes inputs, is called arguments, and may                                                                  return a result. Function can be defined using the ‘def’ Keyword.</a:t>
            </a:r>
          </a:p>
          <a:p>
            <a:r>
              <a:rPr lang="en-US" b="1" dirty="0">
                <a:solidFill>
                  <a:srgbClr val="FFFF00"/>
                </a:solidFill>
              </a:rPr>
              <a:t>Syntax of functions: </a:t>
            </a:r>
            <a:r>
              <a:rPr lang="en-US" dirty="0"/>
              <a:t>The syntax for defining a function in python is: </a:t>
            </a:r>
          </a:p>
          <a:p>
            <a:pPr marL="0" indent="0">
              <a:buNone/>
            </a:pPr>
            <a:r>
              <a:rPr lang="en-US" dirty="0"/>
              <a:t>      “python def function_name(parameters):#Code block”</a:t>
            </a:r>
          </a:p>
          <a:p>
            <a:pPr marL="0" indent="0">
              <a:buNone/>
            </a:pPr>
            <a:endParaRPr lang="en-IN" dirty="0"/>
          </a:p>
          <a:p>
            <a:r>
              <a:rPr lang="en-IN" b="1" dirty="0">
                <a:solidFill>
                  <a:srgbClr val="FFFF00"/>
                </a:solidFill>
              </a:rPr>
              <a:t>Return Statement: </a:t>
            </a:r>
            <a:r>
              <a:rPr lang="en-IN" dirty="0"/>
              <a:t>The ‘return’ statement is used to specify the value to be returned by a function.it is optional and can be used to return a single value or multiple values as a tuple.</a:t>
            </a:r>
          </a:p>
          <a:p>
            <a:r>
              <a:rPr lang="en-IN" b="1" dirty="0">
                <a:solidFill>
                  <a:srgbClr val="FFFF00"/>
                </a:solidFill>
              </a:rPr>
              <a:t>Parameters: </a:t>
            </a:r>
            <a:r>
              <a:rPr lang="en-IN" dirty="0"/>
              <a:t>Parameters are placeholders for values  that a function needs to perform its task. They can be mandatory or optional, and can have default values.</a:t>
            </a:r>
          </a:p>
          <a:p>
            <a:r>
              <a:rPr lang="en-IN" b="1" dirty="0">
                <a:solidFill>
                  <a:srgbClr val="FFFF00"/>
                </a:solidFill>
              </a:rPr>
              <a:t>Local and Global Variables: </a:t>
            </a:r>
            <a:r>
              <a:rPr lang="en-IN" dirty="0"/>
              <a:t>Local variables are defined Global variables are defined outside of any function and can be accessed within the function. Global variables are defined outside of any function and can be accessed by any function or code block.</a:t>
            </a:r>
          </a:p>
          <a:p>
            <a:r>
              <a:rPr lang="en-IN" b="1" dirty="0">
                <a:solidFill>
                  <a:srgbClr val="FFFF00"/>
                </a:solidFill>
              </a:rPr>
              <a:t>Function Composition: </a:t>
            </a:r>
            <a:r>
              <a:rPr lang="en-IN" dirty="0"/>
              <a:t>Function composition is the process of combining multiple functions to create  </a:t>
            </a:r>
          </a:p>
        </p:txBody>
      </p:sp>
      <p:pic>
        <p:nvPicPr>
          <p:cNvPr id="1026" name="Picture 2" descr="Functions in Python | Types, Example - Scientech Easy">
            <a:extLst>
              <a:ext uri="{FF2B5EF4-FFF2-40B4-BE49-F238E27FC236}">
                <a16:creationId xmlns:a16="http://schemas.microsoft.com/office/drawing/2014/main" id="{ED24F36F-66D4-C819-7000-434ED2FEF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651" y="125522"/>
            <a:ext cx="4401171" cy="2891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30492B-90FA-2A55-5FA4-E4F9EC0EB6E2}"/>
              </a:ext>
            </a:extLst>
          </p:cNvPr>
          <p:cNvSpPr txBox="1"/>
          <p:nvPr/>
        </p:nvSpPr>
        <p:spPr>
          <a:xfrm>
            <a:off x="8010144" y="3017520"/>
            <a:ext cx="3238964" cy="369332"/>
          </a:xfrm>
          <a:prstGeom prst="rect">
            <a:avLst/>
          </a:prstGeom>
          <a:noFill/>
        </p:spPr>
        <p:txBody>
          <a:bodyPr wrap="none" rtlCol="0">
            <a:spAutoFit/>
          </a:bodyPr>
          <a:lstStyle/>
          <a:p>
            <a:r>
              <a:rPr lang="en-US" b="1" dirty="0">
                <a:solidFill>
                  <a:srgbClr val="FFFF00"/>
                </a:solidFill>
              </a:rPr>
              <a:t>Example for functions in Python</a:t>
            </a:r>
            <a:endParaRPr lang="en-IN" b="1" dirty="0">
              <a:solidFill>
                <a:srgbClr val="FFFF00"/>
              </a:solidFill>
            </a:endParaRPr>
          </a:p>
        </p:txBody>
      </p:sp>
    </p:spTree>
    <p:extLst>
      <p:ext uri="{BB962C8B-B14F-4D97-AF65-F5344CB8AC3E}">
        <p14:creationId xmlns:p14="http://schemas.microsoft.com/office/powerpoint/2010/main" val="67410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8998-54D7-C178-F6AC-359642E5CF23}"/>
              </a:ext>
            </a:extLst>
          </p:cNvPr>
          <p:cNvSpPr>
            <a:spLocks noGrp="1"/>
          </p:cNvSpPr>
          <p:nvPr>
            <p:ph type="title"/>
          </p:nvPr>
        </p:nvSpPr>
        <p:spPr/>
        <p:txBody>
          <a:bodyPr/>
          <a:lstStyle/>
          <a:p>
            <a:r>
              <a:rPr lang="en-US" b="1" dirty="0">
                <a:latin typeface="Algerian" panose="04020705040A02060702" pitchFamily="82" charset="0"/>
              </a:rPr>
              <a:t>Module in Python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ABD3AA5-C7CC-3BA5-3A2B-F980BCAD523A}"/>
              </a:ext>
            </a:extLst>
          </p:cNvPr>
          <p:cNvSpPr>
            <a:spLocks noGrp="1"/>
          </p:cNvSpPr>
          <p:nvPr>
            <p:ph idx="1"/>
          </p:nvPr>
        </p:nvSpPr>
        <p:spPr>
          <a:xfrm>
            <a:off x="577049" y="1757779"/>
            <a:ext cx="10759735" cy="4669654"/>
          </a:xfrm>
        </p:spPr>
        <p:txBody>
          <a:bodyPr>
            <a:normAutofit/>
          </a:bodyPr>
          <a:lstStyle/>
          <a:p>
            <a:r>
              <a:rPr lang="en-US" b="1" dirty="0">
                <a:solidFill>
                  <a:srgbClr val="FFFF00"/>
                </a:solidFill>
              </a:rPr>
              <a:t>Definition of Module: </a:t>
            </a:r>
            <a:r>
              <a:rPr lang="en-US" dirty="0"/>
              <a:t>A module is a file containing Python                                                                                   definitions and statements. It can define functions, classes,                                                                                      and variables that can be used in other Python programs.</a:t>
            </a:r>
          </a:p>
          <a:p>
            <a:r>
              <a:rPr lang="en-US" b="1" dirty="0">
                <a:solidFill>
                  <a:srgbClr val="FFFF00"/>
                </a:solidFill>
              </a:rPr>
              <a:t>Creating and Using Modules: </a:t>
            </a:r>
            <a:r>
              <a:rPr lang="en-US" dirty="0"/>
              <a:t>To create a module, we simply                                                                                                  define our functions, classes, or variables in a .py file.                                                                                                        Once defined, we can import and use the module in                                                                                                      our Python programs.</a:t>
            </a:r>
          </a:p>
          <a:p>
            <a:r>
              <a:rPr lang="en-US" b="1" dirty="0">
                <a:solidFill>
                  <a:srgbClr val="FFFF00"/>
                </a:solidFill>
              </a:rPr>
              <a:t>Importing Modules: </a:t>
            </a:r>
            <a:r>
              <a:rPr lang="en-US" dirty="0"/>
              <a:t>To use a module in Python, we need                                                                                                       to import it using the ‘import’ keyword. This allows us to                                                                                                                             access the functions, classes, and variables defined in                                                                                                                 the module.</a:t>
            </a:r>
          </a:p>
          <a:p>
            <a:r>
              <a:rPr lang="en-US" b="1" dirty="0">
                <a:solidFill>
                  <a:srgbClr val="FFFF00"/>
                </a:solidFill>
              </a:rPr>
              <a:t>Module Search Path: </a:t>
            </a:r>
            <a:r>
              <a:rPr lang="en-US" dirty="0"/>
              <a:t>When importing a module, Python                                                                                                          searches for the module file in a predefined order.                                                                                                              This search path can be modified using the ‘sys’ module.</a:t>
            </a:r>
          </a:p>
          <a:p>
            <a:endParaRPr lang="en-IN" dirty="0"/>
          </a:p>
        </p:txBody>
      </p:sp>
      <p:pic>
        <p:nvPicPr>
          <p:cNvPr id="8" name="Picture 7">
            <a:extLst>
              <a:ext uri="{FF2B5EF4-FFF2-40B4-BE49-F238E27FC236}">
                <a16:creationId xmlns:a16="http://schemas.microsoft.com/office/drawing/2014/main" id="{4ADB86F3-41A6-DA8A-6F5A-9B12CDD68AB8}"/>
              </a:ext>
            </a:extLst>
          </p:cNvPr>
          <p:cNvPicPr>
            <a:picLocks noChangeAspect="1"/>
          </p:cNvPicPr>
          <p:nvPr/>
        </p:nvPicPr>
        <p:blipFill rotWithShape="1">
          <a:blip r:embed="rId2">
            <a:extLst>
              <a:ext uri="{28A0092B-C50C-407E-A947-70E740481C1C}">
                <a14:useLocalDpi xmlns:a14="http://schemas.microsoft.com/office/drawing/2010/main" val="0"/>
              </a:ext>
            </a:extLst>
          </a:blip>
          <a:srcRect l="36845" t="46866" r="39149" b="37443"/>
          <a:stretch/>
        </p:blipFill>
        <p:spPr>
          <a:xfrm>
            <a:off x="7198260" y="2497712"/>
            <a:ext cx="4138524" cy="1521571"/>
          </a:xfrm>
          <a:prstGeom prst="rect">
            <a:avLst/>
          </a:prstGeom>
        </p:spPr>
      </p:pic>
      <p:pic>
        <p:nvPicPr>
          <p:cNvPr id="16" name="Picture 15">
            <a:extLst>
              <a:ext uri="{FF2B5EF4-FFF2-40B4-BE49-F238E27FC236}">
                <a16:creationId xmlns:a16="http://schemas.microsoft.com/office/drawing/2014/main" id="{67466E03-1558-C2A3-CB21-CD9EAE6F065C}"/>
              </a:ext>
            </a:extLst>
          </p:cNvPr>
          <p:cNvPicPr>
            <a:picLocks noChangeAspect="1"/>
          </p:cNvPicPr>
          <p:nvPr/>
        </p:nvPicPr>
        <p:blipFill rotWithShape="1">
          <a:blip r:embed="rId3">
            <a:extLst>
              <a:ext uri="{28A0092B-C50C-407E-A947-70E740481C1C}">
                <a14:useLocalDpi xmlns:a14="http://schemas.microsoft.com/office/drawing/2010/main" val="0"/>
              </a:ext>
            </a:extLst>
          </a:blip>
          <a:srcRect l="15510" t="22007" r="16844" b="22589"/>
          <a:stretch/>
        </p:blipFill>
        <p:spPr>
          <a:xfrm>
            <a:off x="6889204" y="4360288"/>
            <a:ext cx="4756636" cy="2191432"/>
          </a:xfrm>
          <a:prstGeom prst="rect">
            <a:avLst/>
          </a:prstGeom>
        </p:spPr>
      </p:pic>
      <p:sp>
        <p:nvSpPr>
          <p:cNvPr id="7" name="TextBox 6">
            <a:extLst>
              <a:ext uri="{FF2B5EF4-FFF2-40B4-BE49-F238E27FC236}">
                <a16:creationId xmlns:a16="http://schemas.microsoft.com/office/drawing/2014/main" id="{446AD93D-C4C7-0D5A-292A-70E31B2839D4}"/>
              </a:ext>
            </a:extLst>
          </p:cNvPr>
          <p:cNvSpPr txBox="1"/>
          <p:nvPr/>
        </p:nvSpPr>
        <p:spPr>
          <a:xfrm>
            <a:off x="10140696" y="121614"/>
            <a:ext cx="4917186"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63047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7061-B522-BAC3-AED5-ED75A836F046}"/>
              </a:ext>
            </a:extLst>
          </p:cNvPr>
          <p:cNvSpPr>
            <a:spLocks noGrp="1"/>
          </p:cNvSpPr>
          <p:nvPr>
            <p:ph type="title"/>
          </p:nvPr>
        </p:nvSpPr>
        <p:spPr>
          <a:xfrm>
            <a:off x="685801" y="205456"/>
            <a:ext cx="10131425" cy="1456267"/>
          </a:xfrm>
        </p:spPr>
        <p:txBody>
          <a:bodyPr/>
          <a:lstStyle/>
          <a:p>
            <a:r>
              <a:rPr lang="en-US" b="1" dirty="0">
                <a:latin typeface="Algerian" panose="04020705040A02060702" pitchFamily="82" charset="0"/>
              </a:rPr>
              <a:t>COMMON PYTHON MODULES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35B13ED-817B-E2B0-84AB-C644BA37BFE5}"/>
              </a:ext>
            </a:extLst>
          </p:cNvPr>
          <p:cNvSpPr>
            <a:spLocks noGrp="1"/>
          </p:cNvSpPr>
          <p:nvPr>
            <p:ph idx="1"/>
          </p:nvPr>
        </p:nvSpPr>
        <p:spPr>
          <a:xfrm>
            <a:off x="379523" y="1671550"/>
            <a:ext cx="8138603" cy="4720371"/>
          </a:xfrm>
        </p:spPr>
        <p:txBody>
          <a:bodyPr>
            <a:normAutofit/>
          </a:bodyPr>
          <a:lstStyle/>
          <a:p>
            <a:r>
              <a:rPr lang="en-US" b="1" dirty="0">
                <a:solidFill>
                  <a:srgbClr val="FFFF00"/>
                </a:solidFill>
              </a:rPr>
              <a:t>Math Module: </a:t>
            </a:r>
            <a:r>
              <a:rPr lang="en-US" dirty="0"/>
              <a:t>The math module provides various mathematical functions and constants, such as trigonometric functions, logarithmic functions, and mathematical constants like ‘pi’.</a:t>
            </a:r>
          </a:p>
          <a:p>
            <a:pPr marL="0" indent="0">
              <a:buNone/>
            </a:pPr>
            <a:endParaRPr lang="en-US" dirty="0"/>
          </a:p>
          <a:p>
            <a:r>
              <a:rPr lang="en-US" b="1" dirty="0">
                <a:solidFill>
                  <a:srgbClr val="FFFF00"/>
                </a:solidFill>
              </a:rPr>
              <a:t>Random Module: </a:t>
            </a:r>
            <a:r>
              <a:rPr lang="en-US" dirty="0"/>
              <a:t>The random module provides functions for generating random numbers, random selections, and random shuffling. It is useful for simulations, games, and cryptography.</a:t>
            </a:r>
          </a:p>
          <a:p>
            <a:endParaRPr lang="en-US" dirty="0"/>
          </a:p>
          <a:p>
            <a:r>
              <a:rPr lang="en-US" b="1" dirty="0">
                <a:solidFill>
                  <a:srgbClr val="FFFF00"/>
                </a:solidFill>
              </a:rPr>
              <a:t>Datetime Module: </a:t>
            </a:r>
            <a:r>
              <a:rPr lang="en-US" dirty="0"/>
              <a:t>The datetime module provides classes and functions for working with dates and times. It allows us to perform various operations, such as creating date objects, formatting dates, and calculating time differences.</a:t>
            </a:r>
            <a:endParaRPr lang="en-IN" dirty="0"/>
          </a:p>
        </p:txBody>
      </p:sp>
      <p:pic>
        <p:nvPicPr>
          <p:cNvPr id="3076" name="Picture 4" descr="Python Math Functions | Built-in Math Function | Math Module ⋆ IpCisco">
            <a:extLst>
              <a:ext uri="{FF2B5EF4-FFF2-40B4-BE49-F238E27FC236}">
                <a16:creationId xmlns:a16="http://schemas.microsoft.com/office/drawing/2014/main" id="{AB935DAF-A2D3-F0CA-B5CE-F2B840B5B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523" y="933589"/>
            <a:ext cx="2139703" cy="21397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andom Module-Python">
            <a:extLst>
              <a:ext uri="{FF2B5EF4-FFF2-40B4-BE49-F238E27FC236}">
                <a16:creationId xmlns:a16="http://schemas.microsoft.com/office/drawing/2014/main" id="{023D3081-CF64-049B-5733-23D26DBE6F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39" t="8767" r="23111" b="21675"/>
          <a:stretch/>
        </p:blipFill>
        <p:spPr bwMode="auto">
          <a:xfrm>
            <a:off x="8845666" y="3429000"/>
            <a:ext cx="2077375" cy="13715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ython DateTime Format using Strftime() – PYnative">
            <a:extLst>
              <a:ext uri="{FF2B5EF4-FFF2-40B4-BE49-F238E27FC236}">
                <a16:creationId xmlns:a16="http://schemas.microsoft.com/office/drawing/2014/main" id="{681C2925-6973-EF75-0D0C-C995AAEF1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171" y="5486492"/>
            <a:ext cx="4142366" cy="13232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A57B77-81E2-F92E-9E7C-85A5F6D0C0D4}"/>
              </a:ext>
            </a:extLst>
          </p:cNvPr>
          <p:cNvSpPr txBox="1"/>
          <p:nvPr/>
        </p:nvSpPr>
        <p:spPr>
          <a:xfrm>
            <a:off x="10186194" y="195629"/>
            <a:ext cx="1902263"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150196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A48B-4703-7EC3-0171-A4699CD32AF4}"/>
              </a:ext>
            </a:extLst>
          </p:cNvPr>
          <p:cNvSpPr>
            <a:spLocks noGrp="1"/>
          </p:cNvSpPr>
          <p:nvPr>
            <p:ph type="title"/>
          </p:nvPr>
        </p:nvSpPr>
        <p:spPr/>
        <p:txBody>
          <a:bodyPr/>
          <a:lstStyle/>
          <a:p>
            <a:r>
              <a:rPr lang="en-US" b="1" dirty="0">
                <a:latin typeface="Algerian" panose="04020705040A02060702" pitchFamily="82" charset="0"/>
              </a:rPr>
              <a:t>DATA TYPES AND DATA STRUCTURES IN PYTHON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9774CFA2-5387-1209-14B9-C5535CD0A25D}"/>
              </a:ext>
            </a:extLst>
          </p:cNvPr>
          <p:cNvSpPr>
            <a:spLocks noGrp="1"/>
          </p:cNvSpPr>
          <p:nvPr>
            <p:ph idx="1"/>
          </p:nvPr>
        </p:nvSpPr>
        <p:spPr>
          <a:xfrm>
            <a:off x="685801" y="2142067"/>
            <a:ext cx="10131425" cy="4507308"/>
          </a:xfrm>
        </p:spPr>
        <p:txBody>
          <a:bodyPr>
            <a:normAutofit/>
          </a:bodyPr>
          <a:lstStyle/>
          <a:p>
            <a:r>
              <a:rPr lang="en-US" b="1" dirty="0">
                <a:solidFill>
                  <a:srgbClr val="FFFF00"/>
                </a:solidFill>
              </a:rPr>
              <a:t>Different Data Types in Python: </a:t>
            </a:r>
            <a:r>
              <a:rPr lang="en-US" dirty="0"/>
              <a:t>Python provides various built-in data types, including numeric types (int, float), Boolean type (bool), string type (str), sequence types (list, tuple), mapping type (dict), and set type (set). Each data type has its own characteristics and operations.</a:t>
            </a:r>
          </a:p>
          <a:p>
            <a:r>
              <a:rPr lang="en-US" b="1" dirty="0">
                <a:solidFill>
                  <a:srgbClr val="FFFF00"/>
                </a:solidFill>
              </a:rPr>
              <a:t>String Manipulation: </a:t>
            </a:r>
            <a:r>
              <a:rPr lang="en-US" dirty="0"/>
              <a:t>Strings are sequences of characters and can be manipulated using various built-in string methods and operators. Common operations include concatenation, slicing, and formatting.</a:t>
            </a:r>
          </a:p>
          <a:p>
            <a:r>
              <a:rPr lang="en-US" b="1" dirty="0">
                <a:solidFill>
                  <a:srgbClr val="FFFF00"/>
                </a:solidFill>
              </a:rPr>
              <a:t>List: </a:t>
            </a:r>
            <a:r>
              <a:rPr lang="en-US" dirty="0"/>
              <a:t>A list is an ordered and mutable collection of objects. It allows duplicate elements and can be modified using various list methods. Lists are enclosed in square brackets [] and can contain elements of different data types.</a:t>
            </a:r>
          </a:p>
          <a:p>
            <a:r>
              <a:rPr lang="en-US" b="1" dirty="0">
                <a:solidFill>
                  <a:srgbClr val="FFFF00"/>
                </a:solidFill>
              </a:rPr>
              <a:t>Tuple: </a:t>
            </a:r>
            <a:r>
              <a:rPr lang="en-US" dirty="0"/>
              <a:t>A tuple is an ordered and immutable collection of objects. It is similar to a list, but its elements cannot be modified once defined. Tuples are enclosed in parentheses () and can contain elements of different data types.</a:t>
            </a:r>
          </a:p>
          <a:p>
            <a:r>
              <a:rPr lang="en-US" b="1" dirty="0">
                <a:solidFill>
                  <a:srgbClr val="FFFF00"/>
                </a:solidFill>
              </a:rPr>
              <a:t>Dictionary: </a:t>
            </a:r>
            <a:r>
              <a:rPr lang="en-US" dirty="0"/>
              <a:t>A dictionary is an unordered collection of key-value pairs. Each key is unique and is used to access its associated value. Dictionaries are enclosed in curly braces {} and can contain elements of different data types. </a:t>
            </a:r>
            <a:endParaRPr lang="en-IN" dirty="0"/>
          </a:p>
        </p:txBody>
      </p:sp>
      <p:sp>
        <p:nvSpPr>
          <p:cNvPr id="5" name="TextBox 4">
            <a:extLst>
              <a:ext uri="{FF2B5EF4-FFF2-40B4-BE49-F238E27FC236}">
                <a16:creationId xmlns:a16="http://schemas.microsoft.com/office/drawing/2014/main" id="{29AF01B3-13B8-6211-CB4F-9F7039356D9D}"/>
              </a:ext>
            </a:extLst>
          </p:cNvPr>
          <p:cNvSpPr txBox="1"/>
          <p:nvPr/>
        </p:nvSpPr>
        <p:spPr>
          <a:xfrm>
            <a:off x="10131641" y="86103"/>
            <a:ext cx="1965871"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68539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207E-852C-9145-389E-4B1E74DB0D80}"/>
              </a:ext>
            </a:extLst>
          </p:cNvPr>
          <p:cNvSpPr>
            <a:spLocks noGrp="1"/>
          </p:cNvSpPr>
          <p:nvPr>
            <p:ph type="title"/>
          </p:nvPr>
        </p:nvSpPr>
        <p:spPr>
          <a:xfrm>
            <a:off x="641412" y="292634"/>
            <a:ext cx="10131425" cy="1456267"/>
          </a:xfrm>
        </p:spPr>
        <p:txBody>
          <a:bodyPr/>
          <a:lstStyle/>
          <a:p>
            <a:r>
              <a:rPr lang="en-US" b="1" dirty="0">
                <a:latin typeface="Algerian" panose="04020705040A02060702" pitchFamily="82" charset="0"/>
              </a:rPr>
              <a:t>Data Analysis libraries in python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0D145A4-E08F-FEA1-E7A0-EEA49CE3AE5D}"/>
              </a:ext>
            </a:extLst>
          </p:cNvPr>
          <p:cNvSpPr>
            <a:spLocks noGrp="1"/>
          </p:cNvSpPr>
          <p:nvPr>
            <p:ph idx="1"/>
          </p:nvPr>
        </p:nvSpPr>
        <p:spPr>
          <a:xfrm>
            <a:off x="439153" y="1748901"/>
            <a:ext cx="11313694" cy="4607783"/>
          </a:xfrm>
        </p:spPr>
        <p:txBody>
          <a:bodyPr>
            <a:normAutofit lnSpcReduction="10000"/>
          </a:bodyPr>
          <a:lstStyle/>
          <a:p>
            <a:r>
              <a:rPr lang="en-US" b="1" dirty="0">
                <a:solidFill>
                  <a:srgbClr val="FFFF00"/>
                </a:solidFill>
              </a:rPr>
              <a:t>Pandas: </a:t>
            </a:r>
            <a:r>
              <a:rPr lang="en-US" dirty="0"/>
              <a:t>Pandas is a powerful library for  data manipulation and analysis.it provides data structures like data frames and series, which allow for easy manipulation and analysis of structured data. Pandas has extensive functionality for data cleaning ,transformation,aggregation,and visualization.</a:t>
            </a:r>
          </a:p>
          <a:p>
            <a:endParaRPr lang="en-US" dirty="0"/>
          </a:p>
          <a:p>
            <a:r>
              <a:rPr lang="en-US" b="1" dirty="0">
                <a:solidFill>
                  <a:srgbClr val="FFFF00"/>
                </a:solidFill>
              </a:rPr>
              <a:t>NumPy: </a:t>
            </a:r>
            <a:r>
              <a:rPr lang="en-US" dirty="0"/>
              <a:t>NumPy is a fundamental library for scientific computing in python.it provides support for large, multi-dimensional arrays and matrices, along with a collection of mathematical functions and tools. </a:t>
            </a:r>
            <a:r>
              <a:rPr lang="en-US" dirty="0" err="1"/>
              <a:t>Numpy</a:t>
            </a:r>
            <a:r>
              <a:rPr lang="en-US" dirty="0"/>
              <a:t> is widely used for numerical computations and data manipulation tasks.</a:t>
            </a:r>
          </a:p>
          <a:p>
            <a:endParaRPr lang="en-US" dirty="0"/>
          </a:p>
          <a:p>
            <a:r>
              <a:rPr lang="en-US" b="1" dirty="0">
                <a:solidFill>
                  <a:srgbClr val="FFFF00"/>
                </a:solidFill>
              </a:rPr>
              <a:t>Matplotlib: </a:t>
            </a:r>
            <a:r>
              <a:rPr lang="en-US" dirty="0"/>
              <a:t>Matplotlib is a plotting library for creating visualizations in python.it provides a MATLAB-like interface and is highly customizable. Matplotlib offers a wide range of plot types and styles. Making it suitable for creating various types of charts, graphs and visualizations.</a:t>
            </a:r>
          </a:p>
          <a:p>
            <a:endParaRPr lang="en-US" dirty="0"/>
          </a:p>
          <a:p>
            <a:r>
              <a:rPr lang="en-US" b="1" dirty="0">
                <a:solidFill>
                  <a:srgbClr val="FFFF00"/>
                </a:solidFill>
              </a:rPr>
              <a:t>Seaborn: </a:t>
            </a:r>
            <a:r>
              <a:rPr lang="en-US" dirty="0"/>
              <a:t>seaborn is a data visualization library that is built on top of matplotlib .it provides a higher-level interface for creating attractive and informative statistical graphics. seaborn simplifies the creation of complex visualization tasks and offers addition functionality for statistical analysis.</a:t>
            </a:r>
          </a:p>
        </p:txBody>
      </p:sp>
      <p:sp>
        <p:nvSpPr>
          <p:cNvPr id="5" name="TextBox 4">
            <a:extLst>
              <a:ext uri="{FF2B5EF4-FFF2-40B4-BE49-F238E27FC236}">
                <a16:creationId xmlns:a16="http://schemas.microsoft.com/office/drawing/2014/main" id="{A9A0F591-319C-7B7A-3C47-D074B3D94E76}"/>
              </a:ext>
            </a:extLst>
          </p:cNvPr>
          <p:cNvSpPr txBox="1"/>
          <p:nvPr/>
        </p:nvSpPr>
        <p:spPr>
          <a:xfrm>
            <a:off x="10211948" y="107968"/>
            <a:ext cx="2101789"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393430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4E67-C953-D2F8-719C-2CAF618266B4}"/>
              </a:ext>
            </a:extLst>
          </p:cNvPr>
          <p:cNvSpPr>
            <a:spLocks noGrp="1"/>
          </p:cNvSpPr>
          <p:nvPr>
            <p:ph type="title"/>
          </p:nvPr>
        </p:nvSpPr>
        <p:spPr/>
        <p:txBody>
          <a:bodyPr/>
          <a:lstStyle/>
          <a:p>
            <a:r>
              <a:rPr lang="en-US" b="1" dirty="0">
                <a:latin typeface="Algerian" panose="04020705040A02060702" pitchFamily="82" charset="0"/>
              </a:rPr>
              <a:t>DATA MANIPULATION WITH PYTHON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F293A710-3E36-80E4-02B6-04E915D055E3}"/>
              </a:ext>
            </a:extLst>
          </p:cNvPr>
          <p:cNvSpPr>
            <a:spLocks noGrp="1"/>
          </p:cNvSpPr>
          <p:nvPr>
            <p:ph idx="1"/>
          </p:nvPr>
        </p:nvSpPr>
        <p:spPr>
          <a:xfrm>
            <a:off x="685801" y="1857981"/>
            <a:ext cx="10131425" cy="4715933"/>
          </a:xfrm>
        </p:spPr>
        <p:txBody>
          <a:bodyPr>
            <a:normAutofit/>
          </a:bodyPr>
          <a:lstStyle/>
          <a:p>
            <a:r>
              <a:rPr lang="en-US" b="1" dirty="0">
                <a:solidFill>
                  <a:srgbClr val="FFFF00"/>
                </a:solidFill>
              </a:rPr>
              <a:t>Reading and Writing Data from/to Files: </a:t>
            </a:r>
            <a:r>
              <a:rPr lang="en-US" dirty="0"/>
              <a:t>Python provides various libraries for reading and writing data from/to different file formats, such as CSV, JSON, AND XML. These libraries allow us to manipulate data stored in files and perform operations like reading, writing updating, and deleting data.</a:t>
            </a:r>
          </a:p>
          <a:p>
            <a:r>
              <a:rPr lang="en-US" b="1" dirty="0">
                <a:solidFill>
                  <a:srgbClr val="FFFF00"/>
                </a:solidFill>
              </a:rPr>
              <a:t>CSV (Comma-Separated Values): </a:t>
            </a:r>
            <a:r>
              <a:rPr lang="en-US" dirty="0"/>
              <a:t>CSV is a common file format used for storing tabular data. Python provides the ‘csv’ module, which allows us to read and write CSV files easily. We can perform operations like reading data into a list or dictionary, writing data from a list or dictionary to a CSV file, and manipulating CSV data using various methods provided by the module.</a:t>
            </a:r>
          </a:p>
          <a:p>
            <a:r>
              <a:rPr lang="en-US" b="1" dirty="0">
                <a:solidFill>
                  <a:srgbClr val="FFFF00"/>
                </a:solidFill>
              </a:rPr>
              <a:t>JSON (JavaScript Object Notation): </a:t>
            </a:r>
            <a:r>
              <a:rPr lang="en-US" dirty="0"/>
              <a:t>JSON is a lightweight data interchange format that is easy for humans to read and write and easy for machines to parse and generate. Python provides the ‘</a:t>
            </a:r>
            <a:r>
              <a:rPr lang="en-US" dirty="0" err="1"/>
              <a:t>json</a:t>
            </a:r>
            <a:r>
              <a:rPr lang="en-US" dirty="0"/>
              <a:t>’ module, which allows us to work with JSON data. We can read JSON data from a file, convert into Python data structures, manipulate the data, and write it back to a file.</a:t>
            </a:r>
          </a:p>
          <a:p>
            <a:r>
              <a:rPr lang="en-US" b="1" dirty="0">
                <a:solidFill>
                  <a:srgbClr val="FFFF00"/>
                </a:solidFill>
              </a:rPr>
              <a:t>XML (eXtensible Markup Language): </a:t>
            </a:r>
            <a:r>
              <a:rPr lang="en-US" dirty="0"/>
              <a:t>XML is a markup language that defines rules for encoding documents in a format that is both human-readable and machine-readable. Python provides the ‘xml’ module for working with XML data. We can parsed XML data, navigate through the XML tree structure. </a:t>
            </a:r>
            <a:endParaRPr lang="en-IN" dirty="0"/>
          </a:p>
        </p:txBody>
      </p:sp>
      <p:grpSp>
        <p:nvGrpSpPr>
          <p:cNvPr id="4" name="Google Shape;6568;p71">
            <a:extLst>
              <a:ext uri="{FF2B5EF4-FFF2-40B4-BE49-F238E27FC236}">
                <a16:creationId xmlns:a16="http://schemas.microsoft.com/office/drawing/2014/main" id="{D86D80D5-4ACA-3C15-FECA-C5C618FDABE7}"/>
              </a:ext>
            </a:extLst>
          </p:cNvPr>
          <p:cNvGrpSpPr/>
          <p:nvPr/>
        </p:nvGrpSpPr>
        <p:grpSpPr>
          <a:xfrm>
            <a:off x="10968350" y="2107625"/>
            <a:ext cx="714664" cy="653330"/>
            <a:chOff x="946175" y="3619500"/>
            <a:chExt cx="296975" cy="293825"/>
          </a:xfrm>
          <a:solidFill>
            <a:schemeClr val="tx1"/>
          </a:solidFill>
        </p:grpSpPr>
        <p:sp>
          <p:nvSpPr>
            <p:cNvPr id="5" name="Google Shape;6569;p71">
              <a:extLst>
                <a:ext uri="{FF2B5EF4-FFF2-40B4-BE49-F238E27FC236}">
                  <a16:creationId xmlns:a16="http://schemas.microsoft.com/office/drawing/2014/main" id="{ED45560D-52CA-5B0A-1C6C-9C8DCB812871}"/>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570;p71">
              <a:extLst>
                <a:ext uri="{FF2B5EF4-FFF2-40B4-BE49-F238E27FC236}">
                  <a16:creationId xmlns:a16="http://schemas.microsoft.com/office/drawing/2014/main" id="{BCA35179-7483-2FFA-4BF2-81631B400633}"/>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571;p71">
              <a:extLst>
                <a:ext uri="{FF2B5EF4-FFF2-40B4-BE49-F238E27FC236}">
                  <a16:creationId xmlns:a16="http://schemas.microsoft.com/office/drawing/2014/main" id="{151E3F09-2A7A-C112-8D02-4E25F4F7A2F7}"/>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572;p71">
              <a:extLst>
                <a:ext uri="{FF2B5EF4-FFF2-40B4-BE49-F238E27FC236}">
                  <a16:creationId xmlns:a16="http://schemas.microsoft.com/office/drawing/2014/main" id="{6D0F43F7-12D3-94D5-4357-45BBDC358927}"/>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73;p71">
              <a:extLst>
                <a:ext uri="{FF2B5EF4-FFF2-40B4-BE49-F238E27FC236}">
                  <a16:creationId xmlns:a16="http://schemas.microsoft.com/office/drawing/2014/main" id="{17639241-F1C1-9CD3-7CE6-1DE88D0D2ABD}"/>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74;p71">
              <a:extLst>
                <a:ext uri="{FF2B5EF4-FFF2-40B4-BE49-F238E27FC236}">
                  <a16:creationId xmlns:a16="http://schemas.microsoft.com/office/drawing/2014/main" id="{2CF89ECB-17BF-CF1D-C93F-5F4C5DDE94A2}"/>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07D972C-E1D7-3F99-0C0A-0AA8CB3326BF}"/>
              </a:ext>
            </a:extLst>
          </p:cNvPr>
          <p:cNvSpPr txBox="1"/>
          <p:nvPr/>
        </p:nvSpPr>
        <p:spPr>
          <a:xfrm>
            <a:off x="10116845" y="156219"/>
            <a:ext cx="2075155" cy="369332"/>
          </a:xfrm>
          <a:prstGeom prst="rect">
            <a:avLst/>
          </a:prstGeom>
          <a:noFill/>
        </p:spPr>
        <p:txBody>
          <a:bodyPr wrap="square">
            <a:spAutoFit/>
          </a:bodyPr>
          <a:lstStyle/>
          <a:p>
            <a:r>
              <a:rPr lang="en-US" b="1" dirty="0"/>
              <a:t>VAULT OF CODES</a:t>
            </a:r>
            <a:endParaRPr lang="en-IN" b="1" dirty="0"/>
          </a:p>
        </p:txBody>
      </p:sp>
    </p:spTree>
    <p:extLst>
      <p:ext uri="{BB962C8B-B14F-4D97-AF65-F5344CB8AC3E}">
        <p14:creationId xmlns:p14="http://schemas.microsoft.com/office/powerpoint/2010/main" val="2659141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800</TotalTime>
  <Words>1876</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Garamond Pro</vt:lpstr>
      <vt:lpstr>Algerian</vt:lpstr>
      <vt:lpstr>Arial</vt:lpstr>
      <vt:lpstr>Calibri</vt:lpstr>
      <vt:lpstr>Calibri Light</vt:lpstr>
      <vt:lpstr>Celestial</vt:lpstr>
      <vt:lpstr>Functions &amp; Modules AND Data Manipulation in Python</vt:lpstr>
      <vt:lpstr>Agenda</vt:lpstr>
      <vt:lpstr>Introduction </vt:lpstr>
      <vt:lpstr>FUCTIONS IN PYTHON</vt:lpstr>
      <vt:lpstr>Module in Python</vt:lpstr>
      <vt:lpstr>COMMON PYTHON MODULES</vt:lpstr>
      <vt:lpstr>DATA TYPES AND DATA STRUCTURES IN PYTHON</vt:lpstr>
      <vt:lpstr>Data Analysis libraries in python</vt:lpstr>
      <vt:lpstr>DATA MANIPULATION WITH PYTHON</vt:lpstr>
      <vt:lpstr>Data Manipulation techniques</vt:lpstr>
      <vt:lpstr>DATA MANIPULATION BEST PRACTICES</vt:lpstr>
      <vt:lpstr>Data Manipulation Examples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&amp; Modules AND Data Manipulation in Python</dc:title>
  <dc:creator>himanth kumar</dc:creator>
  <cp:lastModifiedBy>himanth kumar</cp:lastModifiedBy>
  <cp:revision>17</cp:revision>
  <dcterms:created xsi:type="dcterms:W3CDTF">2023-10-07T05:20:05Z</dcterms:created>
  <dcterms:modified xsi:type="dcterms:W3CDTF">2023-10-09T13:26:42Z</dcterms:modified>
</cp:coreProperties>
</file>