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7" r:id="rId4"/>
    <p:sldId id="258" r:id="rId5"/>
    <p:sldId id="259" r:id="rId6"/>
    <p:sldId id="260" r:id="rId7"/>
    <p:sldId id="275" r:id="rId8"/>
    <p:sldId id="264" r:id="rId9"/>
    <p:sldId id="271" r:id="rId10"/>
    <p:sldId id="262" r:id="rId11"/>
    <p:sldId id="263" r:id="rId12"/>
    <p:sldId id="267" r:id="rId13"/>
    <p:sldId id="276" r:id="rId14"/>
    <p:sldId id="277" r:id="rId15"/>
    <p:sldId id="278" r:id="rId16"/>
    <p:sldId id="268" r:id="rId17"/>
    <p:sldId id="272" r:id="rId18"/>
    <p:sldId id="273"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6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1402" autoAdjust="0"/>
  </p:normalViewPr>
  <p:slideViewPr>
    <p:cSldViewPr snapToGrid="0">
      <p:cViewPr varScale="1">
        <p:scale>
          <a:sx n="104" d="100"/>
          <a:sy n="104" d="100"/>
        </p:scale>
        <p:origin x="87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95A40-3ED9-F12B-37B9-0CD332697C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A3EEC1-F105-547D-15C6-69C442AFAF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EEB45CF-BA76-9B8C-7185-661405379492}"/>
              </a:ext>
            </a:extLst>
          </p:cNvPr>
          <p:cNvSpPr>
            <a:spLocks noGrp="1"/>
          </p:cNvSpPr>
          <p:nvPr>
            <p:ph type="dt" sz="half" idx="10"/>
          </p:nvPr>
        </p:nvSpPr>
        <p:spPr/>
        <p:txBody>
          <a:bodyPr/>
          <a:lstStyle/>
          <a:p>
            <a:fld id="{C6933BF9-BD82-45DC-BCB9-6CC16E652AED}" type="datetimeFigureOut">
              <a:rPr lang="en-IN" smtClean="0"/>
              <a:t>31-01-2025</a:t>
            </a:fld>
            <a:endParaRPr lang="en-IN"/>
          </a:p>
        </p:txBody>
      </p:sp>
      <p:sp>
        <p:nvSpPr>
          <p:cNvPr id="5" name="Footer Placeholder 4">
            <a:extLst>
              <a:ext uri="{FF2B5EF4-FFF2-40B4-BE49-F238E27FC236}">
                <a16:creationId xmlns:a16="http://schemas.microsoft.com/office/drawing/2014/main" id="{0B2145F5-50B7-502A-79E3-32CD21D919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88A547-DEBE-A3CD-71B5-62A659B054B3}"/>
              </a:ext>
            </a:extLst>
          </p:cNvPr>
          <p:cNvSpPr>
            <a:spLocks noGrp="1"/>
          </p:cNvSpPr>
          <p:nvPr>
            <p:ph type="sldNum" sz="quarter" idx="12"/>
          </p:nvPr>
        </p:nvSpPr>
        <p:spPr/>
        <p:txBody>
          <a:bodyPr/>
          <a:lstStyle/>
          <a:p>
            <a:fld id="{A879F4A6-DC74-4310-A65A-2C30774977E2}" type="slidenum">
              <a:rPr lang="en-IN" smtClean="0"/>
              <a:t>‹#›</a:t>
            </a:fld>
            <a:endParaRPr lang="en-IN"/>
          </a:p>
        </p:txBody>
      </p:sp>
    </p:spTree>
    <p:extLst>
      <p:ext uri="{BB962C8B-B14F-4D97-AF65-F5344CB8AC3E}">
        <p14:creationId xmlns:p14="http://schemas.microsoft.com/office/powerpoint/2010/main" val="1891858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85B4A-F3EC-AB51-0CF4-54DD8EBEBF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7D3248-0155-56CE-7CB0-1AAD926EAD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1DE8C5-9A3F-7E80-DF8E-893BE2CA1FD8}"/>
              </a:ext>
            </a:extLst>
          </p:cNvPr>
          <p:cNvSpPr>
            <a:spLocks noGrp="1"/>
          </p:cNvSpPr>
          <p:nvPr>
            <p:ph type="dt" sz="half" idx="10"/>
          </p:nvPr>
        </p:nvSpPr>
        <p:spPr/>
        <p:txBody>
          <a:bodyPr/>
          <a:lstStyle/>
          <a:p>
            <a:fld id="{C6933BF9-BD82-45DC-BCB9-6CC16E652AED}" type="datetimeFigureOut">
              <a:rPr lang="en-IN" smtClean="0"/>
              <a:t>31-01-2025</a:t>
            </a:fld>
            <a:endParaRPr lang="en-IN"/>
          </a:p>
        </p:txBody>
      </p:sp>
      <p:sp>
        <p:nvSpPr>
          <p:cNvPr id="5" name="Footer Placeholder 4">
            <a:extLst>
              <a:ext uri="{FF2B5EF4-FFF2-40B4-BE49-F238E27FC236}">
                <a16:creationId xmlns:a16="http://schemas.microsoft.com/office/drawing/2014/main" id="{67980604-5A5B-2136-3BC8-0C551E1B04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258D49-63BE-61C4-D7AE-A8181EFEEE36}"/>
              </a:ext>
            </a:extLst>
          </p:cNvPr>
          <p:cNvSpPr>
            <a:spLocks noGrp="1"/>
          </p:cNvSpPr>
          <p:nvPr>
            <p:ph type="sldNum" sz="quarter" idx="12"/>
          </p:nvPr>
        </p:nvSpPr>
        <p:spPr/>
        <p:txBody>
          <a:bodyPr/>
          <a:lstStyle/>
          <a:p>
            <a:fld id="{A879F4A6-DC74-4310-A65A-2C30774977E2}" type="slidenum">
              <a:rPr lang="en-IN" smtClean="0"/>
              <a:t>‹#›</a:t>
            </a:fld>
            <a:endParaRPr lang="en-IN"/>
          </a:p>
        </p:txBody>
      </p:sp>
    </p:spTree>
    <p:extLst>
      <p:ext uri="{BB962C8B-B14F-4D97-AF65-F5344CB8AC3E}">
        <p14:creationId xmlns:p14="http://schemas.microsoft.com/office/powerpoint/2010/main" val="2693405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C75C7F-60B9-6D91-6289-1F77B173BB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C25BAE-C21A-5359-195F-7BC681CA5B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D94A62-7FEE-0930-124F-6A9959DE92E9}"/>
              </a:ext>
            </a:extLst>
          </p:cNvPr>
          <p:cNvSpPr>
            <a:spLocks noGrp="1"/>
          </p:cNvSpPr>
          <p:nvPr>
            <p:ph type="dt" sz="half" idx="10"/>
          </p:nvPr>
        </p:nvSpPr>
        <p:spPr/>
        <p:txBody>
          <a:bodyPr/>
          <a:lstStyle/>
          <a:p>
            <a:fld id="{C6933BF9-BD82-45DC-BCB9-6CC16E652AED}" type="datetimeFigureOut">
              <a:rPr lang="en-IN" smtClean="0"/>
              <a:t>31-01-2025</a:t>
            </a:fld>
            <a:endParaRPr lang="en-IN"/>
          </a:p>
        </p:txBody>
      </p:sp>
      <p:sp>
        <p:nvSpPr>
          <p:cNvPr id="5" name="Footer Placeholder 4">
            <a:extLst>
              <a:ext uri="{FF2B5EF4-FFF2-40B4-BE49-F238E27FC236}">
                <a16:creationId xmlns:a16="http://schemas.microsoft.com/office/drawing/2014/main" id="{84BAD1C8-E86F-0D85-61E1-FF33B1FFE8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671DCD-228D-E1EB-3828-850F422430B4}"/>
              </a:ext>
            </a:extLst>
          </p:cNvPr>
          <p:cNvSpPr>
            <a:spLocks noGrp="1"/>
          </p:cNvSpPr>
          <p:nvPr>
            <p:ph type="sldNum" sz="quarter" idx="12"/>
          </p:nvPr>
        </p:nvSpPr>
        <p:spPr/>
        <p:txBody>
          <a:bodyPr/>
          <a:lstStyle/>
          <a:p>
            <a:fld id="{A879F4A6-DC74-4310-A65A-2C30774977E2}" type="slidenum">
              <a:rPr lang="en-IN" smtClean="0"/>
              <a:t>‹#›</a:t>
            </a:fld>
            <a:endParaRPr lang="en-IN"/>
          </a:p>
        </p:txBody>
      </p:sp>
    </p:spTree>
    <p:extLst>
      <p:ext uri="{BB962C8B-B14F-4D97-AF65-F5344CB8AC3E}">
        <p14:creationId xmlns:p14="http://schemas.microsoft.com/office/powerpoint/2010/main" val="3539547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1B4F9-A49C-10F7-B96E-6FEAF9F33F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48DAC5-2ADF-5294-CDF7-B69078E835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B4CE46-9285-1CC2-3702-46A4EF5C7D01}"/>
              </a:ext>
            </a:extLst>
          </p:cNvPr>
          <p:cNvSpPr>
            <a:spLocks noGrp="1"/>
          </p:cNvSpPr>
          <p:nvPr>
            <p:ph type="dt" sz="half" idx="10"/>
          </p:nvPr>
        </p:nvSpPr>
        <p:spPr/>
        <p:txBody>
          <a:bodyPr/>
          <a:lstStyle/>
          <a:p>
            <a:fld id="{C6933BF9-BD82-45DC-BCB9-6CC16E652AED}" type="datetimeFigureOut">
              <a:rPr lang="en-IN" smtClean="0"/>
              <a:t>31-01-2025</a:t>
            </a:fld>
            <a:endParaRPr lang="en-IN"/>
          </a:p>
        </p:txBody>
      </p:sp>
      <p:sp>
        <p:nvSpPr>
          <p:cNvPr id="5" name="Footer Placeholder 4">
            <a:extLst>
              <a:ext uri="{FF2B5EF4-FFF2-40B4-BE49-F238E27FC236}">
                <a16:creationId xmlns:a16="http://schemas.microsoft.com/office/drawing/2014/main" id="{16A89CDE-2D8E-0CA9-70AA-B7E2878468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47DCFD-B51C-297B-0213-CAF172A31F59}"/>
              </a:ext>
            </a:extLst>
          </p:cNvPr>
          <p:cNvSpPr>
            <a:spLocks noGrp="1"/>
          </p:cNvSpPr>
          <p:nvPr>
            <p:ph type="sldNum" sz="quarter" idx="12"/>
          </p:nvPr>
        </p:nvSpPr>
        <p:spPr/>
        <p:txBody>
          <a:bodyPr/>
          <a:lstStyle/>
          <a:p>
            <a:fld id="{A879F4A6-DC74-4310-A65A-2C30774977E2}" type="slidenum">
              <a:rPr lang="en-IN" smtClean="0"/>
              <a:t>‹#›</a:t>
            </a:fld>
            <a:endParaRPr lang="en-IN"/>
          </a:p>
        </p:txBody>
      </p:sp>
    </p:spTree>
    <p:extLst>
      <p:ext uri="{BB962C8B-B14F-4D97-AF65-F5344CB8AC3E}">
        <p14:creationId xmlns:p14="http://schemas.microsoft.com/office/powerpoint/2010/main" val="1371263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E28AB-07FE-98F3-62CF-E771E3ACC5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6E908B4-FBA0-F06A-0BC2-5C778206E3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FA30B8-C8B3-3A30-3F05-CE2EA3D9721C}"/>
              </a:ext>
            </a:extLst>
          </p:cNvPr>
          <p:cNvSpPr>
            <a:spLocks noGrp="1"/>
          </p:cNvSpPr>
          <p:nvPr>
            <p:ph type="dt" sz="half" idx="10"/>
          </p:nvPr>
        </p:nvSpPr>
        <p:spPr/>
        <p:txBody>
          <a:bodyPr/>
          <a:lstStyle/>
          <a:p>
            <a:fld id="{C6933BF9-BD82-45DC-BCB9-6CC16E652AED}" type="datetimeFigureOut">
              <a:rPr lang="en-IN" smtClean="0"/>
              <a:t>31-01-2025</a:t>
            </a:fld>
            <a:endParaRPr lang="en-IN"/>
          </a:p>
        </p:txBody>
      </p:sp>
      <p:sp>
        <p:nvSpPr>
          <p:cNvPr id="5" name="Footer Placeholder 4">
            <a:extLst>
              <a:ext uri="{FF2B5EF4-FFF2-40B4-BE49-F238E27FC236}">
                <a16:creationId xmlns:a16="http://schemas.microsoft.com/office/drawing/2014/main" id="{F578163F-8C18-E2F6-EBD4-B913100D54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6AF860-8A6A-5E74-0BC3-A900B4C35A28}"/>
              </a:ext>
            </a:extLst>
          </p:cNvPr>
          <p:cNvSpPr>
            <a:spLocks noGrp="1"/>
          </p:cNvSpPr>
          <p:nvPr>
            <p:ph type="sldNum" sz="quarter" idx="12"/>
          </p:nvPr>
        </p:nvSpPr>
        <p:spPr/>
        <p:txBody>
          <a:bodyPr/>
          <a:lstStyle/>
          <a:p>
            <a:fld id="{A879F4A6-DC74-4310-A65A-2C30774977E2}" type="slidenum">
              <a:rPr lang="en-IN" smtClean="0"/>
              <a:t>‹#›</a:t>
            </a:fld>
            <a:endParaRPr lang="en-IN"/>
          </a:p>
        </p:txBody>
      </p:sp>
    </p:spTree>
    <p:extLst>
      <p:ext uri="{BB962C8B-B14F-4D97-AF65-F5344CB8AC3E}">
        <p14:creationId xmlns:p14="http://schemas.microsoft.com/office/powerpoint/2010/main" val="3126472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13BBE-CF5F-F366-B532-D962812BDE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474280-1702-5F29-1D7C-3FC836C2E7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9F58CF6-D037-A81F-BE97-AD475E34A2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6FB456-1CBB-B0E3-A2EB-7E5EA7B9C860}"/>
              </a:ext>
            </a:extLst>
          </p:cNvPr>
          <p:cNvSpPr>
            <a:spLocks noGrp="1"/>
          </p:cNvSpPr>
          <p:nvPr>
            <p:ph type="dt" sz="half" idx="10"/>
          </p:nvPr>
        </p:nvSpPr>
        <p:spPr/>
        <p:txBody>
          <a:bodyPr/>
          <a:lstStyle/>
          <a:p>
            <a:fld id="{C6933BF9-BD82-45DC-BCB9-6CC16E652AED}" type="datetimeFigureOut">
              <a:rPr lang="en-IN" smtClean="0"/>
              <a:t>31-01-2025</a:t>
            </a:fld>
            <a:endParaRPr lang="en-IN"/>
          </a:p>
        </p:txBody>
      </p:sp>
      <p:sp>
        <p:nvSpPr>
          <p:cNvPr id="6" name="Footer Placeholder 5">
            <a:extLst>
              <a:ext uri="{FF2B5EF4-FFF2-40B4-BE49-F238E27FC236}">
                <a16:creationId xmlns:a16="http://schemas.microsoft.com/office/drawing/2014/main" id="{45DFC6C0-9C1F-A334-FD73-4AB211ECAE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0ECA1A-EC05-DBE6-4A74-14CF8F3C5D27}"/>
              </a:ext>
            </a:extLst>
          </p:cNvPr>
          <p:cNvSpPr>
            <a:spLocks noGrp="1"/>
          </p:cNvSpPr>
          <p:nvPr>
            <p:ph type="sldNum" sz="quarter" idx="12"/>
          </p:nvPr>
        </p:nvSpPr>
        <p:spPr/>
        <p:txBody>
          <a:bodyPr/>
          <a:lstStyle/>
          <a:p>
            <a:fld id="{A879F4A6-DC74-4310-A65A-2C30774977E2}" type="slidenum">
              <a:rPr lang="en-IN" smtClean="0"/>
              <a:t>‹#›</a:t>
            </a:fld>
            <a:endParaRPr lang="en-IN"/>
          </a:p>
        </p:txBody>
      </p:sp>
    </p:spTree>
    <p:extLst>
      <p:ext uri="{BB962C8B-B14F-4D97-AF65-F5344CB8AC3E}">
        <p14:creationId xmlns:p14="http://schemas.microsoft.com/office/powerpoint/2010/main" val="3039938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DBE38-F92E-D388-77D7-FA054A1059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2B6B98-1D51-65CD-E124-AB3B66F6B9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20C829-F719-6E96-EAF2-7A5704056D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DCBDE38-B51C-15A2-4417-338D483656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3E5DAF-8A56-EF9D-5E5C-C0B890D0EA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F11EBC-2022-01C6-060B-C8E8792A4A5D}"/>
              </a:ext>
            </a:extLst>
          </p:cNvPr>
          <p:cNvSpPr>
            <a:spLocks noGrp="1"/>
          </p:cNvSpPr>
          <p:nvPr>
            <p:ph type="dt" sz="half" idx="10"/>
          </p:nvPr>
        </p:nvSpPr>
        <p:spPr/>
        <p:txBody>
          <a:bodyPr/>
          <a:lstStyle/>
          <a:p>
            <a:fld id="{C6933BF9-BD82-45DC-BCB9-6CC16E652AED}" type="datetimeFigureOut">
              <a:rPr lang="en-IN" smtClean="0"/>
              <a:t>31-01-2025</a:t>
            </a:fld>
            <a:endParaRPr lang="en-IN"/>
          </a:p>
        </p:txBody>
      </p:sp>
      <p:sp>
        <p:nvSpPr>
          <p:cNvPr id="8" name="Footer Placeholder 7">
            <a:extLst>
              <a:ext uri="{FF2B5EF4-FFF2-40B4-BE49-F238E27FC236}">
                <a16:creationId xmlns:a16="http://schemas.microsoft.com/office/drawing/2014/main" id="{E8A80B5F-D231-6043-33C6-427059468C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E519909-8E4B-D5CE-A0D2-7915C3DF0A5B}"/>
              </a:ext>
            </a:extLst>
          </p:cNvPr>
          <p:cNvSpPr>
            <a:spLocks noGrp="1"/>
          </p:cNvSpPr>
          <p:nvPr>
            <p:ph type="sldNum" sz="quarter" idx="12"/>
          </p:nvPr>
        </p:nvSpPr>
        <p:spPr/>
        <p:txBody>
          <a:bodyPr/>
          <a:lstStyle/>
          <a:p>
            <a:fld id="{A879F4A6-DC74-4310-A65A-2C30774977E2}" type="slidenum">
              <a:rPr lang="en-IN" smtClean="0"/>
              <a:t>‹#›</a:t>
            </a:fld>
            <a:endParaRPr lang="en-IN"/>
          </a:p>
        </p:txBody>
      </p:sp>
    </p:spTree>
    <p:extLst>
      <p:ext uri="{BB962C8B-B14F-4D97-AF65-F5344CB8AC3E}">
        <p14:creationId xmlns:p14="http://schemas.microsoft.com/office/powerpoint/2010/main" val="1804245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30522-1214-0C0A-4244-DC9034CA1D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693696-9FF0-8967-D556-EA6D749E3A27}"/>
              </a:ext>
            </a:extLst>
          </p:cNvPr>
          <p:cNvSpPr>
            <a:spLocks noGrp="1"/>
          </p:cNvSpPr>
          <p:nvPr>
            <p:ph type="dt" sz="half" idx="10"/>
          </p:nvPr>
        </p:nvSpPr>
        <p:spPr/>
        <p:txBody>
          <a:bodyPr/>
          <a:lstStyle/>
          <a:p>
            <a:fld id="{C6933BF9-BD82-45DC-BCB9-6CC16E652AED}" type="datetimeFigureOut">
              <a:rPr lang="en-IN" smtClean="0"/>
              <a:t>31-01-2025</a:t>
            </a:fld>
            <a:endParaRPr lang="en-IN"/>
          </a:p>
        </p:txBody>
      </p:sp>
      <p:sp>
        <p:nvSpPr>
          <p:cNvPr id="4" name="Footer Placeholder 3">
            <a:extLst>
              <a:ext uri="{FF2B5EF4-FFF2-40B4-BE49-F238E27FC236}">
                <a16:creationId xmlns:a16="http://schemas.microsoft.com/office/drawing/2014/main" id="{DD92C28D-153B-FB46-DD6B-5D40D20E13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AEE153-F645-EB69-D875-70A04F661EB3}"/>
              </a:ext>
            </a:extLst>
          </p:cNvPr>
          <p:cNvSpPr>
            <a:spLocks noGrp="1"/>
          </p:cNvSpPr>
          <p:nvPr>
            <p:ph type="sldNum" sz="quarter" idx="12"/>
          </p:nvPr>
        </p:nvSpPr>
        <p:spPr/>
        <p:txBody>
          <a:bodyPr/>
          <a:lstStyle/>
          <a:p>
            <a:fld id="{A879F4A6-DC74-4310-A65A-2C30774977E2}" type="slidenum">
              <a:rPr lang="en-IN" smtClean="0"/>
              <a:t>‹#›</a:t>
            </a:fld>
            <a:endParaRPr lang="en-IN"/>
          </a:p>
        </p:txBody>
      </p:sp>
    </p:spTree>
    <p:extLst>
      <p:ext uri="{BB962C8B-B14F-4D97-AF65-F5344CB8AC3E}">
        <p14:creationId xmlns:p14="http://schemas.microsoft.com/office/powerpoint/2010/main" val="3170711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18B6CD-BC6A-379D-C276-889D6151B372}"/>
              </a:ext>
            </a:extLst>
          </p:cNvPr>
          <p:cNvSpPr>
            <a:spLocks noGrp="1"/>
          </p:cNvSpPr>
          <p:nvPr>
            <p:ph type="dt" sz="half" idx="10"/>
          </p:nvPr>
        </p:nvSpPr>
        <p:spPr/>
        <p:txBody>
          <a:bodyPr/>
          <a:lstStyle/>
          <a:p>
            <a:fld id="{C6933BF9-BD82-45DC-BCB9-6CC16E652AED}" type="datetimeFigureOut">
              <a:rPr lang="en-IN" smtClean="0"/>
              <a:t>31-01-2025</a:t>
            </a:fld>
            <a:endParaRPr lang="en-IN"/>
          </a:p>
        </p:txBody>
      </p:sp>
      <p:sp>
        <p:nvSpPr>
          <p:cNvPr id="3" name="Footer Placeholder 2">
            <a:extLst>
              <a:ext uri="{FF2B5EF4-FFF2-40B4-BE49-F238E27FC236}">
                <a16:creationId xmlns:a16="http://schemas.microsoft.com/office/drawing/2014/main" id="{FB61609D-A653-5435-B58C-3F37F5136CB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5FF8138-FCDC-91F0-BAEE-53A676B16940}"/>
              </a:ext>
            </a:extLst>
          </p:cNvPr>
          <p:cNvSpPr>
            <a:spLocks noGrp="1"/>
          </p:cNvSpPr>
          <p:nvPr>
            <p:ph type="sldNum" sz="quarter" idx="12"/>
          </p:nvPr>
        </p:nvSpPr>
        <p:spPr/>
        <p:txBody>
          <a:bodyPr/>
          <a:lstStyle/>
          <a:p>
            <a:fld id="{A879F4A6-DC74-4310-A65A-2C30774977E2}" type="slidenum">
              <a:rPr lang="en-IN" smtClean="0"/>
              <a:t>‹#›</a:t>
            </a:fld>
            <a:endParaRPr lang="en-IN"/>
          </a:p>
        </p:txBody>
      </p:sp>
    </p:spTree>
    <p:extLst>
      <p:ext uri="{BB962C8B-B14F-4D97-AF65-F5344CB8AC3E}">
        <p14:creationId xmlns:p14="http://schemas.microsoft.com/office/powerpoint/2010/main" val="1423131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A8B49-CBA6-49C3-B397-6668FA7119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60F012-E23F-0E3E-DDB2-DD32A75DDC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9FB7C0-620F-49F4-856C-77BD51B2E3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0100F4-46AC-E0C3-86BE-E496E6DFAF68}"/>
              </a:ext>
            </a:extLst>
          </p:cNvPr>
          <p:cNvSpPr>
            <a:spLocks noGrp="1"/>
          </p:cNvSpPr>
          <p:nvPr>
            <p:ph type="dt" sz="half" idx="10"/>
          </p:nvPr>
        </p:nvSpPr>
        <p:spPr/>
        <p:txBody>
          <a:bodyPr/>
          <a:lstStyle/>
          <a:p>
            <a:fld id="{C6933BF9-BD82-45DC-BCB9-6CC16E652AED}" type="datetimeFigureOut">
              <a:rPr lang="en-IN" smtClean="0"/>
              <a:t>31-01-2025</a:t>
            </a:fld>
            <a:endParaRPr lang="en-IN"/>
          </a:p>
        </p:txBody>
      </p:sp>
      <p:sp>
        <p:nvSpPr>
          <p:cNvPr id="6" name="Footer Placeholder 5">
            <a:extLst>
              <a:ext uri="{FF2B5EF4-FFF2-40B4-BE49-F238E27FC236}">
                <a16:creationId xmlns:a16="http://schemas.microsoft.com/office/drawing/2014/main" id="{6942ECD3-B380-D7E6-14D6-1465EBEBDD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0889D3-5077-1F0A-A2B1-54ED77CFDF1E}"/>
              </a:ext>
            </a:extLst>
          </p:cNvPr>
          <p:cNvSpPr>
            <a:spLocks noGrp="1"/>
          </p:cNvSpPr>
          <p:nvPr>
            <p:ph type="sldNum" sz="quarter" idx="12"/>
          </p:nvPr>
        </p:nvSpPr>
        <p:spPr/>
        <p:txBody>
          <a:bodyPr/>
          <a:lstStyle/>
          <a:p>
            <a:fld id="{A879F4A6-DC74-4310-A65A-2C30774977E2}" type="slidenum">
              <a:rPr lang="en-IN" smtClean="0"/>
              <a:t>‹#›</a:t>
            </a:fld>
            <a:endParaRPr lang="en-IN"/>
          </a:p>
        </p:txBody>
      </p:sp>
    </p:spTree>
    <p:extLst>
      <p:ext uri="{BB962C8B-B14F-4D97-AF65-F5344CB8AC3E}">
        <p14:creationId xmlns:p14="http://schemas.microsoft.com/office/powerpoint/2010/main" val="285111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7094F-8F83-F01D-C704-1EE61007F7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51B584-28FD-F646-9766-071EC81BE7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91BA17-149A-4237-7B08-D8DF74E4E7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AC5A33-B67A-B382-DA90-7D1172F76ECE}"/>
              </a:ext>
            </a:extLst>
          </p:cNvPr>
          <p:cNvSpPr>
            <a:spLocks noGrp="1"/>
          </p:cNvSpPr>
          <p:nvPr>
            <p:ph type="dt" sz="half" idx="10"/>
          </p:nvPr>
        </p:nvSpPr>
        <p:spPr/>
        <p:txBody>
          <a:bodyPr/>
          <a:lstStyle/>
          <a:p>
            <a:fld id="{C6933BF9-BD82-45DC-BCB9-6CC16E652AED}" type="datetimeFigureOut">
              <a:rPr lang="en-IN" smtClean="0"/>
              <a:t>31-01-2025</a:t>
            </a:fld>
            <a:endParaRPr lang="en-IN"/>
          </a:p>
        </p:txBody>
      </p:sp>
      <p:sp>
        <p:nvSpPr>
          <p:cNvPr id="6" name="Footer Placeholder 5">
            <a:extLst>
              <a:ext uri="{FF2B5EF4-FFF2-40B4-BE49-F238E27FC236}">
                <a16:creationId xmlns:a16="http://schemas.microsoft.com/office/drawing/2014/main" id="{E32025FF-EDC1-30E3-01A0-360AA9E8AC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071AB3-6A8B-31EC-FFE2-B8DD7FAE2001}"/>
              </a:ext>
            </a:extLst>
          </p:cNvPr>
          <p:cNvSpPr>
            <a:spLocks noGrp="1"/>
          </p:cNvSpPr>
          <p:nvPr>
            <p:ph type="sldNum" sz="quarter" idx="12"/>
          </p:nvPr>
        </p:nvSpPr>
        <p:spPr/>
        <p:txBody>
          <a:bodyPr/>
          <a:lstStyle/>
          <a:p>
            <a:fld id="{A879F4A6-DC74-4310-A65A-2C30774977E2}" type="slidenum">
              <a:rPr lang="en-IN" smtClean="0"/>
              <a:t>‹#›</a:t>
            </a:fld>
            <a:endParaRPr lang="en-IN"/>
          </a:p>
        </p:txBody>
      </p:sp>
    </p:spTree>
    <p:extLst>
      <p:ext uri="{BB962C8B-B14F-4D97-AF65-F5344CB8AC3E}">
        <p14:creationId xmlns:p14="http://schemas.microsoft.com/office/powerpoint/2010/main" val="213998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8EFFED-68AC-9092-552C-509C2A13F6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5D1B54-125E-049E-7F5C-E419135B3C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8E984F-47B3-E240-CC33-1F02016E1A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933BF9-BD82-45DC-BCB9-6CC16E652AED}" type="datetimeFigureOut">
              <a:rPr lang="en-IN" smtClean="0"/>
              <a:t>31-01-2025</a:t>
            </a:fld>
            <a:endParaRPr lang="en-IN"/>
          </a:p>
        </p:txBody>
      </p:sp>
      <p:sp>
        <p:nvSpPr>
          <p:cNvPr id="5" name="Footer Placeholder 4">
            <a:extLst>
              <a:ext uri="{FF2B5EF4-FFF2-40B4-BE49-F238E27FC236}">
                <a16:creationId xmlns:a16="http://schemas.microsoft.com/office/drawing/2014/main" id="{C6D18AEE-6A2B-CFA2-B02C-7F6B2CC971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58E3713-AE51-032B-F632-A62AAEDC1F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79F4A6-DC74-4310-A65A-2C30774977E2}" type="slidenum">
              <a:rPr lang="en-IN" smtClean="0"/>
              <a:t>‹#›</a:t>
            </a:fld>
            <a:endParaRPr lang="en-IN"/>
          </a:p>
        </p:txBody>
      </p:sp>
    </p:spTree>
    <p:extLst>
      <p:ext uri="{BB962C8B-B14F-4D97-AF65-F5344CB8AC3E}">
        <p14:creationId xmlns:p14="http://schemas.microsoft.com/office/powerpoint/2010/main" val="2182296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pic>
        <p:nvPicPr>
          <p:cNvPr id="5" name="Picture 6" descr="3D Render Salesforce Logo Carved From Semi Translucent Turquoise Gently  Spinning at a 45 Degree Ang | Premium AI-generated image">
            <a:extLst>
              <a:ext uri="{FF2B5EF4-FFF2-40B4-BE49-F238E27FC236}">
                <a16:creationId xmlns:a16="http://schemas.microsoft.com/office/drawing/2014/main" id="{70AA0232-1293-A1F5-9D22-8CAA2139D7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601" t="15753" r="11375" b="15067"/>
          <a:stretch/>
        </p:blipFill>
        <p:spPr bwMode="auto">
          <a:xfrm>
            <a:off x="0" y="-19677"/>
            <a:ext cx="4586748" cy="687767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124F7B3-B89E-4848-BF47-56B13516CF80}"/>
              </a:ext>
            </a:extLst>
          </p:cNvPr>
          <p:cNvSpPr txBox="1"/>
          <p:nvPr/>
        </p:nvSpPr>
        <p:spPr>
          <a:xfrm>
            <a:off x="4586748" y="1548581"/>
            <a:ext cx="7605252" cy="3046988"/>
          </a:xfrm>
          <a:prstGeom prst="rect">
            <a:avLst/>
          </a:prstGeom>
          <a:solidFill>
            <a:schemeClr val="accent5">
              <a:lumMod val="50000"/>
            </a:schemeClr>
          </a:solidFill>
        </p:spPr>
        <p:txBody>
          <a:bodyPr wrap="square" rtlCol="0">
            <a:spAutoFit/>
          </a:bodyPr>
          <a:lstStyle/>
          <a:p>
            <a:pPr algn="ctr"/>
            <a:r>
              <a:rPr lang="en-US" sz="9600" dirty="0">
                <a:solidFill>
                  <a:schemeClr val="bg1"/>
                </a:solidFill>
                <a:latin typeface="Algerian" panose="04020705040A02060702" pitchFamily="82" charset="0"/>
              </a:rPr>
              <a:t>CRM Analytics</a:t>
            </a:r>
            <a:endParaRPr lang="en-IN" sz="9600" dirty="0"/>
          </a:p>
        </p:txBody>
      </p:sp>
    </p:spTree>
    <p:extLst>
      <p:ext uri="{BB962C8B-B14F-4D97-AF65-F5344CB8AC3E}">
        <p14:creationId xmlns:p14="http://schemas.microsoft.com/office/powerpoint/2010/main" val="321144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a:extLst>
            <a:ext uri="{FF2B5EF4-FFF2-40B4-BE49-F238E27FC236}">
              <a16:creationId xmlns:a16="http://schemas.microsoft.com/office/drawing/2014/main" id="{3B77FB5A-AA4E-0B8D-4C10-4B510B8D21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76A899-881C-19A5-96A6-C83518A63A4E}"/>
              </a:ext>
            </a:extLst>
          </p:cNvPr>
          <p:cNvSpPr>
            <a:spLocks noGrp="1"/>
          </p:cNvSpPr>
          <p:nvPr>
            <p:ph type="title"/>
          </p:nvPr>
        </p:nvSpPr>
        <p:spPr>
          <a:xfrm>
            <a:off x="114301" y="104215"/>
            <a:ext cx="11930062" cy="715403"/>
          </a:xfrm>
          <a:solidFill>
            <a:schemeClr val="accent5">
              <a:lumMod val="50000"/>
            </a:schemeClr>
          </a:solidFill>
        </p:spPr>
        <p:txBody>
          <a:bodyPr>
            <a:normAutofit/>
          </a:bodyPr>
          <a:lstStyle/>
          <a:p>
            <a:pPr algn="ctr"/>
            <a:r>
              <a:rPr lang="en-US" b="1" dirty="0">
                <a:solidFill>
                  <a:schemeClr val="bg1"/>
                </a:solidFill>
                <a:latin typeface="+mn-lt"/>
              </a:rPr>
              <a:t>TABLEAU DASHBOARD </a:t>
            </a:r>
            <a:endParaRPr lang="en-IN" b="1" dirty="0">
              <a:solidFill>
                <a:schemeClr val="bg1"/>
              </a:solidFill>
              <a:latin typeface="+mn-lt"/>
            </a:endParaRPr>
          </a:p>
        </p:txBody>
      </p:sp>
      <p:sp>
        <p:nvSpPr>
          <p:cNvPr id="3" name="Content Placeholder 2">
            <a:extLst>
              <a:ext uri="{FF2B5EF4-FFF2-40B4-BE49-F238E27FC236}">
                <a16:creationId xmlns:a16="http://schemas.microsoft.com/office/drawing/2014/main" id="{28BE2FE7-9C5B-422C-8CCD-88AE6AD2D24F}"/>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0F684D4-4EFB-94BE-8250-689991886345}"/>
              </a:ext>
            </a:extLst>
          </p:cNvPr>
          <p:cNvPicPr>
            <a:picLocks noChangeAspect="1"/>
          </p:cNvPicPr>
          <p:nvPr/>
        </p:nvPicPr>
        <p:blipFill>
          <a:blip r:embed="rId2">
            <a:extLst>
              <a:ext uri="{28A0092B-C50C-407E-A947-70E740481C1C}">
                <a14:useLocalDpi xmlns:a14="http://schemas.microsoft.com/office/drawing/2010/main" val="0"/>
              </a:ext>
            </a:extLst>
          </a:blip>
          <a:srcRect t="3529" b="2613"/>
          <a:stretch/>
        </p:blipFill>
        <p:spPr>
          <a:xfrm>
            <a:off x="114300" y="978834"/>
            <a:ext cx="11930061" cy="5746377"/>
          </a:xfrm>
          <a:prstGeom prst="rect">
            <a:avLst/>
          </a:prstGeom>
        </p:spPr>
      </p:pic>
    </p:spTree>
    <p:extLst>
      <p:ext uri="{BB962C8B-B14F-4D97-AF65-F5344CB8AC3E}">
        <p14:creationId xmlns:p14="http://schemas.microsoft.com/office/powerpoint/2010/main" val="1010897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a:extLst>
            <a:ext uri="{FF2B5EF4-FFF2-40B4-BE49-F238E27FC236}">
              <a16:creationId xmlns:a16="http://schemas.microsoft.com/office/drawing/2014/main" id="{AFC80591-1EA7-71FB-7B69-D1B1B66534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BDCB60-5C2D-667C-FC20-6D6BFDDB4170}"/>
              </a:ext>
            </a:extLst>
          </p:cNvPr>
          <p:cNvSpPr>
            <a:spLocks noGrp="1"/>
          </p:cNvSpPr>
          <p:nvPr>
            <p:ph type="title"/>
          </p:nvPr>
        </p:nvSpPr>
        <p:spPr>
          <a:xfrm>
            <a:off x="157163" y="64713"/>
            <a:ext cx="11872912" cy="728569"/>
          </a:xfrm>
          <a:solidFill>
            <a:schemeClr val="accent5">
              <a:lumMod val="50000"/>
            </a:schemeClr>
          </a:solidFill>
        </p:spPr>
        <p:txBody>
          <a:bodyPr/>
          <a:lstStyle/>
          <a:p>
            <a:pPr algn="ctr"/>
            <a:r>
              <a:rPr lang="en-US" b="1" dirty="0">
                <a:solidFill>
                  <a:schemeClr val="bg1"/>
                </a:solidFill>
                <a:latin typeface="+mn-lt"/>
              </a:rPr>
              <a:t>TABLEAU DASHBOARD </a:t>
            </a:r>
            <a:endParaRPr lang="en-IN" b="1" dirty="0">
              <a:solidFill>
                <a:schemeClr val="bg1"/>
              </a:solidFill>
              <a:latin typeface="+mn-lt"/>
            </a:endParaRPr>
          </a:p>
        </p:txBody>
      </p:sp>
      <p:sp>
        <p:nvSpPr>
          <p:cNvPr id="3" name="Content Placeholder 2">
            <a:extLst>
              <a:ext uri="{FF2B5EF4-FFF2-40B4-BE49-F238E27FC236}">
                <a16:creationId xmlns:a16="http://schemas.microsoft.com/office/drawing/2014/main" id="{60E58938-745A-4A98-ED5C-9100EA832605}"/>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317C3C08-B23F-4E4A-2DFF-9377DA3913A9}"/>
              </a:ext>
            </a:extLst>
          </p:cNvPr>
          <p:cNvPicPr>
            <a:picLocks noChangeAspect="1"/>
          </p:cNvPicPr>
          <p:nvPr/>
        </p:nvPicPr>
        <p:blipFill>
          <a:blip r:embed="rId2">
            <a:extLst>
              <a:ext uri="{28A0092B-C50C-407E-A947-70E740481C1C}">
                <a14:useLocalDpi xmlns:a14="http://schemas.microsoft.com/office/drawing/2010/main" val="0"/>
              </a:ext>
            </a:extLst>
          </a:blip>
          <a:srcRect t="3790" b="2746"/>
          <a:stretch/>
        </p:blipFill>
        <p:spPr>
          <a:xfrm>
            <a:off x="157163" y="932329"/>
            <a:ext cx="11872912" cy="5818095"/>
          </a:xfrm>
          <a:prstGeom prst="rect">
            <a:avLst/>
          </a:prstGeom>
        </p:spPr>
      </p:pic>
    </p:spTree>
    <p:extLst>
      <p:ext uri="{BB962C8B-B14F-4D97-AF65-F5344CB8AC3E}">
        <p14:creationId xmlns:p14="http://schemas.microsoft.com/office/powerpoint/2010/main" val="2657031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a:extLst>
            <a:ext uri="{FF2B5EF4-FFF2-40B4-BE49-F238E27FC236}">
              <a16:creationId xmlns:a16="http://schemas.microsoft.com/office/drawing/2014/main" id="{36FFDD09-670A-FCA0-7CF1-388F008862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03D0DC-B5DE-1F7A-0736-4F15144B1673}"/>
              </a:ext>
            </a:extLst>
          </p:cNvPr>
          <p:cNvSpPr>
            <a:spLocks noGrp="1"/>
          </p:cNvSpPr>
          <p:nvPr>
            <p:ph type="title"/>
          </p:nvPr>
        </p:nvSpPr>
        <p:spPr>
          <a:xfrm>
            <a:off x="214313" y="141007"/>
            <a:ext cx="11801475" cy="800287"/>
          </a:xfrm>
          <a:solidFill>
            <a:schemeClr val="accent5">
              <a:lumMod val="50000"/>
            </a:schemeClr>
          </a:solidFill>
        </p:spPr>
        <p:txBody>
          <a:bodyPr/>
          <a:lstStyle/>
          <a:p>
            <a:pPr algn="ctr"/>
            <a:r>
              <a:rPr lang="en-US" b="1" dirty="0">
                <a:solidFill>
                  <a:schemeClr val="bg1"/>
                </a:solidFill>
                <a:latin typeface="+mn-lt"/>
              </a:rPr>
              <a:t>SQL QUERIES</a:t>
            </a:r>
            <a:endParaRPr lang="en-IN" b="1" dirty="0">
              <a:solidFill>
                <a:schemeClr val="bg1"/>
              </a:solidFill>
              <a:latin typeface="+mn-lt"/>
            </a:endParaRPr>
          </a:p>
        </p:txBody>
      </p:sp>
      <p:pic>
        <p:nvPicPr>
          <p:cNvPr id="9" name="Content Placeholder 8">
            <a:extLst>
              <a:ext uri="{FF2B5EF4-FFF2-40B4-BE49-F238E27FC236}">
                <a16:creationId xmlns:a16="http://schemas.microsoft.com/office/drawing/2014/main" id="{ECD33630-0731-4004-8EA0-C8CC52DA1E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313" y="1141319"/>
            <a:ext cx="11801475" cy="5632824"/>
          </a:xfrm>
        </p:spPr>
      </p:pic>
    </p:spTree>
    <p:extLst>
      <p:ext uri="{BB962C8B-B14F-4D97-AF65-F5344CB8AC3E}">
        <p14:creationId xmlns:p14="http://schemas.microsoft.com/office/powerpoint/2010/main" val="771494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a:extLst>
            <a:ext uri="{FF2B5EF4-FFF2-40B4-BE49-F238E27FC236}">
              <a16:creationId xmlns:a16="http://schemas.microsoft.com/office/drawing/2014/main" id="{36FFDD09-670A-FCA0-7CF1-388F008862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03D0DC-B5DE-1F7A-0736-4F15144B1673}"/>
              </a:ext>
            </a:extLst>
          </p:cNvPr>
          <p:cNvSpPr>
            <a:spLocks noGrp="1"/>
          </p:cNvSpPr>
          <p:nvPr>
            <p:ph type="title"/>
          </p:nvPr>
        </p:nvSpPr>
        <p:spPr>
          <a:xfrm>
            <a:off x="128587" y="126719"/>
            <a:ext cx="11915775" cy="800287"/>
          </a:xfrm>
          <a:solidFill>
            <a:schemeClr val="accent5">
              <a:lumMod val="50000"/>
            </a:schemeClr>
          </a:solidFill>
        </p:spPr>
        <p:txBody>
          <a:bodyPr/>
          <a:lstStyle/>
          <a:p>
            <a:pPr algn="ctr"/>
            <a:r>
              <a:rPr lang="en-US" b="1" dirty="0">
                <a:solidFill>
                  <a:schemeClr val="bg1"/>
                </a:solidFill>
                <a:latin typeface="+mn-lt"/>
              </a:rPr>
              <a:t>SQL QUERIES</a:t>
            </a:r>
            <a:endParaRPr lang="en-IN" b="1" dirty="0">
              <a:solidFill>
                <a:schemeClr val="bg1"/>
              </a:solidFill>
              <a:latin typeface="+mn-lt"/>
            </a:endParaRPr>
          </a:p>
        </p:txBody>
      </p:sp>
      <p:pic>
        <p:nvPicPr>
          <p:cNvPr id="6" name="Content Placeholder 5">
            <a:extLst>
              <a:ext uri="{FF2B5EF4-FFF2-40B4-BE49-F238E27FC236}">
                <a16:creationId xmlns:a16="http://schemas.microsoft.com/office/drawing/2014/main" id="{CF8714FC-4895-467D-A0AF-8E57EF2F6E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586" y="1211262"/>
            <a:ext cx="11915775" cy="5761039"/>
          </a:xfrm>
        </p:spPr>
      </p:pic>
    </p:spTree>
    <p:extLst>
      <p:ext uri="{BB962C8B-B14F-4D97-AF65-F5344CB8AC3E}">
        <p14:creationId xmlns:p14="http://schemas.microsoft.com/office/powerpoint/2010/main" val="3827006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a:extLst>
            <a:ext uri="{FF2B5EF4-FFF2-40B4-BE49-F238E27FC236}">
              <a16:creationId xmlns:a16="http://schemas.microsoft.com/office/drawing/2014/main" id="{36FFDD09-670A-FCA0-7CF1-388F008862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03D0DC-B5DE-1F7A-0736-4F15144B1673}"/>
              </a:ext>
            </a:extLst>
          </p:cNvPr>
          <p:cNvSpPr>
            <a:spLocks noGrp="1"/>
          </p:cNvSpPr>
          <p:nvPr>
            <p:ph type="title"/>
          </p:nvPr>
        </p:nvSpPr>
        <p:spPr>
          <a:xfrm>
            <a:off x="128588" y="83857"/>
            <a:ext cx="11944350" cy="800287"/>
          </a:xfrm>
          <a:solidFill>
            <a:schemeClr val="accent5">
              <a:lumMod val="50000"/>
            </a:schemeClr>
          </a:solidFill>
        </p:spPr>
        <p:txBody>
          <a:bodyPr/>
          <a:lstStyle/>
          <a:p>
            <a:pPr algn="ctr"/>
            <a:r>
              <a:rPr lang="en-US" b="1" dirty="0">
                <a:solidFill>
                  <a:schemeClr val="bg1"/>
                </a:solidFill>
                <a:latin typeface="+mn-lt"/>
              </a:rPr>
              <a:t>SQL QUERIES</a:t>
            </a:r>
            <a:endParaRPr lang="en-IN" b="1" dirty="0">
              <a:solidFill>
                <a:schemeClr val="bg1"/>
              </a:solidFill>
              <a:latin typeface="+mn-lt"/>
            </a:endParaRPr>
          </a:p>
        </p:txBody>
      </p:sp>
      <p:pic>
        <p:nvPicPr>
          <p:cNvPr id="7" name="Content Placeholder 6">
            <a:extLst>
              <a:ext uri="{FF2B5EF4-FFF2-40B4-BE49-F238E27FC236}">
                <a16:creationId xmlns:a16="http://schemas.microsoft.com/office/drawing/2014/main" id="{B68A061F-4816-4672-93DC-4899A0D2C7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588" y="1154111"/>
            <a:ext cx="11944350" cy="5620031"/>
          </a:xfrm>
        </p:spPr>
      </p:pic>
    </p:spTree>
    <p:extLst>
      <p:ext uri="{BB962C8B-B14F-4D97-AF65-F5344CB8AC3E}">
        <p14:creationId xmlns:p14="http://schemas.microsoft.com/office/powerpoint/2010/main" val="1045071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a:extLst>
            <a:ext uri="{FF2B5EF4-FFF2-40B4-BE49-F238E27FC236}">
              <a16:creationId xmlns:a16="http://schemas.microsoft.com/office/drawing/2014/main" id="{36FFDD09-670A-FCA0-7CF1-388F008862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03D0DC-B5DE-1F7A-0736-4F15144B1673}"/>
              </a:ext>
            </a:extLst>
          </p:cNvPr>
          <p:cNvSpPr>
            <a:spLocks noGrp="1"/>
          </p:cNvSpPr>
          <p:nvPr>
            <p:ph type="title"/>
          </p:nvPr>
        </p:nvSpPr>
        <p:spPr>
          <a:xfrm>
            <a:off x="128588" y="26707"/>
            <a:ext cx="11944350" cy="830543"/>
          </a:xfrm>
          <a:solidFill>
            <a:schemeClr val="accent5">
              <a:lumMod val="50000"/>
            </a:schemeClr>
          </a:solidFill>
        </p:spPr>
        <p:txBody>
          <a:bodyPr/>
          <a:lstStyle/>
          <a:p>
            <a:pPr algn="ctr"/>
            <a:r>
              <a:rPr lang="en-US" b="1" dirty="0">
                <a:solidFill>
                  <a:schemeClr val="bg1"/>
                </a:solidFill>
                <a:latin typeface="+mn-lt"/>
              </a:rPr>
              <a:t>SQL QUERIES</a:t>
            </a:r>
            <a:endParaRPr lang="en-IN" b="1" dirty="0">
              <a:solidFill>
                <a:schemeClr val="bg1"/>
              </a:solidFill>
              <a:latin typeface="+mn-lt"/>
            </a:endParaRPr>
          </a:p>
        </p:txBody>
      </p:sp>
      <p:pic>
        <p:nvPicPr>
          <p:cNvPr id="6" name="Content Placeholder 5">
            <a:extLst>
              <a:ext uri="{FF2B5EF4-FFF2-40B4-BE49-F238E27FC236}">
                <a16:creationId xmlns:a16="http://schemas.microsoft.com/office/drawing/2014/main" id="{F600CAF9-2C8C-425E-A004-0E68B3C2A1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588" y="1028700"/>
            <a:ext cx="11944350" cy="5745443"/>
          </a:xfrm>
        </p:spPr>
      </p:pic>
    </p:spTree>
    <p:extLst>
      <p:ext uri="{BB962C8B-B14F-4D97-AF65-F5344CB8AC3E}">
        <p14:creationId xmlns:p14="http://schemas.microsoft.com/office/powerpoint/2010/main" val="1243292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a:extLst>
            <a:ext uri="{FF2B5EF4-FFF2-40B4-BE49-F238E27FC236}">
              <a16:creationId xmlns:a16="http://schemas.microsoft.com/office/drawing/2014/main" id="{144D5564-10BE-A161-E468-671332E890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59CF83-9B08-6C25-8FEC-0C613272A3EE}"/>
              </a:ext>
            </a:extLst>
          </p:cNvPr>
          <p:cNvSpPr>
            <a:spLocks noGrp="1"/>
          </p:cNvSpPr>
          <p:nvPr>
            <p:ph type="title"/>
          </p:nvPr>
        </p:nvSpPr>
        <p:spPr>
          <a:xfrm>
            <a:off x="152399" y="167901"/>
            <a:ext cx="11887199" cy="787019"/>
          </a:xfrm>
          <a:solidFill>
            <a:schemeClr val="accent5">
              <a:lumMod val="50000"/>
            </a:schemeClr>
          </a:solidFill>
        </p:spPr>
        <p:txBody>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4400" b="1" dirty="0">
                <a:solidFill>
                  <a:schemeClr val="bg1"/>
                </a:solidFill>
                <a:latin typeface="Calibri" panose="020F0502020204030204" pitchFamily="34" charset="0"/>
                <a:ea typeface="Calibri" panose="020F0502020204030204" pitchFamily="34" charset="0"/>
                <a:cs typeface="Calibri" panose="020F0502020204030204" pitchFamily="34" charset="0"/>
              </a:rPr>
              <a:t>KEY TAKEAWAY (OPPORTUNITY)</a:t>
            </a:r>
            <a:endParaRPr kumimoji="0" lang="en-IN" sz="4400" b="1" i="0" u="none" strike="noStrike" kern="1200" cap="none" spc="0" normalizeH="0" baseline="0" noProof="0" dirty="0">
              <a:ln>
                <a:noFill/>
              </a:ln>
              <a:solidFill>
                <a:schemeClr val="bg1"/>
              </a:solidFill>
              <a:effectLst/>
              <a:uLnTx/>
              <a:uFillTx/>
              <a:latin typeface="Posterama Text Black"/>
              <a:ea typeface="+mj-ea"/>
              <a:cs typeface="+mj-cs"/>
            </a:endParaRPr>
          </a:p>
        </p:txBody>
      </p:sp>
      <p:sp>
        <p:nvSpPr>
          <p:cNvPr id="4" name="Rectangle 1">
            <a:extLst>
              <a:ext uri="{FF2B5EF4-FFF2-40B4-BE49-F238E27FC236}">
                <a16:creationId xmlns:a16="http://schemas.microsoft.com/office/drawing/2014/main" id="{353FBA57-0535-747F-18BB-5AEC3451E83A}"/>
              </a:ext>
            </a:extLst>
          </p:cNvPr>
          <p:cNvSpPr>
            <a:spLocks noGrp="1" noChangeArrowheads="1"/>
          </p:cNvSpPr>
          <p:nvPr>
            <p:ph idx="1"/>
          </p:nvPr>
        </p:nvSpPr>
        <p:spPr bwMode="auto">
          <a:xfrm>
            <a:off x="152399" y="1406988"/>
            <a:ext cx="118872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tx1"/>
                </a:solidFill>
                <a:effectLst/>
              </a:rPr>
              <a:t> Focus on Retention:</a:t>
            </a:r>
            <a:r>
              <a:rPr lang="en-US" altLang="en-US" sz="1600" dirty="0"/>
              <a:t> </a:t>
            </a:r>
            <a:r>
              <a:rPr kumimoji="0" lang="en-US" altLang="en-US" sz="1600" i="0" u="none" strike="noStrike" cap="none" normalizeH="0" baseline="0" dirty="0">
                <a:ln>
                  <a:noFill/>
                </a:ln>
                <a:solidFill>
                  <a:schemeClr val="tx1"/>
                </a:solidFill>
                <a:effectLst/>
              </a:rPr>
              <a:t>Analyze the high loss rate and develop strategies to improve client retention and reduce missed opportunities.</a:t>
            </a:r>
          </a:p>
          <a:p>
            <a:pPr marR="0" lvl="0" algn="just"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tx1"/>
                </a:solidFill>
                <a:effectLst/>
              </a:rPr>
              <a:t> Engagement in Key Industries:</a:t>
            </a:r>
            <a:r>
              <a:rPr lang="en-US" altLang="en-US" sz="1600" dirty="0"/>
              <a:t> </a:t>
            </a:r>
            <a:r>
              <a:rPr kumimoji="0" lang="en-US" altLang="en-US" sz="1600" i="0" u="none" strike="noStrike" cap="none" normalizeH="0" baseline="0" dirty="0">
                <a:ln>
                  <a:noFill/>
                </a:ln>
                <a:solidFill>
                  <a:schemeClr val="tx1"/>
                </a:solidFill>
                <a:effectLst/>
              </a:rPr>
              <a:t>Capitalize on the Biopharma/Pharmaceuticals and State and Local sectors, as they show the most promise.</a:t>
            </a:r>
          </a:p>
          <a:p>
            <a:pPr marR="0" lvl="0" algn="just"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tx1"/>
                </a:solidFill>
                <a:effectLst/>
              </a:rPr>
              <a:t> Boost Active Opportunities:</a:t>
            </a:r>
            <a:r>
              <a:rPr lang="en-US" altLang="en-US" sz="1600" dirty="0"/>
              <a:t> </a:t>
            </a:r>
            <a:r>
              <a:rPr kumimoji="0" lang="en-US" altLang="en-US" sz="1600" i="0" u="none" strike="noStrike" cap="none" normalizeH="0" baseline="0" dirty="0">
                <a:ln>
                  <a:noFill/>
                </a:ln>
                <a:solidFill>
                  <a:schemeClr val="tx1"/>
                </a:solidFill>
                <a:effectLst/>
              </a:rPr>
              <a:t>Only 1.6% of opportunities are actively pursued. Reallocate resources to ensure a higher percentage of active opportunities.</a:t>
            </a:r>
          </a:p>
          <a:p>
            <a:pPr marR="0" lvl="0" algn="just"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tx1"/>
                </a:solidFill>
                <a:effectLst/>
              </a:rPr>
              <a:t> Address Yearly Volatility:</a:t>
            </a:r>
            <a:r>
              <a:rPr lang="en-US" altLang="en-US" sz="1600" dirty="0"/>
              <a:t> </a:t>
            </a:r>
            <a:r>
              <a:rPr kumimoji="0" lang="en-US" altLang="en-US" sz="1600" i="0" u="none" strike="noStrike" cap="none" normalizeH="0" baseline="0" dirty="0">
                <a:ln>
                  <a:noFill/>
                </a:ln>
                <a:solidFill>
                  <a:schemeClr val="tx1"/>
                </a:solidFill>
                <a:effectLst/>
              </a:rPr>
              <a:t>Investigate the factors causing significant fluctuations in expected amounts across years, especially post-2020.</a:t>
            </a:r>
          </a:p>
          <a:p>
            <a:pPr marR="0" lvl="0" algn="just"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tx1"/>
                </a:solidFill>
                <a:effectLst/>
              </a:rPr>
              <a:t> Enhance New Business Growth:</a:t>
            </a:r>
            <a:r>
              <a:rPr lang="en-US" altLang="en-US" sz="1600" dirty="0"/>
              <a:t> </a:t>
            </a:r>
            <a:r>
              <a:rPr kumimoji="0" lang="en-US" altLang="en-US" sz="1600" i="0" u="none" strike="noStrike" cap="none" normalizeH="0" baseline="0" dirty="0">
                <a:ln>
                  <a:noFill/>
                </a:ln>
                <a:solidFill>
                  <a:schemeClr val="tx1"/>
                </a:solidFill>
                <a:effectLst/>
              </a:rPr>
              <a:t>New Business dominates in terms of expected amounts. Strengthening this segment could yield higher revenues.</a:t>
            </a:r>
          </a:p>
          <a:p>
            <a:pPr marR="0" lvl="0" algn="just"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tx1"/>
                </a:solidFill>
                <a:effectLst/>
              </a:rPr>
              <a:t>Improving Win Rates:</a:t>
            </a:r>
            <a:r>
              <a:rPr lang="en-US" altLang="en-US" sz="1600" dirty="0"/>
              <a:t> </a:t>
            </a:r>
            <a:r>
              <a:rPr kumimoji="0" lang="en-US" altLang="en-US" sz="1600" i="0" u="none" strike="noStrike" cap="none" normalizeH="0" baseline="0" dirty="0">
                <a:ln>
                  <a:noFill/>
                </a:ln>
                <a:solidFill>
                  <a:schemeClr val="tx1"/>
                </a:solidFill>
                <a:effectLst/>
              </a:rPr>
              <a:t>Strategize to convert more opportunities into wins, possibly by enhancing lead nurturing processes and focusing on high-priority opportunities.</a:t>
            </a:r>
          </a:p>
          <a:p>
            <a:pPr marR="0" lvl="0" algn="just"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tx1"/>
                </a:solidFill>
                <a:effectLst/>
              </a:rPr>
              <a:t>Improve CRM Data Utilization: Ensure data hygiene by keeping the CRM updated with accurate opportunity stages, reasons for loss, and next steps.</a:t>
            </a:r>
          </a:p>
          <a:p>
            <a:pPr marR="0" lvl="0" algn="just"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tx1"/>
                </a:solidFill>
                <a:effectLst/>
              </a:rPr>
              <a:t>Focus on Inactive Opportunities: With only 1.6% active opportunities, dedicate sales and marketing efforts to re-engage inactive opportunities.</a:t>
            </a:r>
          </a:p>
          <a:p>
            <a:pPr marR="0" lvl="0" algn="just"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tx1"/>
                </a:solidFill>
                <a:effectLst/>
              </a:rPr>
              <a:t>Deep-Dive into Loss Analysis: Implement reporting on reasons for lost deals to address systemic sales or operational issues.</a:t>
            </a:r>
          </a:p>
          <a:p>
            <a:pPr marR="0" lvl="0" algn="just"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tx1"/>
                </a:solidFill>
                <a:effectLst/>
              </a:rPr>
              <a:t>Leverage Automation: Use CRM tools for automated follow-ups and alerts for stagnant leads or opportunities nearing closure deadlines.</a:t>
            </a:r>
          </a:p>
          <a:p>
            <a:pPr marR="0" lvl="0" algn="just"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tx1"/>
                </a:solidFill>
                <a:effectLst/>
              </a:rPr>
              <a:t>Enhance Collaboration: Improve coordination between sales, marketing, and customer success teams to drive conversions and retain customers. </a:t>
            </a:r>
          </a:p>
          <a:p>
            <a:pPr algn="just" eaLnBrk="0" fontAlgn="base" hangingPunct="0">
              <a:lnSpc>
                <a:spcPct val="100000"/>
              </a:lnSpc>
              <a:spcBef>
                <a:spcPct val="0"/>
              </a:spcBef>
              <a:spcAft>
                <a:spcPct val="0"/>
              </a:spcAft>
            </a:pPr>
            <a:r>
              <a:rPr lang="en-US" sz="1600" dirty="0"/>
              <a:t>Diversify the pipeline by identifying growth areas in underrepresented industries or opportunity types.</a:t>
            </a:r>
            <a:endParaRPr kumimoji="0" lang="en-US" altLang="en-US" sz="160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46401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a:extLst>
            <a:ext uri="{FF2B5EF4-FFF2-40B4-BE49-F238E27FC236}">
              <a16:creationId xmlns:a16="http://schemas.microsoft.com/office/drawing/2014/main" id="{32C5E9BE-C829-F3E2-F963-DE887F120D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7C11EB-FEE9-F234-A8F3-9FB8D5794B78}"/>
              </a:ext>
            </a:extLst>
          </p:cNvPr>
          <p:cNvSpPr>
            <a:spLocks noGrp="1"/>
          </p:cNvSpPr>
          <p:nvPr>
            <p:ph type="title"/>
          </p:nvPr>
        </p:nvSpPr>
        <p:spPr>
          <a:xfrm>
            <a:off x="211277" y="100014"/>
            <a:ext cx="11769443" cy="871536"/>
          </a:xfrm>
          <a:solidFill>
            <a:schemeClr val="accent5">
              <a:lumMod val="50000"/>
            </a:schemeClr>
          </a:solidFill>
        </p:spPr>
        <p:txBody>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4400" b="1" dirty="0">
                <a:solidFill>
                  <a:schemeClr val="bg1"/>
                </a:solidFill>
                <a:latin typeface="Calibri" panose="020F0502020204030204" pitchFamily="34" charset="0"/>
                <a:ea typeface="Calibri" panose="020F0502020204030204" pitchFamily="34" charset="0"/>
                <a:cs typeface="Calibri" panose="020F0502020204030204" pitchFamily="34" charset="0"/>
              </a:rPr>
              <a:t>KEY TAKEAWAY (LEAD)</a:t>
            </a:r>
            <a:endParaRPr kumimoji="0" lang="en-IN" sz="4400" b="1" i="0" u="none" strike="noStrike" kern="1200" cap="none" spc="0" normalizeH="0" baseline="0" noProof="0" dirty="0">
              <a:ln>
                <a:noFill/>
              </a:ln>
              <a:solidFill>
                <a:schemeClr val="bg1"/>
              </a:solidFill>
              <a:effectLst/>
              <a:uLnTx/>
              <a:uFillTx/>
              <a:latin typeface="Posterama Text Black"/>
              <a:ea typeface="+mj-ea"/>
              <a:cs typeface="+mj-cs"/>
            </a:endParaRPr>
          </a:p>
        </p:txBody>
      </p:sp>
      <p:sp>
        <p:nvSpPr>
          <p:cNvPr id="6" name="Rectangle 3">
            <a:extLst>
              <a:ext uri="{FF2B5EF4-FFF2-40B4-BE49-F238E27FC236}">
                <a16:creationId xmlns:a16="http://schemas.microsoft.com/office/drawing/2014/main" id="{CB6F4132-3C5D-D97E-8BD9-98067997C3F9}"/>
              </a:ext>
            </a:extLst>
          </p:cNvPr>
          <p:cNvSpPr>
            <a:spLocks noGrp="1" noChangeArrowheads="1"/>
          </p:cNvSpPr>
          <p:nvPr>
            <p:ph idx="1"/>
          </p:nvPr>
        </p:nvSpPr>
        <p:spPr bwMode="auto">
          <a:xfrm>
            <a:off x="211276" y="1219340"/>
            <a:ext cx="11769444"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eaLnBrk="0" fontAlgn="base" hangingPunct="0">
              <a:lnSpc>
                <a:spcPct val="100000"/>
              </a:lnSpc>
              <a:spcBef>
                <a:spcPct val="0"/>
              </a:spcBef>
              <a:spcAft>
                <a:spcPct val="0"/>
              </a:spcAft>
              <a:buFontTx/>
              <a:buChar char="•"/>
            </a:pPr>
            <a:r>
              <a:rPr lang="en-US" sz="1800" dirty="0"/>
              <a:t>The Lead Conversion Rate is 9.84%, which is reasonable but leaves room for improvement. Improving conversion rates by even 1-2% can significantly impact revenue. Focus on improving touchpoints in the lead journey—shorten response times, personalize outreach, and address objections effectively. Implement A/B testing for email campaigns, landing pages, or sales scripts to identify high-performing strategies.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effectLst/>
              </a:rPr>
              <a:t>Pipeline Bottlenecks:</a:t>
            </a:r>
            <a:r>
              <a:rPr lang="en-US" altLang="en-US" sz="1800" dirty="0"/>
              <a:t> </a:t>
            </a:r>
            <a:r>
              <a:rPr kumimoji="0" lang="en-US" altLang="en-US" sz="1800" i="0" u="none" strike="noStrike" cap="none" normalizeH="0" baseline="0" dirty="0">
                <a:ln>
                  <a:noFill/>
                </a:ln>
                <a:effectLst/>
              </a:rPr>
              <a:t>A significant number of leads are inactive or stuck in early stages. Addressing these bottlenecks will significantly improve the lead conversion rate.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effectLst/>
              </a:rPr>
              <a:t> Channel Focus:</a:t>
            </a:r>
            <a:r>
              <a:rPr lang="en-US" altLang="en-US" sz="1800" dirty="0"/>
              <a:t> </a:t>
            </a:r>
            <a:r>
              <a:rPr kumimoji="0" lang="en-US" altLang="en-US" sz="1800" i="0" u="none" strike="noStrike" cap="none" normalizeH="0" baseline="0" dirty="0">
                <a:ln>
                  <a:noFill/>
                </a:ln>
                <a:effectLst/>
              </a:rPr>
              <a:t>Focus more on high-performing sources (e.g., Google Natural Search and Website) while optimizing or retiring unproductive channels.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effectLst/>
              </a:rPr>
              <a:t> Industry Diversification:</a:t>
            </a:r>
            <a:r>
              <a:rPr lang="en-US" altLang="en-US" sz="1800" dirty="0"/>
              <a:t> </a:t>
            </a:r>
            <a:r>
              <a:rPr kumimoji="0" lang="en-US" altLang="en-US" sz="1800" i="0" u="none" strike="noStrike" cap="none" normalizeH="0" baseline="0" dirty="0">
                <a:ln>
                  <a:noFill/>
                </a:ln>
                <a:effectLst/>
              </a:rPr>
              <a:t>Diversify efforts to reduce reliance on Safety and Security and Life Sciences, which currently dominate the funnel.</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effectLst/>
              </a:rPr>
              <a:t> Follow-up Processes:</a:t>
            </a:r>
            <a:r>
              <a:rPr lang="en-US" altLang="en-US" sz="1800" dirty="0"/>
              <a:t> </a:t>
            </a:r>
            <a:r>
              <a:rPr kumimoji="0" lang="en-US" altLang="en-US" sz="1800" i="0" u="none" strike="noStrike" cap="none" normalizeH="0" baseline="0" dirty="0">
                <a:ln>
                  <a:noFill/>
                </a:ln>
                <a:effectLst/>
              </a:rPr>
              <a:t>Leads in 'Nurturing' and 'Null' stages highlight the need for better lead management and follow-up systems.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effectLst/>
              </a:rPr>
              <a:t> Revenue Optimization:</a:t>
            </a:r>
            <a:r>
              <a:rPr lang="en-US" altLang="en-US" sz="1800" dirty="0"/>
              <a:t> </a:t>
            </a:r>
            <a:r>
              <a:rPr kumimoji="0" lang="en-US" altLang="en-US" sz="1800" i="0" u="none" strike="noStrike" cap="none" normalizeH="0" baseline="0" dirty="0">
                <a:ln>
                  <a:noFill/>
                </a:ln>
                <a:effectLst/>
              </a:rPr>
              <a:t>With ₹182.43M in expected revenue, prioritizing high-value deals in advanced stages can yield faster revenue growth.</a:t>
            </a:r>
          </a:p>
        </p:txBody>
      </p:sp>
    </p:spTree>
    <p:extLst>
      <p:ext uri="{BB962C8B-B14F-4D97-AF65-F5344CB8AC3E}">
        <p14:creationId xmlns:p14="http://schemas.microsoft.com/office/powerpoint/2010/main" val="2149098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a:extLst>
            <a:ext uri="{FF2B5EF4-FFF2-40B4-BE49-F238E27FC236}">
              <a16:creationId xmlns:a16="http://schemas.microsoft.com/office/drawing/2014/main" id="{5A93D637-D18F-835F-0595-A4AB2544C9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B2B6EB-0E6B-9FAD-9193-A219AA6F9973}"/>
              </a:ext>
            </a:extLst>
          </p:cNvPr>
          <p:cNvSpPr>
            <a:spLocks noGrp="1"/>
          </p:cNvSpPr>
          <p:nvPr>
            <p:ph type="title"/>
          </p:nvPr>
        </p:nvSpPr>
        <p:spPr>
          <a:xfrm>
            <a:off x="171450" y="59387"/>
            <a:ext cx="11882424" cy="823595"/>
          </a:xfrm>
          <a:solidFill>
            <a:schemeClr val="accent5">
              <a:lumMod val="50000"/>
            </a:schemeClr>
          </a:solidFill>
        </p:spPr>
        <p:txBody>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4400" b="1" dirty="0">
                <a:solidFill>
                  <a:schemeClr val="bg1"/>
                </a:solidFill>
                <a:latin typeface="Calibri" panose="020F0502020204030204" pitchFamily="34" charset="0"/>
                <a:ea typeface="Calibri" panose="020F0502020204030204" pitchFamily="34" charset="0"/>
                <a:cs typeface="Calibri" panose="020F0502020204030204" pitchFamily="34" charset="0"/>
              </a:rPr>
              <a:t>KEY TAKEAWAY (LEAD)</a:t>
            </a:r>
            <a:endParaRPr kumimoji="0" lang="en-IN" sz="4400" b="1" i="0" u="none" strike="noStrike" kern="1200" cap="none" spc="0" normalizeH="0" baseline="0" noProof="0" dirty="0">
              <a:ln>
                <a:noFill/>
              </a:ln>
              <a:solidFill>
                <a:schemeClr val="bg1"/>
              </a:solidFill>
              <a:effectLst/>
              <a:uLnTx/>
              <a:uFillTx/>
              <a:latin typeface="Posterama Text Black"/>
              <a:ea typeface="+mj-ea"/>
              <a:cs typeface="+mj-cs"/>
            </a:endParaRPr>
          </a:p>
        </p:txBody>
      </p:sp>
      <p:sp>
        <p:nvSpPr>
          <p:cNvPr id="6" name="Rectangle 3">
            <a:extLst>
              <a:ext uri="{FF2B5EF4-FFF2-40B4-BE49-F238E27FC236}">
                <a16:creationId xmlns:a16="http://schemas.microsoft.com/office/drawing/2014/main" id="{60CC4433-E666-8A00-E193-D1F50D2E52EB}"/>
              </a:ext>
            </a:extLst>
          </p:cNvPr>
          <p:cNvSpPr>
            <a:spLocks noGrp="1" noChangeArrowheads="1"/>
          </p:cNvSpPr>
          <p:nvPr>
            <p:ph idx="1"/>
          </p:nvPr>
        </p:nvSpPr>
        <p:spPr bwMode="auto">
          <a:xfrm>
            <a:off x="171450" y="1129821"/>
            <a:ext cx="11882424" cy="5332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lang="en-US" sz="1600" dirty="0"/>
              <a:t> Focus on Key Industries for Growth - Industries like Safety and Security and Life Sciences dominate lead generation, while others (e.g., Retail, Construction) have negligible representation. </a:t>
            </a:r>
            <a:r>
              <a:rPr kumimoji="0" lang="en-US" altLang="en-US" sz="1600" i="0" u="none" strike="noStrike" cap="none" normalizeH="0" baseline="0" dirty="0">
                <a:ln>
                  <a:noFill/>
                </a:ln>
                <a:solidFill>
                  <a:schemeClr val="tx1"/>
                </a:solidFill>
                <a:effectLst/>
              </a:rPr>
              <a:t>Deepen focus on top-performing industries with tailored marketing and sales strategies. Explore growth opportunities in underrepresented sectors by analyzing their potential market demand. </a:t>
            </a:r>
          </a:p>
          <a:p>
            <a:pPr algn="just" eaLnBrk="0" fontAlgn="base" hangingPunct="0">
              <a:lnSpc>
                <a:spcPct val="100000"/>
              </a:lnSpc>
              <a:spcBef>
                <a:spcPct val="0"/>
              </a:spcBef>
              <a:spcAft>
                <a:spcPct val="0"/>
              </a:spcAft>
            </a:pPr>
            <a:endParaRPr kumimoji="0" lang="en-US" altLang="en-US" sz="1600" i="0" u="none" strike="noStrike" cap="none" normalizeH="0" baseline="0" dirty="0">
              <a:ln>
                <a:noFill/>
              </a:ln>
              <a:solidFill>
                <a:schemeClr val="tx1"/>
              </a:solidFill>
              <a:effectLst/>
            </a:endParaRPr>
          </a:p>
          <a:p>
            <a:pPr algn="just" eaLnBrk="0" fontAlgn="base" hangingPunct="0">
              <a:lnSpc>
                <a:spcPct val="100000"/>
              </a:lnSpc>
              <a:spcBef>
                <a:spcPct val="0"/>
              </a:spcBef>
              <a:spcAft>
                <a:spcPct val="0"/>
              </a:spcAft>
            </a:pPr>
            <a:r>
              <a:rPr lang="en-US" sz="1600" dirty="0"/>
              <a:t> Google Natural Search and Website are the most effective sources, while others like Twitter and Trade Shows are underperforming. The return on investment (ROI) from high-performing channels can be maximized further, while low-performing ones may need re-evaluation. Double down on optimizing Google Ads, SEO, and website content to capture more qualified leads. Investigate why channels like Trade Shows and Social Media yield fewer leads and adjust strategies (e.g., improve targeting or reduce investments). </a:t>
            </a:r>
          </a:p>
          <a:p>
            <a:pPr algn="just" eaLnBrk="0" fontAlgn="base" hangingPunct="0">
              <a:lnSpc>
                <a:spcPct val="100000"/>
              </a:lnSpc>
              <a:spcBef>
                <a:spcPct val="0"/>
              </a:spcBef>
              <a:spcAft>
                <a:spcPct val="0"/>
              </a:spcAft>
            </a:pPr>
            <a:endParaRPr lang="en-US" sz="1600" dirty="0"/>
          </a:p>
          <a:p>
            <a:pPr algn="just" eaLnBrk="0" fontAlgn="base" hangingPunct="0">
              <a:lnSpc>
                <a:spcPct val="100000"/>
              </a:lnSpc>
              <a:spcBef>
                <a:spcPct val="0"/>
              </a:spcBef>
              <a:spcAft>
                <a:spcPct val="0"/>
              </a:spcAft>
            </a:pPr>
            <a:r>
              <a:rPr lang="en-US" sz="1600" dirty="0"/>
              <a:t> A significant proportion of leads (5,303) are in the Nurturing stage. Leads are stagnating in the pipeline, indicating inefficiencies in transitioning leads from nurturing to conversion. Introduce lead scoring to prioritize high-quality leads for quicker follow-up. Enhance nurturing campaigns with personalized emails, targeted ads, or exclusive offers to move leads to the next stage faster.</a:t>
            </a:r>
          </a:p>
          <a:p>
            <a:pPr marL="0" indent="0" algn="just">
              <a:buNone/>
            </a:pPr>
            <a:endParaRPr lang="en-US" sz="1600" dirty="0"/>
          </a:p>
          <a:p>
            <a:pPr algn="just"/>
            <a:r>
              <a:rPr lang="en-US" sz="1600" dirty="0"/>
              <a:t>A nearly 1:1 ratio of losses to wins suggests that competitors are capturing similar opportunities or that sales processes need refinement. Analyze lost deals to identify patterns, such as price objections, delayed responses, or product mismatches. Develop a post-loss follow-up process to re-engage these leads in the future. </a:t>
            </a:r>
          </a:p>
          <a:p>
            <a:pPr algn="just"/>
            <a:endParaRPr lang="en-US" sz="1600" dirty="0"/>
          </a:p>
          <a:p>
            <a:pPr algn="just"/>
            <a:r>
              <a:rPr lang="en-US" sz="1600" dirty="0"/>
              <a:t>There are 411 converted opportunities, which is less than 5% of the total leads. The qualification-to-opportunity conversion ratio is low, indicating possible inefficiencies in lead nurturing or qualification processes. Train sales teams on identifying high-potential leads earlier. Introduce incentives or tools to fast-track qualified opportunities through the funnel.</a:t>
            </a:r>
          </a:p>
        </p:txBody>
      </p:sp>
    </p:spTree>
    <p:extLst>
      <p:ext uri="{BB962C8B-B14F-4D97-AF65-F5344CB8AC3E}">
        <p14:creationId xmlns:p14="http://schemas.microsoft.com/office/powerpoint/2010/main" val="1199202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93500">
              <a:srgbClr val="B9CBE9"/>
            </a:gs>
            <a:gs pos="100000">
              <a:schemeClr val="accent1">
                <a:lumMod val="45000"/>
                <a:lumOff val="55000"/>
              </a:schemeClr>
            </a:gs>
            <a:gs pos="76000">
              <a:schemeClr val="accent1">
                <a:lumMod val="45000"/>
                <a:lumOff val="55000"/>
              </a:schemeClr>
            </a:gs>
            <a:gs pos="100000">
              <a:schemeClr val="accent1">
                <a:lumMod val="30000"/>
                <a:lumOff val="70000"/>
              </a:schemeClr>
            </a:gs>
          </a:gsLst>
          <a:lin ang="5400000" scaled="0"/>
          <a:tileRect/>
        </a:gra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9E8515CD-CED0-4509-9D2C-A79637DCB49A}"/>
              </a:ext>
            </a:extLst>
          </p:cNvPr>
          <p:cNvSpPr/>
          <p:nvPr/>
        </p:nvSpPr>
        <p:spPr>
          <a:xfrm>
            <a:off x="130968" y="185738"/>
            <a:ext cx="11930063" cy="6486524"/>
          </a:xfrm>
          <a:prstGeom prst="roundRect">
            <a:avLst/>
          </a:prstGeom>
          <a:gradFill>
            <a:gsLst>
              <a:gs pos="0">
                <a:schemeClr val="accent1">
                  <a:lumMod val="0"/>
                  <a:lumOff val="100000"/>
                </a:schemeClr>
              </a:gs>
              <a:gs pos="77000">
                <a:schemeClr val="accent5">
                  <a:lumMod val="60000"/>
                  <a:lumOff val="40000"/>
                </a:schemeClr>
              </a:gs>
              <a:gs pos="100000">
                <a:schemeClr val="accent1">
                  <a:lumMod val="100000"/>
                </a:schemeClr>
              </a:gs>
            </a:gsLst>
            <a:path path="circle">
              <a:fillToRect l="50000" t="50000" r="50000" b="50000"/>
            </a:path>
          </a:gradFill>
          <a:ln>
            <a:noFill/>
          </a:ln>
          <a:effectLst>
            <a:glow rad="63500">
              <a:schemeClr val="accent1">
                <a:lumMod val="40000"/>
                <a:lumOff val="60000"/>
                <a:alpha val="40000"/>
              </a:schemeClr>
            </a:glow>
            <a:outerShdw blurRad="190500" dist="228600" dir="2700000" algn="ctr">
              <a:srgbClr val="000000">
                <a:alpha val="30000"/>
              </a:srgbClr>
            </a:outerShdw>
            <a:softEdge rad="12700"/>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38F9E31C-C8E3-4451-8D56-1932BCD6E80C}"/>
              </a:ext>
            </a:extLst>
          </p:cNvPr>
          <p:cNvSpPr txBox="1"/>
          <p:nvPr/>
        </p:nvSpPr>
        <p:spPr>
          <a:xfrm>
            <a:off x="1759743" y="962531"/>
            <a:ext cx="8672512" cy="470898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US" sz="15000" b="1" dirty="0">
                <a:solidFill>
                  <a:schemeClr val="tx2">
                    <a:lumMod val="75000"/>
                  </a:schemeClr>
                </a:solidFill>
                <a:latin typeface="Algerian" panose="04020705040A02060702" pitchFamily="82" charset="0"/>
              </a:rPr>
              <a:t>THANK </a:t>
            </a:r>
          </a:p>
          <a:p>
            <a:pPr algn="ctr"/>
            <a:r>
              <a:rPr lang="en-US" sz="15000" b="1" dirty="0">
                <a:solidFill>
                  <a:schemeClr val="tx2">
                    <a:lumMod val="75000"/>
                  </a:schemeClr>
                </a:solidFill>
                <a:latin typeface="Algerian" panose="04020705040A02060702" pitchFamily="82" charset="0"/>
              </a:rPr>
              <a:t>YOU</a:t>
            </a:r>
            <a:endParaRPr lang="en-IN" sz="15000" b="1" dirty="0">
              <a:solidFill>
                <a:schemeClr val="tx2">
                  <a:lumMod val="75000"/>
                </a:schemeClr>
              </a:solidFill>
              <a:latin typeface="Algerian" panose="04020705040A02060702" pitchFamily="82" charset="0"/>
            </a:endParaRPr>
          </a:p>
        </p:txBody>
      </p:sp>
    </p:spTree>
    <p:extLst>
      <p:ext uri="{BB962C8B-B14F-4D97-AF65-F5344CB8AC3E}">
        <p14:creationId xmlns:p14="http://schemas.microsoft.com/office/powerpoint/2010/main" val="386067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FE97D12-D7DE-CFAC-B681-E8B3FF555590}"/>
              </a:ext>
            </a:extLst>
          </p:cNvPr>
          <p:cNvSpPr>
            <a:spLocks noGrp="1"/>
          </p:cNvSpPr>
          <p:nvPr>
            <p:ph type="subTitle" idx="1"/>
          </p:nvPr>
        </p:nvSpPr>
        <p:spPr>
          <a:xfrm>
            <a:off x="4457700" y="0"/>
            <a:ext cx="7734300" cy="1557338"/>
          </a:xfrm>
        </p:spPr>
        <p:txBody>
          <a:bodyPr>
            <a:noAutofit/>
          </a:bodyPr>
          <a:lstStyle/>
          <a:p>
            <a:r>
              <a:rPr lang="en-US" sz="9600" b="1" u="sng"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Group 5</a:t>
            </a:r>
            <a:endParaRPr lang="en-IN" sz="9600" b="1" u="sng"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Subtitle 2">
            <a:extLst>
              <a:ext uri="{FF2B5EF4-FFF2-40B4-BE49-F238E27FC236}">
                <a16:creationId xmlns:a16="http://schemas.microsoft.com/office/drawing/2014/main" id="{87EB277A-6AC1-8E42-FF02-21EE61539D57}"/>
              </a:ext>
            </a:extLst>
          </p:cNvPr>
          <p:cNvSpPr txBox="1">
            <a:spLocks/>
          </p:cNvSpPr>
          <p:nvPr/>
        </p:nvSpPr>
        <p:spPr>
          <a:xfrm>
            <a:off x="4614863" y="2071688"/>
            <a:ext cx="7441366" cy="46720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825" b="1" i="0" dirty="0">
                <a:solidFill>
                  <a:schemeClr val="accent1">
                    <a:lumMod val="75000"/>
                  </a:schemeClr>
                </a:solidFill>
                <a:effectLst/>
                <a:latin typeface="Calibri" panose="020F0502020204030204" pitchFamily="34" charset="0"/>
              </a:rPr>
              <a:t>DEEPAK KUMAR JENA</a:t>
            </a:r>
          </a:p>
          <a:p>
            <a:r>
              <a:rPr lang="en-IN" sz="3825" b="1" i="0" dirty="0">
                <a:solidFill>
                  <a:schemeClr val="accent1">
                    <a:lumMod val="75000"/>
                  </a:schemeClr>
                </a:solidFill>
                <a:effectLst/>
                <a:latin typeface="Calibri" panose="020F0502020204030204" pitchFamily="34" charset="0"/>
              </a:rPr>
              <a:t>DEOYANI DEORAO CHOUDHARI</a:t>
            </a:r>
          </a:p>
          <a:p>
            <a:r>
              <a:rPr lang="en-IN" sz="3825" b="1" i="0" dirty="0">
                <a:solidFill>
                  <a:schemeClr val="accent1">
                    <a:lumMod val="75000"/>
                  </a:schemeClr>
                </a:solidFill>
                <a:effectLst/>
                <a:latin typeface="Calibri" panose="020F0502020204030204" pitchFamily="34" charset="0"/>
              </a:rPr>
              <a:t>MALLAM SUDHARSHAN REDDY</a:t>
            </a:r>
          </a:p>
          <a:p>
            <a:r>
              <a:rPr lang="en-IN" sz="3825" b="1" i="0" dirty="0">
                <a:solidFill>
                  <a:schemeClr val="accent1">
                    <a:lumMod val="75000"/>
                  </a:schemeClr>
                </a:solidFill>
                <a:effectLst/>
                <a:latin typeface="Calibri" panose="020F0502020204030204" pitchFamily="34" charset="0"/>
              </a:rPr>
              <a:t>NAVYA A</a:t>
            </a:r>
          </a:p>
          <a:p>
            <a:r>
              <a:rPr lang="en-IN" sz="3825" b="1" i="0" dirty="0">
                <a:solidFill>
                  <a:schemeClr val="accent1">
                    <a:lumMod val="75000"/>
                  </a:schemeClr>
                </a:solidFill>
                <a:effectLst/>
                <a:latin typeface="Calibri" panose="020F0502020204030204" pitchFamily="34" charset="0"/>
              </a:rPr>
              <a:t>RAAM CHARAN C</a:t>
            </a:r>
          </a:p>
          <a:p>
            <a:r>
              <a:rPr lang="en-IN" sz="3825" b="1" i="0" dirty="0">
                <a:solidFill>
                  <a:schemeClr val="accent1">
                    <a:lumMod val="75000"/>
                  </a:schemeClr>
                </a:solidFill>
                <a:effectLst/>
                <a:latin typeface="Calibri" panose="020F0502020204030204" pitchFamily="34" charset="0"/>
              </a:rPr>
              <a:t>RAJSHEKAR SWAMY</a:t>
            </a:r>
          </a:p>
          <a:p>
            <a:r>
              <a:rPr lang="en-IN" sz="3825" b="1" i="0" dirty="0">
                <a:solidFill>
                  <a:schemeClr val="accent1">
                    <a:lumMod val="75000"/>
                  </a:schemeClr>
                </a:solidFill>
                <a:effectLst/>
                <a:latin typeface="Calibri" panose="020F0502020204030204" pitchFamily="34" charset="0"/>
              </a:rPr>
              <a:t>SWETHA</a:t>
            </a:r>
          </a:p>
        </p:txBody>
      </p:sp>
      <p:pic>
        <p:nvPicPr>
          <p:cNvPr id="12" name="Picture 11">
            <a:extLst>
              <a:ext uri="{FF2B5EF4-FFF2-40B4-BE49-F238E27FC236}">
                <a16:creationId xmlns:a16="http://schemas.microsoft.com/office/drawing/2014/main" id="{DF214D2A-41AD-4082-81A8-9F33175380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800600" cy="6858000"/>
          </a:xfrm>
          <a:prstGeom prst="rect">
            <a:avLst/>
          </a:prstGeom>
        </p:spPr>
      </p:pic>
    </p:spTree>
    <p:extLst>
      <p:ext uri="{BB962C8B-B14F-4D97-AF65-F5344CB8AC3E}">
        <p14:creationId xmlns:p14="http://schemas.microsoft.com/office/powerpoint/2010/main" val="3554923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DA8E4-3BC6-A012-F640-6A3541F7BCB5}"/>
              </a:ext>
            </a:extLst>
          </p:cNvPr>
          <p:cNvSpPr>
            <a:spLocks noGrp="1"/>
          </p:cNvSpPr>
          <p:nvPr>
            <p:ph type="title"/>
          </p:nvPr>
        </p:nvSpPr>
        <p:spPr>
          <a:xfrm>
            <a:off x="838200" y="210296"/>
            <a:ext cx="10515600" cy="827181"/>
          </a:xfrm>
          <a:solidFill>
            <a:schemeClr val="accent5">
              <a:lumMod val="50000"/>
            </a:schemeClr>
          </a:solidFill>
        </p:spPr>
        <p:txBody>
          <a:bodyPr/>
          <a:lstStyle/>
          <a:p>
            <a:pPr algn="ctr"/>
            <a:r>
              <a:rPr lang="en-US" b="1" dirty="0">
                <a:solidFill>
                  <a:schemeClr val="bg1"/>
                </a:solidFill>
                <a:latin typeface="+mn-lt"/>
              </a:rPr>
              <a:t>PROJECT SUMMARY</a:t>
            </a:r>
            <a:endParaRPr lang="en-IN" b="1" dirty="0">
              <a:solidFill>
                <a:schemeClr val="bg1"/>
              </a:solidFill>
              <a:latin typeface="+mn-lt"/>
            </a:endParaRPr>
          </a:p>
        </p:txBody>
      </p:sp>
      <p:sp>
        <p:nvSpPr>
          <p:cNvPr id="3" name="Content Placeholder 2">
            <a:extLst>
              <a:ext uri="{FF2B5EF4-FFF2-40B4-BE49-F238E27FC236}">
                <a16:creationId xmlns:a16="http://schemas.microsoft.com/office/drawing/2014/main" id="{30ABD6DB-4837-B6C9-CD32-91F397532337}"/>
              </a:ext>
            </a:extLst>
          </p:cNvPr>
          <p:cNvSpPr>
            <a:spLocks noGrp="1"/>
          </p:cNvSpPr>
          <p:nvPr>
            <p:ph idx="1"/>
          </p:nvPr>
        </p:nvSpPr>
        <p:spPr>
          <a:xfrm>
            <a:off x="838200" y="1267326"/>
            <a:ext cx="10515600" cy="5380378"/>
          </a:xfrm>
        </p:spPr>
        <p:txBody>
          <a:bodyPr>
            <a:normAutofit/>
          </a:bodyPr>
          <a:lstStyle/>
          <a:p>
            <a:r>
              <a:rPr lang="en-US" sz="2800" b="1" dirty="0"/>
              <a:t>Objective:</a:t>
            </a:r>
            <a:r>
              <a:rPr lang="en-US" sz="2800" dirty="0"/>
              <a:t> CRM analytics to improve customer retention, optimize sales strategies, and enhance marketing effectiveness.</a:t>
            </a:r>
          </a:p>
          <a:p>
            <a:r>
              <a:rPr lang="en-US" sz="2800" b="1" dirty="0"/>
              <a:t>Scope:</a:t>
            </a:r>
            <a:r>
              <a:rPr lang="en-US" b="1" dirty="0"/>
              <a:t> </a:t>
            </a:r>
            <a:r>
              <a:rPr lang="en-US" sz="2800" dirty="0"/>
              <a:t>Customer segmentation, sales trends, campaign effectiveness, churn analysis.</a:t>
            </a:r>
          </a:p>
          <a:p>
            <a:r>
              <a:rPr lang="en-US" sz="2800" b="1" dirty="0"/>
              <a:t>Methodology: </a:t>
            </a:r>
            <a:r>
              <a:rPr lang="en-US" sz="2800" dirty="0"/>
              <a:t>Data-driven insights using Excel</a:t>
            </a:r>
            <a:r>
              <a:rPr lang="en-US" sz="2800"/>
              <a:t>, Power-BI, Tableau</a:t>
            </a:r>
            <a:r>
              <a:rPr lang="en-US" sz="2800" dirty="0"/>
              <a:t>, and MySQL..</a:t>
            </a:r>
          </a:p>
          <a:p>
            <a:pPr>
              <a:buFont typeface="Arial" panose="020B0604020202020204" pitchFamily="34" charset="0"/>
              <a:buChar char="•"/>
            </a:pPr>
            <a:r>
              <a:rPr lang="en-US" sz="2800" b="1" dirty="0"/>
              <a:t>Key Findings/Insights: </a:t>
            </a:r>
            <a:r>
              <a:rPr lang="en-US" sz="2800" dirty="0"/>
              <a:t>Identified trends in opportunity success, forecasting</a:t>
            </a:r>
            <a:r>
              <a:rPr lang="en-US" dirty="0"/>
              <a:t> accuracy and sales efficiency.</a:t>
            </a:r>
            <a:endParaRPr lang="en-US" sz="2800" dirty="0"/>
          </a:p>
          <a:p>
            <a:r>
              <a:rPr lang="en-US" sz="2800" b="1" dirty="0"/>
              <a:t>Outcomes/Impact: </a:t>
            </a:r>
            <a:r>
              <a:rPr lang="en-US" dirty="0"/>
              <a:t>Improved decision-making, better resource allocation, and enhanced revenue growth.</a:t>
            </a:r>
            <a:endParaRPr lang="en-US" sz="2800" dirty="0"/>
          </a:p>
          <a:p>
            <a:r>
              <a:rPr lang="en-US" sz="2800" b="1" dirty="0"/>
              <a:t>Tools/Technologies Used: </a:t>
            </a:r>
            <a:r>
              <a:rPr lang="en-US" sz="2800" dirty="0"/>
              <a:t>Excel, Tableau, Power BI &amp; SQL.</a:t>
            </a:r>
          </a:p>
          <a:p>
            <a:endParaRPr lang="en-IN" dirty="0"/>
          </a:p>
        </p:txBody>
      </p:sp>
    </p:spTree>
    <p:extLst>
      <p:ext uri="{BB962C8B-B14F-4D97-AF65-F5344CB8AC3E}">
        <p14:creationId xmlns:p14="http://schemas.microsoft.com/office/powerpoint/2010/main" val="3001132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a:extLst>
            <a:ext uri="{FF2B5EF4-FFF2-40B4-BE49-F238E27FC236}">
              <a16:creationId xmlns:a16="http://schemas.microsoft.com/office/drawing/2014/main" id="{3158C261-F7E2-D6D1-04C7-642DEB2183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F5F979-5B4B-7D57-2A08-8CC1A71DC27F}"/>
              </a:ext>
            </a:extLst>
          </p:cNvPr>
          <p:cNvSpPr>
            <a:spLocks noGrp="1"/>
          </p:cNvSpPr>
          <p:nvPr>
            <p:ph type="title"/>
          </p:nvPr>
        </p:nvSpPr>
        <p:spPr>
          <a:xfrm>
            <a:off x="124867" y="33755"/>
            <a:ext cx="11805196" cy="796831"/>
          </a:xfrm>
          <a:solidFill>
            <a:schemeClr val="accent5">
              <a:lumMod val="50000"/>
            </a:schemeClr>
          </a:solidFill>
        </p:spPr>
        <p:txBody>
          <a:bodyPr>
            <a:normAutofit/>
          </a:bodyPr>
          <a:lstStyle/>
          <a:p>
            <a:pPr algn="ctr"/>
            <a:r>
              <a:rPr lang="en-US" b="1" dirty="0">
                <a:solidFill>
                  <a:schemeClr val="bg1"/>
                </a:solidFill>
                <a:latin typeface="+mn-lt"/>
              </a:rPr>
              <a:t>KPI List Opportunity Dashboard</a:t>
            </a:r>
            <a:endParaRPr lang="en-IN" b="1" dirty="0">
              <a:solidFill>
                <a:schemeClr val="bg1"/>
              </a:solidFill>
              <a:latin typeface="+mn-lt"/>
            </a:endParaRPr>
          </a:p>
        </p:txBody>
      </p:sp>
      <p:sp>
        <p:nvSpPr>
          <p:cNvPr id="4" name="Text Placeholder 6">
            <a:extLst>
              <a:ext uri="{FF2B5EF4-FFF2-40B4-BE49-F238E27FC236}">
                <a16:creationId xmlns:a16="http://schemas.microsoft.com/office/drawing/2014/main" id="{E1DF8901-7D2E-14D7-9D5B-2B26C6B587C8}"/>
              </a:ext>
            </a:extLst>
          </p:cNvPr>
          <p:cNvSpPr txBox="1">
            <a:spLocks/>
          </p:cNvSpPr>
          <p:nvPr/>
        </p:nvSpPr>
        <p:spPr>
          <a:xfrm>
            <a:off x="124866" y="950239"/>
            <a:ext cx="11805197" cy="691637"/>
          </a:xfrm>
          <a:prstGeom prst="rect">
            <a:avLst/>
          </a:prstGeom>
          <a:solidFill>
            <a:schemeClr val="accent5">
              <a:lumMod val="60000"/>
              <a:lumOff val="40000"/>
            </a:schemeClr>
          </a:solidFill>
          <a:ln cmpd="dbl">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Total Expected Amount  - 184.14 M</a:t>
            </a:r>
          </a:p>
          <a:p>
            <a:pPr marL="0" indent="0" algn="ctr">
              <a:buNone/>
            </a:pPr>
            <a:r>
              <a:rPr lang="en-US" sz="18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Represents the total potential revenue that can be generated from all active and open opportunities</a:t>
            </a:r>
          </a:p>
          <a:p>
            <a:pPr marL="0" indent="0" algn="ctr">
              <a:buNone/>
            </a:pPr>
            <a:endParaRPr lang="en-IN" sz="1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 Placeholder 6">
            <a:extLst>
              <a:ext uri="{FF2B5EF4-FFF2-40B4-BE49-F238E27FC236}">
                <a16:creationId xmlns:a16="http://schemas.microsoft.com/office/drawing/2014/main" id="{A8851EA0-E405-9010-56EB-1A8643A1B4AC}"/>
              </a:ext>
            </a:extLst>
          </p:cNvPr>
          <p:cNvSpPr txBox="1">
            <a:spLocks/>
          </p:cNvSpPr>
          <p:nvPr/>
        </p:nvSpPr>
        <p:spPr>
          <a:xfrm>
            <a:off x="124859" y="3921815"/>
            <a:ext cx="11805197" cy="768256"/>
          </a:xfrm>
          <a:prstGeom prst="rect">
            <a:avLst/>
          </a:prstGeom>
          <a:solidFill>
            <a:schemeClr val="accent5">
              <a:lumMod val="60000"/>
              <a:lumOff val="40000"/>
            </a:schemeClr>
          </a:solidFill>
          <a:ln cmpd="dbl">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Won Rate  - 31.06%</a:t>
            </a:r>
          </a:p>
          <a:p>
            <a:pPr marL="0" indent="0" algn="ctr">
              <a:buNone/>
            </a:pPr>
            <a:r>
              <a:rPr lang="en-US" sz="18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It shows the percentage of opportunities successfully converted into closed-won deals, reflecting sales effectiveness. </a:t>
            </a:r>
          </a:p>
          <a:p>
            <a:pPr algn="ctr"/>
            <a:endParaRPr lang="en-IN"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 Placeholder 6">
            <a:extLst>
              <a:ext uri="{FF2B5EF4-FFF2-40B4-BE49-F238E27FC236}">
                <a16:creationId xmlns:a16="http://schemas.microsoft.com/office/drawing/2014/main" id="{7FA40DD7-0F00-1BC9-BA2B-0B5D27012287}"/>
              </a:ext>
            </a:extLst>
          </p:cNvPr>
          <p:cNvSpPr txBox="1">
            <a:spLocks/>
          </p:cNvSpPr>
          <p:nvPr/>
        </p:nvSpPr>
        <p:spPr>
          <a:xfrm>
            <a:off x="124859" y="4911936"/>
            <a:ext cx="11805195" cy="893613"/>
          </a:xfrm>
          <a:prstGeom prst="rect">
            <a:avLst/>
          </a:prstGeom>
          <a:solidFill>
            <a:schemeClr val="accent5">
              <a:lumMod val="60000"/>
              <a:lumOff val="40000"/>
            </a:schemeClr>
          </a:solidFill>
          <a:ln cmpd="dbl">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solidFill>
                  <a:schemeClr val="tx1"/>
                </a:solidFill>
              </a:rPr>
              <a:t>Loss Rate – 41.56%</a:t>
            </a:r>
          </a:p>
          <a:p>
            <a:pPr marL="0" indent="0" algn="ctr">
              <a:buNone/>
            </a:pPr>
            <a:r>
              <a:rPr lang="en-US" sz="1800" dirty="0">
                <a:solidFill>
                  <a:schemeClr val="tx1"/>
                </a:solidFill>
              </a:rPr>
              <a:t>Represents the percentage of opportunities that resulted in closed-lost deals, indicating areas for improvement in the sales process. </a:t>
            </a:r>
          </a:p>
        </p:txBody>
      </p:sp>
      <p:sp>
        <p:nvSpPr>
          <p:cNvPr id="7" name="Text Placeholder 6">
            <a:extLst>
              <a:ext uri="{FF2B5EF4-FFF2-40B4-BE49-F238E27FC236}">
                <a16:creationId xmlns:a16="http://schemas.microsoft.com/office/drawing/2014/main" id="{F10D1F85-463C-186D-0135-B17E15D56B71}"/>
              </a:ext>
            </a:extLst>
          </p:cNvPr>
          <p:cNvSpPr txBox="1">
            <a:spLocks/>
          </p:cNvSpPr>
          <p:nvPr/>
        </p:nvSpPr>
        <p:spPr>
          <a:xfrm>
            <a:off x="124861" y="1814746"/>
            <a:ext cx="11805197" cy="768257"/>
          </a:xfrm>
          <a:prstGeom prst="rect">
            <a:avLst/>
          </a:prstGeom>
          <a:solidFill>
            <a:schemeClr val="accent5">
              <a:lumMod val="60000"/>
              <a:lumOff val="40000"/>
            </a:schemeClr>
          </a:solidFill>
          <a:ln cmpd="dbl">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solidFill>
                  <a:schemeClr val="tx1"/>
                </a:solidFill>
              </a:rPr>
              <a:t>Conversion Rate - 35.53</a:t>
            </a:r>
          </a:p>
          <a:p>
            <a:pPr marL="0" indent="0" algn="ctr">
              <a:buNone/>
            </a:pPr>
            <a:r>
              <a:rPr lang="en-US" sz="1800" dirty="0">
                <a:solidFill>
                  <a:schemeClr val="tx1"/>
                </a:solidFill>
              </a:rPr>
              <a:t>It measures the percentage of opportunities that successfully convert into closed-won deals.</a:t>
            </a:r>
          </a:p>
        </p:txBody>
      </p:sp>
      <p:sp>
        <p:nvSpPr>
          <p:cNvPr id="8" name="Text Placeholder 6">
            <a:extLst>
              <a:ext uri="{FF2B5EF4-FFF2-40B4-BE49-F238E27FC236}">
                <a16:creationId xmlns:a16="http://schemas.microsoft.com/office/drawing/2014/main" id="{E8D6DD7D-3063-EBF2-E2A6-AB7F34ED94A6}"/>
              </a:ext>
            </a:extLst>
          </p:cNvPr>
          <p:cNvSpPr txBox="1">
            <a:spLocks/>
          </p:cNvSpPr>
          <p:nvPr/>
        </p:nvSpPr>
        <p:spPr>
          <a:xfrm>
            <a:off x="124860" y="2775987"/>
            <a:ext cx="11805197" cy="971488"/>
          </a:xfrm>
          <a:prstGeom prst="rect">
            <a:avLst/>
          </a:prstGeom>
          <a:solidFill>
            <a:schemeClr val="accent5">
              <a:lumMod val="60000"/>
              <a:lumOff val="40000"/>
            </a:schemeClr>
          </a:solidFill>
          <a:ln cmpd="dbl">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Total Opportunities – 4022</a:t>
            </a:r>
          </a:p>
          <a:p>
            <a:pPr marL="0" indent="0" algn="ctr">
              <a:buNone/>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Represents the total count of all sales opportunities within the pipeline, providing a comprehensive view of potential revenue sources. </a:t>
            </a:r>
          </a:p>
        </p:txBody>
      </p:sp>
      <p:sp>
        <p:nvSpPr>
          <p:cNvPr id="10" name="Text Placeholder 6">
            <a:extLst>
              <a:ext uri="{FF2B5EF4-FFF2-40B4-BE49-F238E27FC236}">
                <a16:creationId xmlns:a16="http://schemas.microsoft.com/office/drawing/2014/main" id="{8FC9387E-36C3-143C-26F0-1EAF0452AD4F}"/>
              </a:ext>
            </a:extLst>
          </p:cNvPr>
          <p:cNvSpPr txBox="1">
            <a:spLocks/>
          </p:cNvSpPr>
          <p:nvPr/>
        </p:nvSpPr>
        <p:spPr>
          <a:xfrm>
            <a:off x="124857" y="6011215"/>
            <a:ext cx="11805197" cy="768256"/>
          </a:xfrm>
          <a:prstGeom prst="rect">
            <a:avLst/>
          </a:prstGeom>
          <a:solidFill>
            <a:schemeClr val="accent5">
              <a:lumMod val="60000"/>
              <a:lumOff val="40000"/>
            </a:schemeClr>
          </a:solidFill>
          <a:ln cmpd="dbl">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Active Opportunities – 78</a:t>
            </a:r>
          </a:p>
          <a:p>
            <a:pPr marL="0" indent="0" algn="ctr">
              <a:buNone/>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Represents the total count of open and ongoing sales opportunities yet to be closed.</a:t>
            </a:r>
          </a:p>
        </p:txBody>
      </p:sp>
    </p:spTree>
    <p:extLst>
      <p:ext uri="{BB962C8B-B14F-4D97-AF65-F5344CB8AC3E}">
        <p14:creationId xmlns:p14="http://schemas.microsoft.com/office/powerpoint/2010/main" val="788715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a:extLst>
            <a:ext uri="{FF2B5EF4-FFF2-40B4-BE49-F238E27FC236}">
              <a16:creationId xmlns:a16="http://schemas.microsoft.com/office/drawing/2014/main" id="{981E043A-A3A5-1EE8-C3FF-A70CF484F4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FBBD4B-810D-8575-9B8C-1E9A3EBF4D26}"/>
              </a:ext>
            </a:extLst>
          </p:cNvPr>
          <p:cNvSpPr>
            <a:spLocks noGrp="1"/>
          </p:cNvSpPr>
          <p:nvPr>
            <p:ph type="title"/>
          </p:nvPr>
        </p:nvSpPr>
        <p:spPr>
          <a:xfrm>
            <a:off x="171450" y="6600"/>
            <a:ext cx="11858625" cy="916580"/>
          </a:xfrm>
          <a:solidFill>
            <a:schemeClr val="accent5">
              <a:lumMod val="50000"/>
            </a:schemeClr>
          </a:solidFill>
        </p:spPr>
        <p:txBody>
          <a:bodyPr/>
          <a:lstStyle/>
          <a:p>
            <a:pPr algn="ctr"/>
            <a:r>
              <a:rPr lang="en-US" b="1" dirty="0">
                <a:solidFill>
                  <a:schemeClr val="bg1"/>
                </a:solidFill>
                <a:latin typeface="+mn-lt"/>
              </a:rPr>
              <a:t>KPI List Lead Dashboard</a:t>
            </a:r>
            <a:endParaRPr lang="en-IN" b="1" dirty="0">
              <a:solidFill>
                <a:schemeClr val="bg1"/>
              </a:solidFill>
              <a:latin typeface="+mn-lt"/>
            </a:endParaRPr>
          </a:p>
        </p:txBody>
      </p:sp>
      <p:sp>
        <p:nvSpPr>
          <p:cNvPr id="4" name="Text Placeholder 6">
            <a:extLst>
              <a:ext uri="{FF2B5EF4-FFF2-40B4-BE49-F238E27FC236}">
                <a16:creationId xmlns:a16="http://schemas.microsoft.com/office/drawing/2014/main" id="{CE7D19DA-2CA1-0D8F-E80C-0A20C688DCAE}"/>
              </a:ext>
            </a:extLst>
          </p:cNvPr>
          <p:cNvSpPr txBox="1">
            <a:spLocks/>
          </p:cNvSpPr>
          <p:nvPr/>
        </p:nvSpPr>
        <p:spPr>
          <a:xfrm>
            <a:off x="171450" y="1116437"/>
            <a:ext cx="11858625" cy="768256"/>
          </a:xfrm>
          <a:prstGeom prst="rect">
            <a:avLst/>
          </a:prstGeom>
          <a:solidFill>
            <a:schemeClr val="accent5">
              <a:lumMod val="60000"/>
              <a:lumOff val="40000"/>
            </a:schemeClr>
          </a:solidFill>
          <a:ln cmpd="dbl">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solidFill>
                  <a:schemeClr val="tx1"/>
                </a:solidFill>
              </a:rPr>
              <a:t>Expected Amount 182.43 million</a:t>
            </a:r>
            <a:r>
              <a:rPr lang="en-US" sz="1800" dirty="0">
                <a:solidFill>
                  <a:schemeClr val="tx1"/>
                </a:solidFill>
              </a:rPr>
              <a:t> </a:t>
            </a:r>
          </a:p>
          <a:p>
            <a:pPr algn="ctr"/>
            <a:r>
              <a:rPr lang="en-US" sz="1800" dirty="0">
                <a:solidFill>
                  <a:schemeClr val="tx1"/>
                </a:solidFill>
              </a:rPr>
              <a:t>The total amount expected from leads that have successfully converted Leads.</a:t>
            </a:r>
            <a:endParaRPr lang="en-IN" sz="1800" dirty="0">
              <a:solidFill>
                <a:schemeClr val="tx1"/>
              </a:solidFill>
            </a:endParaRPr>
          </a:p>
        </p:txBody>
      </p:sp>
      <p:sp>
        <p:nvSpPr>
          <p:cNvPr id="5" name="Text Placeholder 6">
            <a:extLst>
              <a:ext uri="{FF2B5EF4-FFF2-40B4-BE49-F238E27FC236}">
                <a16:creationId xmlns:a16="http://schemas.microsoft.com/office/drawing/2014/main" id="{8A4EE346-FB01-B909-C67F-1E569E87D31A}"/>
              </a:ext>
            </a:extLst>
          </p:cNvPr>
          <p:cNvSpPr txBox="1">
            <a:spLocks/>
          </p:cNvSpPr>
          <p:nvPr/>
        </p:nvSpPr>
        <p:spPr>
          <a:xfrm>
            <a:off x="157164" y="2100527"/>
            <a:ext cx="11872912" cy="768256"/>
          </a:xfrm>
          <a:prstGeom prst="rect">
            <a:avLst/>
          </a:prstGeom>
          <a:solidFill>
            <a:schemeClr val="accent5">
              <a:lumMod val="60000"/>
              <a:lumOff val="40000"/>
            </a:schemeClr>
          </a:solidFill>
          <a:ln cmpd="dbl">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solidFill>
                  <a:schemeClr val="tx1"/>
                </a:solidFill>
              </a:rPr>
              <a:t>Total Leads </a:t>
            </a:r>
            <a:r>
              <a:rPr lang="en-IN" sz="1800" b="1" dirty="0">
                <a:solidFill>
                  <a:schemeClr val="tx1"/>
                </a:solidFill>
              </a:rPr>
              <a:t>10,000</a:t>
            </a:r>
            <a:r>
              <a:rPr lang="en-IN" sz="1800" dirty="0">
                <a:solidFill>
                  <a:schemeClr val="tx1"/>
                </a:solidFill>
              </a:rPr>
              <a:t> </a:t>
            </a:r>
          </a:p>
          <a:p>
            <a:pPr algn="ctr"/>
            <a:r>
              <a:rPr lang="en-IN" sz="1800" dirty="0">
                <a:solidFill>
                  <a:schemeClr val="tx1"/>
                </a:solidFill>
              </a:rPr>
              <a:t>T</a:t>
            </a:r>
            <a:r>
              <a:rPr lang="en-US" sz="1800" dirty="0">
                <a:solidFill>
                  <a:schemeClr val="tx1"/>
                </a:solidFill>
              </a:rPr>
              <a:t>he total number of leads captured in the system. Represents the overall scope of potential customers being targeted.</a:t>
            </a:r>
          </a:p>
          <a:p>
            <a:endParaRPr lang="en-IN" sz="1600" dirty="0">
              <a:solidFill>
                <a:schemeClr val="tx1"/>
              </a:solidFill>
            </a:endParaRPr>
          </a:p>
        </p:txBody>
      </p:sp>
      <p:sp>
        <p:nvSpPr>
          <p:cNvPr id="6" name="Text Placeholder 6">
            <a:extLst>
              <a:ext uri="{FF2B5EF4-FFF2-40B4-BE49-F238E27FC236}">
                <a16:creationId xmlns:a16="http://schemas.microsoft.com/office/drawing/2014/main" id="{DDBA2957-402B-6E04-5956-E20C1CBEF81A}"/>
              </a:ext>
            </a:extLst>
          </p:cNvPr>
          <p:cNvSpPr txBox="1">
            <a:spLocks/>
          </p:cNvSpPr>
          <p:nvPr/>
        </p:nvSpPr>
        <p:spPr>
          <a:xfrm>
            <a:off x="171450" y="3004890"/>
            <a:ext cx="11858625" cy="1013126"/>
          </a:xfrm>
          <a:prstGeom prst="rect">
            <a:avLst/>
          </a:prstGeom>
          <a:solidFill>
            <a:schemeClr val="accent5">
              <a:lumMod val="60000"/>
              <a:lumOff val="40000"/>
            </a:schemeClr>
          </a:solidFill>
          <a:ln cmpd="dbl">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solidFill>
                  <a:schemeClr val="tx1"/>
                </a:solidFill>
              </a:rPr>
              <a:t>Converted Accounts </a:t>
            </a:r>
            <a:r>
              <a:rPr lang="en-IN" sz="1800" b="1" dirty="0">
                <a:solidFill>
                  <a:schemeClr val="tx1"/>
                </a:solidFill>
              </a:rPr>
              <a:t>1,016 </a:t>
            </a:r>
          </a:p>
          <a:p>
            <a:pPr algn="ctr"/>
            <a:r>
              <a:rPr lang="en-IN" sz="1800" dirty="0">
                <a:solidFill>
                  <a:schemeClr val="tx1"/>
                </a:solidFill>
              </a:rPr>
              <a:t> </a:t>
            </a:r>
            <a:r>
              <a:rPr lang="en-US" sz="1800" dirty="0">
                <a:solidFill>
                  <a:schemeClr val="tx1"/>
                </a:solidFill>
              </a:rPr>
              <a:t>The number of accounts (businesses or customers) that have moved from being a lead to an active account. Reflects how effective sales process is at converting leads into accounts.</a:t>
            </a:r>
          </a:p>
          <a:p>
            <a:endParaRPr lang="en-US" sz="1600" dirty="0">
              <a:solidFill>
                <a:schemeClr val="tx1"/>
              </a:solidFill>
            </a:endParaRPr>
          </a:p>
        </p:txBody>
      </p:sp>
      <p:sp>
        <p:nvSpPr>
          <p:cNvPr id="7" name="Text Placeholder 6">
            <a:extLst>
              <a:ext uri="{FF2B5EF4-FFF2-40B4-BE49-F238E27FC236}">
                <a16:creationId xmlns:a16="http://schemas.microsoft.com/office/drawing/2014/main" id="{A097E759-9C27-80AC-9CCF-670B26AC7CAA}"/>
              </a:ext>
            </a:extLst>
          </p:cNvPr>
          <p:cNvSpPr txBox="1">
            <a:spLocks/>
          </p:cNvSpPr>
          <p:nvPr/>
        </p:nvSpPr>
        <p:spPr>
          <a:xfrm>
            <a:off x="171450" y="5452516"/>
            <a:ext cx="11858624" cy="1284584"/>
          </a:xfrm>
          <a:prstGeom prst="rect">
            <a:avLst/>
          </a:prstGeom>
          <a:solidFill>
            <a:schemeClr val="accent5">
              <a:lumMod val="60000"/>
              <a:lumOff val="40000"/>
            </a:schemeClr>
          </a:solidFill>
          <a:ln cmpd="dbl">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solidFill>
                  <a:schemeClr val="tx1"/>
                </a:solidFill>
              </a:rPr>
              <a:t>Lead Conversion Rate 9.84% </a:t>
            </a:r>
          </a:p>
          <a:p>
            <a:pPr algn="ctr"/>
            <a:r>
              <a:rPr lang="en-US" sz="1800" dirty="0">
                <a:solidFill>
                  <a:schemeClr val="tx1"/>
                </a:solidFill>
              </a:rPr>
              <a:t>The percentage of total leads successfully converted into opportunities or accounts. A measure of sales efficiency; the higher the rate, the better the conversion effectiveness. A rate below 10% might indicate issues in lead quality, follow-ups, or alignment between marketing and sales teams.</a:t>
            </a:r>
          </a:p>
          <a:p>
            <a:endParaRPr lang="en-US" sz="1600" dirty="0">
              <a:solidFill>
                <a:schemeClr val="tx1"/>
              </a:solidFill>
            </a:endParaRPr>
          </a:p>
        </p:txBody>
      </p:sp>
      <p:sp>
        <p:nvSpPr>
          <p:cNvPr id="8" name="Text Placeholder 6">
            <a:extLst>
              <a:ext uri="{FF2B5EF4-FFF2-40B4-BE49-F238E27FC236}">
                <a16:creationId xmlns:a16="http://schemas.microsoft.com/office/drawing/2014/main" id="{FB02B84C-8CD8-9DF0-1B66-CD7EDA000103}"/>
              </a:ext>
            </a:extLst>
          </p:cNvPr>
          <p:cNvSpPr txBox="1">
            <a:spLocks/>
          </p:cNvSpPr>
          <p:nvPr/>
        </p:nvSpPr>
        <p:spPr>
          <a:xfrm>
            <a:off x="171451" y="4228703"/>
            <a:ext cx="11858624" cy="1013126"/>
          </a:xfrm>
          <a:prstGeom prst="rect">
            <a:avLst/>
          </a:prstGeom>
          <a:solidFill>
            <a:schemeClr val="accent5">
              <a:lumMod val="60000"/>
              <a:lumOff val="40000"/>
            </a:schemeClr>
          </a:solidFill>
          <a:ln cmpd="dbl">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solidFill>
                  <a:schemeClr val="tx1"/>
                </a:solidFill>
              </a:rPr>
              <a:t>Converted Opportunities 411 </a:t>
            </a:r>
          </a:p>
          <a:p>
            <a:pPr algn="just"/>
            <a:r>
              <a:rPr lang="en-US" sz="1800" dirty="0">
                <a:solidFill>
                  <a:schemeClr val="tx1"/>
                </a:solidFill>
              </a:rPr>
              <a:t>The number of leads that have been qualified and converted into tangible sales opportunities. A lower number compared to total leads or accounts suggests potential bottlenecks in the qualification or nurturing process.</a:t>
            </a:r>
          </a:p>
        </p:txBody>
      </p:sp>
    </p:spTree>
    <p:extLst>
      <p:ext uri="{BB962C8B-B14F-4D97-AF65-F5344CB8AC3E}">
        <p14:creationId xmlns:p14="http://schemas.microsoft.com/office/powerpoint/2010/main" val="1479581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a:extLst>
            <a:ext uri="{FF2B5EF4-FFF2-40B4-BE49-F238E27FC236}">
              <a16:creationId xmlns:a16="http://schemas.microsoft.com/office/drawing/2014/main" id="{F342564D-37AB-790E-0BBF-F623AFEE42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B2B1B7-CBE8-2632-261E-C85D7FE05447}"/>
              </a:ext>
            </a:extLst>
          </p:cNvPr>
          <p:cNvSpPr>
            <a:spLocks noGrp="1"/>
          </p:cNvSpPr>
          <p:nvPr>
            <p:ph type="title"/>
          </p:nvPr>
        </p:nvSpPr>
        <p:spPr>
          <a:xfrm>
            <a:off x="157162" y="80680"/>
            <a:ext cx="11887199" cy="833719"/>
          </a:xfrm>
          <a:solidFill>
            <a:schemeClr val="accent5">
              <a:lumMod val="50000"/>
            </a:schemeClr>
          </a:solidFill>
        </p:spPr>
        <p:txBody>
          <a:bodyPr/>
          <a:lstStyle/>
          <a:p>
            <a:pPr algn="ctr"/>
            <a:r>
              <a:rPr lang="en-US" b="1" dirty="0">
                <a:solidFill>
                  <a:schemeClr val="bg1"/>
                </a:solidFill>
                <a:latin typeface="+mn-lt"/>
              </a:rPr>
              <a:t>EXCEL DASHBOARD</a:t>
            </a:r>
            <a:endParaRPr lang="en-IN" b="1" dirty="0">
              <a:solidFill>
                <a:schemeClr val="bg1"/>
              </a:solidFill>
              <a:latin typeface="+mn-lt"/>
            </a:endParaRPr>
          </a:p>
        </p:txBody>
      </p:sp>
      <p:pic>
        <p:nvPicPr>
          <p:cNvPr id="6" name="Content Placeholder 5">
            <a:extLst>
              <a:ext uri="{FF2B5EF4-FFF2-40B4-BE49-F238E27FC236}">
                <a16:creationId xmlns:a16="http://schemas.microsoft.com/office/drawing/2014/main" id="{2AA0E6D3-27E8-45EF-A98C-6898E557F2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163" y="1028699"/>
            <a:ext cx="11887200" cy="5748619"/>
          </a:xfrm>
        </p:spPr>
      </p:pic>
    </p:spTree>
    <p:extLst>
      <p:ext uri="{BB962C8B-B14F-4D97-AF65-F5344CB8AC3E}">
        <p14:creationId xmlns:p14="http://schemas.microsoft.com/office/powerpoint/2010/main" val="3466067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a:extLst>
            <a:ext uri="{FF2B5EF4-FFF2-40B4-BE49-F238E27FC236}">
              <a16:creationId xmlns:a16="http://schemas.microsoft.com/office/drawing/2014/main" id="{F342564D-37AB-790E-0BBF-F623AFEE42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B2B1B7-CBE8-2632-261E-C85D7FE05447}"/>
              </a:ext>
            </a:extLst>
          </p:cNvPr>
          <p:cNvSpPr>
            <a:spLocks noGrp="1"/>
          </p:cNvSpPr>
          <p:nvPr>
            <p:ph type="title"/>
          </p:nvPr>
        </p:nvSpPr>
        <p:spPr>
          <a:xfrm>
            <a:off x="100013" y="80680"/>
            <a:ext cx="11987212" cy="690845"/>
          </a:xfrm>
          <a:solidFill>
            <a:schemeClr val="accent5">
              <a:lumMod val="50000"/>
            </a:schemeClr>
          </a:solidFill>
        </p:spPr>
        <p:txBody>
          <a:bodyPr>
            <a:noAutofit/>
          </a:bodyPr>
          <a:lstStyle/>
          <a:p>
            <a:pPr algn="ctr"/>
            <a:r>
              <a:rPr lang="en-US" b="1" dirty="0">
                <a:solidFill>
                  <a:schemeClr val="bg1"/>
                </a:solidFill>
                <a:latin typeface="+mn-lt"/>
              </a:rPr>
              <a:t>EXCEL DASHBOARD</a:t>
            </a:r>
            <a:endParaRPr lang="en-IN" b="1" dirty="0">
              <a:solidFill>
                <a:schemeClr val="bg1"/>
              </a:solidFill>
              <a:latin typeface="+mn-lt"/>
            </a:endParaRPr>
          </a:p>
        </p:txBody>
      </p:sp>
      <p:pic>
        <p:nvPicPr>
          <p:cNvPr id="7" name="Content Placeholder 6">
            <a:extLst>
              <a:ext uri="{FF2B5EF4-FFF2-40B4-BE49-F238E27FC236}">
                <a16:creationId xmlns:a16="http://schemas.microsoft.com/office/drawing/2014/main" id="{4F1B64B3-89EB-4872-AEE4-F43B34F576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013" y="914400"/>
            <a:ext cx="11987212" cy="5943600"/>
          </a:xfrm>
        </p:spPr>
      </p:pic>
    </p:spTree>
    <p:extLst>
      <p:ext uri="{BB962C8B-B14F-4D97-AF65-F5344CB8AC3E}">
        <p14:creationId xmlns:p14="http://schemas.microsoft.com/office/powerpoint/2010/main" val="3469492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a:extLst>
            <a:ext uri="{FF2B5EF4-FFF2-40B4-BE49-F238E27FC236}">
              <a16:creationId xmlns:a16="http://schemas.microsoft.com/office/drawing/2014/main" id="{A46EECC0-1B00-B32C-A8D3-CADB5FD34D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82A283-EEBC-F4C8-0911-532EC167C794}"/>
              </a:ext>
            </a:extLst>
          </p:cNvPr>
          <p:cNvSpPr>
            <a:spLocks noGrp="1"/>
          </p:cNvSpPr>
          <p:nvPr>
            <p:ph type="title"/>
          </p:nvPr>
        </p:nvSpPr>
        <p:spPr>
          <a:xfrm>
            <a:off x="142875" y="100331"/>
            <a:ext cx="11887200" cy="819504"/>
          </a:xfrm>
          <a:solidFill>
            <a:schemeClr val="accent5">
              <a:lumMod val="50000"/>
            </a:schemeClr>
          </a:solidFill>
        </p:spPr>
        <p:txBody>
          <a:bodyPr/>
          <a:lstStyle/>
          <a:p>
            <a:pPr algn="ctr"/>
            <a:r>
              <a:rPr lang="en-US" b="1" dirty="0">
                <a:solidFill>
                  <a:schemeClr val="bg1"/>
                </a:solidFill>
                <a:latin typeface="+mn-lt"/>
              </a:rPr>
              <a:t>POWER-BI DASHBOARD </a:t>
            </a:r>
            <a:endParaRPr lang="en-IN" b="1" dirty="0">
              <a:solidFill>
                <a:schemeClr val="bg1"/>
              </a:solidFill>
              <a:latin typeface="+mn-lt"/>
            </a:endParaRPr>
          </a:p>
        </p:txBody>
      </p:sp>
      <p:sp>
        <p:nvSpPr>
          <p:cNvPr id="3" name="Content Placeholder 2">
            <a:extLst>
              <a:ext uri="{FF2B5EF4-FFF2-40B4-BE49-F238E27FC236}">
                <a16:creationId xmlns:a16="http://schemas.microsoft.com/office/drawing/2014/main" id="{27DF8455-FF3B-B9DA-7E15-BD8A297BA2B2}"/>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5C40D091-6514-2C68-5F6D-8A7A9E25EB6B}"/>
              </a:ext>
            </a:extLst>
          </p:cNvPr>
          <p:cNvPicPr>
            <a:picLocks noChangeAspect="1"/>
          </p:cNvPicPr>
          <p:nvPr/>
        </p:nvPicPr>
        <p:blipFill>
          <a:blip r:embed="rId2">
            <a:extLst>
              <a:ext uri="{28A0092B-C50C-407E-A947-70E740481C1C}">
                <a14:useLocalDpi xmlns:a14="http://schemas.microsoft.com/office/drawing/2010/main" val="0"/>
              </a:ext>
            </a:extLst>
          </a:blip>
          <a:srcRect l="12720" t="15556" r="14191" b="10849"/>
          <a:stretch/>
        </p:blipFill>
        <p:spPr>
          <a:xfrm>
            <a:off x="142875" y="1106022"/>
            <a:ext cx="11887200" cy="5728448"/>
          </a:xfrm>
          <a:prstGeom prst="rect">
            <a:avLst/>
          </a:prstGeom>
        </p:spPr>
      </p:pic>
    </p:spTree>
    <p:extLst>
      <p:ext uri="{BB962C8B-B14F-4D97-AF65-F5344CB8AC3E}">
        <p14:creationId xmlns:p14="http://schemas.microsoft.com/office/powerpoint/2010/main" val="1471025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a:extLst>
            <a:ext uri="{FF2B5EF4-FFF2-40B4-BE49-F238E27FC236}">
              <a16:creationId xmlns:a16="http://schemas.microsoft.com/office/drawing/2014/main" id="{A2C728BC-0035-AF20-70B7-7FE63ECB88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3EE6AA-747B-D368-D78F-CBA05BC145BA}"/>
              </a:ext>
            </a:extLst>
          </p:cNvPr>
          <p:cNvSpPr>
            <a:spLocks noGrp="1"/>
          </p:cNvSpPr>
          <p:nvPr>
            <p:ph type="title"/>
          </p:nvPr>
        </p:nvSpPr>
        <p:spPr>
          <a:xfrm>
            <a:off x="157163" y="62754"/>
            <a:ext cx="11830050" cy="873444"/>
          </a:xfrm>
          <a:solidFill>
            <a:schemeClr val="accent5">
              <a:lumMod val="50000"/>
            </a:schemeClr>
          </a:solidFill>
        </p:spPr>
        <p:txBody>
          <a:bodyPr/>
          <a:lstStyle/>
          <a:p>
            <a:pPr algn="ctr"/>
            <a:r>
              <a:rPr lang="en-US" b="1" dirty="0">
                <a:solidFill>
                  <a:schemeClr val="bg1"/>
                </a:solidFill>
                <a:latin typeface="+mn-lt"/>
              </a:rPr>
              <a:t>POWER-BI DASHBOARD </a:t>
            </a:r>
            <a:endParaRPr lang="en-IN" b="1" dirty="0">
              <a:solidFill>
                <a:schemeClr val="bg1"/>
              </a:solidFill>
              <a:latin typeface="+mn-lt"/>
            </a:endParaRPr>
          </a:p>
        </p:txBody>
      </p:sp>
      <p:sp>
        <p:nvSpPr>
          <p:cNvPr id="3" name="Content Placeholder 2">
            <a:extLst>
              <a:ext uri="{FF2B5EF4-FFF2-40B4-BE49-F238E27FC236}">
                <a16:creationId xmlns:a16="http://schemas.microsoft.com/office/drawing/2014/main" id="{F991302C-F675-96B9-45E0-871DD787E566}"/>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37EA0B76-C31F-D7C0-6EC1-71D3D551AD83}"/>
              </a:ext>
            </a:extLst>
          </p:cNvPr>
          <p:cNvPicPr>
            <a:picLocks noChangeAspect="1"/>
          </p:cNvPicPr>
          <p:nvPr/>
        </p:nvPicPr>
        <p:blipFill>
          <a:blip r:embed="rId2">
            <a:extLst>
              <a:ext uri="{28A0092B-C50C-407E-A947-70E740481C1C}">
                <a14:useLocalDpi xmlns:a14="http://schemas.microsoft.com/office/drawing/2010/main" val="0"/>
              </a:ext>
            </a:extLst>
          </a:blip>
          <a:srcRect l="12574" t="15555" r="13897" b="10719"/>
          <a:stretch/>
        </p:blipFill>
        <p:spPr>
          <a:xfrm>
            <a:off x="157163" y="1088091"/>
            <a:ext cx="11830050" cy="5764305"/>
          </a:xfrm>
          <a:prstGeom prst="rect">
            <a:avLst/>
          </a:prstGeom>
        </p:spPr>
      </p:pic>
    </p:spTree>
    <p:extLst>
      <p:ext uri="{BB962C8B-B14F-4D97-AF65-F5344CB8AC3E}">
        <p14:creationId xmlns:p14="http://schemas.microsoft.com/office/powerpoint/2010/main" val="3911162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TotalTime>
  <Words>1235</Words>
  <Application>Microsoft Office PowerPoint</Application>
  <PresentationFormat>Widescreen</PresentationFormat>
  <Paragraphs>87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Algerian</vt:lpstr>
      <vt:lpstr>Arial</vt:lpstr>
      <vt:lpstr>Calibri</vt:lpstr>
      <vt:lpstr>Calibri Light</vt:lpstr>
      <vt:lpstr>Posterama Text Black</vt:lpstr>
      <vt:lpstr>Office Theme</vt:lpstr>
      <vt:lpstr>PowerPoint Presentation</vt:lpstr>
      <vt:lpstr>PowerPoint Presentation</vt:lpstr>
      <vt:lpstr>PROJECT SUMMARY</vt:lpstr>
      <vt:lpstr>KPI List Opportunity Dashboard</vt:lpstr>
      <vt:lpstr>KPI List Lead Dashboard</vt:lpstr>
      <vt:lpstr>EXCEL DASHBOARD</vt:lpstr>
      <vt:lpstr>EXCEL DASHBOARD</vt:lpstr>
      <vt:lpstr>POWER-BI DASHBOARD </vt:lpstr>
      <vt:lpstr>POWER-BI DASHBOARD </vt:lpstr>
      <vt:lpstr>TABLEAU DASHBOARD </vt:lpstr>
      <vt:lpstr>TABLEAU DASHBOARD </vt:lpstr>
      <vt:lpstr>SQL QUERIES</vt:lpstr>
      <vt:lpstr>SQL QUERIES</vt:lpstr>
      <vt:lpstr>SQL QUERIES</vt:lpstr>
      <vt:lpstr>SQL QUERIES</vt:lpstr>
      <vt:lpstr>KEY TAKEAWAY (OPPORTUNITY)</vt:lpstr>
      <vt:lpstr>KEY TAKEAWAY (LEAD)</vt:lpstr>
      <vt:lpstr>KEY TAKEAWAY (LEAD)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CRM Analytics</dc:title>
  <dc:creator>Raam Charan C</dc:creator>
  <cp:lastModifiedBy>Raam Charan C</cp:lastModifiedBy>
  <cp:revision>35</cp:revision>
  <dcterms:created xsi:type="dcterms:W3CDTF">2025-01-27T16:19:50Z</dcterms:created>
  <dcterms:modified xsi:type="dcterms:W3CDTF">2025-01-31T15:13:55Z</dcterms:modified>
</cp:coreProperties>
</file>