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487D1-AF4E-09BD-66FB-A8D7C29740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33FD2BE-2E73-2542-B873-0A5396D0F0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7CCE3C4-6A8E-B264-BBDC-7DEBE9A54C27}"/>
              </a:ext>
            </a:extLst>
          </p:cNvPr>
          <p:cNvSpPr>
            <a:spLocks noGrp="1"/>
          </p:cNvSpPr>
          <p:nvPr>
            <p:ph type="dt" sz="half" idx="10"/>
          </p:nvPr>
        </p:nvSpPr>
        <p:spPr/>
        <p:txBody>
          <a:bodyPr/>
          <a:lstStyle/>
          <a:p>
            <a:fld id="{4B50DB96-8D69-4019-BCB7-861C0783DB8A}" type="datetimeFigureOut">
              <a:rPr lang="en-IN" smtClean="0"/>
              <a:t>23-04-2024</a:t>
            </a:fld>
            <a:endParaRPr lang="en-IN"/>
          </a:p>
        </p:txBody>
      </p:sp>
      <p:sp>
        <p:nvSpPr>
          <p:cNvPr id="5" name="Footer Placeholder 4">
            <a:extLst>
              <a:ext uri="{FF2B5EF4-FFF2-40B4-BE49-F238E27FC236}">
                <a16:creationId xmlns:a16="http://schemas.microsoft.com/office/drawing/2014/main" id="{0F78AED1-CC2A-7C1C-DAE5-93112C3268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D2300A-1DF0-4D49-A171-FD5A71E221E0}"/>
              </a:ext>
            </a:extLst>
          </p:cNvPr>
          <p:cNvSpPr>
            <a:spLocks noGrp="1"/>
          </p:cNvSpPr>
          <p:nvPr>
            <p:ph type="sldNum" sz="quarter" idx="12"/>
          </p:nvPr>
        </p:nvSpPr>
        <p:spPr/>
        <p:txBody>
          <a:bodyPr/>
          <a:lstStyle/>
          <a:p>
            <a:fld id="{FE066FFA-F89A-4E07-9B2D-F5E30EBCC9C4}" type="slidenum">
              <a:rPr lang="en-IN" smtClean="0"/>
              <a:t>‹#›</a:t>
            </a:fld>
            <a:endParaRPr lang="en-IN"/>
          </a:p>
        </p:txBody>
      </p:sp>
    </p:spTree>
    <p:extLst>
      <p:ext uri="{BB962C8B-B14F-4D97-AF65-F5344CB8AC3E}">
        <p14:creationId xmlns:p14="http://schemas.microsoft.com/office/powerpoint/2010/main" val="1433634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57FE0-50B7-D456-16FA-562797B9615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3F6474-492F-F706-943B-C0196647F7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E76586-7920-7C1F-08A3-5B069AC4AF52}"/>
              </a:ext>
            </a:extLst>
          </p:cNvPr>
          <p:cNvSpPr>
            <a:spLocks noGrp="1"/>
          </p:cNvSpPr>
          <p:nvPr>
            <p:ph type="dt" sz="half" idx="10"/>
          </p:nvPr>
        </p:nvSpPr>
        <p:spPr/>
        <p:txBody>
          <a:bodyPr/>
          <a:lstStyle/>
          <a:p>
            <a:fld id="{4B50DB96-8D69-4019-BCB7-861C0783DB8A}" type="datetimeFigureOut">
              <a:rPr lang="en-IN" smtClean="0"/>
              <a:t>23-04-2024</a:t>
            </a:fld>
            <a:endParaRPr lang="en-IN"/>
          </a:p>
        </p:txBody>
      </p:sp>
      <p:sp>
        <p:nvSpPr>
          <p:cNvPr id="5" name="Footer Placeholder 4">
            <a:extLst>
              <a:ext uri="{FF2B5EF4-FFF2-40B4-BE49-F238E27FC236}">
                <a16:creationId xmlns:a16="http://schemas.microsoft.com/office/drawing/2014/main" id="{DFC70F60-48AB-2148-22E9-0485575AF0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9A30E2-5154-1359-95CA-14ED3DDB5989}"/>
              </a:ext>
            </a:extLst>
          </p:cNvPr>
          <p:cNvSpPr>
            <a:spLocks noGrp="1"/>
          </p:cNvSpPr>
          <p:nvPr>
            <p:ph type="sldNum" sz="quarter" idx="12"/>
          </p:nvPr>
        </p:nvSpPr>
        <p:spPr/>
        <p:txBody>
          <a:bodyPr/>
          <a:lstStyle/>
          <a:p>
            <a:fld id="{FE066FFA-F89A-4E07-9B2D-F5E30EBCC9C4}" type="slidenum">
              <a:rPr lang="en-IN" smtClean="0"/>
              <a:t>‹#›</a:t>
            </a:fld>
            <a:endParaRPr lang="en-IN"/>
          </a:p>
        </p:txBody>
      </p:sp>
    </p:spTree>
    <p:extLst>
      <p:ext uri="{BB962C8B-B14F-4D97-AF65-F5344CB8AC3E}">
        <p14:creationId xmlns:p14="http://schemas.microsoft.com/office/powerpoint/2010/main" val="2434942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B587F0-D329-C6AC-E21F-65E0D136AA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8C839F-6E95-00B9-59EC-98D8F92B17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5302FB-E040-CDC2-505F-774F924BBAD5}"/>
              </a:ext>
            </a:extLst>
          </p:cNvPr>
          <p:cNvSpPr>
            <a:spLocks noGrp="1"/>
          </p:cNvSpPr>
          <p:nvPr>
            <p:ph type="dt" sz="half" idx="10"/>
          </p:nvPr>
        </p:nvSpPr>
        <p:spPr/>
        <p:txBody>
          <a:bodyPr/>
          <a:lstStyle/>
          <a:p>
            <a:fld id="{4B50DB96-8D69-4019-BCB7-861C0783DB8A}" type="datetimeFigureOut">
              <a:rPr lang="en-IN" smtClean="0"/>
              <a:t>23-04-2024</a:t>
            </a:fld>
            <a:endParaRPr lang="en-IN"/>
          </a:p>
        </p:txBody>
      </p:sp>
      <p:sp>
        <p:nvSpPr>
          <p:cNvPr id="5" name="Footer Placeholder 4">
            <a:extLst>
              <a:ext uri="{FF2B5EF4-FFF2-40B4-BE49-F238E27FC236}">
                <a16:creationId xmlns:a16="http://schemas.microsoft.com/office/drawing/2014/main" id="{78913F9D-BA9C-C9F5-A2CD-F6A10999E9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36AFF3-5FB0-A5B3-7DCB-0AFC3E75DDAA}"/>
              </a:ext>
            </a:extLst>
          </p:cNvPr>
          <p:cNvSpPr>
            <a:spLocks noGrp="1"/>
          </p:cNvSpPr>
          <p:nvPr>
            <p:ph type="sldNum" sz="quarter" idx="12"/>
          </p:nvPr>
        </p:nvSpPr>
        <p:spPr/>
        <p:txBody>
          <a:bodyPr/>
          <a:lstStyle/>
          <a:p>
            <a:fld id="{FE066FFA-F89A-4E07-9B2D-F5E30EBCC9C4}" type="slidenum">
              <a:rPr lang="en-IN" smtClean="0"/>
              <a:t>‹#›</a:t>
            </a:fld>
            <a:endParaRPr lang="en-IN"/>
          </a:p>
        </p:txBody>
      </p:sp>
    </p:spTree>
    <p:extLst>
      <p:ext uri="{BB962C8B-B14F-4D97-AF65-F5344CB8AC3E}">
        <p14:creationId xmlns:p14="http://schemas.microsoft.com/office/powerpoint/2010/main" val="2890234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E5F5D-CD95-6E46-724F-D0452C1AD8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C84D0F-8702-D3FC-A28A-19070A95E0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82D430-F950-8764-B12C-824DE617EB4E}"/>
              </a:ext>
            </a:extLst>
          </p:cNvPr>
          <p:cNvSpPr>
            <a:spLocks noGrp="1"/>
          </p:cNvSpPr>
          <p:nvPr>
            <p:ph type="dt" sz="half" idx="10"/>
          </p:nvPr>
        </p:nvSpPr>
        <p:spPr/>
        <p:txBody>
          <a:bodyPr/>
          <a:lstStyle/>
          <a:p>
            <a:fld id="{4B50DB96-8D69-4019-BCB7-861C0783DB8A}" type="datetimeFigureOut">
              <a:rPr lang="en-IN" smtClean="0"/>
              <a:t>23-04-2024</a:t>
            </a:fld>
            <a:endParaRPr lang="en-IN"/>
          </a:p>
        </p:txBody>
      </p:sp>
      <p:sp>
        <p:nvSpPr>
          <p:cNvPr id="5" name="Footer Placeholder 4">
            <a:extLst>
              <a:ext uri="{FF2B5EF4-FFF2-40B4-BE49-F238E27FC236}">
                <a16:creationId xmlns:a16="http://schemas.microsoft.com/office/drawing/2014/main" id="{35557410-6FB9-BC60-47CC-BC0DA0E1FD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3B14D4-3A0F-08EA-43EB-84C88AC027C1}"/>
              </a:ext>
            </a:extLst>
          </p:cNvPr>
          <p:cNvSpPr>
            <a:spLocks noGrp="1"/>
          </p:cNvSpPr>
          <p:nvPr>
            <p:ph type="sldNum" sz="quarter" idx="12"/>
          </p:nvPr>
        </p:nvSpPr>
        <p:spPr/>
        <p:txBody>
          <a:bodyPr/>
          <a:lstStyle/>
          <a:p>
            <a:fld id="{FE066FFA-F89A-4E07-9B2D-F5E30EBCC9C4}" type="slidenum">
              <a:rPr lang="en-IN" smtClean="0"/>
              <a:t>‹#›</a:t>
            </a:fld>
            <a:endParaRPr lang="en-IN"/>
          </a:p>
        </p:txBody>
      </p:sp>
    </p:spTree>
    <p:extLst>
      <p:ext uri="{BB962C8B-B14F-4D97-AF65-F5344CB8AC3E}">
        <p14:creationId xmlns:p14="http://schemas.microsoft.com/office/powerpoint/2010/main" val="3566392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CAF63-E88A-70CD-5CFD-245E11462E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F244584-7CA9-DBA8-4AFD-FB5A18D485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5A8BBB-DCE4-4038-1E49-4DC2FA75F8C5}"/>
              </a:ext>
            </a:extLst>
          </p:cNvPr>
          <p:cNvSpPr>
            <a:spLocks noGrp="1"/>
          </p:cNvSpPr>
          <p:nvPr>
            <p:ph type="dt" sz="half" idx="10"/>
          </p:nvPr>
        </p:nvSpPr>
        <p:spPr/>
        <p:txBody>
          <a:bodyPr/>
          <a:lstStyle/>
          <a:p>
            <a:fld id="{4B50DB96-8D69-4019-BCB7-861C0783DB8A}" type="datetimeFigureOut">
              <a:rPr lang="en-IN" smtClean="0"/>
              <a:t>23-04-2024</a:t>
            </a:fld>
            <a:endParaRPr lang="en-IN"/>
          </a:p>
        </p:txBody>
      </p:sp>
      <p:sp>
        <p:nvSpPr>
          <p:cNvPr id="5" name="Footer Placeholder 4">
            <a:extLst>
              <a:ext uri="{FF2B5EF4-FFF2-40B4-BE49-F238E27FC236}">
                <a16:creationId xmlns:a16="http://schemas.microsoft.com/office/drawing/2014/main" id="{4D99F778-513D-4D30-6847-780FD9BED1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CC7A69-26AD-D8AF-7C3A-4AC175C026D3}"/>
              </a:ext>
            </a:extLst>
          </p:cNvPr>
          <p:cNvSpPr>
            <a:spLocks noGrp="1"/>
          </p:cNvSpPr>
          <p:nvPr>
            <p:ph type="sldNum" sz="quarter" idx="12"/>
          </p:nvPr>
        </p:nvSpPr>
        <p:spPr/>
        <p:txBody>
          <a:bodyPr/>
          <a:lstStyle/>
          <a:p>
            <a:fld id="{FE066FFA-F89A-4E07-9B2D-F5E30EBCC9C4}" type="slidenum">
              <a:rPr lang="en-IN" smtClean="0"/>
              <a:t>‹#›</a:t>
            </a:fld>
            <a:endParaRPr lang="en-IN"/>
          </a:p>
        </p:txBody>
      </p:sp>
    </p:spTree>
    <p:extLst>
      <p:ext uri="{BB962C8B-B14F-4D97-AF65-F5344CB8AC3E}">
        <p14:creationId xmlns:p14="http://schemas.microsoft.com/office/powerpoint/2010/main" val="1149883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6848F-0792-62E4-EB59-9970C5E920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8B8DC0-E312-3C9D-A7E7-D7EA52D154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92D888D-BEB7-E305-3FDC-0FEF74931D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8C9231-F391-B9F3-707F-6BAE36861269}"/>
              </a:ext>
            </a:extLst>
          </p:cNvPr>
          <p:cNvSpPr>
            <a:spLocks noGrp="1"/>
          </p:cNvSpPr>
          <p:nvPr>
            <p:ph type="dt" sz="half" idx="10"/>
          </p:nvPr>
        </p:nvSpPr>
        <p:spPr/>
        <p:txBody>
          <a:bodyPr/>
          <a:lstStyle/>
          <a:p>
            <a:fld id="{4B50DB96-8D69-4019-BCB7-861C0783DB8A}" type="datetimeFigureOut">
              <a:rPr lang="en-IN" smtClean="0"/>
              <a:t>23-04-2024</a:t>
            </a:fld>
            <a:endParaRPr lang="en-IN"/>
          </a:p>
        </p:txBody>
      </p:sp>
      <p:sp>
        <p:nvSpPr>
          <p:cNvPr id="6" name="Footer Placeholder 5">
            <a:extLst>
              <a:ext uri="{FF2B5EF4-FFF2-40B4-BE49-F238E27FC236}">
                <a16:creationId xmlns:a16="http://schemas.microsoft.com/office/drawing/2014/main" id="{CF879277-F00C-2117-BF4E-D4BEF073E9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B2CF4F-F91A-819D-89F4-8F1F8F0A50BD}"/>
              </a:ext>
            </a:extLst>
          </p:cNvPr>
          <p:cNvSpPr>
            <a:spLocks noGrp="1"/>
          </p:cNvSpPr>
          <p:nvPr>
            <p:ph type="sldNum" sz="quarter" idx="12"/>
          </p:nvPr>
        </p:nvSpPr>
        <p:spPr/>
        <p:txBody>
          <a:bodyPr/>
          <a:lstStyle/>
          <a:p>
            <a:fld id="{FE066FFA-F89A-4E07-9B2D-F5E30EBCC9C4}" type="slidenum">
              <a:rPr lang="en-IN" smtClean="0"/>
              <a:t>‹#›</a:t>
            </a:fld>
            <a:endParaRPr lang="en-IN"/>
          </a:p>
        </p:txBody>
      </p:sp>
    </p:spTree>
    <p:extLst>
      <p:ext uri="{BB962C8B-B14F-4D97-AF65-F5344CB8AC3E}">
        <p14:creationId xmlns:p14="http://schemas.microsoft.com/office/powerpoint/2010/main" val="4178532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AFAB1-F9D6-4572-0EB7-A418E26F9BB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C2FE75-4776-B658-8335-71641767F3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84E0AD-762E-533E-F2F5-69A0BD214A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43FB9C7-5FC1-D3CA-5848-C8868E801C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B29989-CF9D-3F49-0AA1-FB7C7A4969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B58E9EF-53EF-4388-0613-E2C73FAFFDEC}"/>
              </a:ext>
            </a:extLst>
          </p:cNvPr>
          <p:cNvSpPr>
            <a:spLocks noGrp="1"/>
          </p:cNvSpPr>
          <p:nvPr>
            <p:ph type="dt" sz="half" idx="10"/>
          </p:nvPr>
        </p:nvSpPr>
        <p:spPr/>
        <p:txBody>
          <a:bodyPr/>
          <a:lstStyle/>
          <a:p>
            <a:fld id="{4B50DB96-8D69-4019-BCB7-861C0783DB8A}" type="datetimeFigureOut">
              <a:rPr lang="en-IN" smtClean="0"/>
              <a:t>23-04-2024</a:t>
            </a:fld>
            <a:endParaRPr lang="en-IN"/>
          </a:p>
        </p:txBody>
      </p:sp>
      <p:sp>
        <p:nvSpPr>
          <p:cNvPr id="8" name="Footer Placeholder 7">
            <a:extLst>
              <a:ext uri="{FF2B5EF4-FFF2-40B4-BE49-F238E27FC236}">
                <a16:creationId xmlns:a16="http://schemas.microsoft.com/office/drawing/2014/main" id="{E5709186-1133-DCC3-89EA-1CD7879D8F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929624-DB7F-4BD1-9F4B-735372A3E348}"/>
              </a:ext>
            </a:extLst>
          </p:cNvPr>
          <p:cNvSpPr>
            <a:spLocks noGrp="1"/>
          </p:cNvSpPr>
          <p:nvPr>
            <p:ph type="sldNum" sz="quarter" idx="12"/>
          </p:nvPr>
        </p:nvSpPr>
        <p:spPr/>
        <p:txBody>
          <a:bodyPr/>
          <a:lstStyle/>
          <a:p>
            <a:fld id="{FE066FFA-F89A-4E07-9B2D-F5E30EBCC9C4}" type="slidenum">
              <a:rPr lang="en-IN" smtClean="0"/>
              <a:t>‹#›</a:t>
            </a:fld>
            <a:endParaRPr lang="en-IN"/>
          </a:p>
        </p:txBody>
      </p:sp>
    </p:spTree>
    <p:extLst>
      <p:ext uri="{BB962C8B-B14F-4D97-AF65-F5344CB8AC3E}">
        <p14:creationId xmlns:p14="http://schemas.microsoft.com/office/powerpoint/2010/main" val="1204169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2333F-63C4-5458-54AD-B3AFBE18E84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8445D0C-857C-810B-4EEE-54E8B3D5FB52}"/>
              </a:ext>
            </a:extLst>
          </p:cNvPr>
          <p:cNvSpPr>
            <a:spLocks noGrp="1"/>
          </p:cNvSpPr>
          <p:nvPr>
            <p:ph type="dt" sz="half" idx="10"/>
          </p:nvPr>
        </p:nvSpPr>
        <p:spPr/>
        <p:txBody>
          <a:bodyPr/>
          <a:lstStyle/>
          <a:p>
            <a:fld id="{4B50DB96-8D69-4019-BCB7-861C0783DB8A}" type="datetimeFigureOut">
              <a:rPr lang="en-IN" smtClean="0"/>
              <a:t>23-04-2024</a:t>
            </a:fld>
            <a:endParaRPr lang="en-IN"/>
          </a:p>
        </p:txBody>
      </p:sp>
      <p:sp>
        <p:nvSpPr>
          <p:cNvPr id="4" name="Footer Placeholder 3">
            <a:extLst>
              <a:ext uri="{FF2B5EF4-FFF2-40B4-BE49-F238E27FC236}">
                <a16:creationId xmlns:a16="http://schemas.microsoft.com/office/drawing/2014/main" id="{E3EFC046-5580-759E-948A-E9D5D93E87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2D6F381-E160-D9BC-03DA-FCD3B98F9919}"/>
              </a:ext>
            </a:extLst>
          </p:cNvPr>
          <p:cNvSpPr>
            <a:spLocks noGrp="1"/>
          </p:cNvSpPr>
          <p:nvPr>
            <p:ph type="sldNum" sz="quarter" idx="12"/>
          </p:nvPr>
        </p:nvSpPr>
        <p:spPr/>
        <p:txBody>
          <a:bodyPr/>
          <a:lstStyle/>
          <a:p>
            <a:fld id="{FE066FFA-F89A-4E07-9B2D-F5E30EBCC9C4}" type="slidenum">
              <a:rPr lang="en-IN" smtClean="0"/>
              <a:t>‹#›</a:t>
            </a:fld>
            <a:endParaRPr lang="en-IN"/>
          </a:p>
        </p:txBody>
      </p:sp>
    </p:spTree>
    <p:extLst>
      <p:ext uri="{BB962C8B-B14F-4D97-AF65-F5344CB8AC3E}">
        <p14:creationId xmlns:p14="http://schemas.microsoft.com/office/powerpoint/2010/main" val="978791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37F4A5-15DF-A2E7-4947-5A5A87422710}"/>
              </a:ext>
            </a:extLst>
          </p:cNvPr>
          <p:cNvSpPr>
            <a:spLocks noGrp="1"/>
          </p:cNvSpPr>
          <p:nvPr>
            <p:ph type="dt" sz="half" idx="10"/>
          </p:nvPr>
        </p:nvSpPr>
        <p:spPr/>
        <p:txBody>
          <a:bodyPr/>
          <a:lstStyle/>
          <a:p>
            <a:fld id="{4B50DB96-8D69-4019-BCB7-861C0783DB8A}" type="datetimeFigureOut">
              <a:rPr lang="en-IN" smtClean="0"/>
              <a:t>23-04-2024</a:t>
            </a:fld>
            <a:endParaRPr lang="en-IN"/>
          </a:p>
        </p:txBody>
      </p:sp>
      <p:sp>
        <p:nvSpPr>
          <p:cNvPr id="3" name="Footer Placeholder 2">
            <a:extLst>
              <a:ext uri="{FF2B5EF4-FFF2-40B4-BE49-F238E27FC236}">
                <a16:creationId xmlns:a16="http://schemas.microsoft.com/office/drawing/2014/main" id="{31F03ABE-4AE9-5DB3-ABA3-B5150C7C6C2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C8E118E-1427-55B9-D788-6906D718F8AB}"/>
              </a:ext>
            </a:extLst>
          </p:cNvPr>
          <p:cNvSpPr>
            <a:spLocks noGrp="1"/>
          </p:cNvSpPr>
          <p:nvPr>
            <p:ph type="sldNum" sz="quarter" idx="12"/>
          </p:nvPr>
        </p:nvSpPr>
        <p:spPr/>
        <p:txBody>
          <a:bodyPr/>
          <a:lstStyle/>
          <a:p>
            <a:fld id="{FE066FFA-F89A-4E07-9B2D-F5E30EBCC9C4}" type="slidenum">
              <a:rPr lang="en-IN" smtClean="0"/>
              <a:t>‹#›</a:t>
            </a:fld>
            <a:endParaRPr lang="en-IN"/>
          </a:p>
        </p:txBody>
      </p:sp>
    </p:spTree>
    <p:extLst>
      <p:ext uri="{BB962C8B-B14F-4D97-AF65-F5344CB8AC3E}">
        <p14:creationId xmlns:p14="http://schemas.microsoft.com/office/powerpoint/2010/main" val="856529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14337-C1C0-C58F-C624-1591DCA91D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A5571F-C9E8-BB12-10F9-FB3DCBBD7F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D426EF9-0C69-FBE0-1351-68553894B8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B566DC-2094-0BA1-0264-8A915637CEB5}"/>
              </a:ext>
            </a:extLst>
          </p:cNvPr>
          <p:cNvSpPr>
            <a:spLocks noGrp="1"/>
          </p:cNvSpPr>
          <p:nvPr>
            <p:ph type="dt" sz="half" idx="10"/>
          </p:nvPr>
        </p:nvSpPr>
        <p:spPr/>
        <p:txBody>
          <a:bodyPr/>
          <a:lstStyle/>
          <a:p>
            <a:fld id="{4B50DB96-8D69-4019-BCB7-861C0783DB8A}" type="datetimeFigureOut">
              <a:rPr lang="en-IN" smtClean="0"/>
              <a:t>23-04-2024</a:t>
            </a:fld>
            <a:endParaRPr lang="en-IN"/>
          </a:p>
        </p:txBody>
      </p:sp>
      <p:sp>
        <p:nvSpPr>
          <p:cNvPr id="6" name="Footer Placeholder 5">
            <a:extLst>
              <a:ext uri="{FF2B5EF4-FFF2-40B4-BE49-F238E27FC236}">
                <a16:creationId xmlns:a16="http://schemas.microsoft.com/office/drawing/2014/main" id="{FE1C09AD-6B3E-202A-DCB8-D6E872375D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809136-A747-219F-3743-08EEBA9AB8CD}"/>
              </a:ext>
            </a:extLst>
          </p:cNvPr>
          <p:cNvSpPr>
            <a:spLocks noGrp="1"/>
          </p:cNvSpPr>
          <p:nvPr>
            <p:ph type="sldNum" sz="quarter" idx="12"/>
          </p:nvPr>
        </p:nvSpPr>
        <p:spPr/>
        <p:txBody>
          <a:bodyPr/>
          <a:lstStyle/>
          <a:p>
            <a:fld id="{FE066FFA-F89A-4E07-9B2D-F5E30EBCC9C4}" type="slidenum">
              <a:rPr lang="en-IN" smtClean="0"/>
              <a:t>‹#›</a:t>
            </a:fld>
            <a:endParaRPr lang="en-IN"/>
          </a:p>
        </p:txBody>
      </p:sp>
    </p:spTree>
    <p:extLst>
      <p:ext uri="{BB962C8B-B14F-4D97-AF65-F5344CB8AC3E}">
        <p14:creationId xmlns:p14="http://schemas.microsoft.com/office/powerpoint/2010/main" val="3336381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2BFEA-5AC9-B112-DDA3-551656E6C3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A4F1D09-2BEF-932E-5258-B4AAD7A528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758AF7-EAB4-790A-B61E-564D634D74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2CE816-8C76-EF2A-E1C0-7ADE36FAC86B}"/>
              </a:ext>
            </a:extLst>
          </p:cNvPr>
          <p:cNvSpPr>
            <a:spLocks noGrp="1"/>
          </p:cNvSpPr>
          <p:nvPr>
            <p:ph type="dt" sz="half" idx="10"/>
          </p:nvPr>
        </p:nvSpPr>
        <p:spPr/>
        <p:txBody>
          <a:bodyPr/>
          <a:lstStyle/>
          <a:p>
            <a:fld id="{4B50DB96-8D69-4019-BCB7-861C0783DB8A}" type="datetimeFigureOut">
              <a:rPr lang="en-IN" smtClean="0"/>
              <a:t>23-04-2024</a:t>
            </a:fld>
            <a:endParaRPr lang="en-IN"/>
          </a:p>
        </p:txBody>
      </p:sp>
      <p:sp>
        <p:nvSpPr>
          <p:cNvPr id="6" name="Footer Placeholder 5">
            <a:extLst>
              <a:ext uri="{FF2B5EF4-FFF2-40B4-BE49-F238E27FC236}">
                <a16:creationId xmlns:a16="http://schemas.microsoft.com/office/drawing/2014/main" id="{970A138E-7ED7-3032-F674-DF7B047499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7038CF-F3B1-5B95-51EF-6D34A3F1ED71}"/>
              </a:ext>
            </a:extLst>
          </p:cNvPr>
          <p:cNvSpPr>
            <a:spLocks noGrp="1"/>
          </p:cNvSpPr>
          <p:nvPr>
            <p:ph type="sldNum" sz="quarter" idx="12"/>
          </p:nvPr>
        </p:nvSpPr>
        <p:spPr/>
        <p:txBody>
          <a:bodyPr/>
          <a:lstStyle/>
          <a:p>
            <a:fld id="{FE066FFA-F89A-4E07-9B2D-F5E30EBCC9C4}" type="slidenum">
              <a:rPr lang="en-IN" smtClean="0"/>
              <a:t>‹#›</a:t>
            </a:fld>
            <a:endParaRPr lang="en-IN"/>
          </a:p>
        </p:txBody>
      </p:sp>
    </p:spTree>
    <p:extLst>
      <p:ext uri="{BB962C8B-B14F-4D97-AF65-F5344CB8AC3E}">
        <p14:creationId xmlns:p14="http://schemas.microsoft.com/office/powerpoint/2010/main" val="1559564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2C11A1-1747-D9EA-FFF8-83EF57B56A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2D3E89-C842-E122-582B-D847C23C80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6B75DA-4275-CBC6-804B-0CFF6A54EA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50DB96-8D69-4019-BCB7-861C0783DB8A}" type="datetimeFigureOut">
              <a:rPr lang="en-IN" smtClean="0"/>
              <a:t>23-04-2024</a:t>
            </a:fld>
            <a:endParaRPr lang="en-IN"/>
          </a:p>
        </p:txBody>
      </p:sp>
      <p:sp>
        <p:nvSpPr>
          <p:cNvPr id="5" name="Footer Placeholder 4">
            <a:extLst>
              <a:ext uri="{FF2B5EF4-FFF2-40B4-BE49-F238E27FC236}">
                <a16:creationId xmlns:a16="http://schemas.microsoft.com/office/drawing/2014/main" id="{3060C657-10F5-4B51-FB4E-20A5B7C390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27EBA49-7DF7-04FE-E147-9C06C34840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066FFA-F89A-4E07-9B2D-F5E30EBCC9C4}" type="slidenum">
              <a:rPr lang="en-IN" smtClean="0"/>
              <a:t>‹#›</a:t>
            </a:fld>
            <a:endParaRPr lang="en-IN"/>
          </a:p>
        </p:txBody>
      </p:sp>
    </p:spTree>
    <p:extLst>
      <p:ext uri="{BB962C8B-B14F-4D97-AF65-F5344CB8AC3E}">
        <p14:creationId xmlns:p14="http://schemas.microsoft.com/office/powerpoint/2010/main" val="4155268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EF5DF67D-D843-4322-9FFB-5F1E92484A6C}"/>
              </a:ext>
            </a:extLst>
          </p:cNvPr>
          <p:cNvGrpSpPr/>
          <p:nvPr/>
        </p:nvGrpSpPr>
        <p:grpSpPr>
          <a:xfrm>
            <a:off x="261759" y="1706625"/>
            <a:ext cx="4923201" cy="2453264"/>
            <a:chOff x="71877" y="1046161"/>
            <a:chExt cx="4004821" cy="2862829"/>
          </a:xfrm>
        </p:grpSpPr>
        <p:sp>
          <p:nvSpPr>
            <p:cNvPr id="4" name="TextBox 3">
              <a:extLst>
                <a:ext uri="{FF2B5EF4-FFF2-40B4-BE49-F238E27FC236}">
                  <a16:creationId xmlns:a16="http://schemas.microsoft.com/office/drawing/2014/main" id="{74B20B6C-4AFD-D1AF-3DD9-9FFBF1712CBD}"/>
                </a:ext>
              </a:extLst>
            </p:cNvPr>
            <p:cNvSpPr txBox="1"/>
            <p:nvPr/>
          </p:nvSpPr>
          <p:spPr>
            <a:xfrm>
              <a:off x="1040476" y="1046161"/>
              <a:ext cx="1782753" cy="466907"/>
            </a:xfrm>
            <a:prstGeom prst="rect">
              <a:avLst/>
            </a:prstGeom>
            <a:solidFill>
              <a:schemeClr val="accent4">
                <a:lumMod val="40000"/>
                <a:lumOff val="60000"/>
              </a:schemeClr>
            </a:solidFill>
          </p:spPr>
          <p:txBody>
            <a:bodyPr wrap="square" rtlCol="0">
              <a:spAutoFit/>
            </a:bodyPr>
            <a:lstStyle/>
            <a:p>
              <a:pPr algn="ctr"/>
              <a:r>
                <a:rPr lang="en-US" sz="2000" dirty="0"/>
                <a:t>INTRODUCTION</a:t>
              </a:r>
              <a:endParaRPr lang="en-IN" sz="2000" dirty="0"/>
            </a:p>
          </p:txBody>
        </p:sp>
        <p:sp>
          <p:nvSpPr>
            <p:cNvPr id="5" name="TextBox 4">
              <a:extLst>
                <a:ext uri="{FF2B5EF4-FFF2-40B4-BE49-F238E27FC236}">
                  <a16:creationId xmlns:a16="http://schemas.microsoft.com/office/drawing/2014/main" id="{D417FD88-FA2C-9190-8BB7-A4E86BFEA06E}"/>
                </a:ext>
              </a:extLst>
            </p:cNvPr>
            <p:cNvSpPr txBox="1"/>
            <p:nvPr/>
          </p:nvSpPr>
          <p:spPr>
            <a:xfrm>
              <a:off x="71877" y="1502625"/>
              <a:ext cx="4004821" cy="2406365"/>
            </a:xfrm>
            <a:prstGeom prst="rect">
              <a:avLst/>
            </a:prstGeom>
            <a:solidFill>
              <a:schemeClr val="accent1">
                <a:lumMod val="50000"/>
              </a:schemeClr>
            </a:solidFill>
          </p:spPr>
          <p:txBody>
            <a:bodyPr wrap="square" rtlCol="0">
              <a:spAutoFit/>
            </a:bodyPr>
            <a:lstStyle/>
            <a:p>
              <a:pPr algn="just"/>
              <a:r>
                <a:rPr lang="en-US" sz="1600" dirty="0">
                  <a:solidFill>
                    <a:schemeClr val="bg1"/>
                  </a:solidFill>
                </a:rPr>
                <a:t>IoT (Internet of Things) Patient Health Monitoring entails the use of networked devices to gather and send patient health data to a central system for tracking and evaluation. Because of the ESP32's integrated Wi-Fi and Bluetooth capabilities, it is a popular and adaptable microcontroller for Internet of Things applications. Here, a web server for tracking patient health can be built using an ESP32.</a:t>
              </a:r>
              <a:endParaRPr lang="en-IN" sz="1600" dirty="0">
                <a:solidFill>
                  <a:schemeClr val="bg1"/>
                </a:solidFill>
              </a:endParaRPr>
            </a:p>
          </p:txBody>
        </p:sp>
      </p:grpSp>
      <p:grpSp>
        <p:nvGrpSpPr>
          <p:cNvPr id="20" name="Group 19">
            <a:extLst>
              <a:ext uri="{FF2B5EF4-FFF2-40B4-BE49-F238E27FC236}">
                <a16:creationId xmlns:a16="http://schemas.microsoft.com/office/drawing/2014/main" id="{1708E505-035C-2A02-E104-F4E00B524649}"/>
              </a:ext>
            </a:extLst>
          </p:cNvPr>
          <p:cNvGrpSpPr/>
          <p:nvPr/>
        </p:nvGrpSpPr>
        <p:grpSpPr>
          <a:xfrm>
            <a:off x="8523061" y="4141567"/>
            <a:ext cx="3550798" cy="1836209"/>
            <a:chOff x="7609791" y="5440575"/>
            <a:chExt cx="4317476" cy="1323025"/>
          </a:xfrm>
        </p:grpSpPr>
        <p:sp>
          <p:nvSpPr>
            <p:cNvPr id="11" name="TextBox 10">
              <a:extLst>
                <a:ext uri="{FF2B5EF4-FFF2-40B4-BE49-F238E27FC236}">
                  <a16:creationId xmlns:a16="http://schemas.microsoft.com/office/drawing/2014/main" id="{D6D2EB5D-3673-74A5-C210-9AD0CD40A6FF}"/>
                </a:ext>
              </a:extLst>
            </p:cNvPr>
            <p:cNvSpPr txBox="1"/>
            <p:nvPr/>
          </p:nvSpPr>
          <p:spPr>
            <a:xfrm>
              <a:off x="7609791" y="5810036"/>
              <a:ext cx="4317476" cy="953564"/>
            </a:xfrm>
            <a:prstGeom prst="rect">
              <a:avLst/>
            </a:prstGeom>
            <a:solidFill>
              <a:schemeClr val="accent1">
                <a:lumMod val="50000"/>
              </a:schemeClr>
            </a:solidFill>
          </p:spPr>
          <p:txBody>
            <a:bodyPr wrap="square" rtlCol="0">
              <a:spAutoFit/>
            </a:bodyPr>
            <a:lstStyle/>
            <a:p>
              <a:pPr algn="l"/>
              <a:r>
                <a:rPr lang="en-US" sz="1600" b="0" i="0" dirty="0">
                  <a:solidFill>
                    <a:schemeClr val="bg1"/>
                  </a:solidFill>
                  <a:effectLst/>
                  <a:latin typeface="-apple-system"/>
                </a:rPr>
                <a:t>In this project, we are going to learn how to create an </a:t>
              </a:r>
              <a:r>
                <a:rPr lang="en-US" sz="1600" b="1" i="0" dirty="0">
                  <a:solidFill>
                    <a:schemeClr val="bg1"/>
                  </a:solidFill>
                  <a:effectLst/>
                  <a:latin typeface="-apple-system"/>
                </a:rPr>
                <a:t>IoT based health monitoring system using ESP32</a:t>
              </a:r>
              <a:r>
                <a:rPr lang="en-US" sz="1600" b="0" i="0" dirty="0">
                  <a:solidFill>
                    <a:schemeClr val="bg1"/>
                  </a:solidFill>
                  <a:effectLst/>
                  <a:latin typeface="-apple-system"/>
                </a:rPr>
                <a:t> Microcontroller with built in </a:t>
              </a:r>
              <a:r>
                <a:rPr lang="en-US" sz="1600" b="0" i="0" dirty="0" err="1">
                  <a:solidFill>
                    <a:schemeClr val="bg1"/>
                  </a:solidFill>
                  <a:effectLst/>
                  <a:latin typeface="-apple-system"/>
                </a:rPr>
                <a:t>WiFi</a:t>
              </a:r>
              <a:r>
                <a:rPr lang="en-US" sz="1600" b="0" i="0" dirty="0">
                  <a:solidFill>
                    <a:schemeClr val="bg1"/>
                  </a:solidFill>
                  <a:effectLst/>
                  <a:latin typeface="-apple-system"/>
                </a:rPr>
                <a:t> and Bluetooth to display health data </a:t>
              </a:r>
            </a:p>
          </p:txBody>
        </p:sp>
        <p:sp>
          <p:nvSpPr>
            <p:cNvPr id="10" name="TextBox 9">
              <a:extLst>
                <a:ext uri="{FF2B5EF4-FFF2-40B4-BE49-F238E27FC236}">
                  <a16:creationId xmlns:a16="http://schemas.microsoft.com/office/drawing/2014/main" id="{B533AF97-3590-2589-2DB4-ABA86EF0348F}"/>
                </a:ext>
              </a:extLst>
            </p:cNvPr>
            <p:cNvSpPr txBox="1"/>
            <p:nvPr/>
          </p:nvSpPr>
          <p:spPr>
            <a:xfrm>
              <a:off x="8217368" y="5440575"/>
              <a:ext cx="3171063" cy="288287"/>
            </a:xfrm>
            <a:prstGeom prst="rect">
              <a:avLst/>
            </a:prstGeom>
            <a:solidFill>
              <a:schemeClr val="accent4">
                <a:lumMod val="40000"/>
                <a:lumOff val="60000"/>
              </a:schemeClr>
            </a:solidFill>
          </p:spPr>
          <p:txBody>
            <a:bodyPr wrap="square" rtlCol="0">
              <a:spAutoFit/>
            </a:bodyPr>
            <a:lstStyle/>
            <a:p>
              <a:r>
                <a:rPr lang="en-US" sz="2000" dirty="0"/>
                <a:t>PROJECT DESCRIPTION</a:t>
              </a:r>
              <a:endParaRPr lang="en-IN" sz="2000" dirty="0"/>
            </a:p>
          </p:txBody>
        </p:sp>
      </p:grpSp>
      <p:grpSp>
        <p:nvGrpSpPr>
          <p:cNvPr id="18" name="Group 17">
            <a:extLst>
              <a:ext uri="{FF2B5EF4-FFF2-40B4-BE49-F238E27FC236}">
                <a16:creationId xmlns:a16="http://schemas.microsoft.com/office/drawing/2014/main" id="{64E5C506-297E-D882-1919-24DB79AD1EF4}"/>
              </a:ext>
            </a:extLst>
          </p:cNvPr>
          <p:cNvGrpSpPr/>
          <p:nvPr/>
        </p:nvGrpSpPr>
        <p:grpSpPr>
          <a:xfrm>
            <a:off x="261758" y="4319908"/>
            <a:ext cx="4923201" cy="2195067"/>
            <a:chOff x="71877" y="3519150"/>
            <a:chExt cx="4447881" cy="2368228"/>
          </a:xfrm>
        </p:grpSpPr>
        <p:sp>
          <p:nvSpPr>
            <p:cNvPr id="6" name="TextBox 5">
              <a:extLst>
                <a:ext uri="{FF2B5EF4-FFF2-40B4-BE49-F238E27FC236}">
                  <a16:creationId xmlns:a16="http://schemas.microsoft.com/office/drawing/2014/main" id="{E14E497B-87FE-7ED6-1788-41BD432BF310}"/>
                </a:ext>
              </a:extLst>
            </p:cNvPr>
            <p:cNvSpPr txBox="1"/>
            <p:nvPr/>
          </p:nvSpPr>
          <p:spPr>
            <a:xfrm>
              <a:off x="1602377" y="3519150"/>
              <a:ext cx="1386880" cy="431673"/>
            </a:xfrm>
            <a:prstGeom prst="rect">
              <a:avLst/>
            </a:prstGeom>
            <a:solidFill>
              <a:schemeClr val="accent4">
                <a:lumMod val="40000"/>
                <a:lumOff val="60000"/>
              </a:schemeClr>
            </a:solidFill>
          </p:spPr>
          <p:txBody>
            <a:bodyPr wrap="square" rtlCol="0">
              <a:spAutoFit/>
            </a:bodyPr>
            <a:lstStyle/>
            <a:p>
              <a:pPr algn="ctr"/>
              <a:r>
                <a:rPr lang="en-US" sz="2000" dirty="0"/>
                <a:t>OBJECTIVE</a:t>
              </a:r>
              <a:endParaRPr lang="en-IN" sz="2400" dirty="0"/>
            </a:p>
          </p:txBody>
        </p:sp>
        <p:sp>
          <p:nvSpPr>
            <p:cNvPr id="7" name="TextBox 6">
              <a:extLst>
                <a:ext uri="{FF2B5EF4-FFF2-40B4-BE49-F238E27FC236}">
                  <a16:creationId xmlns:a16="http://schemas.microsoft.com/office/drawing/2014/main" id="{BFD71A0C-1B4E-ABE2-696A-32B79F006760}"/>
                </a:ext>
              </a:extLst>
            </p:cNvPr>
            <p:cNvSpPr txBox="1"/>
            <p:nvPr/>
          </p:nvSpPr>
          <p:spPr>
            <a:xfrm>
              <a:off x="71877" y="3928248"/>
              <a:ext cx="4447881" cy="1959130"/>
            </a:xfrm>
            <a:prstGeom prst="rect">
              <a:avLst/>
            </a:prstGeom>
            <a:solidFill>
              <a:schemeClr val="accent1">
                <a:lumMod val="50000"/>
              </a:schemeClr>
            </a:solidFill>
          </p:spPr>
          <p:txBody>
            <a:bodyPr wrap="square" rtlCol="0">
              <a:spAutoFit/>
            </a:bodyPr>
            <a:lstStyle/>
            <a:p>
              <a:pPr algn="just"/>
              <a:r>
                <a:rPr lang="en-US" sz="1600" b="0" i="0" dirty="0">
                  <a:solidFill>
                    <a:schemeClr val="bg1"/>
                  </a:solidFill>
                  <a:effectLst/>
                  <a:latin typeface="Söhne"/>
                </a:rPr>
                <a:t>The primary objectives of IoT Patient Health Monitoring through an ESP32 Web Server, incorporating parameters such as Oxygen Saturation (SpO2), Heart Rate (BPM), Body Temperature, Room Humidity, and Room Temperature, includes Enabling real-time monitoring of vital signs, including SpO2, BPM, body temperature, room humidity, and room temperature.</a:t>
              </a:r>
              <a:endParaRPr lang="en-IN" sz="1600" dirty="0">
                <a:solidFill>
                  <a:schemeClr val="bg1"/>
                </a:solidFill>
              </a:endParaRPr>
            </a:p>
          </p:txBody>
        </p:sp>
      </p:grpSp>
      <p:sp>
        <p:nvSpPr>
          <p:cNvPr id="12" name="TextBox 11">
            <a:extLst>
              <a:ext uri="{FF2B5EF4-FFF2-40B4-BE49-F238E27FC236}">
                <a16:creationId xmlns:a16="http://schemas.microsoft.com/office/drawing/2014/main" id="{F555CA51-B1AB-698B-1D5E-83B1619D9795}"/>
              </a:ext>
            </a:extLst>
          </p:cNvPr>
          <p:cNvSpPr txBox="1"/>
          <p:nvPr/>
        </p:nvSpPr>
        <p:spPr>
          <a:xfrm>
            <a:off x="3644048" y="339345"/>
            <a:ext cx="6941922" cy="584775"/>
          </a:xfrm>
          <a:prstGeom prst="rect">
            <a:avLst/>
          </a:prstGeom>
          <a:solidFill>
            <a:schemeClr val="accent6">
              <a:lumMod val="40000"/>
              <a:lumOff val="60000"/>
            </a:schemeClr>
          </a:solidFill>
          <a:effectLst>
            <a:softEdge rad="0"/>
          </a:effectLst>
          <a:scene3d>
            <a:camera prst="orthographicFront"/>
            <a:lightRig rig="threePt" dir="t"/>
          </a:scene3d>
          <a:sp3d>
            <a:bevelT w="0" h="0"/>
          </a:sp3d>
        </p:spPr>
        <p:txBody>
          <a:bodyPr wrap="square" rtlCol="0">
            <a:spAutoFit/>
          </a:bodyPr>
          <a:lstStyle/>
          <a:p>
            <a:pPr algn="just"/>
            <a:r>
              <a:rPr lang="en-US" sz="3200" dirty="0"/>
              <a:t>IOT PATIENT HEALTH MONITORING</a:t>
            </a:r>
            <a:endParaRPr lang="en-IN" sz="3200" dirty="0"/>
          </a:p>
        </p:txBody>
      </p:sp>
      <p:grpSp>
        <p:nvGrpSpPr>
          <p:cNvPr id="16" name="Group 15">
            <a:extLst>
              <a:ext uri="{FF2B5EF4-FFF2-40B4-BE49-F238E27FC236}">
                <a16:creationId xmlns:a16="http://schemas.microsoft.com/office/drawing/2014/main" id="{D2C2C15D-EC3D-D0D0-F8C9-E2B954FB7CE8}"/>
              </a:ext>
            </a:extLst>
          </p:cNvPr>
          <p:cNvGrpSpPr/>
          <p:nvPr/>
        </p:nvGrpSpPr>
        <p:grpSpPr>
          <a:xfrm>
            <a:off x="5024688" y="1178908"/>
            <a:ext cx="3479423" cy="5266504"/>
            <a:chOff x="4651834" y="3031682"/>
            <a:chExt cx="3479423" cy="5587426"/>
          </a:xfrm>
        </p:grpSpPr>
        <p:sp>
          <p:nvSpPr>
            <p:cNvPr id="13" name="TextBox 12">
              <a:extLst>
                <a:ext uri="{FF2B5EF4-FFF2-40B4-BE49-F238E27FC236}">
                  <a16:creationId xmlns:a16="http://schemas.microsoft.com/office/drawing/2014/main" id="{4F681A51-A6A5-B79A-1C87-6AA34AFB39E7}"/>
                </a:ext>
              </a:extLst>
            </p:cNvPr>
            <p:cNvSpPr txBox="1"/>
            <p:nvPr/>
          </p:nvSpPr>
          <p:spPr>
            <a:xfrm>
              <a:off x="4651834" y="3031682"/>
              <a:ext cx="3479423" cy="424491"/>
            </a:xfrm>
            <a:prstGeom prst="rect">
              <a:avLst/>
            </a:prstGeom>
            <a:solidFill>
              <a:schemeClr val="accent4">
                <a:lumMod val="40000"/>
                <a:lumOff val="60000"/>
              </a:schemeClr>
            </a:solidFill>
          </p:spPr>
          <p:txBody>
            <a:bodyPr wrap="square" rtlCol="0">
              <a:spAutoFit/>
            </a:bodyPr>
            <a:lstStyle/>
            <a:p>
              <a:pPr algn="ctr"/>
              <a:r>
                <a:rPr lang="en-US" sz="2000" dirty="0"/>
                <a:t>M</a:t>
              </a:r>
              <a:r>
                <a:rPr lang="en-IN" sz="2000" dirty="0"/>
                <a:t>ETHOD OF IMPLEMENTATION</a:t>
              </a:r>
            </a:p>
          </p:txBody>
        </p:sp>
        <p:sp>
          <p:nvSpPr>
            <p:cNvPr id="14" name="TextBox 13">
              <a:extLst>
                <a:ext uri="{FF2B5EF4-FFF2-40B4-BE49-F238E27FC236}">
                  <a16:creationId xmlns:a16="http://schemas.microsoft.com/office/drawing/2014/main" id="{C29C9B92-4A8E-4B74-4D42-6232F0C9F215}"/>
                </a:ext>
              </a:extLst>
            </p:cNvPr>
            <p:cNvSpPr txBox="1"/>
            <p:nvPr/>
          </p:nvSpPr>
          <p:spPr>
            <a:xfrm>
              <a:off x="5047497" y="3528212"/>
              <a:ext cx="2867320" cy="5090896"/>
            </a:xfrm>
            <a:prstGeom prst="rect">
              <a:avLst/>
            </a:prstGeom>
            <a:solidFill>
              <a:schemeClr val="accent2">
                <a:lumMod val="60000"/>
                <a:lumOff val="40000"/>
              </a:schemeClr>
            </a:solidFill>
          </p:spPr>
          <p:txBody>
            <a:bodyPr wrap="square" rtlCol="0">
              <a:spAutoFit/>
            </a:bodyPr>
            <a:lstStyle/>
            <a:p>
              <a:pPr marL="285750" indent="-285750">
                <a:buFont typeface="Wingdings" panose="05000000000000000000" pitchFamily="2" charset="2"/>
                <a:buChar char="Ø"/>
              </a:pPr>
              <a:r>
                <a:rPr lang="en-IN" sz="1600" dirty="0"/>
                <a:t>Parts needed:</a:t>
              </a:r>
            </a:p>
            <a:p>
              <a:pPr marL="285750" indent="-285750">
                <a:buFont typeface="Arial" panose="020B0604020202020204" pitchFamily="34" charset="0"/>
                <a:buChar char="•"/>
              </a:pPr>
              <a:r>
                <a:rPr lang="en-IN" sz="1600" dirty="0"/>
                <a:t>ESP32 WEBSERVER</a:t>
              </a:r>
            </a:p>
            <a:p>
              <a:pPr marL="285750" indent="-285750">
                <a:buFont typeface="Arial" panose="020B0604020202020204" pitchFamily="34" charset="0"/>
                <a:buChar char="•"/>
              </a:pPr>
              <a:r>
                <a:rPr lang="en-IN" sz="1600" dirty="0"/>
                <a:t>1× Breadboard</a:t>
              </a:r>
            </a:p>
            <a:p>
              <a:pPr marL="285750" indent="-285750">
                <a:lnSpc>
                  <a:spcPct val="107000"/>
                </a:lnSpc>
                <a:spcAft>
                  <a:spcPts val="800"/>
                </a:spcAft>
                <a:buFont typeface="Arial" panose="020B0604020202020204" pitchFamily="34" charset="0"/>
                <a:buChar char="•"/>
              </a:pPr>
              <a:r>
                <a:rPr lang="en-US" sz="1600" kern="100" dirty="0">
                  <a:effectLst/>
                  <a:latin typeface="Calibri" panose="020F0502020204030204" pitchFamily="34" charset="0"/>
                  <a:ea typeface="Calibri" panose="020F0502020204030204" pitchFamily="34" charset="0"/>
                  <a:cs typeface="Gautami" panose="020B0502040204020203" pitchFamily="34" charset="0"/>
                </a:rPr>
                <a:t>1xDS18B20 waterproof                        temperature sensor</a:t>
              </a:r>
              <a:endParaRPr lang="en-IN" sz="1600" kern="100" dirty="0">
                <a:latin typeface="Calibri" panose="020F0502020204030204" pitchFamily="34" charset="0"/>
                <a:ea typeface="Calibri" panose="020F0502020204030204" pitchFamily="34" charset="0"/>
                <a:cs typeface="Gautami" panose="020B0502040204020203" pitchFamily="34" charset="0"/>
              </a:endParaRPr>
            </a:p>
            <a:p>
              <a:pPr marL="285750" indent="-285750">
                <a:lnSpc>
                  <a:spcPct val="107000"/>
                </a:lnSpc>
                <a:spcAft>
                  <a:spcPts val="800"/>
                </a:spcAft>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Gautami" panose="020B0502040204020203" pitchFamily="34" charset="0"/>
                </a:rPr>
                <a:t>1XMAX30100 heart rate and pulse oximetry sensor</a:t>
              </a:r>
            </a:p>
            <a:p>
              <a:pPr marL="285750" indent="-285750">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Gautami" panose="020B0502040204020203" pitchFamily="34" charset="0"/>
                </a:rPr>
                <a:t> </a:t>
              </a:r>
              <a:r>
                <a:rPr lang="en-IN" sz="1600" dirty="0"/>
                <a:t>1× Buzzer 10× Connecting Wires</a:t>
              </a: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Gautami" panose="020B0502040204020203" pitchFamily="34" charset="0"/>
                </a:rPr>
                <a:t>1X</a:t>
              </a:r>
              <a:r>
                <a:rPr lang="en-US" sz="1600" dirty="0">
                  <a:effectLst/>
                  <a:latin typeface="Calibri" panose="020F0502020204030204" pitchFamily="34" charset="0"/>
                  <a:ea typeface="Calibri" panose="020F0502020204030204" pitchFamily="34" charset="0"/>
                  <a:cs typeface="Gautami" panose="020B0502040204020203" pitchFamily="34" charset="0"/>
                </a:rPr>
                <a:t>BME280 temperature and humidity sensor</a:t>
              </a:r>
            </a:p>
            <a:p>
              <a:pPr marL="285750" indent="-285750">
                <a:buFont typeface="Wingdings" panose="05000000000000000000" pitchFamily="2" charset="2"/>
                <a:buChar char="Ø"/>
              </a:pPr>
              <a:r>
                <a:rPr lang="en-US" sz="1600" dirty="0"/>
                <a:t>Connecting the three sensors to webserver through ESP32</a:t>
              </a:r>
            </a:p>
            <a:p>
              <a:pPr marL="285750" indent="-285750">
                <a:buFont typeface="Wingdings" panose="05000000000000000000" pitchFamily="2" charset="2"/>
                <a:buChar char="Ø"/>
              </a:pPr>
              <a:r>
                <a:rPr lang="en-US" sz="1600" dirty="0"/>
                <a:t>Uploading the Code</a:t>
              </a:r>
            </a:p>
            <a:p>
              <a:pPr marL="342900" indent="-342900">
                <a:buFont typeface="Wingdings" panose="05000000000000000000" pitchFamily="2" charset="2"/>
                <a:buChar char="Ø"/>
              </a:pPr>
              <a:r>
                <a:rPr lang="en-US" sz="1600" dirty="0"/>
                <a:t>Giving Input Parameters Observing the Results in Web</a:t>
              </a:r>
              <a:endParaRPr lang="en-IN" sz="1400" dirty="0"/>
            </a:p>
          </p:txBody>
        </p:sp>
      </p:grpSp>
      <p:sp>
        <p:nvSpPr>
          <p:cNvPr id="21" name="TextBox 20">
            <a:extLst>
              <a:ext uri="{FF2B5EF4-FFF2-40B4-BE49-F238E27FC236}">
                <a16:creationId xmlns:a16="http://schemas.microsoft.com/office/drawing/2014/main" id="{E4A10F55-4BD1-1B07-0413-C0E212D4439C}"/>
              </a:ext>
            </a:extLst>
          </p:cNvPr>
          <p:cNvSpPr txBox="1"/>
          <p:nvPr/>
        </p:nvSpPr>
        <p:spPr>
          <a:xfrm>
            <a:off x="8523061" y="2469410"/>
            <a:ext cx="3516867" cy="830997"/>
          </a:xfrm>
          <a:prstGeom prst="rect">
            <a:avLst/>
          </a:prstGeom>
          <a:solidFill>
            <a:schemeClr val="bg2">
              <a:lumMod val="25000"/>
            </a:schemeClr>
          </a:solidFill>
        </p:spPr>
        <p:txBody>
          <a:bodyPr wrap="square" rtlCol="0">
            <a:spAutoFit/>
          </a:bodyPr>
          <a:lstStyle/>
          <a:p>
            <a:r>
              <a:rPr lang="en-US" sz="1600" dirty="0">
                <a:solidFill>
                  <a:schemeClr val="bg1"/>
                </a:solidFill>
              </a:rPr>
              <a:t>SUBMITTED BY :</a:t>
            </a:r>
          </a:p>
          <a:p>
            <a:endParaRPr lang="en-US" sz="1600" dirty="0">
              <a:solidFill>
                <a:schemeClr val="bg1"/>
              </a:solidFill>
            </a:endParaRPr>
          </a:p>
          <a:p>
            <a:r>
              <a:rPr lang="en-US" sz="1600" dirty="0">
                <a:solidFill>
                  <a:schemeClr val="bg1"/>
                </a:solidFill>
              </a:rPr>
              <a:t>L.DEEPAK JOY – U21CS063</a:t>
            </a:r>
            <a:endParaRPr lang="en-IN" sz="1600" dirty="0">
              <a:solidFill>
                <a:schemeClr val="bg1"/>
              </a:solidFill>
            </a:endParaRPr>
          </a:p>
        </p:txBody>
      </p:sp>
      <p:pic>
        <p:nvPicPr>
          <p:cNvPr id="23" name="Graphic 22">
            <a:extLst>
              <a:ext uri="{FF2B5EF4-FFF2-40B4-BE49-F238E27FC236}">
                <a16:creationId xmlns:a16="http://schemas.microsoft.com/office/drawing/2014/main" id="{1B0A78C1-4745-8691-DDE4-5438B880E0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5760" y="122819"/>
            <a:ext cx="1590056" cy="1526061"/>
          </a:xfrm>
          <a:prstGeom prst="rect">
            <a:avLst/>
          </a:prstGeom>
        </p:spPr>
      </p:pic>
    </p:spTree>
    <p:extLst>
      <p:ext uri="{BB962C8B-B14F-4D97-AF65-F5344CB8AC3E}">
        <p14:creationId xmlns:p14="http://schemas.microsoft.com/office/powerpoint/2010/main" val="3027450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B02DAD-8DB1-4787-4B0A-670DB0105A65}"/>
              </a:ext>
            </a:extLst>
          </p:cNvPr>
          <p:cNvSpPr txBox="1"/>
          <p:nvPr/>
        </p:nvSpPr>
        <p:spPr>
          <a:xfrm>
            <a:off x="2280978" y="737551"/>
            <a:ext cx="2520307" cy="461665"/>
          </a:xfrm>
          <a:prstGeom prst="rect">
            <a:avLst/>
          </a:prstGeom>
          <a:solidFill>
            <a:schemeClr val="accent2">
              <a:lumMod val="60000"/>
              <a:lumOff val="40000"/>
            </a:schemeClr>
          </a:solidFill>
        </p:spPr>
        <p:txBody>
          <a:bodyPr wrap="square" rtlCol="0">
            <a:spAutoFit/>
          </a:bodyPr>
          <a:lstStyle/>
          <a:p>
            <a:r>
              <a:rPr lang="en-US" sz="2400" dirty="0"/>
              <a:t>CIRCUIT DIAGRAM</a:t>
            </a:r>
            <a:endParaRPr lang="en-IN" sz="2400" dirty="0"/>
          </a:p>
        </p:txBody>
      </p:sp>
      <p:sp>
        <p:nvSpPr>
          <p:cNvPr id="3" name="TextBox 2">
            <a:extLst>
              <a:ext uri="{FF2B5EF4-FFF2-40B4-BE49-F238E27FC236}">
                <a16:creationId xmlns:a16="http://schemas.microsoft.com/office/drawing/2014/main" id="{83CE121A-FBEA-BDC3-417B-792264239376}"/>
              </a:ext>
            </a:extLst>
          </p:cNvPr>
          <p:cNvSpPr txBox="1"/>
          <p:nvPr/>
        </p:nvSpPr>
        <p:spPr>
          <a:xfrm>
            <a:off x="7169915" y="1199216"/>
            <a:ext cx="4889371" cy="1477328"/>
          </a:xfrm>
          <a:prstGeom prst="rect">
            <a:avLst/>
          </a:prstGeom>
          <a:solidFill>
            <a:schemeClr val="tx2">
              <a:lumMod val="50000"/>
            </a:schemeClr>
          </a:solidFill>
        </p:spPr>
        <p:txBody>
          <a:bodyPr wrap="square" rtlCol="0">
            <a:spAutoFit/>
          </a:bodyPr>
          <a:lstStyle/>
          <a:p>
            <a:pPr algn="ctr"/>
            <a:r>
              <a:rPr lang="en-US" u="sng" dirty="0">
                <a:solidFill>
                  <a:schemeClr val="bg1"/>
                </a:solidFill>
              </a:rPr>
              <a:t>RESULT</a:t>
            </a:r>
          </a:p>
          <a:p>
            <a:pPr algn="just"/>
            <a:r>
              <a:rPr lang="en-US" b="0" i="0" dirty="0">
                <a:solidFill>
                  <a:schemeClr val="bg1"/>
                </a:solidFill>
                <a:effectLst/>
                <a:latin typeface="Söhne"/>
              </a:rPr>
              <a:t>The system enables early detection of health issues or abnormalities, allowing for timely intervention and reducing the risk of complications.</a:t>
            </a:r>
            <a:endParaRPr lang="en-IN" dirty="0">
              <a:solidFill>
                <a:schemeClr val="bg1"/>
              </a:solidFill>
            </a:endParaRPr>
          </a:p>
        </p:txBody>
      </p:sp>
      <p:sp>
        <p:nvSpPr>
          <p:cNvPr id="4" name="TextBox 3">
            <a:extLst>
              <a:ext uri="{FF2B5EF4-FFF2-40B4-BE49-F238E27FC236}">
                <a16:creationId xmlns:a16="http://schemas.microsoft.com/office/drawing/2014/main" id="{C36C3A2D-AA6B-AB76-7519-19AFEA79DA9F}"/>
              </a:ext>
            </a:extLst>
          </p:cNvPr>
          <p:cNvSpPr txBox="1"/>
          <p:nvPr/>
        </p:nvSpPr>
        <p:spPr>
          <a:xfrm>
            <a:off x="7169915" y="2950914"/>
            <a:ext cx="4889371" cy="2308324"/>
          </a:xfrm>
          <a:prstGeom prst="rect">
            <a:avLst/>
          </a:prstGeom>
          <a:solidFill>
            <a:schemeClr val="tx2">
              <a:lumMod val="50000"/>
            </a:schemeClr>
          </a:solidFill>
        </p:spPr>
        <p:txBody>
          <a:bodyPr wrap="square" rtlCol="0">
            <a:spAutoFit/>
          </a:bodyPr>
          <a:lstStyle/>
          <a:p>
            <a:pPr algn="ctr"/>
            <a:r>
              <a:rPr lang="en-US" u="sng" dirty="0">
                <a:solidFill>
                  <a:schemeClr val="bg1"/>
                </a:solidFill>
              </a:rPr>
              <a:t>SUMMARY</a:t>
            </a:r>
          </a:p>
          <a:p>
            <a:pPr algn="just"/>
            <a:r>
              <a:rPr lang="en-US" b="0" i="0" dirty="0">
                <a:solidFill>
                  <a:schemeClr val="bg1"/>
                </a:solidFill>
                <a:effectLst/>
                <a:latin typeface="Söhne"/>
              </a:rPr>
              <a:t>IoT patient monitoring leverages Internet of Things (IoT) technology to continuously monitor and collect vital health data from patients. The integration of sensors, microcontrollers (such as ESP32), and web servers enables real-time tracking of key health parameters, contributing to improved healthcare management</a:t>
            </a:r>
            <a:endParaRPr lang="en-IN" dirty="0">
              <a:solidFill>
                <a:schemeClr val="bg1"/>
              </a:solidFill>
            </a:endParaRPr>
          </a:p>
        </p:txBody>
      </p:sp>
      <p:sp>
        <p:nvSpPr>
          <p:cNvPr id="5" name="TextBox 4">
            <a:extLst>
              <a:ext uri="{FF2B5EF4-FFF2-40B4-BE49-F238E27FC236}">
                <a16:creationId xmlns:a16="http://schemas.microsoft.com/office/drawing/2014/main" id="{B39F107C-B1D8-858D-EDCA-9CEC48B72B13}"/>
              </a:ext>
            </a:extLst>
          </p:cNvPr>
          <p:cNvSpPr txBox="1"/>
          <p:nvPr/>
        </p:nvSpPr>
        <p:spPr>
          <a:xfrm>
            <a:off x="7169915" y="5464728"/>
            <a:ext cx="4889371" cy="369332"/>
          </a:xfrm>
          <a:prstGeom prst="rect">
            <a:avLst/>
          </a:prstGeom>
          <a:solidFill>
            <a:schemeClr val="tx2">
              <a:lumMod val="50000"/>
            </a:schemeClr>
          </a:solidFill>
        </p:spPr>
        <p:txBody>
          <a:bodyPr wrap="square" rtlCol="0">
            <a:spAutoFit/>
          </a:bodyPr>
          <a:lstStyle/>
          <a:p>
            <a:pPr algn="ctr"/>
            <a:r>
              <a:rPr lang="en-US" u="sng" dirty="0">
                <a:solidFill>
                  <a:schemeClr val="bg1"/>
                </a:solidFill>
              </a:rPr>
              <a:t>REFERENCES</a:t>
            </a:r>
            <a:r>
              <a:rPr lang="en-IN" dirty="0">
                <a:solidFill>
                  <a:schemeClr val="bg1"/>
                </a:solidFill>
              </a:rPr>
              <a:t> </a:t>
            </a:r>
            <a:r>
              <a:rPr lang="en-US" sz="1800" dirty="0">
                <a:effectLst/>
                <a:latin typeface="Calibri" panose="020F0502020204030204" pitchFamily="34" charset="0"/>
                <a:ea typeface="Calibri" panose="020F0502020204030204" pitchFamily="34" charset="0"/>
                <a:cs typeface="Gautami" panose="020B0502040204020203" pitchFamily="34" charset="0"/>
              </a:rPr>
              <a:t>. </a:t>
            </a:r>
            <a:r>
              <a:rPr lang="en-US" sz="1800" dirty="0">
                <a:solidFill>
                  <a:schemeClr val="bg1"/>
                </a:solidFill>
                <a:effectLst/>
                <a:latin typeface="Calibri" panose="020F0502020204030204" pitchFamily="34" charset="0"/>
                <a:ea typeface="Calibri" panose="020F0502020204030204" pitchFamily="34" charset="0"/>
                <a:cs typeface="Gautami" panose="020B0502040204020203" pitchFamily="34" charset="0"/>
              </a:rPr>
              <a:t>www.circuitschools.org</a:t>
            </a:r>
            <a:endParaRPr lang="en-IN" dirty="0">
              <a:solidFill>
                <a:schemeClr val="bg1"/>
              </a:solidFill>
            </a:endParaRPr>
          </a:p>
        </p:txBody>
      </p:sp>
      <p:sp>
        <p:nvSpPr>
          <p:cNvPr id="6" name="TextBox 5">
            <a:extLst>
              <a:ext uri="{FF2B5EF4-FFF2-40B4-BE49-F238E27FC236}">
                <a16:creationId xmlns:a16="http://schemas.microsoft.com/office/drawing/2014/main" id="{05039ADA-D406-5DDC-5EA0-D9711F5FEEA4}"/>
              </a:ext>
            </a:extLst>
          </p:cNvPr>
          <p:cNvSpPr txBox="1"/>
          <p:nvPr/>
        </p:nvSpPr>
        <p:spPr>
          <a:xfrm>
            <a:off x="389642" y="5868445"/>
            <a:ext cx="6702454" cy="646331"/>
          </a:xfrm>
          <a:prstGeom prst="rect">
            <a:avLst/>
          </a:prstGeom>
          <a:solidFill>
            <a:schemeClr val="tx1">
              <a:lumMod val="95000"/>
              <a:lumOff val="5000"/>
            </a:schemeClr>
          </a:solidFill>
        </p:spPr>
        <p:txBody>
          <a:bodyPr wrap="square" rtlCol="0">
            <a:spAutoFit/>
          </a:bodyPr>
          <a:lstStyle/>
          <a:p>
            <a:pPr algn="just"/>
            <a:r>
              <a:rPr lang="en-US" dirty="0">
                <a:solidFill>
                  <a:schemeClr val="bg1"/>
                </a:solidFill>
              </a:rPr>
              <a:t>As per the connections mentioned we have made the above circuit carefully. After, implementation of this circuit we can see the result.</a:t>
            </a:r>
            <a:endParaRPr lang="en-IN" dirty="0">
              <a:solidFill>
                <a:schemeClr val="bg1"/>
              </a:solidFill>
            </a:endParaRPr>
          </a:p>
        </p:txBody>
      </p:sp>
      <p:pic>
        <p:nvPicPr>
          <p:cNvPr id="8" name="Picture 7">
            <a:extLst>
              <a:ext uri="{FF2B5EF4-FFF2-40B4-BE49-F238E27FC236}">
                <a16:creationId xmlns:a16="http://schemas.microsoft.com/office/drawing/2014/main" id="{A347F537-8BE6-4D76-8CB0-7F70CA32D50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9642" y="1379389"/>
            <a:ext cx="6196573" cy="3559292"/>
          </a:xfrm>
          <a:prstGeom prst="rect">
            <a:avLst/>
          </a:prstGeom>
        </p:spPr>
      </p:pic>
      <p:sp>
        <p:nvSpPr>
          <p:cNvPr id="12" name="Oval 11">
            <a:extLst>
              <a:ext uri="{FF2B5EF4-FFF2-40B4-BE49-F238E27FC236}">
                <a16:creationId xmlns:a16="http://schemas.microsoft.com/office/drawing/2014/main" id="{C0AD65D8-2480-10C8-A9EE-BBA3E228B97C}"/>
              </a:ext>
            </a:extLst>
          </p:cNvPr>
          <p:cNvSpPr/>
          <p:nvPr/>
        </p:nvSpPr>
        <p:spPr>
          <a:xfrm>
            <a:off x="4127863" y="4563291"/>
            <a:ext cx="78375" cy="60961"/>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2"/>
                </a:solidFill>
              </a:rPr>
              <a:t>0</a:t>
            </a:r>
          </a:p>
        </p:txBody>
      </p:sp>
    </p:spTree>
    <p:extLst>
      <p:ext uri="{BB962C8B-B14F-4D97-AF65-F5344CB8AC3E}">
        <p14:creationId xmlns:p14="http://schemas.microsoft.com/office/powerpoint/2010/main" val="1473528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342</Words>
  <Application>Microsoft Office PowerPoint</Application>
  <PresentationFormat>Widescreen</PresentationFormat>
  <Paragraphs>29</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-apple-system</vt:lpstr>
      <vt:lpstr>Arial</vt:lpstr>
      <vt:lpstr>Calibri</vt:lpstr>
      <vt:lpstr>Calibri Light</vt:lpstr>
      <vt:lpstr>Söhne</vt:lpstr>
      <vt:lpstr>Wingdings</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Shailendra Meena</dc:creator>
  <cp:lastModifiedBy>deepak joy</cp:lastModifiedBy>
  <cp:revision>3</cp:revision>
  <dcterms:created xsi:type="dcterms:W3CDTF">2023-11-22T18:02:17Z</dcterms:created>
  <dcterms:modified xsi:type="dcterms:W3CDTF">2024-04-23T06:54:49Z</dcterms:modified>
</cp:coreProperties>
</file>