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14C7-0131-4818-B6C5-4D1AEAE3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DF829-CF03-4CB0-899B-908A791B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6A6B-08AF-43AD-B575-AE268445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AFCFF-AD78-41FA-B12C-95DF452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5B2E-4E1D-4254-AC9B-C9F9DFE1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3C2E-794D-4D14-B1F5-FBC49118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853B0-7FB8-4D9E-9C00-01D94ED36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FDF7-F199-4972-9794-EB8543F9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9F86-4C5E-4A19-B380-12296907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3E3B-C7D8-4CFE-86EF-50E95821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7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FA346-0EC0-4D8A-8428-0AB1D2EEF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FB78B-07A0-4E43-B208-ACEB279C2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A643-C094-45FD-9EB1-F2285111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4C1F-05B8-4B98-A203-1D45A60B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3B51D-1859-48A3-B182-FF5F827F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9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A23-C1E9-412A-84F6-82C08AED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8F11-5112-41ED-820C-61518271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886C-4814-4552-AB90-EEBB53DB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AEAF-0E20-4D6A-BB9B-9FCBFA90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7683-1ADE-4D1B-89DA-D512848A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8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029-2A81-4FA0-B076-805D064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382C-9BB2-4DF7-8629-C2D21BC87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EA53-302A-406C-87EE-522A5169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4C88-E907-4409-B323-359D65E1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BF1C-9986-496B-894C-966C78DC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FD2-7F45-449E-90E9-855A81E7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CE87-5367-4968-A3AC-6323C6B32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29F99-F781-4DD4-AA35-5ABC54418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A56D-9CD5-44CF-951A-54A4269D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A6F5-1272-423A-B866-3A599DDE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84F1-ABFC-4770-A23A-95778130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2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0D22-ED84-4B67-A42A-AD610970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59C7-BF72-4829-85D0-B96D19D83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8F8B9-7D01-4A77-A62F-CFBF50594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BF070-2397-4713-88FF-1F01D3D5F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87EC-935C-4548-A22E-F8C7DC58A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CFB79-D9A4-4B7F-BF9A-393D98C7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8B170-0BC6-4A5E-AA47-989A2691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FD3A-1EDA-4F59-8033-C3E1B5EF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6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369C-D391-4EF7-89D3-8BAA0019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F3C9-B4A9-430C-B23F-63E39905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B9517-0332-4157-A624-64803E3F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F18A8-D3DF-428D-9D26-B73E09F8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0F9B1-7E9A-46ED-A2F4-AA99DC62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87C83-9735-41B7-A1DB-B3F1E058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B829-268E-4123-9D7D-8DF4CDC2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BEB4-42BB-483F-A9EF-5275E993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207B-F7F6-4EFB-9240-B9E8B944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6F6AD-9933-4C57-8ACD-E2A9060C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E9054-1E18-4634-97AB-5C259407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B47EC-54E1-4C8D-B74C-952F0966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EEE11-37E5-4F4B-A0FD-669C9A5A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22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6EB5-5947-4D7A-92FE-3A93B242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CEF05-BAF1-477F-814B-50C69A75C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5780-6A2A-4098-B8B8-B9E4AEFC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B11B6-CF68-4B53-87A0-C18849C9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D4DDC-8704-4152-9A8D-73656E24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41E44-8F32-4306-BAC4-E1E512AD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2BA20-B443-4BA1-BF83-5BF956F3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E0E43-8CF0-45F2-A9F8-ACF91235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88BA-9CDA-48A5-B5B1-99E90E3E7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A80D-0357-4463-A37E-90C963CD9B5A}" type="datetimeFigureOut">
              <a:rPr lang="en-GB" smtClean="0"/>
              <a:t>10/12/2021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1D54-CAC1-493B-9097-D3E8851AE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AD30-3444-4403-9702-37657E804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6E05-AD20-4034-8F63-43CD58AB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94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A3EC-71CF-4952-8299-293C37738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4C7AF-44E7-4139-9BF1-DE43E8DBE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 What is a programming language?&#10; Why are there so many programming languages?&#10; What are the types of programming langu...">
            <a:extLst>
              <a:ext uri="{FF2B5EF4-FFF2-40B4-BE49-F238E27FC236}">
                <a16:creationId xmlns:a16="http://schemas.microsoft.com/office/drawing/2014/main" id="{8ACBB7D2-D7B0-47D8-9B18-07C72FDC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4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   Assembly languages&#10;    ◦ Symbolic operation codes replaced binary operation&#10;      codes.&#10;    ◦ Assembly language progr...">
            <a:extLst>
              <a:ext uri="{FF2B5EF4-FFF2-40B4-BE49-F238E27FC236}">
                <a16:creationId xmlns:a16="http://schemas.microsoft.com/office/drawing/2014/main" id="{5834DE6F-2B4C-4EBF-B903-0BA57DEA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5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   Closer to English but included simple&#10;    mathematical notation.&#10;    ◦ Programs written in source code which must be&#10; ...">
            <a:extLst>
              <a:ext uri="{FF2B5EF4-FFF2-40B4-BE49-F238E27FC236}">
                <a16:creationId xmlns:a16="http://schemas.microsoft.com/office/drawing/2014/main" id="{783424BD-9D44-4308-A161-BCDC629C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1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 Alternative to compilation is interpretation which is&#10;  accomplished by a system program called an&#10;  interpreter.&#10; Comm...">
            <a:extLst>
              <a:ext uri="{FF2B5EF4-FFF2-40B4-BE49-F238E27FC236}">
                <a16:creationId xmlns:a16="http://schemas.microsoft.com/office/drawing/2014/main" id="{997CA809-6828-4C69-BCBB-52A3A5AB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 A high level language (4GL) that requires fewer&#10;  instructions to accomplish a task than a third&#10;  generation language.&#10;...">
            <a:extLst>
              <a:ext uri="{FF2B5EF4-FFF2-40B4-BE49-F238E27FC236}">
                <a16:creationId xmlns:a16="http://schemas.microsoft.com/office/drawing/2014/main" id="{5865FEFE-1362-4A53-AD97-A93DD62B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 Declarative languages&#10; Functional(?): Lisp, Scheme, SML&#10;&#10;    ◦ Also called applicative&#10;    ◦ Everything is a function&#10;...">
            <a:extLst>
              <a:ext uri="{FF2B5EF4-FFF2-40B4-BE49-F238E27FC236}">
                <a16:creationId xmlns:a16="http://schemas.microsoft.com/office/drawing/2014/main" id="{CC6FFC3B-2A29-4C44-9026-4F57A49D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72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 Though no clear definition at present, natural&#10;  language programs generally can be interpreted&#10;  and executed by the co...">
            <a:extLst>
              <a:ext uri="{FF2B5EF4-FFF2-40B4-BE49-F238E27FC236}">
                <a16:creationId xmlns:a16="http://schemas.microsoft.com/office/drawing/2014/main" id="{86BACBA3-7B5B-4FDD-BC0B-68995DE77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9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 Imperative Programming (C)&#10; Object-Oriented Programming (C++)&#10;&#10; Logic/Declarative Programming (Prolog)&#10;&#10; Functional/A...">
            <a:extLst>
              <a:ext uri="{FF2B5EF4-FFF2-40B4-BE49-F238E27FC236}">
                <a16:creationId xmlns:a16="http://schemas.microsoft.com/office/drawing/2014/main" id="{FB09566D-7B3B-4BE9-926A-55F7291E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71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   Two broad groups&#10;    ◦ Traditional programming languages&#10;      Sequences of instructions&#10;      First, second and som...">
            <a:extLst>
              <a:ext uri="{FF2B5EF4-FFF2-40B4-BE49-F238E27FC236}">
                <a16:creationId xmlns:a16="http://schemas.microsoft.com/office/drawing/2014/main" id="{7FE25DF0-BDB2-4816-8196-2E93BE57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32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   FORTRAN&#10;    ◦ FORmula TRANslation.&#10;    ◦ Developed at IBM in the mid-1950s.&#10;    ◦ Designed for scientific and mathemat...">
            <a:extLst>
              <a:ext uri="{FF2B5EF4-FFF2-40B4-BE49-F238E27FC236}">
                <a16:creationId xmlns:a16="http://schemas.microsoft.com/office/drawing/2014/main" id="{763A4639-FED0-4E2B-813D-073B5C73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89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   COBOL&#10;    ◦   COmmon Business Oriented Language.&#10;    ◦   Developed in 1959.&#10;    ◦   Designed to be common to many diff...">
            <a:extLst>
              <a:ext uri="{FF2B5EF4-FFF2-40B4-BE49-F238E27FC236}">
                <a16:creationId xmlns:a16="http://schemas.microsoft.com/office/drawing/2014/main" id="{B89D5DF6-7810-4278-8A50-81BBA61D5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6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84AA-AE82-49B4-982C-32BD96B2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8511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Languages</a:t>
            </a:r>
            <a:br>
              <a:rPr lang="en-GB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Deepak Kumar Panda</a:t>
            </a:r>
            <a:br>
              <a:rPr lang="en-GB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 </a:t>
            </a:r>
            <a:endParaRPr lang="en-GB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7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   BASIC&#10;    ◦ Beginner’s All-purpose Symbolic Instruction Code.&#10;    ◦ Developed at Dartmouth College in mid 1960s.&#10;    ◦...">
            <a:extLst>
              <a:ext uri="{FF2B5EF4-FFF2-40B4-BE49-F238E27FC236}">
                <a16:creationId xmlns:a16="http://schemas.microsoft.com/office/drawing/2014/main" id="{F5C2FFAD-FE9B-46B1-9448-30B88116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0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   C&#10;    ◦ Developed by Bell Laboratories in the early 1970s.&#10;    ◦ Provides control and efficiency of assembly language&#10;...">
            <a:extLst>
              <a:ext uri="{FF2B5EF4-FFF2-40B4-BE49-F238E27FC236}">
                <a16:creationId xmlns:a16="http://schemas.microsoft.com/office/drawing/2014/main" id="{3DF42C41-1D15-49D1-8D5C-F7909255C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6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   Simula&#10;    ◦ First object-oriented language&#10;    ◦ Developed by Ole Johan Dahl in the 1960s.&#10;   Smalltalk&#10;    ◦ First ...">
            <a:extLst>
              <a:ext uri="{FF2B5EF4-FFF2-40B4-BE49-F238E27FC236}">
                <a16:creationId xmlns:a16="http://schemas.microsoft.com/office/drawing/2014/main" id="{AEF897C5-E5CD-45E0-BEDB-0E72FE0D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29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   C++&#10;    ◦ It is C language with additional features.&#10;    ◦ Widely used for developing system and application&#10;      sof...">
            <a:extLst>
              <a:ext uri="{FF2B5EF4-FFF2-40B4-BE49-F238E27FC236}">
                <a16:creationId xmlns:a16="http://schemas.microsoft.com/office/drawing/2014/main" id="{B03F1EE2-138B-41F6-9767-0E0DB655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1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   JAVA&#10;    ◦ An object-oriented language similar to C++ that&#10;      eliminates lots of C++’s problematic features&#10;    ◦ A...">
            <a:extLst>
              <a:ext uri="{FF2B5EF4-FFF2-40B4-BE49-F238E27FC236}">
                <a16:creationId xmlns:a16="http://schemas.microsoft.com/office/drawing/2014/main" id="{CE59BBA6-B343-48F0-B27A-91D94B12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63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   Scripting Languages&#10;    ◦ JavaScript and VBScript&#10;    ◦ Php and ASP&#10;    ◦ Perl and Python&#10;   Command Languages&#10;    ◦ ...">
            <a:extLst>
              <a:ext uri="{FF2B5EF4-FFF2-40B4-BE49-F238E27FC236}">
                <a16:creationId xmlns:a16="http://schemas.microsoft.com/office/drawing/2014/main" id="{33B0C5F3-ECC8-45DB-9EE1-8D5E9EE9B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27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58A4DE91-B99C-41AE-8280-6315BA9F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31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   XML&#10;    ◦ Extensible Markup Language.&#10;    ◦ A language for defining other languages.&#10; ">
            <a:extLst>
              <a:ext uri="{FF2B5EF4-FFF2-40B4-BE49-F238E27FC236}">
                <a16:creationId xmlns:a16="http://schemas.microsoft.com/office/drawing/2014/main" id="{B17B9FA2-AF54-43B6-8433-990C28D4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11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 Programming languages are languages&#10; When it comes to mechanics of the task,&#10;  learning to speak and use a programming&#10;...">
            <a:extLst>
              <a:ext uri="{FF2B5EF4-FFF2-40B4-BE49-F238E27FC236}">
                <a16:creationId xmlns:a16="http://schemas.microsoft.com/office/drawing/2014/main" id="{545EE930-31D1-4367-8DC4-1A61E4DF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20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 Computer languages lack ambiguity and&#10;  vagueness&#10; In English sentences such as I saw the man with a&#10;&#10;  telescope (Who ...">
            <a:extLst>
              <a:ext uri="{FF2B5EF4-FFF2-40B4-BE49-F238E27FC236}">
                <a16:creationId xmlns:a16="http://schemas.microsoft.com/office/drawing/2014/main" id="{7AD8FE25-131F-4D7D-AC05-0C5D18DE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23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 A programming language is a set of rules that&#10;  provides a way of telling a computer what&#10;  operations to perform.&#10; A p...">
            <a:extLst>
              <a:ext uri="{FF2B5EF4-FFF2-40B4-BE49-F238E27FC236}">
                <a16:creationId xmlns:a16="http://schemas.microsoft.com/office/drawing/2014/main" id="{29EDBFD2-B057-49E9-90DA-7009708A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683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   Formerly: Run-time performance&#10;    ◦ (Computers were more expensive than programmers)&#10;   Now: Life cycle (human) cost...">
            <a:extLst>
              <a:ext uri="{FF2B5EF4-FFF2-40B4-BE49-F238E27FC236}">
                <a16:creationId xmlns:a16="http://schemas.microsoft.com/office/drawing/2014/main" id="{1856661B-4BEE-45BF-899F-D5F010FF7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47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   Writability: The quality of a language that enables a&#10;    programmer to use it to express a computation clearly,&#10;    c...">
            <a:extLst>
              <a:ext uri="{FF2B5EF4-FFF2-40B4-BE49-F238E27FC236}">
                <a16:creationId xmlns:a16="http://schemas.microsoft.com/office/drawing/2014/main" id="{CEC73B6F-3229-436C-AF5C-E16E583BC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5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   Generality: The quality of a language that avoids&#10;    special cases in the availability or use of constructs and&#10;    b...">
            <a:extLst>
              <a:ext uri="{FF2B5EF4-FFF2-40B4-BE49-F238E27FC236}">
                <a16:creationId xmlns:a16="http://schemas.microsoft.com/office/drawing/2014/main" id="{261CEAD9-0A87-4DBD-B850-F817C9A5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92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Lect 1. introduction to programming languages">
            <a:extLst>
              <a:ext uri="{FF2B5EF4-FFF2-40B4-BE49-F238E27FC236}">
                <a16:creationId xmlns:a16="http://schemas.microsoft.com/office/drawing/2014/main" id="{BD07DA15-97EE-4B7A-902A-1B4A03C9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5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Lect 1. introduction to programming languages">
            <a:extLst>
              <a:ext uri="{FF2B5EF4-FFF2-40B4-BE49-F238E27FC236}">
                <a16:creationId xmlns:a16="http://schemas.microsoft.com/office/drawing/2014/main" id="{40B42F19-4F2F-4910-86E1-1839AF28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8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S — Introduction&#10;&#10;&#10;&#10;&#10;        A programming language is a notational system for&#10;        describing computation in a machin...">
            <a:extLst>
              <a:ext uri="{FF2B5EF4-FFF2-40B4-BE49-F238E27FC236}">
                <a16:creationId xmlns:a16="http://schemas.microsoft.com/office/drawing/2014/main" id="{688813ED-809F-4668-AC85-3501A7F5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 English is a natural language. It has words,&#10;  symbols and grammatical rules.&#10; A programming language also has words,&#10;&#10;...">
            <a:extLst>
              <a:ext uri="{FF2B5EF4-FFF2-40B4-BE49-F238E27FC236}">
                <a16:creationId xmlns:a16="http://schemas.microsoft.com/office/drawing/2014/main" id="{00B570CD-5B0F-4F3B-B480-F9AFA5CC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 Why does some people speak French?&#10; Programming languages have evolved over time as&#10;&#10;  better ways have been developed ...">
            <a:extLst>
              <a:ext uri="{FF2B5EF4-FFF2-40B4-BE49-F238E27FC236}">
                <a16:creationId xmlns:a16="http://schemas.microsoft.com/office/drawing/2014/main" id="{A8CE7D40-4BD3-4DE9-A366-25FB1B85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33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igh-level program   class Triangle {&#10;                     class Triangle {&#10;                       ...&#10;                   ...">
            <a:extLst>
              <a:ext uri="{FF2B5EF4-FFF2-40B4-BE49-F238E27FC236}">
                <a16:creationId xmlns:a16="http://schemas.microsoft.com/office/drawing/2014/main" id="{10E09EA6-1326-4787-8C2B-77F6776EE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 First Generation Languages&#10; Second Generation Languages&#10; Third Generation Languages&#10; Fourth Generation Languages&#10; Fi...">
            <a:extLst>
              <a:ext uri="{FF2B5EF4-FFF2-40B4-BE49-F238E27FC236}">
                <a16:creationId xmlns:a16="http://schemas.microsoft.com/office/drawing/2014/main" id="{FAE556BE-DBDB-4D06-96F9-D4EDA208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   Machine language&#10;    ◦ Operation code – such as addition or subtraction.&#10;    ◦ Operands – that identify the data to be...">
            <a:extLst>
              <a:ext uri="{FF2B5EF4-FFF2-40B4-BE49-F238E27FC236}">
                <a16:creationId xmlns:a16="http://schemas.microsoft.com/office/drawing/2014/main" id="{A7E934CB-61CB-430B-871B-C7687175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1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 to Programming Languages Dr Deepak Kumar Panda Associate Professor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2</cp:revision>
  <dcterms:created xsi:type="dcterms:W3CDTF">2021-12-02T04:32:56Z</dcterms:created>
  <dcterms:modified xsi:type="dcterms:W3CDTF">2021-12-10T03:57:31Z</dcterms:modified>
</cp:coreProperties>
</file>