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97" r:id="rId4"/>
    <p:sldId id="293" r:id="rId5"/>
    <p:sldId id="258" r:id="rId6"/>
    <p:sldId id="278" r:id="rId7"/>
    <p:sldId id="291" r:id="rId8"/>
    <p:sldId id="295" r:id="rId9"/>
    <p:sldId id="269" r:id="rId10"/>
    <p:sldId id="283" r:id="rId11"/>
    <p:sldId id="279" r:id="rId12"/>
    <p:sldId id="284" r:id="rId13"/>
    <p:sldId id="285" r:id="rId14"/>
    <p:sldId id="277" r:id="rId15"/>
    <p:sldId id="292" r:id="rId16"/>
    <p:sldId id="280" r:id="rId17"/>
    <p:sldId id="272" r:id="rId18"/>
    <p:sldId id="273" r:id="rId19"/>
    <p:sldId id="282" r:id="rId20"/>
    <p:sldId id="286" r:id="rId21"/>
    <p:sldId id="288" r:id="rId22"/>
    <p:sldId id="287" r:id="rId23"/>
    <p:sldId id="289" r:id="rId24"/>
    <p:sldId id="296" r:id="rId25"/>
    <p:sldId id="294" r:id="rId26"/>
    <p:sldId id="290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4:26:22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4:42:35.1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3353 3488,'0'0,"4"0,21 0,24 0,25 0,29 0,16 0,9 0,4 0,4 0,-20-10,-8-9,-8-6,5-8,-1-6,-1 5,-10 2,-3-1,-5-8,-5-4,-8 1,-2 0,-12 3,-4-5,0-1,-2-7,-1-5,-5-6,-6-3,-6-4,1-1,-8-1,-2-5,-3-9,-4-11,-6-8,-4-12,-4 4,-3-6,-6-1,-5-1,-6 4,-9 10,-12 11,-3 14,-4 17,-2 11,-7 7,-1 8,-15-3,-9-5,-9-12,-16-1,-8 5,-27-3,-15 3,-30-2,-13 1,-3 7,-8-3,-3 7,5 1,8 1,13-1,27 9,16 10,8 9,2 8,-2 5,-11 4,0 2,-17 6,-6 9,-5 11,3 3,-1 11,11 6,10 7,14 3,13 4,16 4,8-1,9-3,16-3,11-4,13-7,10 2,12 0,5 5,4-4,4-1,0 4,3-5,-1 4,-3 0,2-5,3 4,-2 9,3 6,-4 4,-2 8,2 2,3 4,2 0,8-1,12-4,2-1,0-12,-2-7,1-5,7 0,-2 4,2 4,6 3,-3-1,0 3,5 0,5 3,5-4,9 10,4-3,-3-4,-4-5,-7-11,1-4,1-2,-8-2,-3-10,-2 1,-7-5,-1-1,5-8,-4-1,7-2,4 1,2-4,10 1,3 1,3-4,-2-2,-1 0,1 3,1-3,-1 3,7-3,-5-3,-5-3,0 3,0 2,0 0,-7 3,-5 2,1-2,3-2,-1-4,3-2,3-4,-2 4,2 4,3-1,6 5,-3-3,-4-2,-4-2,-6-3,2-2,7 4,4-1,2 0,3-2,0 0,-5-2,-5 0,-5-1,0 0,-7-5,-3-5,-2 0,-1-4,0-3,1 2,0-2,0 3,1-1,0 3,6 3,-1-2,-4-2,3 1,-1 3,0 2,5 3,3-3,1-4,-3 1,-1 1,-3 3,-1-4,2 3,9 0,-4-2,3 1,1 2,-6-4,-8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4:42:55.7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271.55762"/>
      <inkml:brushProperty name="anchorY" value="1254.80396"/>
      <inkml:brushProperty name="scaleFactor" value="0.5"/>
    </inkml:brush>
  </inkml:definitions>
  <inkml:trace contextRef="#ctx0" brushRef="#br0">1706 5894,'0'0,"4"4,7 6,13 0,44 14,52 8,55 17,91 11,118 13,138 10,140 7,92-14,62-18,-2-18,-60-16,-80-7,-83-13,-77-29,-59-24,-44-34,-41-36,-26-20,-20-12,-19-25,-35-12,-21 7,-23 6,-25 9,-21 3,-21 1,-15 3,-18 4,-26-1,-25 6,-58 108,16-63,-21 63,5-47,-3-30,-10 9,-11 12,-7 15,-11 3,2-6,-2-12,-20-14,-10-13,-19-10,-21-11,-9-5,-15-11,-19 4,-14 6,-30-1,-16 7,-15 7,-26-3,-10 8,-10 5,-16 8,-33 8,-22 2,-13 4,-12-1,-3 2,2 7,13 17,9 7,12 15,7 7,-6 10,5 8,14 0,7 9,4 7,8 7,9 5,11 4,-2 3,15 1,1 5,12 10,-2 15,1 18,-12 3,14-2,19-5,25-1,20-1,19 6,124-36,-56 29,72-34,0 1,0 0,1 1,-16 15,-39 36,8-5,-4 1,-16 7,-9-1,-3 4,2 1,-2-3,4-3,3-4,9-4,7 2,9 3,4 0,4-2,3-2,0 2,1 4,5 4,-6 8,1 2,7 2,1 0,4-5,-6-6,2-2,3-3,3-5,3 7,7 3,7-2,1 3,1 1,2 1,3-3,-2 1,2 1,3-4,1 2,3 0,0 7,2 2,0 1,0 0,1 0,-1-6,0-5,1-11,3-5,6-3,5-5,-1-2,3 2,2-3,-3 1,1 2,-3-2,-4-4,6-3,-2-3,3 7,-4 0,3-2,1-2,2 2,-2-1,0-3,2-1,1-1,6-3,2 5,6 0,-6-1,-1-1,-1-1,-1-2,-1 5,0 10,4-6,1-1,5 2,4 3,-1 3,-2-7,-7-3,1 2,3-7,0 3,3 3,4 6,4 3,2 4,-2-3,-5-4,-4-3,2 0,-4 3,-1-3,-3-1,-6-4,-2-1,-1-3,1 4,2 4,9-5,2-1,1-2,-2-6,-2-1,-6 0,-2 1,-2 0,-5 2,1 6,-3 1,0-5,-2-5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4:42:58.2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558.32007"/>
      <inkml:brushProperty name="anchorY" value="2568.64014"/>
      <inkml:brushProperty name="scaleFactor" value="0.5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4:42:58.7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288.32019"/>
      <inkml:brushProperty name="anchorY" value="1298.64014"/>
      <inkml:brushProperty name="scaleFactor" value="0.5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5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0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7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63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5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point.dev/computer-science/advanced-computer-subjects/image-compression-using-huffman-coding" TargetMode="External"/><Relationship Id="rId2" Type="http://schemas.openxmlformats.org/officeDocument/2006/relationships/hyperlink" Target="https://www.geeksforgeeks.org/text-file-compression-and-decompression-using-huffman-coding/?ref=r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66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6520" y="1738813"/>
            <a:ext cx="8823833" cy="4300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lang="en-IN" sz="2400" b="1" dirty="0">
                <a:latin typeface="Arial Rounded MT Bold" panose="020F0704030504030204" pitchFamily="34" charset="0"/>
                <a:ea typeface="Aharoni" panose="020F0502020204030204" pitchFamily="34" charset="0"/>
                <a:cs typeface="Arial Black" panose="020B0604020202020204" pitchFamily="34" charset="0"/>
              </a:rPr>
              <a:t>Analysis and Design of Algorithms</a:t>
            </a:r>
            <a:endParaRPr sz="2400" b="1" dirty="0">
              <a:latin typeface="Arial Rounded MT Bold" panose="020F0704030504030204" pitchFamily="34" charset="0"/>
              <a:ea typeface="Aharoni" panose="020F050202020403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520" y="3626708"/>
            <a:ext cx="4434205" cy="3643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pc="20" dirty="0">
                <a:latin typeface="Castellar" panose="020A0402060406010301" pitchFamily="18" charset="0"/>
                <a:cs typeface="Trebuchet MS"/>
              </a:rPr>
              <a:t>Huffman Compression for Bmp, Jpg, </a:t>
            </a:r>
            <a:r>
              <a:rPr lang="en-IN" spc="20" dirty="0" err="1">
                <a:latin typeface="Castellar" panose="020A0402060406010301" pitchFamily="18" charset="0"/>
                <a:cs typeface="Trebuchet MS"/>
              </a:rPr>
              <a:t>png</a:t>
            </a:r>
            <a:r>
              <a:rPr lang="en-IN" spc="20" dirty="0">
                <a:latin typeface="Castellar" panose="020A0402060406010301" pitchFamily="18" charset="0"/>
                <a:cs typeface="Trebuchet MS"/>
              </a:rPr>
              <a:t> Images to produce text file</a:t>
            </a:r>
          </a:p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1600" spc="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latin typeface="Trebuchet MS"/>
                <a:cs typeface="Trebuchet MS"/>
              </a:rPr>
              <a:t>PRESENTED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BY: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lang="en-IN" sz="1600" spc="-185" dirty="0">
                <a:latin typeface="Trebuchet MS"/>
                <a:cs typeface="Trebuchet MS"/>
              </a:rPr>
              <a:t> </a:t>
            </a:r>
            <a:r>
              <a:rPr lang="en-IN" sz="1600" b="1" spc="35" dirty="0">
                <a:latin typeface="Trebuchet MS"/>
                <a:cs typeface="Trebuchet MS"/>
              </a:rPr>
              <a:t>Kasyapa Sai Deepak</a:t>
            </a:r>
            <a:r>
              <a:rPr sz="1600" b="1" spc="-40" dirty="0">
                <a:latin typeface="Trebuchet MS"/>
                <a:cs typeface="Trebuchet MS"/>
              </a:rPr>
              <a:t>(</a:t>
            </a:r>
            <a:r>
              <a:rPr lang="en-IN" sz="1600" b="1" spc="-40" dirty="0">
                <a:latin typeface="Trebuchet MS"/>
                <a:cs typeface="Trebuchet MS"/>
              </a:rPr>
              <a:t>St</a:t>
            </a:r>
            <a:r>
              <a:rPr sz="1600" b="1" spc="-40" dirty="0">
                <a:latin typeface="Trebuchet MS"/>
                <a:cs typeface="Trebuchet MS"/>
              </a:rPr>
              <a:t>1228</a:t>
            </a:r>
            <a:r>
              <a:rPr lang="en-IN" sz="1600" b="1" spc="-40" dirty="0">
                <a:latin typeface="Trebuchet MS"/>
                <a:cs typeface="Trebuchet MS"/>
              </a:rPr>
              <a:t>91</a:t>
            </a:r>
            <a:r>
              <a:rPr sz="1600" b="1" spc="-40" dirty="0">
                <a:latin typeface="Trebuchet MS"/>
                <a:cs typeface="Trebuchet MS"/>
              </a:rPr>
              <a:t>)</a:t>
            </a:r>
            <a:endParaRPr lang="en-IN" sz="1600" b="1" spc="-4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1600" b="1" spc="-40" dirty="0">
              <a:latin typeface="Trebuchet MS"/>
              <a:cs typeface="Trebuchet MS"/>
            </a:endParaRPr>
          </a:p>
          <a:p>
            <a:pPr marL="12700"/>
            <a:r>
              <a:rPr lang="en-IN" sz="1600" spc="85" dirty="0">
                <a:latin typeface="Trebuchet MS"/>
                <a:cs typeface="Trebuchet MS"/>
              </a:rPr>
              <a:t>August 2022</a:t>
            </a:r>
          </a:p>
          <a:p>
            <a:pPr marL="12700"/>
            <a:endParaRPr lang="en-IN"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sz="16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18" y="1263489"/>
            <a:ext cx="89116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5"/>
              </a:spcBef>
            </a:pPr>
            <a:r>
              <a:rPr lang="en-IN" sz="2800" spc="455" dirty="0"/>
              <a:t>Working</a:t>
            </a:r>
            <a:endParaRPr sz="2800" spc="45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2445C-A3F6-45E8-B778-99BD10EFF781}"/>
              </a:ext>
            </a:extLst>
          </p:cNvPr>
          <p:cNvSpPr txBox="1"/>
          <p:nvPr/>
        </p:nvSpPr>
        <p:spPr>
          <a:xfrm>
            <a:off x="3041431" y="2967335"/>
            <a:ext cx="611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Firstly , we create two classes for the program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246CFB4-9DBC-4110-8ECD-CF431D66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23" y="1051034"/>
            <a:ext cx="9660759" cy="5189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D4244B-DC3F-4E9F-8D02-69BE5D1F8B4A}"/>
                  </a:ext>
                </a:extLst>
              </p14:cNvPr>
              <p14:cNvContentPartPr/>
              <p14:nvPr/>
            </p14:nvContentPartPr>
            <p14:xfrm>
              <a:off x="5301039" y="2110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D4244B-DC3F-4E9F-8D02-69BE5D1F8B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7399" y="200284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75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6159-A882-433A-BA9F-F2FCC8F3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Dictionary: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,For each pixel data , the dictionary is created.</a:t>
            </a:r>
          </a:p>
          <a:p>
            <a:endParaRPr lang="en-IN" dirty="0"/>
          </a:p>
          <a:p>
            <a:r>
              <a:rPr lang="en-IN" dirty="0"/>
              <a:t>Next, a heap is constructed basis for Dictionary.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6159-A882-433A-BA9F-F2FCC8F3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7936BB0-38CB-468A-9264-D2540A30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91895"/>
            <a:ext cx="9601196" cy="48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6159-A882-433A-BA9F-F2FCC8F3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the Merge Sort:</a:t>
            </a:r>
          </a:p>
          <a:p>
            <a:endParaRPr lang="en-IN" dirty="0"/>
          </a:p>
          <a:p>
            <a:r>
              <a:rPr lang="en-IN" dirty="0"/>
              <a:t>After, it we Recursively merge the  heap elements of the node into a </a:t>
            </a:r>
          </a:p>
          <a:p>
            <a:pPr marL="0" indent="0">
              <a:buNone/>
            </a:pPr>
            <a:r>
              <a:rPr lang="en-IN" dirty="0"/>
              <a:t>Huffman tree</a:t>
            </a:r>
          </a:p>
          <a:p>
            <a:endParaRPr lang="en-IN" dirty="0"/>
          </a:p>
          <a:p>
            <a:r>
              <a:rPr lang="en-IN" dirty="0"/>
              <a:t>Then, Perform Traversing for  Huffman tree to generate the encoded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A30D-5FE9-400D-958F-A817335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b="1" dirty="0"/>
              <a:t> </a:t>
            </a:r>
            <a:r>
              <a:rPr lang="en-IN" sz="2000" b="1" dirty="0"/>
              <a:t>Huffman Tree: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Huff  Tree is generated 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Then , again using the dictionary to encode the strings for  it.</a:t>
            </a:r>
          </a:p>
        </p:txBody>
      </p:sp>
    </p:spTree>
    <p:extLst>
      <p:ext uri="{BB962C8B-B14F-4D97-AF65-F5344CB8AC3E}">
        <p14:creationId xmlns:p14="http://schemas.microsoft.com/office/powerpoint/2010/main" val="56397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D28585E-FACE-4FBB-A3C6-40174DC8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6" y="648139"/>
            <a:ext cx="10340428" cy="5596758"/>
          </a:xfrm>
        </p:spPr>
      </p:pic>
    </p:spTree>
    <p:extLst>
      <p:ext uri="{BB962C8B-B14F-4D97-AF65-F5344CB8AC3E}">
        <p14:creationId xmlns:p14="http://schemas.microsoft.com/office/powerpoint/2010/main" val="246950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spc="455" dirty="0"/>
              <a:t>Run the terminal and Input the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3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641" y="1085601"/>
            <a:ext cx="3557427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spc="455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FE63751-315D-4309-969A-89288685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9" y="937796"/>
            <a:ext cx="9932277" cy="53508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BE45AF-4C89-4673-ADAA-4F62FFAEF10F}"/>
                  </a:ext>
                </a:extLst>
              </p14:cNvPr>
              <p14:cNvContentPartPr/>
              <p14:nvPr/>
            </p14:nvContentPartPr>
            <p14:xfrm>
              <a:off x="1713999" y="3432400"/>
              <a:ext cx="2084400" cy="13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BE45AF-4C89-4673-ADAA-4F62FFAEF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6359" y="3414400"/>
                <a:ext cx="2120040" cy="140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FA9C318-7B1E-4176-AA81-1599CC27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5" y="630621"/>
            <a:ext cx="10965073" cy="5631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B17C90-EAF2-4421-BDDE-DE7BF2DC3E9E}"/>
                  </a:ext>
                </a:extLst>
              </p14:cNvPr>
              <p14:cNvContentPartPr/>
              <p14:nvPr/>
            </p14:nvContentPartPr>
            <p14:xfrm>
              <a:off x="2061759" y="2723920"/>
              <a:ext cx="4642200" cy="235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B17C90-EAF2-4421-BDDE-DE7BF2DC3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4119" y="2705920"/>
                <a:ext cx="4677840" cy="23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382C16-DEE4-4F08-A670-369B173FE5BC}"/>
                  </a:ext>
                </a:extLst>
              </p14:cNvPr>
              <p14:cNvContentPartPr/>
              <p14:nvPr/>
            </p14:nvContentPartPr>
            <p14:xfrm>
              <a:off x="7238559" y="56777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382C16-DEE4-4F08-A670-369B173FE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0919" y="56597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D85A42-3586-4D7D-A4DF-7DE08771644C}"/>
                  </a:ext>
                </a:extLst>
              </p14:cNvPr>
              <p14:cNvContentPartPr/>
              <p14:nvPr/>
            </p14:nvContentPartPr>
            <p14:xfrm>
              <a:off x="6827439" y="49066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D85A42-3586-4D7D-A4DF-7DE0877164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9439" y="48889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641" y="1516488"/>
            <a:ext cx="355742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spc="455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598F536-5DF0-4560-8D50-599395D9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5" y="595586"/>
            <a:ext cx="10981242" cy="56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5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457" y="754489"/>
            <a:ext cx="21647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45" dirty="0"/>
              <a:t>C</a:t>
            </a:r>
            <a:r>
              <a:rPr sz="2800" spc="480" dirty="0"/>
              <a:t>O</a:t>
            </a:r>
            <a:r>
              <a:rPr sz="2800" spc="270" dirty="0"/>
              <a:t>N</a:t>
            </a:r>
            <a:r>
              <a:rPr sz="2800" spc="250" dirty="0"/>
              <a:t>T</a:t>
            </a:r>
            <a:r>
              <a:rPr sz="2800" spc="-110" dirty="0"/>
              <a:t>E</a:t>
            </a:r>
            <a:r>
              <a:rPr sz="2800" spc="270" dirty="0"/>
              <a:t>N</a:t>
            </a:r>
            <a:r>
              <a:rPr sz="2800" spc="250" dirty="0"/>
              <a:t>T</a:t>
            </a:r>
            <a:r>
              <a:rPr sz="2800" spc="-7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250" y="3075806"/>
            <a:ext cx="3255645" cy="2142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Trebuchet MS"/>
                <a:cs typeface="Trebuchet MS"/>
              </a:rPr>
              <a:t>I</a:t>
            </a:r>
            <a:r>
              <a:rPr sz="2000" spc="-90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60" dirty="0">
                <a:latin typeface="Trebuchet MS"/>
                <a:cs typeface="Trebuchet MS"/>
              </a:rPr>
              <a:t>od</a:t>
            </a:r>
            <a:r>
              <a:rPr sz="2000" spc="-50" dirty="0">
                <a:latin typeface="Trebuchet MS"/>
                <a:cs typeface="Trebuchet MS"/>
              </a:rPr>
              <a:t>u</a:t>
            </a:r>
            <a:r>
              <a:rPr sz="2000" spc="-140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n</a:t>
            </a:r>
            <a:endParaRPr lang="en-IN" sz="2000" spc="-9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000" spc="-95" dirty="0">
                <a:latin typeface="Trebuchet MS"/>
                <a:cs typeface="Trebuchet MS"/>
              </a:rPr>
              <a:t>Objectives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000" spc="-40" dirty="0">
                <a:latin typeface="Trebuchet MS"/>
                <a:cs typeface="Trebuchet MS"/>
              </a:rPr>
              <a:t>Working</a:t>
            </a: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000" spc="-40" dirty="0">
                <a:latin typeface="Trebuchet MS"/>
                <a:cs typeface="Trebuchet MS"/>
              </a:rPr>
              <a:t>Future Work</a:t>
            </a:r>
            <a:endParaRPr lang="en-IN"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000" spc="-40" dirty="0">
                <a:latin typeface="Trebuchet MS"/>
                <a:cs typeface="Trebuchet MS"/>
              </a:rPr>
              <a:t>References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spc="455" dirty="0"/>
              <a:t>We can see the Text File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F6DC44-D4B7-45AB-AFFF-9511E756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3" y="578069"/>
            <a:ext cx="11110214" cy="5658069"/>
          </a:xfrm>
        </p:spPr>
      </p:pic>
    </p:spTree>
    <p:extLst>
      <p:ext uri="{BB962C8B-B14F-4D97-AF65-F5344CB8AC3E}">
        <p14:creationId xmlns:p14="http://schemas.microsoft.com/office/powerpoint/2010/main" val="91022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CA3519-3594-476D-94EC-294B4C182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13465"/>
          <a:stretch/>
        </p:blipFill>
        <p:spPr>
          <a:xfrm>
            <a:off x="496179" y="639380"/>
            <a:ext cx="11030166" cy="5596758"/>
          </a:xfrm>
        </p:spPr>
      </p:pic>
    </p:spTree>
    <p:extLst>
      <p:ext uri="{BB962C8B-B14F-4D97-AF65-F5344CB8AC3E}">
        <p14:creationId xmlns:p14="http://schemas.microsoft.com/office/powerpoint/2010/main" val="139080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spc="455" dirty="0">
                <a:latin typeface="Castellar" panose="020A0402060406010301" pitchFamily="18" charset="0"/>
              </a:rPr>
              <a:t>Hence , the image is Compressed and outputs the Text File with compressed dat</a:t>
            </a:r>
            <a:r>
              <a:rPr lang="en-IN" b="1" spc="455" dirty="0">
                <a:latin typeface="Castellar" panose="020A0402060406010301" pitchFamily="18" charset="0"/>
              </a:rPr>
              <a:t>a.</a:t>
            </a:r>
          </a:p>
          <a:p>
            <a:endParaRPr lang="en-IN" sz="2400" b="1" spc="45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6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spc="455" dirty="0">
                <a:latin typeface="Castellar" panose="020A0402060406010301" pitchFamily="18" charset="0"/>
              </a:rPr>
              <a:t>Future work </a:t>
            </a:r>
          </a:p>
          <a:p>
            <a:endParaRPr lang="en-IN" b="1" spc="455" dirty="0">
              <a:latin typeface="Castellar" panose="020A0402060406010301" pitchFamily="18" charset="0"/>
            </a:endParaRPr>
          </a:p>
          <a:p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Improve near-lossless technique for enhancing the Quality of the  image</a:t>
            </a:r>
          </a:p>
          <a:p>
            <a:endParaRPr lang="en-IN" b="1" spc="455" dirty="0">
              <a:latin typeface="Castellar" panose="020A0402060406010301" pitchFamily="18" charset="0"/>
            </a:endParaRPr>
          </a:p>
          <a:p>
            <a:r>
              <a:rPr lang="en-IN" sz="1800" b="0" i="0" dirty="0">
                <a:solidFill>
                  <a:srgbClr val="222233"/>
                </a:solidFill>
                <a:effectLst/>
                <a:latin typeface="Georgia" panose="02040502050405020303" pitchFamily="18" charset="0"/>
              </a:rPr>
              <a:t>Try to Enhance the Efficiency </a:t>
            </a:r>
          </a:p>
          <a:p>
            <a:endParaRPr lang="en-IN" sz="2400" b="1" spc="45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7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780" y="1076724"/>
            <a:ext cx="9601196" cy="3318936"/>
          </a:xfrm>
        </p:spPr>
        <p:txBody>
          <a:bodyPr/>
          <a:lstStyle/>
          <a:p>
            <a:endParaRPr lang="en-IN" sz="2400" b="1" spc="455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985F0-0A2B-483B-8EA2-E0F56B68B86F}"/>
              </a:ext>
            </a:extLst>
          </p:cNvPr>
          <p:cNvSpPr txBox="1"/>
          <p:nvPr/>
        </p:nvSpPr>
        <p:spPr>
          <a:xfrm>
            <a:off x="3037052" y="2613713"/>
            <a:ext cx="611789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References: 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US" dirty="0">
                <a:hlinkClick r:id="rId2"/>
              </a:rPr>
              <a:t>https://www.geeksforgeeks.org/text-file-compression-and-decompression-using-huffman-coding/?ref=rp</a:t>
            </a:r>
            <a:endParaRPr lang="en-IN" sz="2400" b="1" dirty="0"/>
          </a:p>
          <a:p>
            <a:endParaRPr lang="en-IN" sz="2400" b="1" dirty="0"/>
          </a:p>
          <a:p>
            <a:r>
              <a:rPr lang="en-US" dirty="0">
                <a:hlinkClick r:id="rId3"/>
              </a:rPr>
              <a:t>https://tutorialspoint.dev/computer-science/advanced-computer-subjects/image-compression-using-huffman-coding</a:t>
            </a:r>
            <a:endParaRPr lang="en-IN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F5CED-18A7-47AF-A3AF-C8A16AC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6000" b="1" spc="455" dirty="0"/>
              <a:t>Thank</a:t>
            </a:r>
            <a:r>
              <a:rPr lang="en-IN" b="1" spc="455" dirty="0"/>
              <a:t> </a:t>
            </a:r>
            <a:r>
              <a:rPr lang="en-IN" sz="6000" b="1" spc="455" dirty="0"/>
              <a:t>You</a:t>
            </a:r>
          </a:p>
          <a:p>
            <a:pPr marL="457200" lvl="1" indent="0">
              <a:buNone/>
            </a:pPr>
            <a:endParaRPr lang="en-IN" b="1" spc="455" dirty="0"/>
          </a:p>
          <a:p>
            <a:pPr marL="457200" lvl="1" indent="0">
              <a:buNone/>
            </a:pPr>
            <a:endParaRPr lang="en-IN" b="1" spc="455" dirty="0"/>
          </a:p>
          <a:p>
            <a:pPr marL="457200" lvl="1" indent="0">
              <a:buNone/>
            </a:pPr>
            <a:r>
              <a:rPr lang="en-IN" sz="4000" b="1" spc="455" dirty="0"/>
              <a:t>st122891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687" y="772006"/>
            <a:ext cx="312801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492" y="3041764"/>
            <a:ext cx="9296400" cy="1563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sz="2800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Huffman coding is </a:t>
            </a:r>
            <a:r>
              <a:rPr lang="en-IN" sz="2800" b="1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a method of data compression that is independent of the data type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, that is, the data could represent an image, audio or spreadsheet.</a:t>
            </a:r>
            <a:endParaRPr lang="en-IN" sz="2800" b="1" dirty="0">
              <a:latin typeface="Abadi Extra Light" panose="020B0204020104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16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687" y="772006"/>
            <a:ext cx="312801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492" y="2516246"/>
            <a:ext cx="9296400" cy="2719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Compression is used for compressing the text files.</a:t>
            </a: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for the audio, image files -- compression can be done using Huffman coding.</a:t>
            </a: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discuss about the image compression using Huffman.</a:t>
            </a: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mainly, with converting the image file , it also gives output as a text file containing image data </a:t>
            </a:r>
          </a:p>
        </p:txBody>
      </p:sp>
    </p:spTree>
    <p:extLst>
      <p:ext uri="{BB962C8B-B14F-4D97-AF65-F5344CB8AC3E}">
        <p14:creationId xmlns:p14="http://schemas.microsoft.com/office/powerpoint/2010/main" val="39014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687" y="772006"/>
            <a:ext cx="312801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492" y="2516246"/>
            <a:ext cx="9296400" cy="134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IN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Program Specially functions to produce the Text file of Compressed input Data by taking the Input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FB5F-2571-4CBF-89DC-4ED7BA21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OBJECTIVES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8E3-C7CF-4117-835A-D3EAA084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we give input as an image and info about the pixel data.</a:t>
            </a:r>
          </a:p>
          <a:p>
            <a:endParaRPr lang="en-IN" dirty="0"/>
          </a:p>
          <a:p>
            <a:r>
              <a:rPr lang="en-IN" dirty="0"/>
              <a:t>For each pixel data , the dictionary is created. Then Combines into heap and merges into Huffman tree</a:t>
            </a:r>
          </a:p>
          <a:p>
            <a:r>
              <a:rPr lang="en-IN" dirty="0"/>
              <a:t>Finally, we want to get a Text file containing the compressed image data.</a:t>
            </a:r>
          </a:p>
        </p:txBody>
      </p:sp>
    </p:spTree>
    <p:extLst>
      <p:ext uri="{BB962C8B-B14F-4D97-AF65-F5344CB8AC3E}">
        <p14:creationId xmlns:p14="http://schemas.microsoft.com/office/powerpoint/2010/main" val="10050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18" y="1263489"/>
            <a:ext cx="89116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5"/>
              </a:spcBef>
            </a:pPr>
            <a:r>
              <a:rPr lang="en-IN" sz="2800" spc="455" dirty="0"/>
              <a:t>Working</a:t>
            </a:r>
            <a:endParaRPr sz="2800" spc="45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2445C-A3F6-45E8-B778-99BD10EFF781}"/>
              </a:ext>
            </a:extLst>
          </p:cNvPr>
          <p:cNvSpPr txBox="1"/>
          <p:nvPr/>
        </p:nvSpPr>
        <p:spPr>
          <a:xfrm>
            <a:off x="3041431" y="2967335"/>
            <a:ext cx="6117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Algorithms and Data Structures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Dynamic Programming – Huffman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2445C-A3F6-45E8-B778-99BD10EFF781}"/>
              </a:ext>
            </a:extLst>
          </p:cNvPr>
          <p:cNvSpPr txBox="1"/>
          <p:nvPr/>
        </p:nvSpPr>
        <p:spPr>
          <a:xfrm>
            <a:off x="2349501" y="1741128"/>
            <a:ext cx="6117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Expected Results and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input Any type of images(jpg, bmp, </a:t>
            </a:r>
            <a:r>
              <a:rPr lang="en-IN" dirty="0" err="1"/>
              <a:t>png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Pixel data of an image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Compression time can be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 is compressed and shows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Text file is generated and we can see the compressed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4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18" y="1263489"/>
            <a:ext cx="89116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5"/>
              </a:spcBef>
            </a:pPr>
            <a:r>
              <a:rPr lang="en-IN" sz="2800" spc="455" dirty="0"/>
              <a:t>Working</a:t>
            </a:r>
            <a:endParaRPr sz="2800" spc="45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2445C-A3F6-45E8-B778-99BD10EFF781}"/>
              </a:ext>
            </a:extLst>
          </p:cNvPr>
          <p:cNvSpPr txBox="1"/>
          <p:nvPr/>
        </p:nvSpPr>
        <p:spPr>
          <a:xfrm>
            <a:off x="3041431" y="2967335"/>
            <a:ext cx="6117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Firstly , we create two classes for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Initialize them with the 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define  the class Heap node and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Organic</vt:lpstr>
      <vt:lpstr>Analysis and Design of Algorithms</vt:lpstr>
      <vt:lpstr>CONTENTS</vt:lpstr>
      <vt:lpstr>INTRODUCTION</vt:lpstr>
      <vt:lpstr>INTRODUCTION</vt:lpstr>
      <vt:lpstr>INTRODUCTION</vt:lpstr>
      <vt:lpstr>OBJECTIVES</vt:lpstr>
      <vt:lpstr>Working</vt:lpstr>
      <vt:lpstr>PowerPoint Presentation</vt:lpstr>
      <vt:lpstr>Working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barriers to digital government: mapping the strategies of digital champions</dc:title>
  <dc:creator>Paramik Dasgupta</dc:creator>
  <cp:lastModifiedBy>Kasyapa Sai Deepak</cp:lastModifiedBy>
  <cp:revision>6</cp:revision>
  <dcterms:created xsi:type="dcterms:W3CDTF">2022-07-07T02:45:05Z</dcterms:created>
  <dcterms:modified xsi:type="dcterms:W3CDTF">2022-12-02T04:31:59Z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2022-06-02T00:00:00Z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2022-07-07T00:00:00Z</vt:filetime>
  </property>
</Properties>
</file>