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2" r:id="rId25"/>
    <p:sldId id="284" r:id="rId26"/>
    <p:sldId id="285" r:id="rId2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20" y="1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ak kumar" userId="3de8efd094089998" providerId="LiveId" clId="{279C186C-90EB-4B39-840E-C02989B370DC}"/>
    <pc:docChg chg="modSld">
      <pc:chgData name="Deepak kumar" userId="3de8efd094089998" providerId="LiveId" clId="{279C186C-90EB-4B39-840E-C02989B370DC}" dt="2023-02-19T14:29:09.652" v="33" actId="20577"/>
      <pc:docMkLst>
        <pc:docMk/>
      </pc:docMkLst>
      <pc:sldChg chg="modSp mod">
        <pc:chgData name="Deepak kumar" userId="3de8efd094089998" providerId="LiveId" clId="{279C186C-90EB-4B39-840E-C02989B370DC}" dt="2023-02-19T14:29:09.652" v="33" actId="20577"/>
        <pc:sldMkLst>
          <pc:docMk/>
          <pc:sldMk cId="0" sldId="257"/>
        </pc:sldMkLst>
        <pc:spChg chg="mod">
          <ac:chgData name="Deepak kumar" userId="3de8efd094089998" providerId="LiveId" clId="{279C186C-90EB-4B39-840E-C02989B370DC}" dt="2023-02-19T14:29:09.652" v="33" actId="20577"/>
          <ac:spMkLst>
            <pc:docMk/>
            <pc:sldMk cId="0" sldId="257"/>
            <ac:spMk id="2" creationId="{00000000-0000-0000-0000-000000000000}"/>
          </ac:spMkLst>
        </pc:spChg>
      </pc:sldChg>
      <pc:sldChg chg="modSp mod">
        <pc:chgData name="Deepak kumar" userId="3de8efd094089998" providerId="LiveId" clId="{279C186C-90EB-4B39-840E-C02989B370DC}" dt="2023-01-31T19:16:23.568" v="2" actId="14100"/>
        <pc:sldMkLst>
          <pc:docMk/>
          <pc:sldMk cId="0" sldId="284"/>
        </pc:sldMkLst>
        <pc:spChg chg="mod">
          <ac:chgData name="Deepak kumar" userId="3de8efd094089998" providerId="LiveId" clId="{279C186C-90EB-4B39-840E-C02989B370DC}" dt="2023-01-31T19:16:23.568" v="2" actId="14100"/>
          <ac:spMkLst>
            <pc:docMk/>
            <pc:sldMk cId="0" sldId="28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BCE16-6B04-4C9F-85FA-374C6B49E120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F3ABD-2BA3-4DEC-8216-8F9433F97D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936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F3ABD-2BA3-4DEC-8216-8F9433F97DDF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772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78634" y="1118361"/>
            <a:ext cx="5586730" cy="1217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2980" y="67056"/>
            <a:ext cx="348996" cy="35813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45612" y="1893265"/>
            <a:ext cx="3652774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4144" y="1323847"/>
            <a:ext cx="7855711" cy="1668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829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Cap</a:t>
            </a:r>
            <a:r>
              <a:rPr spc="-100" dirty="0"/>
              <a:t>s</a:t>
            </a:r>
            <a:r>
              <a:rPr spc="-114" dirty="0"/>
              <a:t>tone</a:t>
            </a:r>
            <a:r>
              <a:rPr spc="-285" dirty="0"/>
              <a:t> </a:t>
            </a:r>
            <a:r>
              <a:rPr spc="-150" dirty="0"/>
              <a:t>Project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3600" spc="-114" dirty="0">
                <a:solidFill>
                  <a:srgbClr val="124F5C"/>
                </a:solidFill>
              </a:rPr>
              <a:t>Hotel</a:t>
            </a:r>
            <a:r>
              <a:rPr sz="3600" spc="-204" dirty="0">
                <a:solidFill>
                  <a:srgbClr val="124F5C"/>
                </a:solidFill>
              </a:rPr>
              <a:t> </a:t>
            </a:r>
            <a:r>
              <a:rPr sz="3600" spc="-55" dirty="0">
                <a:solidFill>
                  <a:srgbClr val="124F5C"/>
                </a:solidFill>
              </a:rPr>
              <a:t>B</a:t>
            </a:r>
            <a:r>
              <a:rPr sz="3600" spc="-45" dirty="0">
                <a:solidFill>
                  <a:srgbClr val="124F5C"/>
                </a:solidFill>
              </a:rPr>
              <a:t>o</a:t>
            </a:r>
            <a:r>
              <a:rPr sz="3600" spc="-75" dirty="0">
                <a:solidFill>
                  <a:srgbClr val="124F5C"/>
                </a:solidFill>
              </a:rPr>
              <a:t>oking</a:t>
            </a:r>
            <a:r>
              <a:rPr sz="3600" spc="-204" dirty="0">
                <a:solidFill>
                  <a:srgbClr val="124F5C"/>
                </a:solidFill>
              </a:rPr>
              <a:t> </a:t>
            </a:r>
            <a:r>
              <a:rPr sz="3600" spc="-130" dirty="0">
                <a:solidFill>
                  <a:srgbClr val="124F5C"/>
                </a:solidFill>
              </a:rPr>
              <a:t>Anal</a:t>
            </a:r>
            <a:r>
              <a:rPr sz="3600" spc="-150" dirty="0">
                <a:solidFill>
                  <a:srgbClr val="124F5C"/>
                </a:solidFill>
              </a:rPr>
              <a:t>y</a:t>
            </a:r>
            <a:r>
              <a:rPr sz="3600" spc="-200" dirty="0">
                <a:solidFill>
                  <a:srgbClr val="124F5C"/>
                </a:solidFill>
              </a:rPr>
              <a:t>sis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971800" y="2876550"/>
            <a:ext cx="30003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7970">
              <a:lnSpc>
                <a:spcPct val="100000"/>
              </a:lnSpc>
              <a:spcBef>
                <a:spcPts val="100"/>
              </a:spcBef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Deepak kumar 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Mahto</a:t>
            </a:r>
            <a:endParaRPr sz="1800" dirty="0">
              <a:solidFill>
                <a:schemeClr val="tx1">
                  <a:lumMod val="95000"/>
                  <a:lumOff val="5000"/>
                </a:schemeClr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5071" y="448436"/>
            <a:ext cx="298640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/>
              <a:t>Hotel</a:t>
            </a:r>
            <a:r>
              <a:rPr sz="2500" spc="-10" dirty="0"/>
              <a:t> </a:t>
            </a:r>
            <a:r>
              <a:rPr sz="2500" dirty="0"/>
              <a:t>wise</a:t>
            </a:r>
            <a:r>
              <a:rPr sz="2500" spc="-25" dirty="0"/>
              <a:t> </a:t>
            </a:r>
            <a:r>
              <a:rPr sz="2500" spc="-10" dirty="0"/>
              <a:t>Analysis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644144" y="1066545"/>
            <a:ext cx="7636509" cy="3375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While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doing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hotel-wise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5" dirty="0">
                <a:latin typeface="Arial MT"/>
                <a:cs typeface="Arial MT"/>
              </a:rPr>
              <a:t> given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hotel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booking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dataset,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we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answered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following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questions: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120"/>
              </a:spcBef>
              <a:buAutoNum type="arabicParenBoth"/>
              <a:tabLst>
                <a:tab pos="355600" algn="l"/>
              </a:tabLst>
            </a:pPr>
            <a:r>
              <a:rPr sz="1400" dirty="0">
                <a:latin typeface="Arial MT"/>
                <a:cs typeface="Arial MT"/>
              </a:rPr>
              <a:t>Percentage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bookings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each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hotels?</a:t>
            </a: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AutoNum type="arabicParenBoth"/>
            </a:pPr>
            <a:endParaRPr sz="145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spc="5" dirty="0">
                <a:latin typeface="Arial MT"/>
                <a:cs typeface="Arial MT"/>
              </a:rPr>
              <a:t>Which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hotel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makes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more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revenue?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AutoNum type="arabicParenBoth"/>
            </a:pPr>
            <a:endParaRPr sz="145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spc="5" dirty="0">
                <a:latin typeface="Arial MT"/>
                <a:cs typeface="Arial MT"/>
              </a:rPr>
              <a:t>Which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hotel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has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higher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lead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time?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AutoNum type="arabicParenBoth"/>
            </a:pPr>
            <a:endParaRPr sz="145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spc="5" dirty="0">
                <a:latin typeface="Arial MT"/>
                <a:cs typeface="Arial MT"/>
              </a:rPr>
              <a:t>What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most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preferred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stay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length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each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hotel?</a:t>
            </a: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AutoNum type="arabicParenBoth"/>
            </a:pPr>
            <a:endParaRPr sz="145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spc="-5" dirty="0">
                <a:latin typeface="Arial MT"/>
                <a:cs typeface="Arial MT"/>
              </a:rPr>
              <a:t>For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which</a:t>
            </a:r>
            <a:r>
              <a:rPr sz="1400" dirty="0">
                <a:latin typeface="Arial MT"/>
                <a:cs typeface="Arial MT"/>
              </a:rPr>
              <a:t> hotel,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does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people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have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wait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longer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get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booking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confirmed?</a:t>
            </a: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AutoNum type="arabicParenBoth"/>
            </a:pPr>
            <a:endParaRPr sz="145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spc="5" dirty="0">
                <a:latin typeface="Arial MT"/>
                <a:cs typeface="Arial MT"/>
              </a:rPr>
              <a:t>Which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hotel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has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higher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booking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cancellations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rate?</a:t>
            </a: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AutoNum type="arabicParenBoth"/>
            </a:pPr>
            <a:endParaRPr sz="145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spc="5" dirty="0">
                <a:latin typeface="Arial MT"/>
                <a:cs typeface="Arial MT"/>
              </a:rPr>
              <a:t>Which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hotel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have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higher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how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much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customer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returning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rate?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9481" y="329907"/>
            <a:ext cx="2339527" cy="197319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1697" y="330227"/>
            <a:ext cx="2294261" cy="198825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27818" y="330150"/>
            <a:ext cx="2533514" cy="198466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46820" y="2568127"/>
            <a:ext cx="2547767" cy="206469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61873" y="2355849"/>
            <a:ext cx="5067300" cy="249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185420" algn="l"/>
              </a:tabLst>
            </a:pP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A</a:t>
            </a:r>
            <a:r>
              <a:rPr lang="en-IN" sz="1200" spc="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5" dirty="0" err="1">
                <a:solidFill>
                  <a:srgbClr val="202020"/>
                </a:solidFill>
                <a:latin typeface="Roboto"/>
                <a:cs typeface="Roboto"/>
              </a:rPr>
              <a:t>ound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60%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bookings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 a</a:t>
            </a:r>
            <a:r>
              <a:rPr lang="en-IN" sz="1200" spc="3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40" dirty="0" err="1">
                <a:solidFill>
                  <a:srgbClr val="202020"/>
                </a:solidFill>
                <a:latin typeface="Roboto"/>
                <a:cs typeface="Roboto"/>
              </a:rPr>
              <a:t>fo</a:t>
            </a:r>
            <a:r>
              <a:rPr lang="en-IN" sz="1200" spc="4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City hotel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40%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bookings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a</a:t>
            </a:r>
            <a:r>
              <a:rPr lang="en-IN" sz="1200" spc="3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e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40" dirty="0" err="1">
                <a:solidFill>
                  <a:srgbClr val="202020"/>
                </a:solidFill>
                <a:latin typeface="Roboto"/>
                <a:cs typeface="Roboto"/>
              </a:rPr>
              <a:t>fo</a:t>
            </a:r>
            <a:r>
              <a:rPr lang="en-IN" sz="1200" spc="4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Reso</a:t>
            </a:r>
            <a:r>
              <a:rPr lang="en-IN" sz="1200" spc="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t </a:t>
            </a:r>
            <a:r>
              <a:rPr sz="1200" spc="-28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hotel.</a:t>
            </a:r>
            <a:endParaRPr sz="1200" dirty="0">
              <a:latin typeface="Roboto"/>
              <a:cs typeface="Roboto"/>
            </a:endParaRPr>
          </a:p>
          <a:p>
            <a:pPr marL="184785" marR="211454" indent="-172720">
              <a:lnSpc>
                <a:spcPct val="150000"/>
              </a:lnSpc>
              <a:buClr>
                <a:srgbClr val="000000"/>
              </a:buClr>
              <a:buFont typeface="Arial MT"/>
              <a:buChar char="•"/>
              <a:tabLst>
                <a:tab pos="185420" algn="l"/>
              </a:tabLst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Avg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 ad</a:t>
            </a:r>
            <a:r>
              <a:rPr lang="en-IN" sz="1200" spc="2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Reso</a:t>
            </a:r>
            <a:r>
              <a:rPr lang="en-IN" sz="1200" spc="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t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slightly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5" dirty="0" err="1">
                <a:solidFill>
                  <a:srgbClr val="202020"/>
                </a:solidFill>
                <a:latin typeface="Roboto"/>
                <a:cs typeface="Roboto"/>
              </a:rPr>
              <a:t>lowe</a:t>
            </a:r>
            <a:r>
              <a:rPr lang="en-IN" sz="1200" spc="1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City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hotel.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Hence,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City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seems to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be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making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slightly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5" dirty="0" err="1">
                <a:solidFill>
                  <a:srgbClr val="202020"/>
                </a:solidFill>
                <a:latin typeface="Roboto"/>
                <a:cs typeface="Roboto"/>
              </a:rPr>
              <a:t>mo</a:t>
            </a:r>
            <a:r>
              <a:rPr lang="en-IN" sz="1200" spc="2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lang="en-IN" sz="1200" spc="-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dirty="0" err="1">
                <a:solidFill>
                  <a:srgbClr val="202020"/>
                </a:solidFill>
                <a:latin typeface="Roboto"/>
                <a:cs typeface="Roboto"/>
              </a:rPr>
              <a:t>evenue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.</a:t>
            </a:r>
            <a:endParaRPr sz="1200" dirty="0">
              <a:latin typeface="Roboto"/>
              <a:cs typeface="Roboto"/>
            </a:endParaRPr>
          </a:p>
          <a:p>
            <a:pPr marL="184785" marR="37465" indent="-172720">
              <a:lnSpc>
                <a:spcPct val="150000"/>
              </a:lnSpc>
              <a:buClr>
                <a:srgbClr val="000000"/>
              </a:buClr>
              <a:buFont typeface="Arial MT"/>
              <a:buChar char="•"/>
              <a:tabLst>
                <a:tab pos="185420" algn="l"/>
              </a:tabLst>
            </a:pP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City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hotel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has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slightly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 err="1">
                <a:solidFill>
                  <a:srgbClr val="202020"/>
                </a:solidFill>
                <a:latin typeface="Roboto"/>
                <a:cs typeface="Roboto"/>
              </a:rPr>
              <a:t>highe</a:t>
            </a:r>
            <a:r>
              <a:rPr lang="en-IN" sz="1200" spc="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median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lead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time.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Also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median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lead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time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significantly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 err="1">
                <a:solidFill>
                  <a:srgbClr val="202020"/>
                </a:solidFill>
                <a:latin typeface="Roboto"/>
                <a:cs typeface="Roboto"/>
              </a:rPr>
              <a:t>highe</a:t>
            </a:r>
            <a:r>
              <a:rPr lang="en-IN" sz="1200" spc="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each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case,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this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means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 err="1">
                <a:solidFill>
                  <a:srgbClr val="202020"/>
                </a:solidFill>
                <a:latin typeface="Roboto"/>
                <a:cs typeface="Roboto"/>
              </a:rPr>
              <a:t>custome</a:t>
            </a:r>
            <a:r>
              <a:rPr lang="en-IN" sz="120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s gene</a:t>
            </a:r>
            <a:r>
              <a:rPr lang="en-IN" sz="120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ally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plan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 err="1">
                <a:solidFill>
                  <a:srgbClr val="202020"/>
                </a:solidFill>
                <a:latin typeface="Roboto"/>
                <a:cs typeface="Roboto"/>
              </a:rPr>
              <a:t>thei</a:t>
            </a:r>
            <a:r>
              <a:rPr lang="en-IN" sz="1200" spc="1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visits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way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to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eaíly.</a:t>
            </a:r>
            <a:endParaRPr sz="1200" dirty="0">
              <a:latin typeface="Roboto"/>
              <a:cs typeface="Roboto"/>
            </a:endParaRPr>
          </a:p>
          <a:p>
            <a:pPr marL="184785" marR="31750" indent="-172720">
              <a:lnSpc>
                <a:spcPts val="2160"/>
              </a:lnSpc>
              <a:spcBef>
                <a:spcPts val="105"/>
              </a:spcBef>
              <a:buClr>
                <a:srgbClr val="000000"/>
              </a:buClr>
              <a:buFont typeface="Arial MT"/>
              <a:buChar char="•"/>
              <a:tabLst>
                <a:tab pos="185420" algn="l"/>
              </a:tabLst>
            </a:pP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City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has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significantly </a:t>
            </a:r>
            <a:r>
              <a:rPr sz="1200" spc="5" dirty="0" err="1">
                <a:solidFill>
                  <a:srgbClr val="202020"/>
                </a:solidFill>
                <a:latin typeface="Roboto"/>
                <a:cs typeface="Roboto"/>
              </a:rPr>
              <a:t>longe</a:t>
            </a:r>
            <a:r>
              <a:rPr lang="en-IN" sz="1200" spc="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waiting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time,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hence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City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much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 err="1">
                <a:solidFill>
                  <a:srgbClr val="202020"/>
                </a:solidFill>
                <a:latin typeface="Roboto"/>
                <a:cs typeface="Roboto"/>
              </a:rPr>
              <a:t>busie</a:t>
            </a:r>
            <a:r>
              <a:rPr lang="en-IN" sz="1200" spc="1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than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Reso</a:t>
            </a:r>
            <a:r>
              <a:rPr lang="en-IN" sz="1200" spc="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t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Ho</a:t>
            </a:r>
            <a:r>
              <a:rPr lang="en-IN" sz="1200" spc="-5" dirty="0">
                <a:solidFill>
                  <a:srgbClr val="202020"/>
                </a:solidFill>
                <a:latin typeface="Roboto"/>
                <a:cs typeface="Roboto"/>
              </a:rPr>
              <a:t>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el.</a:t>
            </a:r>
            <a:endParaRPr sz="12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83608" y="102107"/>
            <a:ext cx="3941064" cy="199656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6645" y="2530548"/>
            <a:ext cx="3654034" cy="18745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1847" y="177568"/>
            <a:ext cx="3659268" cy="192171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9376" y="2169667"/>
            <a:ext cx="4034154" cy="22249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88900" indent="-287020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Most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stays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a</a:t>
            </a:r>
            <a:r>
              <a:rPr lang="en-IN" sz="1200" spc="3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e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less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than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5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days. </a:t>
            </a:r>
            <a:r>
              <a:rPr lang="en-IN" sz="1200" spc="100" dirty="0">
                <a:solidFill>
                  <a:srgbClr val="202020"/>
                </a:solidFill>
                <a:latin typeface="Roboto"/>
                <a:cs typeface="Roboto"/>
              </a:rPr>
              <a:t>There are very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few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long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stays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at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but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Reso</a:t>
            </a:r>
            <a:r>
              <a:rPr lang="en-IN" sz="1200" spc="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5" dirty="0">
                <a:solidFill>
                  <a:srgbClr val="202020"/>
                </a:solidFill>
                <a:latin typeface="Roboto"/>
                <a:cs typeface="Roboto"/>
              </a:rPr>
              <a:t>p</a:t>
            </a:r>
            <a:r>
              <a:rPr lang="en-IN" sz="1200" spc="35" dirty="0">
                <a:solidFill>
                  <a:srgbClr val="202020"/>
                </a:solidFill>
                <a:latin typeface="Roboto"/>
                <a:cs typeface="Roboto"/>
              </a:rPr>
              <a:t>referred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40" dirty="0" err="1">
                <a:solidFill>
                  <a:srgbClr val="202020"/>
                </a:solidFill>
                <a:latin typeface="Roboto"/>
                <a:cs typeface="Roboto"/>
              </a:rPr>
              <a:t>fo</a:t>
            </a:r>
            <a:r>
              <a:rPr lang="en-IN" sz="1200" spc="4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4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long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stays.</a:t>
            </a:r>
            <a:endParaRPr sz="1200" dirty="0">
              <a:latin typeface="Roboto"/>
              <a:cs typeface="Roboto"/>
            </a:endParaRPr>
          </a:p>
          <a:p>
            <a:pPr marL="299085" marR="41910" indent="-287020">
              <a:lnSpc>
                <a:spcPct val="150000"/>
              </a:lnSpc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Almost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30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%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City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bookings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25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%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 Reso</a:t>
            </a:r>
            <a:r>
              <a:rPr lang="en-IN" sz="1200" spc="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t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 bookings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got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canceled.</a:t>
            </a:r>
            <a:endParaRPr sz="1200" dirty="0">
              <a:latin typeface="Roboto"/>
              <a:cs typeface="Roboto"/>
            </a:endParaRPr>
          </a:p>
          <a:p>
            <a:pPr marL="299085" marR="5080" indent="-287020">
              <a:lnSpc>
                <a:spcPts val="2160"/>
              </a:lnSpc>
              <a:spcBef>
                <a:spcPts val="105"/>
              </a:spcBef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Both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hotels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have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 err="1">
                <a:solidFill>
                  <a:srgbClr val="202020"/>
                </a:solidFill>
                <a:latin typeface="Roboto"/>
                <a:cs typeface="Roboto"/>
              </a:rPr>
              <a:t>ve</a:t>
            </a:r>
            <a:r>
              <a:rPr lang="en-IN" sz="1200" spc="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y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small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pe</a:t>
            </a:r>
            <a:r>
              <a:rPr lang="en-IN" sz="1200" spc="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centage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 err="1">
                <a:solidFill>
                  <a:srgbClr val="202020"/>
                </a:solidFill>
                <a:latin typeface="Roboto"/>
                <a:cs typeface="Roboto"/>
              </a:rPr>
              <a:t>custome</a:t>
            </a:r>
            <a:r>
              <a:rPr lang="en-IN" sz="1200" spc="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will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lang="en-IN" sz="1200" spc="1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10" dirty="0" err="1">
                <a:solidFill>
                  <a:srgbClr val="202020"/>
                </a:solidFill>
                <a:latin typeface="Roboto"/>
                <a:cs typeface="Roboto"/>
              </a:rPr>
              <a:t>epeat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,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but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Reso</a:t>
            </a:r>
            <a:r>
              <a:rPr lang="en-IN" sz="1200" spc="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t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hotel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has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slightly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 err="1">
                <a:solidFill>
                  <a:srgbClr val="202020"/>
                </a:solidFill>
                <a:latin typeface="Roboto"/>
                <a:cs typeface="Roboto"/>
              </a:rPr>
              <a:t>highe</a:t>
            </a:r>
            <a:r>
              <a:rPr lang="en-IN" sz="1200" spc="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lang="en-IN" sz="1200" spc="1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10" dirty="0" err="1">
                <a:solidFill>
                  <a:srgbClr val="202020"/>
                </a:solidFill>
                <a:latin typeface="Roboto"/>
                <a:cs typeface="Roboto"/>
              </a:rPr>
              <a:t>epeat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%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than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City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Hotel.</a:t>
            </a:r>
            <a:endParaRPr sz="12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042" y="360375"/>
            <a:ext cx="526859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/>
              <a:t>Distribution</a:t>
            </a:r>
            <a:r>
              <a:rPr sz="2500" spc="30" dirty="0"/>
              <a:t> </a:t>
            </a:r>
            <a:r>
              <a:rPr sz="2500" spc="-5" dirty="0"/>
              <a:t>channel</a:t>
            </a:r>
            <a:r>
              <a:rPr sz="2500" spc="5" dirty="0"/>
              <a:t> wise</a:t>
            </a:r>
            <a:r>
              <a:rPr sz="2500" dirty="0"/>
              <a:t> </a:t>
            </a:r>
            <a:r>
              <a:rPr sz="2500" spc="-5" dirty="0"/>
              <a:t>Analysis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466750" y="1191259"/>
            <a:ext cx="7200900" cy="1881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While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doing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Distribution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channel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wise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5" dirty="0">
                <a:latin typeface="Arial MT"/>
                <a:cs typeface="Arial MT"/>
              </a:rPr>
              <a:t> given</a:t>
            </a:r>
            <a:r>
              <a:rPr sz="1400" dirty="0">
                <a:latin typeface="Arial MT"/>
                <a:cs typeface="Arial MT"/>
              </a:rPr>
              <a:t> hotel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booking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dataset,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answered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following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questions:</a:t>
            </a:r>
          </a:p>
          <a:p>
            <a:pPr>
              <a:lnSpc>
                <a:spcPct val="100000"/>
              </a:lnSpc>
            </a:pPr>
            <a:endParaRPr sz="1500" dirty="0">
              <a:latin typeface="Arial MT"/>
              <a:cs typeface="Arial MT"/>
            </a:endParaRPr>
          </a:p>
          <a:p>
            <a:pPr marL="393700" indent="-381635">
              <a:lnSpc>
                <a:spcPct val="100000"/>
              </a:lnSpc>
              <a:spcBef>
                <a:spcPts val="1120"/>
              </a:spcBef>
              <a:buClr>
                <a:srgbClr val="000000"/>
              </a:buClr>
              <a:buAutoNum type="arabicParenBoth"/>
              <a:tabLst>
                <a:tab pos="393700" algn="l"/>
                <a:tab pos="394335" algn="l"/>
              </a:tabLst>
            </a:pPr>
            <a:r>
              <a:rPr sz="1400" spc="-10" dirty="0">
                <a:solidFill>
                  <a:srgbClr val="202020"/>
                </a:solidFill>
                <a:latin typeface="Roboto"/>
                <a:cs typeface="Roboto"/>
              </a:rPr>
              <a:t>Which</a:t>
            </a:r>
            <a:r>
              <a:rPr sz="14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4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4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Roboto"/>
                <a:cs typeface="Roboto"/>
              </a:rPr>
              <a:t>most common</a:t>
            </a:r>
            <a:r>
              <a:rPr sz="1400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channel</a:t>
            </a:r>
            <a:r>
              <a:rPr sz="14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50" dirty="0" err="1">
                <a:solidFill>
                  <a:srgbClr val="202020"/>
                </a:solidFill>
                <a:latin typeface="Roboto"/>
                <a:cs typeface="Roboto"/>
              </a:rPr>
              <a:t>fo</a:t>
            </a:r>
            <a:r>
              <a:rPr lang="en-IN" sz="1400" spc="5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400" spc="-10" dirty="0">
                <a:solidFill>
                  <a:srgbClr val="202020"/>
                </a:solidFill>
                <a:latin typeface="Roboto"/>
                <a:cs typeface="Roboto"/>
              </a:rPr>
              <a:t> booking</a:t>
            </a:r>
            <a:r>
              <a:rPr sz="1400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hotels?</a:t>
            </a:r>
            <a:endParaRPr sz="14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Roboto"/>
              <a:buAutoNum type="arabicParenBoth"/>
            </a:pPr>
            <a:endParaRPr sz="1350" dirty="0">
              <a:latin typeface="Roboto"/>
              <a:cs typeface="Roboto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AutoNum type="arabicParenBoth"/>
              <a:tabLst>
                <a:tab pos="356235" algn="l"/>
              </a:tabLst>
            </a:pPr>
            <a:r>
              <a:rPr sz="1400" spc="-10" dirty="0">
                <a:solidFill>
                  <a:srgbClr val="202020"/>
                </a:solidFill>
                <a:latin typeface="Roboto"/>
                <a:cs typeface="Roboto"/>
              </a:rPr>
              <a:t>Which</a:t>
            </a:r>
            <a:r>
              <a:rPr sz="14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channel</a:t>
            </a:r>
            <a:r>
              <a:rPr sz="14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4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mostly</a:t>
            </a:r>
            <a:r>
              <a:rPr sz="14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Roboto"/>
                <a:cs typeface="Roboto"/>
              </a:rPr>
              <a:t>used</a:t>
            </a:r>
            <a:r>
              <a:rPr sz="14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50" dirty="0" err="1">
                <a:solidFill>
                  <a:srgbClr val="202020"/>
                </a:solidFill>
                <a:latin typeface="Roboto"/>
                <a:cs typeface="Roboto"/>
              </a:rPr>
              <a:t>fo</a:t>
            </a:r>
            <a:r>
              <a:rPr lang="en-IN" sz="1400" spc="5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4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10" dirty="0" err="1">
                <a:solidFill>
                  <a:srgbClr val="202020"/>
                </a:solidFill>
                <a:latin typeface="Roboto"/>
                <a:cs typeface="Roboto"/>
              </a:rPr>
              <a:t>ea</a:t>
            </a:r>
            <a:r>
              <a:rPr lang="en-IN" sz="1400" spc="1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400" spc="10" dirty="0" err="1">
                <a:solidFill>
                  <a:srgbClr val="202020"/>
                </a:solidFill>
                <a:latin typeface="Roboto"/>
                <a:cs typeface="Roboto"/>
              </a:rPr>
              <a:t>ly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Roboto"/>
                <a:cs typeface="Roboto"/>
              </a:rPr>
              <a:t>booking </a:t>
            </a:r>
            <a:r>
              <a:rPr sz="1400" spc="1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4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hotels?</a:t>
            </a:r>
            <a:endParaRPr sz="14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buFont typeface="Roboto"/>
              <a:buAutoNum type="arabicParenBoth"/>
            </a:pPr>
            <a:endParaRPr sz="1400" dirty="0">
              <a:latin typeface="Roboto"/>
              <a:cs typeface="Roboto"/>
            </a:endParaRPr>
          </a:p>
          <a:p>
            <a:pPr marL="355600" indent="-343535">
              <a:lnSpc>
                <a:spcPct val="100000"/>
              </a:lnSpc>
              <a:buClr>
                <a:srgbClr val="000000"/>
              </a:buClr>
              <a:buAutoNum type="arabicParenBoth"/>
              <a:tabLst>
                <a:tab pos="356235" algn="l"/>
              </a:tabLst>
            </a:pPr>
            <a:r>
              <a:rPr sz="1400" spc="-10" dirty="0">
                <a:solidFill>
                  <a:srgbClr val="202020"/>
                </a:solidFill>
                <a:latin typeface="Roboto"/>
                <a:cs typeface="Roboto"/>
              </a:rPr>
              <a:t>Which</a:t>
            </a:r>
            <a:r>
              <a:rPr sz="14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5" dirty="0" err="1">
                <a:solidFill>
                  <a:srgbClr val="202020"/>
                </a:solidFill>
                <a:latin typeface="Roboto"/>
                <a:cs typeface="Roboto"/>
              </a:rPr>
              <a:t>dist</a:t>
            </a:r>
            <a:r>
              <a:rPr lang="en-IN" sz="1400" spc="-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400" spc="-5" dirty="0" err="1">
                <a:solidFill>
                  <a:srgbClr val="202020"/>
                </a:solidFill>
                <a:latin typeface="Roboto"/>
                <a:cs typeface="Roboto"/>
              </a:rPr>
              <a:t>ibution</a:t>
            </a:r>
            <a:r>
              <a:rPr sz="14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channel</a:t>
            </a:r>
            <a:r>
              <a:rPr sz="14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10" dirty="0">
                <a:solidFill>
                  <a:srgbClr val="202020"/>
                </a:solidFill>
                <a:latin typeface="Roboto"/>
                <a:cs typeface="Roboto"/>
              </a:rPr>
              <a:t>b</a:t>
            </a:r>
            <a:r>
              <a:rPr lang="en-IN" sz="1400" spc="1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400" spc="10" dirty="0" err="1">
                <a:solidFill>
                  <a:srgbClr val="202020"/>
                </a:solidFill>
                <a:latin typeface="Roboto"/>
                <a:cs typeface="Roboto"/>
              </a:rPr>
              <a:t>ings</a:t>
            </a:r>
            <a:r>
              <a:rPr sz="14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15" dirty="0" err="1">
                <a:solidFill>
                  <a:srgbClr val="202020"/>
                </a:solidFill>
                <a:latin typeface="Roboto"/>
                <a:cs typeface="Roboto"/>
              </a:rPr>
              <a:t>bette</a:t>
            </a:r>
            <a:r>
              <a:rPr lang="en-IN" sz="1400" spc="1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4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lang="en-IN" sz="1400" spc="1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400" spc="10" dirty="0" err="1">
                <a:solidFill>
                  <a:srgbClr val="202020"/>
                </a:solidFill>
                <a:latin typeface="Roboto"/>
                <a:cs typeface="Roboto"/>
              </a:rPr>
              <a:t>evenue</a:t>
            </a:r>
            <a:r>
              <a:rPr sz="1400" spc="-4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202020"/>
                </a:solidFill>
                <a:latin typeface="Roboto"/>
                <a:cs typeface="Roboto"/>
              </a:rPr>
              <a:t>gene</a:t>
            </a:r>
            <a:r>
              <a:rPr lang="en-IN" sz="140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400" dirty="0" err="1">
                <a:solidFill>
                  <a:srgbClr val="202020"/>
                </a:solidFill>
                <a:latin typeface="Roboto"/>
                <a:cs typeface="Roboto"/>
              </a:rPr>
              <a:t>ating</a:t>
            </a:r>
            <a:r>
              <a:rPr sz="1400" spc="-10" dirty="0">
                <a:solidFill>
                  <a:srgbClr val="202020"/>
                </a:solidFill>
                <a:latin typeface="Roboto"/>
                <a:cs typeface="Roboto"/>
              </a:rPr>
              <a:t> deals </a:t>
            </a:r>
            <a:r>
              <a:rPr sz="1400" spc="50" dirty="0" err="1">
                <a:solidFill>
                  <a:srgbClr val="202020"/>
                </a:solidFill>
                <a:latin typeface="Roboto"/>
                <a:cs typeface="Roboto"/>
              </a:rPr>
              <a:t>fo</a:t>
            </a:r>
            <a:r>
              <a:rPr lang="en-IN" sz="1400" spc="5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4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hotels?</a:t>
            </a:r>
            <a:endParaRPr sz="14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842" y="507237"/>
            <a:ext cx="526288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/>
              <a:t>Distribution</a:t>
            </a:r>
            <a:r>
              <a:rPr sz="2500" spc="30" dirty="0"/>
              <a:t> </a:t>
            </a:r>
            <a:r>
              <a:rPr sz="2500" spc="-5" dirty="0"/>
              <a:t>channel</a:t>
            </a:r>
            <a:r>
              <a:rPr sz="2500" dirty="0"/>
              <a:t> wise </a:t>
            </a:r>
            <a:r>
              <a:rPr sz="2500" spc="-10" dirty="0"/>
              <a:t>Analysis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4651628" y="1247013"/>
            <a:ext cx="377634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99720" algn="l"/>
              </a:tabLst>
            </a:pP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He</a:t>
            </a:r>
            <a:r>
              <a:rPr lang="en-IN" sz="1200" spc="2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e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we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can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see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that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most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guest </a:t>
            </a:r>
            <a:r>
              <a:rPr sz="1200" spc="35" dirty="0">
                <a:solidFill>
                  <a:srgbClr val="202020"/>
                </a:solidFill>
                <a:latin typeface="Roboto"/>
                <a:cs typeface="Roboto"/>
              </a:rPr>
              <a:t>a</a:t>
            </a:r>
            <a:r>
              <a:rPr lang="en-IN" sz="1200" spc="3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35" dirty="0">
                <a:solidFill>
                  <a:srgbClr val="202020"/>
                </a:solidFill>
                <a:latin typeface="Roboto"/>
                <a:cs typeface="Roboto"/>
              </a:rPr>
              <a:t>e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making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lang="en-IN" sz="1200" spc="1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ese</a:t>
            </a:r>
            <a:r>
              <a:rPr lang="en-IN" sz="1200" spc="1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10" dirty="0" err="1">
                <a:solidFill>
                  <a:srgbClr val="202020"/>
                </a:solidFill>
                <a:latin typeface="Roboto"/>
                <a:cs typeface="Roboto"/>
              </a:rPr>
              <a:t>vation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 err="1">
                <a:solidFill>
                  <a:srgbClr val="202020"/>
                </a:solidFill>
                <a:latin typeface="Roboto"/>
                <a:cs typeface="Roboto"/>
              </a:rPr>
              <a:t>th</a:t>
            </a:r>
            <a:r>
              <a:rPr lang="en-IN" sz="120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dirty="0" err="1">
                <a:solidFill>
                  <a:srgbClr val="202020"/>
                </a:solidFill>
                <a:latin typeface="Roboto"/>
                <a:cs typeface="Roboto"/>
              </a:rPr>
              <a:t>ough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lang="en-IN" sz="1200" spc="165" dirty="0">
                <a:solidFill>
                  <a:srgbClr val="202020"/>
                </a:solidFill>
                <a:latin typeface="Roboto"/>
                <a:cs typeface="Roboto"/>
              </a:rPr>
              <a:t>T</a:t>
            </a:r>
            <a:r>
              <a:rPr sz="1200" spc="165" dirty="0">
                <a:solidFill>
                  <a:srgbClr val="202020"/>
                </a:solidFill>
                <a:latin typeface="Roboto"/>
                <a:cs typeface="Roboto"/>
              </a:rPr>
              <a:t>A/</a:t>
            </a:r>
            <a:r>
              <a:rPr lang="en-IN" sz="1200" spc="165" dirty="0">
                <a:solidFill>
                  <a:srgbClr val="202020"/>
                </a:solidFill>
                <a:latin typeface="Roboto"/>
                <a:cs typeface="Roboto"/>
              </a:rPr>
              <a:t>T</a:t>
            </a:r>
            <a:r>
              <a:rPr sz="1200" spc="165" dirty="0">
                <a:solidFill>
                  <a:srgbClr val="202020"/>
                </a:solidFill>
                <a:latin typeface="Roboto"/>
                <a:cs typeface="Roboto"/>
              </a:rPr>
              <a:t>O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channels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which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t</a:t>
            </a:r>
            <a:r>
              <a:rPr lang="en-IN" sz="1200" spc="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avel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agency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5" dirty="0" err="1">
                <a:solidFill>
                  <a:srgbClr val="202020"/>
                </a:solidFill>
                <a:latin typeface="Roboto"/>
                <a:cs typeface="Roboto"/>
              </a:rPr>
              <a:t>tou</a:t>
            </a:r>
            <a:r>
              <a:rPr lang="en-IN" sz="1200" spc="1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5" dirty="0" err="1">
                <a:solidFill>
                  <a:srgbClr val="202020"/>
                </a:solidFill>
                <a:latin typeface="Roboto"/>
                <a:cs typeface="Roboto"/>
              </a:rPr>
              <a:t>ope</a:t>
            </a:r>
            <a:r>
              <a:rPr lang="en-IN" sz="1200" spc="1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15" dirty="0" err="1">
                <a:solidFill>
                  <a:srgbClr val="202020"/>
                </a:solidFill>
                <a:latin typeface="Roboto"/>
                <a:cs typeface="Roboto"/>
              </a:rPr>
              <a:t>ato</a:t>
            </a:r>
            <a:r>
              <a:rPr lang="en-IN" sz="1200" spc="1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.</a:t>
            </a:r>
            <a:endParaRPr sz="1200" dirty="0">
              <a:latin typeface="Roboto"/>
              <a:cs typeface="Roboto"/>
            </a:endParaRPr>
          </a:p>
          <a:p>
            <a:pPr marL="299085" indent="-287020" algn="just">
              <a:lnSpc>
                <a:spcPct val="100000"/>
              </a:lnSpc>
              <a:spcBef>
                <a:spcPts val="720"/>
              </a:spcBef>
              <a:buChar char="•"/>
              <a:tabLst>
                <a:tab pos="299720" algn="l"/>
              </a:tabLst>
            </a:pPr>
            <a:r>
              <a:rPr lang="en-IN" sz="1200" spc="85" dirty="0">
                <a:solidFill>
                  <a:srgbClr val="202020"/>
                </a:solidFill>
                <a:latin typeface="Roboto"/>
                <a:cs typeface="Roboto"/>
              </a:rPr>
              <a:t>t</a:t>
            </a:r>
            <a:r>
              <a:rPr sz="1200" spc="85" dirty="0" err="1">
                <a:solidFill>
                  <a:srgbClr val="202020"/>
                </a:solidFill>
                <a:latin typeface="Roboto"/>
                <a:cs typeface="Roboto"/>
              </a:rPr>
              <a:t>han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the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second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most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used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channel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di</a:t>
            </a:r>
            <a:r>
              <a:rPr lang="en-IN" sz="1200" spc="1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10" dirty="0" err="1">
                <a:solidFill>
                  <a:srgbClr val="202020"/>
                </a:solidFill>
                <a:latin typeface="Roboto"/>
                <a:cs typeface="Roboto"/>
              </a:rPr>
              <a:t>ect</a:t>
            </a:r>
            <a:endParaRPr sz="1200" dirty="0">
              <a:latin typeface="Roboto"/>
              <a:cs typeface="Roboto"/>
            </a:endParaRPr>
          </a:p>
          <a:p>
            <a:pPr marL="299085" marR="113664" indent="-287020" algn="just">
              <a:lnSpc>
                <a:spcPct val="150000"/>
              </a:lnSpc>
              <a:buChar char="•"/>
              <a:tabLst>
                <a:tab pos="299720" algn="l"/>
              </a:tabLst>
            </a:pP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Channel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which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 mostly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used </a:t>
            </a:r>
            <a:r>
              <a:rPr sz="1200" spc="40" dirty="0" err="1">
                <a:solidFill>
                  <a:srgbClr val="202020"/>
                </a:solidFill>
                <a:latin typeface="Roboto"/>
                <a:cs typeface="Roboto"/>
              </a:rPr>
              <a:t>fo</a:t>
            </a:r>
            <a:r>
              <a:rPr lang="en-IN" sz="1200" spc="4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 err="1">
                <a:solidFill>
                  <a:srgbClr val="202020"/>
                </a:solidFill>
                <a:latin typeface="Roboto"/>
                <a:cs typeface="Roboto"/>
              </a:rPr>
              <a:t>ea</a:t>
            </a:r>
            <a:r>
              <a:rPr lang="en-IN" sz="1200" spc="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5" dirty="0" err="1">
                <a:solidFill>
                  <a:srgbClr val="202020"/>
                </a:solidFill>
                <a:latin typeface="Roboto"/>
                <a:cs typeface="Roboto"/>
              </a:rPr>
              <a:t>ly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booking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hotels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also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lang="en-IN" sz="1200" spc="140" dirty="0">
                <a:solidFill>
                  <a:srgbClr val="202020"/>
                </a:solidFill>
                <a:latin typeface="Roboto"/>
                <a:cs typeface="Roboto"/>
              </a:rPr>
              <a:t>T</a:t>
            </a:r>
            <a:r>
              <a:rPr sz="1200" spc="140" dirty="0">
                <a:solidFill>
                  <a:srgbClr val="202020"/>
                </a:solidFill>
                <a:latin typeface="Roboto"/>
                <a:cs typeface="Roboto"/>
              </a:rPr>
              <a:t>A/</a:t>
            </a:r>
            <a:r>
              <a:rPr lang="en-IN" sz="1200" spc="140" dirty="0">
                <a:solidFill>
                  <a:srgbClr val="202020"/>
                </a:solidFill>
                <a:latin typeface="Roboto"/>
                <a:cs typeface="Roboto"/>
              </a:rPr>
              <a:t>T</a:t>
            </a:r>
            <a:r>
              <a:rPr sz="1200" spc="140" dirty="0">
                <a:solidFill>
                  <a:srgbClr val="202020"/>
                </a:solidFill>
                <a:latin typeface="Roboto"/>
                <a:cs typeface="Roboto"/>
              </a:rPr>
              <a:t>O.</a:t>
            </a:r>
            <a:endParaRPr sz="1200" dirty="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486" y="1260305"/>
            <a:ext cx="3208271" cy="324231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2637" y="2962039"/>
            <a:ext cx="3160477" cy="21005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25390" y="403605"/>
            <a:ext cx="347789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0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GDS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channel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b</a:t>
            </a:r>
            <a:r>
              <a:rPr lang="en-IN" sz="1200" spc="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5" dirty="0" err="1">
                <a:solidFill>
                  <a:srgbClr val="202020"/>
                </a:solidFill>
                <a:latin typeface="Roboto"/>
                <a:cs typeface="Roboto"/>
              </a:rPr>
              <a:t>ings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 err="1">
                <a:solidFill>
                  <a:srgbClr val="202020"/>
                </a:solidFill>
                <a:latin typeface="Roboto"/>
                <a:cs typeface="Roboto"/>
              </a:rPr>
              <a:t>highe</a:t>
            </a:r>
            <a:r>
              <a:rPr lang="en-IN" sz="1200" spc="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lang="en-IN" sz="1200" spc="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5" dirty="0" err="1">
                <a:solidFill>
                  <a:srgbClr val="202020"/>
                </a:solidFill>
                <a:latin typeface="Roboto"/>
                <a:cs typeface="Roboto"/>
              </a:rPr>
              <a:t>evenue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gene</a:t>
            </a:r>
            <a:r>
              <a:rPr lang="en-IN" sz="1200" spc="-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-5" dirty="0" err="1">
                <a:solidFill>
                  <a:srgbClr val="202020"/>
                </a:solidFill>
                <a:latin typeface="Roboto"/>
                <a:cs typeface="Roboto"/>
              </a:rPr>
              <a:t>ating</a:t>
            </a:r>
            <a:endParaRPr sz="12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 dirty="0">
              <a:latin typeface="Roboto"/>
              <a:cs typeface="Roboto"/>
            </a:endParaRPr>
          </a:p>
          <a:p>
            <a:pPr marL="317500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deals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City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hotel,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 err="1">
                <a:solidFill>
                  <a:srgbClr val="202020"/>
                </a:solidFill>
                <a:latin typeface="Roboto"/>
                <a:cs typeface="Roboto"/>
              </a:rPr>
              <a:t>cont</a:t>
            </a:r>
            <a:r>
              <a:rPr lang="en-IN" sz="120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dirty="0" err="1">
                <a:solidFill>
                  <a:srgbClr val="202020"/>
                </a:solidFill>
                <a:latin typeface="Roboto"/>
                <a:cs typeface="Roboto"/>
              </a:rPr>
              <a:t>ast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to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most</a:t>
            </a:r>
            <a:endParaRPr sz="1200" dirty="0">
              <a:latin typeface="Roboto"/>
              <a:cs typeface="Roboto"/>
            </a:endParaRPr>
          </a:p>
          <a:p>
            <a:pPr marL="317500" marR="5080">
              <a:lnSpc>
                <a:spcPct val="200000"/>
              </a:lnSpc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bookings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come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via </a:t>
            </a:r>
            <a:r>
              <a:rPr lang="en-IN" sz="1200" spc="135" dirty="0">
                <a:solidFill>
                  <a:srgbClr val="202020"/>
                </a:solidFill>
                <a:latin typeface="Roboto"/>
                <a:cs typeface="Roboto"/>
              </a:rPr>
              <a:t>T</a:t>
            </a:r>
            <a:r>
              <a:rPr sz="1200" spc="135" dirty="0">
                <a:solidFill>
                  <a:srgbClr val="202020"/>
                </a:solidFill>
                <a:latin typeface="Roboto"/>
                <a:cs typeface="Roboto"/>
              </a:rPr>
              <a:t>A/</a:t>
            </a:r>
            <a:r>
              <a:rPr lang="en-IN" sz="1200" spc="135" dirty="0">
                <a:solidFill>
                  <a:srgbClr val="202020"/>
                </a:solidFill>
                <a:latin typeface="Roboto"/>
                <a:cs typeface="Roboto"/>
              </a:rPr>
              <a:t>T</a:t>
            </a:r>
            <a:r>
              <a:rPr sz="1200" spc="135" dirty="0">
                <a:solidFill>
                  <a:srgbClr val="202020"/>
                </a:solidFill>
                <a:latin typeface="Roboto"/>
                <a:cs typeface="Roboto"/>
              </a:rPr>
              <a:t>O.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City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Hotel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can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wo</a:t>
            </a:r>
            <a:r>
              <a:rPr lang="en-IN" sz="1200" spc="1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k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to </a:t>
            </a:r>
            <a:r>
              <a:rPr sz="1200" spc="5" dirty="0" err="1">
                <a:solidFill>
                  <a:srgbClr val="202020"/>
                </a:solidFill>
                <a:latin typeface="Roboto"/>
                <a:cs typeface="Roboto"/>
              </a:rPr>
              <a:t>inc</a:t>
            </a:r>
            <a:r>
              <a:rPr lang="en-IN" sz="1200" spc="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ease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out</a:t>
            </a:r>
            <a:r>
              <a:rPr lang="en-IN" sz="120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each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on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GDS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channels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to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get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5" dirty="0" err="1">
                <a:solidFill>
                  <a:srgbClr val="202020"/>
                </a:solidFill>
                <a:latin typeface="Roboto"/>
                <a:cs typeface="Roboto"/>
              </a:rPr>
              <a:t>mo</a:t>
            </a:r>
            <a:r>
              <a:rPr lang="en-IN" sz="1200" spc="2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 err="1">
                <a:solidFill>
                  <a:srgbClr val="202020"/>
                </a:solidFill>
                <a:latin typeface="Roboto"/>
                <a:cs typeface="Roboto"/>
              </a:rPr>
              <a:t>highe</a:t>
            </a:r>
            <a:r>
              <a:rPr lang="en-IN" sz="1200" spc="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lang="en-IN" sz="1200" spc="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5" dirty="0" err="1">
                <a:solidFill>
                  <a:srgbClr val="202020"/>
                </a:solidFill>
                <a:latin typeface="Roboto"/>
                <a:cs typeface="Roboto"/>
              </a:rPr>
              <a:t>evenue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gene</a:t>
            </a:r>
            <a:r>
              <a:rPr lang="en-IN" sz="1200" spc="-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-5" dirty="0" err="1">
                <a:solidFill>
                  <a:srgbClr val="202020"/>
                </a:solidFill>
                <a:latin typeface="Roboto"/>
                <a:cs typeface="Roboto"/>
              </a:rPr>
              <a:t>ating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deals.</a:t>
            </a:r>
            <a:endParaRPr sz="1200" dirty="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25390" y="2751201"/>
            <a:ext cx="3180715" cy="1441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0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Reso</a:t>
            </a:r>
            <a:r>
              <a:rPr lang="en-IN" sz="1200" spc="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has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5" dirty="0" err="1">
                <a:solidFill>
                  <a:srgbClr val="202020"/>
                </a:solidFill>
                <a:latin typeface="Roboto"/>
                <a:cs typeface="Roboto"/>
              </a:rPr>
              <a:t>mo</a:t>
            </a:r>
            <a:r>
              <a:rPr lang="en-IN" sz="1200" spc="2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lang="en-IN" sz="1200" spc="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5" dirty="0" err="1">
                <a:solidFill>
                  <a:srgbClr val="202020"/>
                </a:solidFill>
                <a:latin typeface="Roboto"/>
                <a:cs typeface="Roboto"/>
              </a:rPr>
              <a:t>evenue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gene</a:t>
            </a:r>
            <a:r>
              <a:rPr lang="en-IN" sz="1200" spc="-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-5" dirty="0" err="1">
                <a:solidFill>
                  <a:srgbClr val="202020"/>
                </a:solidFill>
                <a:latin typeface="Roboto"/>
                <a:cs typeface="Roboto"/>
              </a:rPr>
              <a:t>ating</a:t>
            </a:r>
            <a:endParaRPr sz="12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 dirty="0">
              <a:latin typeface="Roboto"/>
              <a:cs typeface="Roboto"/>
            </a:endParaRPr>
          </a:p>
          <a:p>
            <a:pPr marL="317500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deals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by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di</a:t>
            </a:r>
            <a:r>
              <a:rPr lang="en-IN" sz="1200" spc="1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10" dirty="0" err="1">
                <a:solidFill>
                  <a:srgbClr val="202020"/>
                </a:solidFill>
                <a:latin typeface="Roboto"/>
                <a:cs typeface="Roboto"/>
              </a:rPr>
              <a:t>ect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lang="en-IN" sz="1200" spc="170" dirty="0">
                <a:solidFill>
                  <a:srgbClr val="202020"/>
                </a:solidFill>
                <a:latin typeface="Roboto"/>
                <a:cs typeface="Roboto"/>
              </a:rPr>
              <a:t>T</a:t>
            </a:r>
            <a:r>
              <a:rPr sz="1200" spc="170" dirty="0">
                <a:solidFill>
                  <a:srgbClr val="202020"/>
                </a:solidFill>
                <a:latin typeface="Roboto"/>
                <a:cs typeface="Roboto"/>
              </a:rPr>
              <a:t>A/</a:t>
            </a:r>
            <a:r>
              <a:rPr lang="en-IN" sz="1200" spc="170" dirty="0">
                <a:solidFill>
                  <a:srgbClr val="202020"/>
                </a:solidFill>
                <a:latin typeface="Roboto"/>
                <a:cs typeface="Roboto"/>
              </a:rPr>
              <a:t>T</a:t>
            </a:r>
            <a:r>
              <a:rPr sz="1200" spc="170" dirty="0">
                <a:solidFill>
                  <a:srgbClr val="202020"/>
                </a:solidFill>
                <a:latin typeface="Roboto"/>
                <a:cs typeface="Roboto"/>
              </a:rPr>
              <a:t>O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channel.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Reso</a:t>
            </a:r>
            <a:r>
              <a:rPr lang="en-IN" sz="1200" spc="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t</a:t>
            </a:r>
            <a:endParaRPr sz="1200" dirty="0">
              <a:latin typeface="Roboto"/>
              <a:cs typeface="Roboto"/>
            </a:endParaRPr>
          </a:p>
          <a:p>
            <a:pPr marL="317500" marR="155575">
              <a:lnSpc>
                <a:spcPct val="200000"/>
              </a:lnSpc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need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to </a:t>
            </a:r>
            <a:r>
              <a:rPr sz="1200" spc="5" dirty="0" err="1">
                <a:solidFill>
                  <a:srgbClr val="202020"/>
                </a:solidFill>
                <a:latin typeface="Roboto"/>
                <a:cs typeface="Roboto"/>
              </a:rPr>
              <a:t>inc</a:t>
            </a:r>
            <a:r>
              <a:rPr lang="en-IN" sz="1200" spc="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ease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out</a:t>
            </a:r>
            <a:r>
              <a:rPr lang="en-IN" sz="120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each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on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GDS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channel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to </a:t>
            </a:r>
            <a:r>
              <a:rPr sz="1200" spc="5" dirty="0" err="1">
                <a:solidFill>
                  <a:srgbClr val="202020"/>
                </a:solidFill>
                <a:latin typeface="Roboto"/>
                <a:cs typeface="Roboto"/>
              </a:rPr>
              <a:t>inc</a:t>
            </a:r>
            <a:r>
              <a:rPr lang="en-IN" sz="1200" spc="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ease </a:t>
            </a:r>
            <a:r>
              <a:rPr lang="en-IN" sz="1200" spc="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dirty="0" err="1">
                <a:solidFill>
                  <a:srgbClr val="202020"/>
                </a:solidFill>
                <a:latin typeface="Roboto"/>
                <a:cs typeface="Roboto"/>
              </a:rPr>
              <a:t>evenue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.</a:t>
            </a:r>
            <a:endParaRPr sz="1200" dirty="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8731" y="124234"/>
            <a:ext cx="4125328" cy="426538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4824" y="467994"/>
            <a:ext cx="460565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/>
              <a:t>Booking</a:t>
            </a:r>
            <a:r>
              <a:rPr sz="2500" spc="10" dirty="0"/>
              <a:t> </a:t>
            </a:r>
            <a:r>
              <a:rPr sz="2500" spc="-5" dirty="0"/>
              <a:t>cancellation </a:t>
            </a:r>
            <a:r>
              <a:rPr sz="2500" spc="-10" dirty="0"/>
              <a:t>Analysis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644144" y="1323847"/>
            <a:ext cx="6325235" cy="256031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10" dirty="0">
                <a:latin typeface="Arial MT"/>
                <a:cs typeface="Arial MT"/>
              </a:rPr>
              <a:t>We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analyze</a:t>
            </a:r>
            <a:r>
              <a:rPr sz="1400" dirty="0">
                <a:latin typeface="Arial MT"/>
                <a:cs typeface="Arial MT"/>
              </a:rPr>
              <a:t> 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following</a:t>
            </a:r>
            <a:r>
              <a:rPr sz="1400" dirty="0">
                <a:latin typeface="Arial MT"/>
                <a:cs typeface="Arial MT"/>
              </a:rPr>
              <a:t> possible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reasons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booking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cancellations: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120"/>
              </a:spcBef>
              <a:buClr>
                <a:srgbClr val="000000"/>
              </a:buClr>
              <a:buAutoNum type="arabicParenBoth"/>
              <a:tabLst>
                <a:tab pos="355600" algn="l"/>
              </a:tabLst>
            </a:pPr>
            <a:r>
              <a:rPr sz="1400" spc="-10" dirty="0">
                <a:solidFill>
                  <a:srgbClr val="202020"/>
                </a:solidFill>
                <a:latin typeface="Roboto"/>
                <a:cs typeface="Roboto"/>
              </a:rPr>
              <a:t>Which</a:t>
            </a:r>
            <a:r>
              <a:rPr sz="14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Roboto"/>
                <a:cs typeface="Roboto"/>
              </a:rPr>
              <a:t>significant</a:t>
            </a:r>
            <a:r>
              <a:rPr sz="14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5" dirty="0" err="1">
                <a:solidFill>
                  <a:srgbClr val="202020"/>
                </a:solidFill>
                <a:latin typeface="Roboto"/>
                <a:cs typeface="Roboto"/>
              </a:rPr>
              <a:t>dist</a:t>
            </a:r>
            <a:r>
              <a:rPr lang="en-IN" sz="1400" spc="-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400" spc="-5" dirty="0" err="1">
                <a:solidFill>
                  <a:srgbClr val="202020"/>
                </a:solidFill>
                <a:latin typeface="Roboto"/>
                <a:cs typeface="Roboto"/>
              </a:rPr>
              <a:t>ibution</a:t>
            </a:r>
            <a:r>
              <a:rPr sz="14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channel </a:t>
            </a:r>
            <a:r>
              <a:rPr sz="1400" spc="-20" dirty="0">
                <a:solidFill>
                  <a:srgbClr val="202020"/>
                </a:solidFill>
                <a:latin typeface="Roboto"/>
                <a:cs typeface="Roboto"/>
              </a:rPr>
              <a:t>has</a:t>
            </a:r>
            <a:r>
              <a:rPr sz="14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highest</a:t>
            </a:r>
            <a:r>
              <a:rPr sz="14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cancellation</a:t>
            </a:r>
            <a:r>
              <a:rPr sz="14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5" dirty="0">
                <a:solidFill>
                  <a:srgbClr val="202020"/>
                </a:solidFill>
                <a:latin typeface="Roboto"/>
                <a:cs typeface="Roboto"/>
              </a:rPr>
              <a:t>pe</a:t>
            </a:r>
            <a:r>
              <a:rPr lang="en-IN" sz="1400" spc="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400" spc="5" dirty="0">
                <a:solidFill>
                  <a:srgbClr val="202020"/>
                </a:solidFill>
                <a:latin typeface="Roboto"/>
                <a:cs typeface="Roboto"/>
              </a:rPr>
              <a:t>centage?</a:t>
            </a:r>
            <a:endParaRPr sz="14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AutoNum type="arabicParenBoth"/>
            </a:pPr>
            <a:endParaRPr sz="1350" dirty="0">
              <a:latin typeface="Roboto"/>
              <a:cs typeface="Roboto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AutoNum type="arabicParenBoth"/>
              <a:tabLst>
                <a:tab pos="355600" algn="l"/>
              </a:tabLst>
            </a:pPr>
            <a:r>
              <a:rPr sz="1400" spc="15" dirty="0" err="1">
                <a:solidFill>
                  <a:srgbClr val="202020"/>
                </a:solidFill>
                <a:latin typeface="Roboto"/>
                <a:cs typeface="Roboto"/>
              </a:rPr>
              <a:t>Longe</a:t>
            </a:r>
            <a:r>
              <a:rPr lang="en-IN" sz="1400" spc="1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400" spc="-4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Roboto"/>
                <a:cs typeface="Roboto"/>
              </a:rPr>
              <a:t>lead</a:t>
            </a:r>
            <a:r>
              <a:rPr sz="1400" spc="-4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Roboto"/>
                <a:cs typeface="Roboto"/>
              </a:rPr>
              <a:t>time.</a:t>
            </a:r>
            <a:endParaRPr sz="14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buAutoNum type="arabicParenBoth"/>
            </a:pPr>
            <a:endParaRPr sz="1400" dirty="0">
              <a:latin typeface="Roboto"/>
              <a:cs typeface="Roboto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dirty="0">
                <a:latin typeface="Arial MT"/>
                <a:cs typeface="Arial MT"/>
              </a:rPr>
              <a:t>Longer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time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(in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days)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waiting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list.</a:t>
            </a:r>
          </a:p>
          <a:p>
            <a:pPr>
              <a:lnSpc>
                <a:spcPct val="100000"/>
              </a:lnSpc>
              <a:spcBef>
                <a:spcPts val="15"/>
              </a:spcBef>
              <a:buAutoNum type="arabicParenBoth"/>
            </a:pPr>
            <a:endParaRPr sz="145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spc="-5" dirty="0">
                <a:latin typeface="Arial MT"/>
                <a:cs typeface="Arial MT"/>
              </a:rPr>
              <a:t>Not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getting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same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room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as</a:t>
            </a:r>
            <a:r>
              <a:rPr sz="1400" spc="-5" dirty="0">
                <a:latin typeface="Arial MT"/>
                <a:cs typeface="Arial MT"/>
              </a:rPr>
              <a:t> reserved.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AutoNum type="arabicParenBoth"/>
            </a:pPr>
            <a:endParaRPr sz="145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dirty="0">
                <a:latin typeface="Arial MT"/>
                <a:cs typeface="Arial MT"/>
              </a:rPr>
              <a:t>Does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not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getting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same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room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reserved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effects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adr?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0604" y="419979"/>
            <a:ext cx="3455147" cy="177449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72000" y="2667968"/>
            <a:ext cx="3546348" cy="211891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75938" y="406543"/>
            <a:ext cx="3491390" cy="199615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16407" y="2345918"/>
            <a:ext cx="3747135" cy="22993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50200"/>
              </a:lnSpc>
              <a:spcBef>
                <a:spcPts val="95"/>
              </a:spcBef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IN" sz="1100" spc="155" dirty="0">
                <a:solidFill>
                  <a:srgbClr val="202020"/>
                </a:solidFill>
                <a:latin typeface="Roboto"/>
                <a:cs typeface="Roboto"/>
              </a:rPr>
              <a:t>T</a:t>
            </a:r>
            <a:r>
              <a:rPr sz="1100" spc="155" dirty="0">
                <a:solidFill>
                  <a:srgbClr val="202020"/>
                </a:solidFill>
                <a:latin typeface="Roboto"/>
                <a:cs typeface="Roboto"/>
              </a:rPr>
              <a:t>A/</a:t>
            </a:r>
            <a:r>
              <a:rPr lang="en-IN" sz="1100" spc="155" dirty="0">
                <a:solidFill>
                  <a:srgbClr val="202020"/>
                </a:solidFill>
                <a:latin typeface="Roboto"/>
                <a:cs typeface="Roboto"/>
              </a:rPr>
              <a:t>T</a:t>
            </a:r>
            <a:r>
              <a:rPr sz="1100" spc="155" dirty="0">
                <a:solidFill>
                  <a:srgbClr val="202020"/>
                </a:solidFill>
                <a:latin typeface="Roboto"/>
                <a:cs typeface="Roboto"/>
              </a:rPr>
              <a:t>O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has</a:t>
            </a:r>
            <a:r>
              <a:rPr sz="1100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15" dirty="0">
                <a:solidFill>
                  <a:srgbClr val="202020"/>
                </a:solidFill>
                <a:latin typeface="Roboto"/>
                <a:cs typeface="Roboto"/>
              </a:rPr>
              <a:t>highest</a:t>
            </a:r>
            <a:r>
              <a:rPr sz="1100" spc="-4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booking</a:t>
            </a:r>
            <a:r>
              <a:rPr sz="1100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cancellation</a:t>
            </a:r>
            <a:r>
              <a:rPr sz="11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%.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lang="en-IN" sz="1100" spc="60" dirty="0">
                <a:solidFill>
                  <a:srgbClr val="202020"/>
                </a:solidFill>
                <a:latin typeface="Roboto"/>
                <a:cs typeface="Roboto"/>
              </a:rPr>
              <a:t>T</a:t>
            </a:r>
            <a:r>
              <a:rPr sz="1100" spc="60" dirty="0">
                <a:solidFill>
                  <a:srgbClr val="202020"/>
                </a:solidFill>
                <a:latin typeface="Roboto"/>
                <a:cs typeface="Roboto"/>
              </a:rPr>
              <a:t>he</a:t>
            </a:r>
            <a:r>
              <a:rPr lang="en-IN" sz="1100" spc="6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100" spc="60" dirty="0" err="1">
                <a:solidFill>
                  <a:srgbClr val="202020"/>
                </a:solidFill>
                <a:latin typeface="Roboto"/>
                <a:cs typeface="Roboto"/>
              </a:rPr>
              <a:t>efo</a:t>
            </a:r>
            <a:r>
              <a:rPr lang="en-IN" sz="1100" spc="6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100" spc="60" dirty="0">
                <a:solidFill>
                  <a:srgbClr val="202020"/>
                </a:solidFill>
                <a:latin typeface="Roboto"/>
                <a:cs typeface="Roboto"/>
              </a:rPr>
              <a:t>e,</a:t>
            </a:r>
            <a:r>
              <a:rPr sz="1100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a </a:t>
            </a:r>
            <a:r>
              <a:rPr sz="1100" spc="-26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booking</a:t>
            </a:r>
            <a:r>
              <a:rPr sz="1100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15" dirty="0">
                <a:solidFill>
                  <a:srgbClr val="202020"/>
                </a:solidFill>
                <a:latin typeface="Roboto"/>
                <a:cs typeface="Roboto"/>
              </a:rPr>
              <a:t>via</a:t>
            </a:r>
            <a:r>
              <a:rPr sz="11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lang="en-IN" sz="1100" spc="155" dirty="0">
                <a:solidFill>
                  <a:srgbClr val="202020"/>
                </a:solidFill>
                <a:latin typeface="Roboto"/>
                <a:cs typeface="Roboto"/>
              </a:rPr>
              <a:t>T</a:t>
            </a:r>
            <a:r>
              <a:rPr sz="1100" spc="155" dirty="0">
                <a:solidFill>
                  <a:srgbClr val="202020"/>
                </a:solidFill>
                <a:latin typeface="Roboto"/>
                <a:cs typeface="Roboto"/>
              </a:rPr>
              <a:t>A/</a:t>
            </a:r>
            <a:r>
              <a:rPr lang="en-IN" sz="1100" spc="155" dirty="0">
                <a:solidFill>
                  <a:srgbClr val="202020"/>
                </a:solidFill>
                <a:latin typeface="Roboto"/>
                <a:cs typeface="Roboto"/>
              </a:rPr>
              <a:t>T</a:t>
            </a:r>
            <a:r>
              <a:rPr sz="1100" spc="155" dirty="0">
                <a:solidFill>
                  <a:srgbClr val="202020"/>
                </a:solidFill>
                <a:latin typeface="Roboto"/>
                <a:cs typeface="Roboto"/>
              </a:rPr>
              <a:t>O</a:t>
            </a:r>
            <a:r>
              <a:rPr sz="11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is </a:t>
            </a:r>
            <a:r>
              <a:rPr sz="1100" dirty="0">
                <a:solidFill>
                  <a:srgbClr val="202020"/>
                </a:solidFill>
                <a:latin typeface="Roboto"/>
                <a:cs typeface="Roboto"/>
              </a:rPr>
              <a:t>30%</a:t>
            </a:r>
            <a:r>
              <a:rPr sz="1100" spc="-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15" dirty="0">
                <a:solidFill>
                  <a:srgbClr val="202020"/>
                </a:solidFill>
                <a:latin typeface="Roboto"/>
                <a:cs typeface="Roboto"/>
              </a:rPr>
              <a:t>likely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to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get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 cancelled.</a:t>
            </a:r>
            <a:endParaRPr sz="1100" dirty="0">
              <a:latin typeface="Roboto"/>
              <a:cs typeface="Roboto"/>
            </a:endParaRPr>
          </a:p>
          <a:p>
            <a:pPr marL="299085" marR="22225" indent="-287020">
              <a:lnSpc>
                <a:spcPct val="150000"/>
              </a:lnSpc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Not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getting 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same </a:t>
            </a:r>
            <a:r>
              <a:rPr lang="en-IN" sz="1100" spc="2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100" spc="20" dirty="0" err="1">
                <a:solidFill>
                  <a:srgbClr val="202020"/>
                </a:solidFill>
                <a:latin typeface="Roboto"/>
                <a:cs typeface="Roboto"/>
              </a:rPr>
              <a:t>oom</a:t>
            </a:r>
            <a:r>
              <a:rPr sz="11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as demanded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is </a:t>
            </a:r>
            <a:r>
              <a:rPr sz="1100" spc="-15" dirty="0">
                <a:solidFill>
                  <a:srgbClr val="202020"/>
                </a:solidFill>
                <a:latin typeface="Roboto"/>
                <a:cs typeface="Roboto"/>
              </a:rPr>
              <a:t>not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the 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case </a:t>
            </a:r>
            <a:r>
              <a:rPr sz="11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100" spc="-26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cancellation </a:t>
            </a:r>
            <a:r>
              <a:rPr sz="11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lang="en-IN" sz="1100" spc="1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100" spc="10" dirty="0" err="1">
                <a:solidFill>
                  <a:srgbClr val="202020"/>
                </a:solidFill>
                <a:latin typeface="Roboto"/>
                <a:cs typeface="Roboto"/>
              </a:rPr>
              <a:t>ooms</a:t>
            </a:r>
            <a:r>
              <a:rPr sz="1100" spc="10" dirty="0">
                <a:solidFill>
                  <a:srgbClr val="202020"/>
                </a:solidFill>
                <a:latin typeface="Roboto"/>
                <a:cs typeface="Roboto"/>
              </a:rPr>
              <a:t>. </a:t>
            </a:r>
            <a:r>
              <a:rPr sz="1100" spc="20" dirty="0">
                <a:solidFill>
                  <a:srgbClr val="202020"/>
                </a:solidFill>
                <a:latin typeface="Roboto"/>
                <a:cs typeface="Roboto"/>
              </a:rPr>
              <a:t>A </a:t>
            </a:r>
            <a:r>
              <a:rPr sz="1100" spc="-15" dirty="0">
                <a:solidFill>
                  <a:srgbClr val="202020"/>
                </a:solidFill>
                <a:latin typeface="Roboto"/>
                <a:cs typeface="Roboto"/>
              </a:rPr>
              <a:t>significant </a:t>
            </a:r>
            <a:r>
              <a:rPr sz="1100" spc="5" dirty="0">
                <a:solidFill>
                  <a:srgbClr val="202020"/>
                </a:solidFill>
                <a:latin typeface="Roboto"/>
                <a:cs typeface="Roboto"/>
              </a:rPr>
              <a:t>pe</a:t>
            </a:r>
            <a:r>
              <a:rPr lang="en-IN" sz="1100" spc="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100" spc="5" dirty="0">
                <a:solidFill>
                  <a:srgbClr val="202020"/>
                </a:solidFill>
                <a:latin typeface="Roboto"/>
                <a:cs typeface="Roboto"/>
              </a:rPr>
              <a:t>centage of </a:t>
            </a:r>
            <a:r>
              <a:rPr sz="11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bookings </a:t>
            </a:r>
            <a:r>
              <a:rPr sz="1100" spc="30" dirty="0">
                <a:solidFill>
                  <a:srgbClr val="202020"/>
                </a:solidFill>
                <a:latin typeface="Roboto"/>
                <a:cs typeface="Roboto"/>
              </a:rPr>
              <a:t>a</a:t>
            </a:r>
            <a:r>
              <a:rPr lang="en-IN" sz="1100" spc="3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100" spc="30" dirty="0">
                <a:solidFill>
                  <a:srgbClr val="202020"/>
                </a:solidFill>
                <a:latin typeface="Roboto"/>
                <a:cs typeface="Roboto"/>
              </a:rPr>
              <a:t>e </a:t>
            </a:r>
            <a:r>
              <a:rPr sz="1100" spc="-15" dirty="0">
                <a:solidFill>
                  <a:srgbClr val="202020"/>
                </a:solidFill>
                <a:latin typeface="Roboto"/>
                <a:cs typeface="Roboto"/>
              </a:rPr>
              <a:t>not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cancelled 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even </a:t>
            </a:r>
            <a:r>
              <a:rPr sz="1100" spc="20" dirty="0" err="1">
                <a:solidFill>
                  <a:srgbClr val="202020"/>
                </a:solidFill>
                <a:latin typeface="Roboto"/>
                <a:cs typeface="Roboto"/>
              </a:rPr>
              <a:t>afte</a:t>
            </a:r>
            <a:r>
              <a:rPr lang="en-IN" sz="1100" spc="2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1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getting </a:t>
            </a:r>
            <a:r>
              <a:rPr sz="1100" spc="10" dirty="0" err="1">
                <a:solidFill>
                  <a:srgbClr val="202020"/>
                </a:solidFill>
                <a:latin typeface="Roboto"/>
                <a:cs typeface="Roboto"/>
              </a:rPr>
              <a:t>diffe</a:t>
            </a:r>
            <a:r>
              <a:rPr lang="en-IN" sz="1100" spc="1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100" spc="10" dirty="0" err="1">
                <a:solidFill>
                  <a:srgbClr val="202020"/>
                </a:solidFill>
                <a:latin typeface="Roboto"/>
                <a:cs typeface="Roboto"/>
              </a:rPr>
              <a:t>ent</a:t>
            </a:r>
            <a:r>
              <a:rPr sz="11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lang="en-IN" sz="1100" spc="2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100" spc="20" dirty="0" err="1">
                <a:solidFill>
                  <a:srgbClr val="202020"/>
                </a:solidFill>
                <a:latin typeface="Roboto"/>
                <a:cs typeface="Roboto"/>
              </a:rPr>
              <a:t>oom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 as</a:t>
            </a:r>
            <a:r>
              <a:rPr sz="11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dirty="0">
                <a:solidFill>
                  <a:srgbClr val="202020"/>
                </a:solidFill>
                <a:latin typeface="Roboto"/>
                <a:cs typeface="Roboto"/>
              </a:rPr>
              <a:t>demanded.</a:t>
            </a:r>
            <a:endParaRPr sz="1100" dirty="0">
              <a:latin typeface="Roboto"/>
              <a:cs typeface="Roboto"/>
            </a:endParaRPr>
          </a:p>
          <a:p>
            <a:pPr marL="299085" marR="111760" indent="-287020">
              <a:lnSpc>
                <a:spcPts val="2110"/>
              </a:lnSpc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100" spc="-15" dirty="0">
                <a:solidFill>
                  <a:srgbClr val="202020"/>
                </a:solidFill>
                <a:latin typeface="Roboto"/>
                <a:cs typeface="Roboto"/>
              </a:rPr>
              <a:t>But, </a:t>
            </a:r>
            <a:r>
              <a:rPr sz="1100" dirty="0" err="1">
                <a:solidFill>
                  <a:srgbClr val="202020"/>
                </a:solidFill>
                <a:latin typeface="Roboto"/>
                <a:cs typeface="Roboto"/>
              </a:rPr>
              <a:t>custome</a:t>
            </a:r>
            <a:r>
              <a:rPr lang="en-IN" sz="110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100" dirty="0">
                <a:solidFill>
                  <a:srgbClr val="202020"/>
                </a:solidFill>
                <a:latin typeface="Roboto"/>
                <a:cs typeface="Roboto"/>
              </a:rPr>
              <a:t>s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who </a:t>
            </a:r>
            <a:r>
              <a:rPr sz="1100" spc="-15" dirty="0">
                <a:solidFill>
                  <a:srgbClr val="202020"/>
                </a:solidFill>
                <a:latin typeface="Roboto"/>
                <a:cs typeface="Roboto"/>
              </a:rPr>
              <a:t>didn't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got 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same </a:t>
            </a:r>
            <a:r>
              <a:rPr lang="en-IN" sz="1100" spc="2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100" spc="20" dirty="0" err="1">
                <a:solidFill>
                  <a:srgbClr val="202020"/>
                </a:solidFill>
                <a:latin typeface="Roboto"/>
                <a:cs typeface="Roboto"/>
              </a:rPr>
              <a:t>oom</a:t>
            </a:r>
            <a:r>
              <a:rPr sz="11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have paid 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a </a:t>
            </a:r>
            <a:r>
              <a:rPr sz="1100" spc="-26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15" dirty="0">
                <a:solidFill>
                  <a:srgbClr val="202020"/>
                </a:solidFill>
                <a:latin typeface="Roboto"/>
                <a:cs typeface="Roboto"/>
              </a:rPr>
              <a:t>little</a:t>
            </a:r>
            <a:r>
              <a:rPr sz="11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15" dirty="0" err="1">
                <a:solidFill>
                  <a:srgbClr val="202020"/>
                </a:solidFill>
                <a:latin typeface="Roboto"/>
                <a:cs typeface="Roboto"/>
              </a:rPr>
              <a:t>lowe</a:t>
            </a:r>
            <a:r>
              <a:rPr lang="en-IN" sz="1100" spc="1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20" dirty="0">
                <a:solidFill>
                  <a:srgbClr val="202020"/>
                </a:solidFill>
                <a:latin typeface="Roboto"/>
                <a:cs typeface="Roboto"/>
              </a:rPr>
              <a:t>ad</a:t>
            </a:r>
            <a:r>
              <a:rPr lang="en-IN" sz="1100" spc="2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100" spc="20" dirty="0">
                <a:solidFill>
                  <a:srgbClr val="202020"/>
                </a:solidFill>
                <a:latin typeface="Roboto"/>
                <a:cs typeface="Roboto"/>
              </a:rPr>
              <a:t>,</a:t>
            </a:r>
            <a:r>
              <a:rPr sz="11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except</a:t>
            </a:r>
            <a:r>
              <a:rPr sz="11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35" dirty="0" err="1">
                <a:solidFill>
                  <a:srgbClr val="202020"/>
                </a:solidFill>
                <a:latin typeface="Roboto"/>
                <a:cs typeface="Roboto"/>
              </a:rPr>
              <a:t>fo</a:t>
            </a:r>
            <a:r>
              <a:rPr lang="en-IN" sz="1100" spc="3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1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5" dirty="0">
                <a:solidFill>
                  <a:srgbClr val="202020"/>
                </a:solidFill>
                <a:latin typeface="Roboto"/>
                <a:cs typeface="Roboto"/>
              </a:rPr>
              <a:t>few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exceptions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.</a:t>
            </a:r>
            <a:endParaRPr sz="12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297" y="402142"/>
            <a:ext cx="3313875" cy="305384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31208" y="228600"/>
            <a:ext cx="3643884" cy="31942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6569" y="3480968"/>
            <a:ext cx="729805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Most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 bookings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a</a:t>
            </a:r>
            <a:r>
              <a:rPr lang="en-IN" sz="1200" spc="3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cancelled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have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waiting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pe</a:t>
            </a:r>
            <a:r>
              <a:rPr lang="en-IN" sz="1200" spc="1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15" dirty="0" err="1">
                <a:solidFill>
                  <a:srgbClr val="202020"/>
                </a:solidFill>
                <a:latin typeface="Roboto"/>
                <a:cs typeface="Roboto"/>
              </a:rPr>
              <a:t>iod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less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150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days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but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also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most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bookings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a</a:t>
            </a:r>
            <a:r>
              <a:rPr lang="en-IN" sz="1200" spc="3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e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not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cancelled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also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have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waiting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pe</a:t>
            </a:r>
            <a:r>
              <a:rPr lang="en-IN" sz="1200" spc="1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15" dirty="0" err="1">
                <a:solidFill>
                  <a:srgbClr val="202020"/>
                </a:solidFill>
                <a:latin typeface="Roboto"/>
                <a:cs typeface="Roboto"/>
              </a:rPr>
              <a:t>iod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less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150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days.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Hence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this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shows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waiting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pe</a:t>
            </a:r>
            <a:r>
              <a:rPr lang="en-IN" sz="1200" spc="1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10" dirty="0" err="1">
                <a:solidFill>
                  <a:srgbClr val="202020"/>
                </a:solidFill>
                <a:latin typeface="Roboto"/>
                <a:cs typeface="Roboto"/>
              </a:rPr>
              <a:t>iod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has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no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effect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on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cancellation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of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bookings.</a:t>
            </a:r>
            <a:endParaRPr sz="1200" dirty="0">
              <a:latin typeface="Roboto"/>
              <a:cs typeface="Roboto"/>
            </a:endParaRPr>
          </a:p>
          <a:p>
            <a:pPr marL="299085" indent="-28702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Also,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lead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time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has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no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effect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on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cancellation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bookings,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as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both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cu</a:t>
            </a:r>
            <a:r>
              <a:rPr lang="en-IN" sz="1200" spc="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5" dirty="0" err="1">
                <a:solidFill>
                  <a:srgbClr val="202020"/>
                </a:solidFill>
                <a:latin typeface="Roboto"/>
                <a:cs typeface="Roboto"/>
              </a:rPr>
              <a:t>ves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cancellation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not</a:t>
            </a:r>
            <a:endParaRPr sz="1200" dirty="0">
              <a:latin typeface="Roboto"/>
              <a:cs typeface="Roboto"/>
            </a:endParaRPr>
          </a:p>
          <a:p>
            <a:pPr marL="299085">
              <a:lnSpc>
                <a:spcPct val="100000"/>
              </a:lnSpc>
              <a:spcBef>
                <a:spcPts val="720"/>
              </a:spcBef>
            </a:pP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cancelation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a</a:t>
            </a:r>
            <a:r>
              <a:rPr lang="en-IN" sz="1200" spc="3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 err="1">
                <a:solidFill>
                  <a:srgbClr val="202020"/>
                </a:solidFill>
                <a:latin typeface="Roboto"/>
                <a:cs typeface="Roboto"/>
              </a:rPr>
              <a:t>simila</a:t>
            </a:r>
            <a:r>
              <a:rPr lang="en-IN" sz="1200" spc="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40" dirty="0" err="1">
                <a:solidFill>
                  <a:srgbClr val="202020"/>
                </a:solidFill>
                <a:latin typeface="Roboto"/>
                <a:cs typeface="Roboto"/>
              </a:rPr>
              <a:t>fo</a:t>
            </a:r>
            <a:r>
              <a:rPr lang="en-IN" sz="1200" spc="4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lead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time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too.</a:t>
            </a:r>
            <a:endParaRPr sz="12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4824" y="467994"/>
            <a:ext cx="295148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dirty="0"/>
              <a:t>Time-wise</a:t>
            </a:r>
            <a:r>
              <a:rPr sz="2500" spc="-55" dirty="0"/>
              <a:t> </a:t>
            </a:r>
            <a:r>
              <a:rPr sz="2500" spc="-10" dirty="0"/>
              <a:t>Analysis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644144" y="1323847"/>
            <a:ext cx="7588250" cy="23474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While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doing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time-wise analysis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5" dirty="0">
                <a:latin typeface="Arial MT"/>
                <a:cs typeface="Arial MT"/>
              </a:rPr>
              <a:t> given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hotel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booking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dataset,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answered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following </a:t>
            </a:r>
            <a:r>
              <a:rPr sz="1400" dirty="0">
                <a:latin typeface="Arial MT"/>
                <a:cs typeface="Arial MT"/>
              </a:rPr>
              <a:t>questions:</a:t>
            </a:r>
          </a:p>
          <a:p>
            <a:pPr>
              <a:lnSpc>
                <a:spcPct val="100000"/>
              </a:lnSpc>
            </a:pPr>
            <a:endParaRPr sz="15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120"/>
              </a:spcBef>
              <a:buAutoNum type="arabicParenBoth"/>
              <a:tabLst>
                <a:tab pos="355600" algn="l"/>
              </a:tabLst>
            </a:pPr>
            <a:r>
              <a:rPr sz="1400" spc="5" dirty="0">
                <a:latin typeface="Arial MT"/>
                <a:cs typeface="Arial MT"/>
              </a:rPr>
              <a:t>What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most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busy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months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hotels?</a:t>
            </a: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AutoNum type="arabicParenBoth"/>
            </a:pPr>
            <a:endParaRPr sz="145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dirty="0">
                <a:latin typeface="Arial MT"/>
                <a:cs typeface="Arial MT"/>
              </a:rPr>
              <a:t>In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which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months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hotels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charges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higher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adr?</a:t>
            </a: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AutoNum type="arabicParenBoth"/>
            </a:pPr>
            <a:endParaRPr sz="145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spc="-5" dirty="0">
                <a:latin typeface="Arial MT"/>
                <a:cs typeface="Arial MT"/>
              </a:rPr>
              <a:t>How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does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booking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numbers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adr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changes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within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month?</a:t>
            </a: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AutoNum type="arabicParenBoth"/>
            </a:pPr>
            <a:endParaRPr sz="145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spc="-5" dirty="0">
                <a:latin typeface="Arial MT"/>
                <a:cs typeface="Arial MT"/>
              </a:rPr>
              <a:t>How </a:t>
            </a:r>
            <a:r>
              <a:rPr sz="1400" dirty="0">
                <a:latin typeface="Arial MT"/>
                <a:cs typeface="Arial MT"/>
              </a:rPr>
              <a:t>does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bookings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varies </a:t>
            </a:r>
            <a:r>
              <a:rPr sz="1400" dirty="0">
                <a:latin typeface="Arial MT"/>
                <a:cs typeface="Arial MT"/>
              </a:rPr>
              <a:t>along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year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different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types</a:t>
            </a:r>
            <a:r>
              <a:rPr sz="1400" dirty="0">
                <a:latin typeface="Arial MT"/>
                <a:cs typeface="Arial MT"/>
              </a:rPr>
              <a:t> of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customers.</a:t>
            </a:r>
            <a:endParaRPr lang="en-IN" sz="1400" spc="-5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endParaRPr sz="1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2503" y="252730"/>
            <a:ext cx="3339897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spc="-35" dirty="0">
                <a:latin typeface="Verdana"/>
                <a:cs typeface="Verdana"/>
              </a:rPr>
              <a:t>Table </a:t>
            </a:r>
            <a:r>
              <a:rPr lang="en-IN" sz="2000" spc="-35">
                <a:latin typeface="Verdana"/>
                <a:cs typeface="Verdana"/>
              </a:rPr>
              <a:t>of Content</a:t>
            </a:r>
            <a:r>
              <a:rPr sz="2000" spc="-280">
                <a:latin typeface="Verdana"/>
                <a:cs typeface="Verdana"/>
              </a:rPr>
              <a:t>: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7659" y="805433"/>
            <a:ext cx="3004185" cy="37375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 MT"/>
                <a:cs typeface="Arial MT"/>
              </a:rPr>
              <a:t>Agenda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45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 MT"/>
                <a:cs typeface="Arial MT"/>
              </a:rPr>
              <a:t>Data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summary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45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 MT"/>
                <a:cs typeface="Arial MT"/>
              </a:rPr>
              <a:t>Univariate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45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 MT"/>
                <a:cs typeface="Arial MT"/>
              </a:rPr>
              <a:t>Hotel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wise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45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Distribution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Channel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wise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45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Booking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cancellation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45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 MT"/>
                <a:cs typeface="Arial MT"/>
              </a:rPr>
              <a:t>Timewise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Correlation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heatmap</a:t>
            </a: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45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Conclusion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21500" y="1564919"/>
            <a:ext cx="1987550" cy="1988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600" spc="35" dirty="0">
                <a:solidFill>
                  <a:srgbClr val="202020"/>
                </a:solidFill>
                <a:latin typeface="Roboto"/>
                <a:cs typeface="Roboto"/>
              </a:rPr>
              <a:t>F</a:t>
            </a:r>
            <a:r>
              <a:rPr lang="en-IN" sz="1600" spc="3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600" spc="35" dirty="0">
                <a:solidFill>
                  <a:srgbClr val="202020"/>
                </a:solidFill>
                <a:latin typeface="Roboto"/>
                <a:cs typeface="Roboto"/>
              </a:rPr>
              <a:t>om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the </a:t>
            </a:r>
            <a:r>
              <a:rPr sz="1600" spc="-20" dirty="0">
                <a:solidFill>
                  <a:srgbClr val="202020"/>
                </a:solidFill>
                <a:latin typeface="Roboto"/>
                <a:cs typeface="Roboto"/>
              </a:rPr>
              <a:t>month </a:t>
            </a:r>
            <a:r>
              <a:rPr sz="16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6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30" dirty="0">
                <a:solidFill>
                  <a:srgbClr val="202020"/>
                </a:solidFill>
                <a:latin typeface="Roboto"/>
                <a:cs typeface="Roboto"/>
              </a:rPr>
              <a:t>July</a:t>
            </a:r>
            <a:r>
              <a:rPr sz="16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to </a:t>
            </a:r>
            <a:r>
              <a:rPr sz="1600" spc="-20" dirty="0">
                <a:solidFill>
                  <a:srgbClr val="202020"/>
                </a:solidFill>
                <a:latin typeface="Roboto"/>
                <a:cs typeface="Roboto"/>
              </a:rPr>
              <a:t>August</a:t>
            </a:r>
            <a:r>
              <a:rPr sz="16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the 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5" dirty="0" err="1">
                <a:solidFill>
                  <a:srgbClr val="202020"/>
                </a:solidFill>
                <a:latin typeface="Roboto"/>
                <a:cs typeface="Roboto"/>
              </a:rPr>
              <a:t>numbe</a:t>
            </a:r>
            <a:r>
              <a:rPr lang="en-IN" sz="1600" spc="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600" spc="10" dirty="0">
                <a:solidFill>
                  <a:srgbClr val="202020"/>
                </a:solidFill>
                <a:latin typeface="Roboto"/>
                <a:cs typeface="Roboto"/>
              </a:rPr>
              <a:t> of</a:t>
            </a:r>
            <a:r>
              <a:rPr sz="16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202020"/>
                </a:solidFill>
                <a:latin typeface="Roboto"/>
                <a:cs typeface="Roboto"/>
              </a:rPr>
              <a:t>bookings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5" dirty="0" err="1">
                <a:solidFill>
                  <a:srgbClr val="202020"/>
                </a:solidFill>
                <a:latin typeface="Roboto"/>
                <a:cs typeface="Roboto"/>
              </a:rPr>
              <a:t>inc</a:t>
            </a:r>
            <a:r>
              <a:rPr lang="en-IN" sz="1600" spc="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600" spc="5" dirty="0">
                <a:solidFill>
                  <a:srgbClr val="202020"/>
                </a:solidFill>
                <a:latin typeface="Roboto"/>
                <a:cs typeface="Roboto"/>
              </a:rPr>
              <a:t>eased </a:t>
            </a:r>
            <a:r>
              <a:rPr sz="1600" spc="-20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6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30" dirty="0">
                <a:solidFill>
                  <a:srgbClr val="202020"/>
                </a:solidFill>
                <a:latin typeface="Roboto"/>
                <a:cs typeface="Roboto"/>
              </a:rPr>
              <a:t>in </a:t>
            </a:r>
            <a:r>
              <a:rPr sz="1600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August,</a:t>
            </a:r>
            <a:r>
              <a:rPr sz="16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202020"/>
                </a:solidFill>
                <a:latin typeface="Roboto"/>
                <a:cs typeface="Roboto"/>
              </a:rPr>
              <a:t>City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 got </a:t>
            </a:r>
            <a:r>
              <a:rPr sz="1600" spc="-38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most</a:t>
            </a:r>
            <a:r>
              <a:rPr sz="16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5" dirty="0" err="1">
                <a:solidFill>
                  <a:srgbClr val="202020"/>
                </a:solidFill>
                <a:latin typeface="Roboto"/>
                <a:cs typeface="Roboto"/>
              </a:rPr>
              <a:t>numbe</a:t>
            </a:r>
            <a:r>
              <a:rPr lang="en-IN" sz="1600" spc="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6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6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guests.</a:t>
            </a:r>
            <a:endParaRPr sz="1600" dirty="0">
              <a:latin typeface="Roboto"/>
              <a:cs typeface="Robo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038" y="835998"/>
            <a:ext cx="6116382" cy="388112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41440" y="1201399"/>
            <a:ext cx="2232660" cy="28255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82245">
              <a:lnSpc>
                <a:spcPct val="114999"/>
              </a:lnSpc>
              <a:spcBef>
                <a:spcPts val="105"/>
              </a:spcBef>
            </a:pPr>
            <a:r>
              <a:rPr lang="en-IN" sz="1600" spc="170" dirty="0">
                <a:solidFill>
                  <a:srgbClr val="202020"/>
                </a:solidFill>
                <a:latin typeface="Roboto"/>
                <a:cs typeface="Roboto"/>
              </a:rPr>
              <a:t>T</a:t>
            </a:r>
            <a:r>
              <a:rPr sz="1600" spc="170" dirty="0">
                <a:solidFill>
                  <a:srgbClr val="202020"/>
                </a:solidFill>
                <a:latin typeface="Roboto"/>
                <a:cs typeface="Roboto"/>
              </a:rPr>
              <a:t>he </a:t>
            </a:r>
            <a:r>
              <a:rPr lang="en-IN" sz="1600" spc="1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600" spc="10" dirty="0" err="1">
                <a:solidFill>
                  <a:srgbClr val="202020"/>
                </a:solidFill>
                <a:latin typeface="Roboto"/>
                <a:cs typeface="Roboto"/>
              </a:rPr>
              <a:t>evenue</a:t>
            </a:r>
            <a:r>
              <a:rPr sz="16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aspect 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looks</a:t>
            </a:r>
            <a:r>
              <a:rPr sz="16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10" dirty="0" err="1">
                <a:solidFill>
                  <a:srgbClr val="202020"/>
                </a:solidFill>
                <a:latin typeface="Roboto"/>
                <a:cs typeface="Roboto"/>
              </a:rPr>
              <a:t>diffe</a:t>
            </a:r>
            <a:r>
              <a:rPr lang="en-IN" sz="1600" spc="1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600" spc="10" dirty="0" err="1">
                <a:solidFill>
                  <a:srgbClr val="202020"/>
                </a:solidFill>
                <a:latin typeface="Roboto"/>
                <a:cs typeface="Roboto"/>
              </a:rPr>
              <a:t>ent</a:t>
            </a:r>
            <a:r>
              <a:rPr sz="1600" spc="10" dirty="0">
                <a:solidFill>
                  <a:srgbClr val="202020"/>
                </a:solidFill>
                <a:latin typeface="Roboto"/>
                <a:cs typeface="Roboto"/>
              </a:rPr>
              <a:t>,</a:t>
            </a:r>
            <a:r>
              <a:rPr sz="16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the 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10" dirty="0">
                <a:solidFill>
                  <a:srgbClr val="202020"/>
                </a:solidFill>
                <a:latin typeface="Roboto"/>
                <a:cs typeface="Roboto"/>
              </a:rPr>
              <a:t>Reso</a:t>
            </a:r>
            <a:r>
              <a:rPr lang="en-IN" sz="1600" spc="1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600" spc="10" dirty="0">
                <a:solidFill>
                  <a:srgbClr val="202020"/>
                </a:solidFill>
                <a:latin typeface="Roboto"/>
                <a:cs typeface="Roboto"/>
              </a:rPr>
              <a:t>t 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Hotels </a:t>
            </a:r>
            <a:r>
              <a:rPr lang="en-IN" sz="1600" spc="1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600" spc="10" dirty="0" err="1">
                <a:solidFill>
                  <a:srgbClr val="202020"/>
                </a:solidFill>
                <a:latin typeface="Roboto"/>
                <a:cs typeface="Roboto"/>
              </a:rPr>
              <a:t>eceives</a:t>
            </a:r>
            <a:r>
              <a:rPr sz="16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3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35" dirty="0" err="1">
                <a:solidFill>
                  <a:srgbClr val="202020"/>
                </a:solidFill>
                <a:latin typeface="Roboto"/>
                <a:cs typeface="Roboto"/>
              </a:rPr>
              <a:t>mo</a:t>
            </a:r>
            <a:r>
              <a:rPr lang="en-IN" sz="1600" spc="3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600" spc="35" dirty="0">
                <a:solidFill>
                  <a:srgbClr val="202020"/>
                </a:solidFill>
                <a:latin typeface="Roboto"/>
                <a:cs typeface="Roboto"/>
              </a:rPr>
              <a:t>e </a:t>
            </a:r>
            <a:r>
              <a:rPr lang="en-IN" sz="1600" spc="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600" spc="5" dirty="0" err="1">
                <a:solidFill>
                  <a:srgbClr val="202020"/>
                </a:solidFill>
                <a:latin typeface="Roboto"/>
                <a:cs typeface="Roboto"/>
              </a:rPr>
              <a:t>evenue</a:t>
            </a:r>
            <a:r>
              <a:rPr sz="16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202020"/>
                </a:solidFill>
                <a:latin typeface="Roboto"/>
                <a:cs typeface="Roboto"/>
              </a:rPr>
              <a:t>with </a:t>
            </a:r>
            <a:r>
              <a:rPr sz="1600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lang="en-IN" sz="1600" spc="1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600" spc="15" dirty="0" err="1">
                <a:solidFill>
                  <a:srgbClr val="202020"/>
                </a:solidFill>
                <a:latin typeface="Roboto"/>
                <a:cs typeface="Roboto"/>
              </a:rPr>
              <a:t>espect</a:t>
            </a:r>
            <a:r>
              <a:rPr sz="1600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to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City</a:t>
            </a:r>
            <a:r>
              <a:rPr sz="16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Hotel.</a:t>
            </a:r>
            <a:endParaRPr sz="1600" dirty="0">
              <a:latin typeface="Roboto"/>
              <a:cs typeface="Roboto"/>
            </a:endParaRPr>
          </a:p>
          <a:p>
            <a:pPr marL="12700" marR="5080">
              <a:lnSpc>
                <a:spcPct val="114999"/>
              </a:lnSpc>
            </a:pPr>
            <a:r>
              <a:rPr sz="1600" spc="35" dirty="0">
                <a:solidFill>
                  <a:srgbClr val="202020"/>
                </a:solidFill>
                <a:latin typeface="Roboto"/>
                <a:cs typeface="Roboto"/>
              </a:rPr>
              <a:t>F</a:t>
            </a:r>
            <a:r>
              <a:rPr lang="en-IN" sz="1600" spc="3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600" spc="35" dirty="0">
                <a:solidFill>
                  <a:srgbClr val="202020"/>
                </a:solidFill>
                <a:latin typeface="Roboto"/>
                <a:cs typeface="Roboto"/>
              </a:rPr>
              <a:t>om </a:t>
            </a:r>
            <a:r>
              <a:rPr sz="1600" spc="-25" dirty="0">
                <a:solidFill>
                  <a:srgbClr val="202020"/>
                </a:solidFill>
                <a:latin typeface="Roboto"/>
                <a:cs typeface="Roboto"/>
              </a:rPr>
              <a:t>May 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to </a:t>
            </a:r>
            <a:r>
              <a:rPr sz="1600" spc="-20" dirty="0">
                <a:solidFill>
                  <a:srgbClr val="202020"/>
                </a:solidFill>
                <a:latin typeface="Roboto"/>
                <a:cs typeface="Roboto"/>
              </a:rPr>
              <a:t>August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2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lang="en-IN" sz="1600" spc="2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600" spc="20" dirty="0">
                <a:solidFill>
                  <a:srgbClr val="202020"/>
                </a:solidFill>
                <a:latin typeface="Roboto"/>
                <a:cs typeface="Roboto"/>
              </a:rPr>
              <a:t>e </a:t>
            </a:r>
            <a:r>
              <a:rPr sz="1600" spc="-20" dirty="0">
                <a:solidFill>
                  <a:srgbClr val="202020"/>
                </a:solidFill>
                <a:latin typeface="Roboto"/>
                <a:cs typeface="Roboto"/>
              </a:rPr>
              <a:t>was </a:t>
            </a:r>
            <a:r>
              <a:rPr lang="en-IN" sz="1600" spc="1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600" spc="15" dirty="0" err="1">
                <a:solidFill>
                  <a:srgbClr val="202020"/>
                </a:solidFill>
                <a:latin typeface="Roboto"/>
                <a:cs typeface="Roboto"/>
              </a:rPr>
              <a:t>apid</a:t>
            </a:r>
            <a:r>
              <a:rPr sz="16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5" dirty="0" err="1">
                <a:solidFill>
                  <a:srgbClr val="202020"/>
                </a:solidFill>
                <a:latin typeface="Roboto"/>
                <a:cs typeface="Roboto"/>
              </a:rPr>
              <a:t>inc</a:t>
            </a:r>
            <a:r>
              <a:rPr lang="en-IN" sz="1600" spc="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600" spc="5" dirty="0">
                <a:solidFill>
                  <a:srgbClr val="202020"/>
                </a:solidFill>
                <a:latin typeface="Roboto"/>
                <a:cs typeface="Roboto"/>
              </a:rPr>
              <a:t>ease </a:t>
            </a:r>
            <a:r>
              <a:rPr sz="1600" spc="-3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6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25" dirty="0">
                <a:solidFill>
                  <a:srgbClr val="202020"/>
                </a:solidFill>
                <a:latin typeface="Roboto"/>
                <a:cs typeface="Roboto"/>
              </a:rPr>
              <a:t>ad</a:t>
            </a:r>
            <a:r>
              <a:rPr lang="en-IN" sz="1600" spc="2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600" spc="25" dirty="0">
                <a:solidFill>
                  <a:srgbClr val="202020"/>
                </a:solidFill>
                <a:latin typeface="Roboto"/>
                <a:cs typeface="Roboto"/>
              </a:rPr>
              <a:t>.</a:t>
            </a:r>
            <a:r>
              <a:rPr sz="16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202020"/>
                </a:solidFill>
                <a:latin typeface="Roboto"/>
                <a:cs typeface="Roboto"/>
              </a:rPr>
              <a:t>August</a:t>
            </a:r>
            <a:r>
              <a:rPr sz="16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lang="en-IN" sz="1600" spc="3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600" spc="30" dirty="0">
                <a:solidFill>
                  <a:srgbClr val="202020"/>
                </a:solidFill>
                <a:latin typeface="Roboto"/>
                <a:cs typeface="Roboto"/>
              </a:rPr>
              <a:t>eco</a:t>
            </a:r>
            <a:r>
              <a:rPr lang="en-IN" sz="1600" spc="3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600" spc="30" dirty="0" err="1">
                <a:solidFill>
                  <a:srgbClr val="202020"/>
                </a:solidFill>
                <a:latin typeface="Roboto"/>
                <a:cs typeface="Roboto"/>
              </a:rPr>
              <a:t>ded</a:t>
            </a:r>
            <a:r>
              <a:rPr sz="1600" spc="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3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6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highest.</a:t>
            </a:r>
            <a:endParaRPr sz="1600" dirty="0">
              <a:latin typeface="Roboto"/>
              <a:cs typeface="Robo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79" y="894947"/>
            <a:ext cx="6027933" cy="381842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3815283"/>
            <a:ext cx="7812405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We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can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see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g</a:t>
            </a:r>
            <a:r>
              <a:rPr lang="en-IN" sz="1200" spc="1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10" dirty="0" err="1">
                <a:solidFill>
                  <a:srgbClr val="202020"/>
                </a:solidFill>
                <a:latin typeface="Roboto"/>
                <a:cs typeface="Roboto"/>
              </a:rPr>
              <a:t>aph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A</a:t>
            </a:r>
            <a:r>
              <a:rPr lang="en-IN" sz="1200" spc="5" dirty="0" err="1">
                <a:solidFill>
                  <a:srgbClr val="202020"/>
                </a:solidFill>
                <a:latin typeface="Roboto"/>
                <a:cs typeface="Roboto"/>
              </a:rPr>
              <a:t>rr</a:t>
            </a:r>
            <a:r>
              <a:rPr sz="1200" spc="5" dirty="0" err="1">
                <a:solidFill>
                  <a:srgbClr val="202020"/>
                </a:solidFill>
                <a:latin typeface="Roboto"/>
                <a:cs typeface="Roboto"/>
              </a:rPr>
              <a:t>ival_num</a:t>
            </a:r>
            <a:r>
              <a:rPr sz="1200" spc="3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has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small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peaks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lang="en-IN" sz="1200" spc="2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20" dirty="0" err="1">
                <a:solidFill>
                  <a:srgbClr val="202020"/>
                </a:solidFill>
                <a:latin typeface="Roboto"/>
                <a:cs typeface="Roboto"/>
              </a:rPr>
              <a:t>egula</a:t>
            </a:r>
            <a:r>
              <a:rPr lang="en-IN" sz="1200" spc="2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 err="1">
                <a:solidFill>
                  <a:srgbClr val="202020"/>
                </a:solidFill>
                <a:latin typeface="Roboto"/>
                <a:cs typeface="Roboto"/>
              </a:rPr>
              <a:t>inte</a:t>
            </a:r>
            <a:r>
              <a:rPr lang="en-IN" sz="1200" spc="-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-5" dirty="0" err="1">
                <a:solidFill>
                  <a:srgbClr val="202020"/>
                </a:solidFill>
                <a:latin typeface="Roboto"/>
                <a:cs typeface="Roboto"/>
              </a:rPr>
              <a:t>val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days.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lang="en-IN" sz="1200" spc="90" dirty="0">
                <a:solidFill>
                  <a:srgbClr val="202020"/>
                </a:solidFill>
                <a:latin typeface="Roboto"/>
                <a:cs typeface="Roboto"/>
              </a:rPr>
              <a:t>T</a:t>
            </a:r>
            <a:r>
              <a:rPr sz="1200" spc="90" dirty="0">
                <a:solidFill>
                  <a:srgbClr val="202020"/>
                </a:solidFill>
                <a:latin typeface="Roboto"/>
                <a:cs typeface="Roboto"/>
              </a:rPr>
              <a:t>his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can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be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due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to </a:t>
            </a:r>
            <a:r>
              <a:rPr sz="1200" spc="5" dirty="0" err="1">
                <a:solidFill>
                  <a:srgbClr val="202020"/>
                </a:solidFill>
                <a:latin typeface="Roboto"/>
                <a:cs typeface="Roboto"/>
              </a:rPr>
              <a:t>inc</a:t>
            </a:r>
            <a:r>
              <a:rPr lang="en-IN" sz="1200" spc="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ease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a</a:t>
            </a:r>
            <a:r>
              <a:rPr lang="en-IN" sz="1200" spc="15" dirty="0" err="1">
                <a:solidFill>
                  <a:srgbClr val="202020"/>
                </a:solidFill>
                <a:latin typeface="Roboto"/>
                <a:cs typeface="Roboto"/>
              </a:rPr>
              <a:t>rr</a:t>
            </a:r>
            <a:r>
              <a:rPr sz="1200" spc="15" dirty="0" err="1">
                <a:solidFill>
                  <a:srgbClr val="202020"/>
                </a:solidFill>
                <a:latin typeface="Roboto"/>
                <a:cs typeface="Roboto"/>
              </a:rPr>
              <a:t>ival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8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weekend.</a:t>
            </a:r>
            <a:endParaRPr sz="120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Also,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avg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 ad</a:t>
            </a:r>
            <a:r>
              <a:rPr lang="en-IN" sz="1200" spc="2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tends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to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go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up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month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ends.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lang="en-IN" sz="1200" spc="70" dirty="0">
                <a:solidFill>
                  <a:srgbClr val="202020"/>
                </a:solidFill>
                <a:latin typeface="Roboto"/>
                <a:cs typeface="Roboto"/>
              </a:rPr>
              <a:t>T</a:t>
            </a:r>
            <a:r>
              <a:rPr sz="1200" spc="70" dirty="0">
                <a:solidFill>
                  <a:srgbClr val="202020"/>
                </a:solidFill>
                <a:latin typeface="Roboto"/>
                <a:cs typeface="Roboto"/>
              </a:rPr>
              <a:t>he</a:t>
            </a:r>
            <a:r>
              <a:rPr lang="en-IN" sz="1200" spc="7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70" dirty="0" err="1">
                <a:solidFill>
                  <a:srgbClr val="202020"/>
                </a:solidFill>
                <a:latin typeface="Roboto"/>
                <a:cs typeface="Roboto"/>
              </a:rPr>
              <a:t>efo</a:t>
            </a:r>
            <a:r>
              <a:rPr lang="en-IN" sz="1200" spc="7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70" dirty="0">
                <a:solidFill>
                  <a:srgbClr val="202020"/>
                </a:solidFill>
                <a:latin typeface="Roboto"/>
                <a:cs typeface="Roboto"/>
              </a:rPr>
              <a:t>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cha</a:t>
            </a:r>
            <a:r>
              <a:rPr lang="en-IN" sz="1200" spc="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5" dirty="0" err="1">
                <a:solidFill>
                  <a:srgbClr val="202020"/>
                </a:solidFill>
                <a:latin typeface="Roboto"/>
                <a:cs typeface="Roboto"/>
              </a:rPr>
              <a:t>ges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a</a:t>
            </a:r>
            <a:r>
              <a:rPr lang="en-IN" sz="1200" spc="3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e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 err="1">
                <a:solidFill>
                  <a:srgbClr val="202020"/>
                </a:solidFill>
                <a:latin typeface="Roboto"/>
                <a:cs typeface="Roboto"/>
              </a:rPr>
              <a:t>mo</a:t>
            </a:r>
            <a:r>
              <a:rPr lang="en-IN" sz="1200" spc="3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at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end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of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month.</a:t>
            </a:r>
            <a:endParaRPr sz="1200" dirty="0">
              <a:latin typeface="Roboto"/>
              <a:cs typeface="Robo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7339" y="447031"/>
            <a:ext cx="7433331" cy="30867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9787" y="85343"/>
            <a:ext cx="7578852" cy="358086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76655" y="3938727"/>
            <a:ext cx="7292340" cy="8299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Mostly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bookings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aíe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done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by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couples.</a:t>
            </a:r>
            <a:endParaRPr sz="1200" dirty="0">
              <a:latin typeface="Roboto"/>
              <a:cs typeface="Roboto"/>
            </a:endParaRPr>
          </a:p>
          <a:p>
            <a:pPr marL="12700" marR="5080">
              <a:lnSpc>
                <a:spcPct val="160000"/>
              </a:lnSpc>
              <a:spcBef>
                <a:spcPts val="600"/>
              </a:spcBef>
            </a:pP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 err="1">
                <a:solidFill>
                  <a:srgbClr val="202020"/>
                </a:solidFill>
                <a:latin typeface="Roboto"/>
                <a:cs typeface="Roboto"/>
              </a:rPr>
              <a:t>clea</a:t>
            </a:r>
            <a:r>
              <a:rPr lang="en-IN" sz="1200" spc="1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f</a:t>
            </a:r>
            <a:r>
              <a:rPr lang="en-IN" sz="1200" spc="3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om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g</a:t>
            </a:r>
            <a:r>
              <a:rPr lang="en-IN" sz="1200" spc="1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10" dirty="0" err="1">
                <a:solidFill>
                  <a:srgbClr val="202020"/>
                </a:solidFill>
                <a:latin typeface="Roboto"/>
                <a:cs typeface="Roboto"/>
              </a:rPr>
              <a:t>aph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lang="en-IN" sz="1200" spc="1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sudden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 err="1">
                <a:solidFill>
                  <a:srgbClr val="202020"/>
                </a:solidFill>
                <a:latin typeface="Roboto"/>
                <a:cs typeface="Roboto"/>
              </a:rPr>
              <a:t>su</a:t>
            </a:r>
            <a:r>
              <a:rPr lang="en-IN" sz="1200" spc="1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10" dirty="0" err="1">
                <a:solidFill>
                  <a:srgbClr val="202020"/>
                </a:solidFill>
                <a:latin typeface="Roboto"/>
                <a:cs typeface="Roboto"/>
              </a:rPr>
              <a:t>ge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a</a:t>
            </a:r>
            <a:r>
              <a:rPr lang="en-IN" sz="1200" spc="15" dirty="0" err="1">
                <a:solidFill>
                  <a:srgbClr val="202020"/>
                </a:solidFill>
                <a:latin typeface="Roboto"/>
                <a:cs typeface="Roboto"/>
              </a:rPr>
              <a:t>rr</a:t>
            </a:r>
            <a:r>
              <a:rPr sz="1200" spc="15" dirty="0" err="1">
                <a:solidFill>
                  <a:srgbClr val="202020"/>
                </a:solidFill>
                <a:latin typeface="Roboto"/>
                <a:cs typeface="Roboto"/>
              </a:rPr>
              <a:t>ival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num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couples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family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months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July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and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August.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So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 err="1">
                <a:solidFill>
                  <a:srgbClr val="202020"/>
                </a:solidFill>
                <a:latin typeface="Roboto"/>
                <a:cs typeface="Roboto"/>
              </a:rPr>
              <a:t>bette</a:t>
            </a:r>
            <a:r>
              <a:rPr lang="en-IN" sz="1200" spc="1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plans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can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be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planned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 err="1">
                <a:solidFill>
                  <a:srgbClr val="202020"/>
                </a:solidFill>
                <a:latin typeface="Roboto"/>
                <a:cs typeface="Roboto"/>
              </a:rPr>
              <a:t>acco</a:t>
            </a:r>
            <a:r>
              <a:rPr lang="en-IN" sz="1200" spc="-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-5" dirty="0" err="1">
                <a:solidFill>
                  <a:srgbClr val="202020"/>
                </a:solidFill>
                <a:latin typeface="Roboto"/>
                <a:cs typeface="Roboto"/>
              </a:rPr>
              <a:t>dingly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time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40" dirty="0" err="1">
                <a:solidFill>
                  <a:srgbClr val="202020"/>
                </a:solidFill>
                <a:latin typeface="Roboto"/>
                <a:cs typeface="Roboto"/>
              </a:rPr>
              <a:t>fo</a:t>
            </a:r>
            <a:r>
              <a:rPr lang="en-IN" sz="1200" spc="4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these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type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 err="1">
                <a:solidFill>
                  <a:srgbClr val="202020"/>
                </a:solidFill>
                <a:latin typeface="Roboto"/>
                <a:cs typeface="Roboto"/>
              </a:rPr>
              <a:t>custome</a:t>
            </a:r>
            <a:r>
              <a:rPr lang="en-IN" sz="120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s.</a:t>
            </a:r>
            <a:endParaRPr sz="12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325" y="1041291"/>
            <a:ext cx="4688318" cy="410220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65241" y="1434464"/>
            <a:ext cx="335597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IN" sz="1200" spc="75" dirty="0">
                <a:solidFill>
                  <a:srgbClr val="202020"/>
                </a:solidFill>
                <a:latin typeface="Roboto"/>
                <a:cs typeface="Roboto"/>
              </a:rPr>
              <a:t>T</a:t>
            </a:r>
            <a:r>
              <a:rPr sz="1200" spc="75" dirty="0" err="1">
                <a:solidFill>
                  <a:srgbClr val="202020"/>
                </a:solidFill>
                <a:latin typeface="Roboto"/>
                <a:cs typeface="Roboto"/>
              </a:rPr>
              <a:t>otal</a:t>
            </a:r>
            <a:r>
              <a:rPr sz="1200" spc="7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stay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length and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lead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time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a</a:t>
            </a:r>
            <a:r>
              <a:rPr lang="en-IN" sz="1200" spc="3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e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slightly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co</a:t>
            </a:r>
            <a:r>
              <a:rPr lang="en-IN" sz="1200" spc="10" dirty="0" err="1">
                <a:solidFill>
                  <a:srgbClr val="202020"/>
                </a:solidFill>
                <a:latin typeface="Roboto"/>
                <a:cs typeface="Roboto"/>
              </a:rPr>
              <a:t>rr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elated. </a:t>
            </a:r>
            <a:r>
              <a:rPr lang="en-IN" sz="1200" spc="90" dirty="0">
                <a:solidFill>
                  <a:srgbClr val="202020"/>
                </a:solidFill>
                <a:latin typeface="Roboto"/>
                <a:cs typeface="Roboto"/>
              </a:rPr>
              <a:t>T</a:t>
            </a:r>
            <a:r>
              <a:rPr sz="1200" spc="90" dirty="0">
                <a:solidFill>
                  <a:srgbClr val="202020"/>
                </a:solidFill>
                <a:latin typeface="Roboto"/>
                <a:cs typeface="Roboto"/>
              </a:rPr>
              <a:t>his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may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means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that </a:t>
            </a:r>
            <a:r>
              <a:rPr sz="1200" spc="40" dirty="0" err="1">
                <a:solidFill>
                  <a:srgbClr val="202020"/>
                </a:solidFill>
                <a:latin typeface="Roboto"/>
                <a:cs typeface="Roboto"/>
              </a:rPr>
              <a:t>fo</a:t>
            </a:r>
            <a:r>
              <a:rPr lang="en-IN" sz="1200" spc="4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 err="1">
                <a:solidFill>
                  <a:srgbClr val="202020"/>
                </a:solidFill>
                <a:latin typeface="Roboto"/>
                <a:cs typeface="Roboto"/>
              </a:rPr>
              <a:t>longe</a:t>
            </a:r>
            <a:r>
              <a:rPr lang="en-IN" sz="1200" spc="1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stays,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people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gene</a:t>
            </a:r>
            <a:r>
              <a:rPr lang="en-IN" sz="1200" spc="-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ally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plan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little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0" dirty="0" err="1">
                <a:solidFill>
                  <a:srgbClr val="202020"/>
                </a:solidFill>
                <a:latin typeface="Roboto"/>
                <a:cs typeface="Roboto"/>
              </a:rPr>
              <a:t>befo</a:t>
            </a:r>
            <a:r>
              <a:rPr lang="en-IN" sz="1200" spc="2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e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actual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a</a:t>
            </a:r>
            <a:r>
              <a:rPr lang="en-IN" sz="1200" spc="15" dirty="0" err="1">
                <a:solidFill>
                  <a:srgbClr val="202020"/>
                </a:solidFill>
                <a:latin typeface="Roboto"/>
                <a:cs typeface="Roboto"/>
              </a:rPr>
              <a:t>rr</a:t>
            </a:r>
            <a:r>
              <a:rPr sz="1200" spc="15" dirty="0" err="1">
                <a:solidFill>
                  <a:srgbClr val="202020"/>
                </a:solidFill>
                <a:latin typeface="Roboto"/>
                <a:cs typeface="Roboto"/>
              </a:rPr>
              <a:t>ival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.</a:t>
            </a:r>
            <a:endParaRPr sz="1200" dirty="0">
              <a:latin typeface="Roboto"/>
              <a:cs typeface="Roboto"/>
            </a:endParaRPr>
          </a:p>
          <a:p>
            <a:pPr marL="299085" marR="203200" indent="-287020">
              <a:lnSpc>
                <a:spcPct val="150000"/>
              </a:lnSpc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ad</a:t>
            </a:r>
            <a:r>
              <a:rPr lang="en-IN" sz="1200" spc="2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slightly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co</a:t>
            </a:r>
            <a:r>
              <a:rPr lang="en-IN" sz="1200" spc="10" dirty="0" err="1">
                <a:solidFill>
                  <a:srgbClr val="202020"/>
                </a:solidFill>
                <a:latin typeface="Roboto"/>
                <a:cs typeface="Roboto"/>
              </a:rPr>
              <a:t>rr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elated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with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total_people,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which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makes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sense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5" dirty="0" err="1">
                <a:solidFill>
                  <a:srgbClr val="202020"/>
                </a:solidFill>
                <a:latin typeface="Roboto"/>
                <a:cs typeface="Roboto"/>
              </a:rPr>
              <a:t>mo</a:t>
            </a:r>
            <a:r>
              <a:rPr lang="en-IN" sz="1200" spc="2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no.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people </a:t>
            </a:r>
            <a:r>
              <a:rPr sz="1200" spc="-28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means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5" dirty="0" err="1">
                <a:solidFill>
                  <a:srgbClr val="202020"/>
                </a:solidFill>
                <a:latin typeface="Roboto"/>
                <a:cs typeface="Roboto"/>
              </a:rPr>
              <a:t>mo</a:t>
            </a:r>
            <a:r>
              <a:rPr lang="en-IN" sz="1200" spc="2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se</a:t>
            </a:r>
            <a:r>
              <a:rPr lang="en-IN" sz="1200" spc="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vice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to </a:t>
            </a:r>
            <a:r>
              <a:rPr sz="1200" dirty="0" err="1">
                <a:solidFill>
                  <a:srgbClr val="202020"/>
                </a:solidFill>
                <a:latin typeface="Roboto"/>
                <a:cs typeface="Roboto"/>
              </a:rPr>
              <a:t>delive</a:t>
            </a:r>
            <a:r>
              <a:rPr lang="en-IN" sz="120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,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lang="en-IN" sz="1200" spc="2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25" dirty="0" err="1">
                <a:solidFill>
                  <a:srgbClr val="202020"/>
                </a:solidFill>
                <a:latin typeface="Roboto"/>
                <a:cs typeface="Roboto"/>
              </a:rPr>
              <a:t>efo</a:t>
            </a:r>
            <a:r>
              <a:rPr lang="en-IN" sz="1200" spc="2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e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 err="1">
                <a:solidFill>
                  <a:srgbClr val="202020"/>
                </a:solidFill>
                <a:latin typeface="Roboto"/>
                <a:cs typeface="Roboto"/>
              </a:rPr>
              <a:t>mo</a:t>
            </a:r>
            <a:r>
              <a:rPr lang="en-IN" sz="1200" spc="3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ad</a:t>
            </a:r>
            <a:r>
              <a:rPr lang="en-IN" sz="1200" spc="1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.</a:t>
            </a:r>
            <a:endParaRPr sz="1200" dirty="0">
              <a:latin typeface="Roboto"/>
              <a:cs typeface="Robo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04161" y="454533"/>
            <a:ext cx="295148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0" spc="-5" dirty="0">
                <a:latin typeface="Arial MT"/>
                <a:cs typeface="Arial MT"/>
              </a:rPr>
              <a:t>Correlation</a:t>
            </a:r>
            <a:r>
              <a:rPr sz="2500" b="0" spc="-35" dirty="0">
                <a:latin typeface="Arial MT"/>
                <a:cs typeface="Arial MT"/>
              </a:rPr>
              <a:t> </a:t>
            </a:r>
            <a:r>
              <a:rPr sz="2500" b="0" spc="-5" dirty="0">
                <a:latin typeface="Arial MT"/>
                <a:cs typeface="Arial MT"/>
              </a:rPr>
              <a:t>Heatmap</a:t>
            </a:r>
            <a:endParaRPr sz="2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6199" y="418287"/>
            <a:ext cx="19596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C</a:t>
            </a:r>
            <a:r>
              <a:rPr sz="2800" spc="-20" dirty="0"/>
              <a:t>o</a:t>
            </a:r>
            <a:r>
              <a:rPr sz="2800" spc="-5" dirty="0"/>
              <a:t>nclusion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31291" y="971550"/>
            <a:ext cx="7703109" cy="3734397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320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A</a:t>
            </a:r>
            <a:r>
              <a:rPr lang="en-IN" sz="1200" spc="1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10" dirty="0" err="1">
                <a:solidFill>
                  <a:srgbClr val="202020"/>
                </a:solidFill>
                <a:latin typeface="Roboto"/>
                <a:cs typeface="Roboto"/>
              </a:rPr>
              <a:t>ound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60%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bookings</a:t>
            </a:r>
            <a:r>
              <a:rPr sz="1200" spc="3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a</a:t>
            </a:r>
            <a:r>
              <a:rPr lang="en-IN" sz="1200" spc="3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40" dirty="0" err="1">
                <a:solidFill>
                  <a:srgbClr val="202020"/>
                </a:solidFill>
                <a:latin typeface="Roboto"/>
                <a:cs typeface="Roboto"/>
              </a:rPr>
              <a:t>fo</a:t>
            </a:r>
            <a:r>
              <a:rPr lang="en-IN" sz="1200" spc="4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City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hotel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40%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bookings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a</a:t>
            </a:r>
            <a:r>
              <a:rPr lang="en-IN" sz="1200" spc="3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e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40" dirty="0" err="1">
                <a:solidFill>
                  <a:srgbClr val="202020"/>
                </a:solidFill>
                <a:latin typeface="Roboto"/>
                <a:cs typeface="Roboto"/>
              </a:rPr>
              <a:t>fo</a:t>
            </a:r>
            <a:r>
              <a:rPr lang="en-IN" sz="1200" spc="4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Reso</a:t>
            </a:r>
            <a:r>
              <a:rPr lang="en-IN" sz="1200" spc="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t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hotel,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lang="en-IN" sz="1200" spc="2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20" dirty="0" err="1">
                <a:solidFill>
                  <a:srgbClr val="202020"/>
                </a:solidFill>
                <a:latin typeface="Roboto"/>
                <a:cs typeface="Roboto"/>
              </a:rPr>
              <a:t>efo</a:t>
            </a:r>
            <a:r>
              <a:rPr lang="en-IN" sz="1200" spc="2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e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City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 err="1">
                <a:solidFill>
                  <a:srgbClr val="202020"/>
                </a:solidFill>
                <a:latin typeface="Roboto"/>
                <a:cs typeface="Roboto"/>
              </a:rPr>
              <a:t>busie</a:t>
            </a:r>
            <a:r>
              <a:rPr lang="en-IN" sz="1200" spc="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endParaRPr sz="1200" dirty="0">
              <a:latin typeface="Roboto"/>
              <a:cs typeface="Roboto"/>
            </a:endParaRPr>
          </a:p>
          <a:p>
            <a:pPr marL="317500">
              <a:lnSpc>
                <a:spcPct val="100000"/>
              </a:lnSpc>
              <a:spcBef>
                <a:spcPts val="220"/>
              </a:spcBef>
            </a:pP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than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Reso</a:t>
            </a:r>
            <a:r>
              <a:rPr lang="en-IN" sz="1200" spc="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hotel.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Also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 err="1">
                <a:solidFill>
                  <a:srgbClr val="202020"/>
                </a:solidFill>
                <a:latin typeface="Roboto"/>
                <a:cs typeface="Roboto"/>
              </a:rPr>
              <a:t>ove</a:t>
            </a:r>
            <a:r>
              <a:rPr lang="en-IN" sz="120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all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ad</a:t>
            </a:r>
            <a:r>
              <a:rPr lang="en-IN" sz="1200" spc="2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City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slightly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 err="1">
                <a:solidFill>
                  <a:srgbClr val="202020"/>
                </a:solidFill>
                <a:latin typeface="Roboto"/>
                <a:cs typeface="Roboto"/>
              </a:rPr>
              <a:t>highe</a:t>
            </a:r>
            <a:r>
              <a:rPr lang="en-IN" sz="1200" spc="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than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Reso</a:t>
            </a:r>
            <a:r>
              <a:rPr lang="en-IN" sz="1200" spc="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hotel.</a:t>
            </a:r>
            <a:endParaRPr sz="1200" dirty="0">
              <a:latin typeface="Roboto"/>
              <a:cs typeface="Roboto"/>
            </a:endParaRPr>
          </a:p>
          <a:p>
            <a:pPr marL="317500" indent="-304800">
              <a:lnSpc>
                <a:spcPct val="100000"/>
              </a:lnSpc>
              <a:spcBef>
                <a:spcPts val="215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Mostly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guests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stay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40" dirty="0" err="1">
                <a:solidFill>
                  <a:srgbClr val="202020"/>
                </a:solidFill>
                <a:latin typeface="Roboto"/>
                <a:cs typeface="Roboto"/>
              </a:rPr>
              <a:t>fo</a:t>
            </a:r>
            <a:r>
              <a:rPr lang="en-IN" sz="1200" spc="4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less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than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5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days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40" dirty="0" err="1">
                <a:solidFill>
                  <a:srgbClr val="202020"/>
                </a:solidFill>
                <a:latin typeface="Roboto"/>
                <a:cs typeface="Roboto"/>
              </a:rPr>
              <a:t>fo</a:t>
            </a:r>
            <a:r>
              <a:rPr lang="en-IN" sz="1200" spc="4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 err="1">
                <a:solidFill>
                  <a:srgbClr val="202020"/>
                </a:solidFill>
                <a:latin typeface="Roboto"/>
                <a:cs typeface="Roboto"/>
              </a:rPr>
              <a:t>longe</a:t>
            </a:r>
            <a:r>
              <a:rPr lang="en-IN" sz="1200" spc="1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stays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Reso</a:t>
            </a:r>
            <a:r>
              <a:rPr lang="en-IN" sz="1200" spc="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p</a:t>
            </a:r>
            <a:r>
              <a:rPr lang="en-IN" sz="1200" spc="3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30" dirty="0" err="1">
                <a:solidFill>
                  <a:srgbClr val="202020"/>
                </a:solidFill>
                <a:latin typeface="Roboto"/>
                <a:cs typeface="Roboto"/>
              </a:rPr>
              <a:t>efe</a:t>
            </a:r>
            <a:r>
              <a:rPr lang="en-IN" sz="1200" spc="30" dirty="0" err="1">
                <a:solidFill>
                  <a:srgbClr val="202020"/>
                </a:solidFill>
                <a:latin typeface="Roboto"/>
                <a:cs typeface="Roboto"/>
              </a:rPr>
              <a:t>rr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ed.</a:t>
            </a:r>
            <a:endParaRPr sz="1200" dirty="0">
              <a:latin typeface="Roboto"/>
              <a:cs typeface="Roboto"/>
            </a:endParaRPr>
          </a:p>
          <a:p>
            <a:pPr marL="317500" marR="92710" indent="-304800">
              <a:lnSpc>
                <a:spcPct val="114999"/>
              </a:lnSpc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Both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have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significantly </a:t>
            </a:r>
            <a:r>
              <a:rPr sz="1200" spc="5" dirty="0" err="1">
                <a:solidFill>
                  <a:srgbClr val="202020"/>
                </a:solidFill>
                <a:latin typeface="Roboto"/>
                <a:cs typeface="Roboto"/>
              </a:rPr>
              <a:t>highe</a:t>
            </a:r>
            <a:r>
              <a:rPr lang="en-IN" sz="1200" spc="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booking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cancellation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lang="en-IN" sz="1200" spc="1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15" dirty="0" err="1">
                <a:solidFill>
                  <a:srgbClr val="202020"/>
                </a:solidFill>
                <a:latin typeface="Roboto"/>
                <a:cs typeface="Roboto"/>
              </a:rPr>
              <a:t>ates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 err="1">
                <a:solidFill>
                  <a:srgbClr val="202020"/>
                </a:solidFill>
                <a:latin typeface="Roboto"/>
                <a:cs typeface="Roboto"/>
              </a:rPr>
              <a:t>ve</a:t>
            </a:r>
            <a:r>
              <a:rPr lang="en-IN" sz="1200" spc="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y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few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guests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less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3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% </a:t>
            </a:r>
            <a:r>
              <a:rPr lang="en-IN" sz="1200" spc="2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25" dirty="0" err="1">
                <a:solidFill>
                  <a:srgbClr val="202020"/>
                </a:solidFill>
                <a:latin typeface="Roboto"/>
                <a:cs typeface="Roboto"/>
              </a:rPr>
              <a:t>etu</a:t>
            </a:r>
            <a:r>
              <a:rPr lang="en-IN" sz="1200" spc="2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40" dirty="0" err="1">
                <a:solidFill>
                  <a:srgbClr val="202020"/>
                </a:solidFill>
                <a:latin typeface="Roboto"/>
                <a:cs typeface="Roboto"/>
              </a:rPr>
              <a:t>fo</a:t>
            </a:r>
            <a:r>
              <a:rPr lang="en-IN" sz="1200" spc="4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8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 err="1">
                <a:solidFill>
                  <a:srgbClr val="202020"/>
                </a:solidFill>
                <a:latin typeface="Roboto"/>
                <a:cs typeface="Roboto"/>
              </a:rPr>
              <a:t>anothe</a:t>
            </a:r>
            <a:r>
              <a:rPr lang="en-IN" sz="120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booking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City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hotel.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5%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guests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lang="en-IN" sz="1200" spc="2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25" dirty="0" err="1">
                <a:solidFill>
                  <a:srgbClr val="202020"/>
                </a:solidFill>
                <a:latin typeface="Roboto"/>
                <a:cs typeface="Roboto"/>
              </a:rPr>
              <a:t>etuín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40" dirty="0" err="1">
                <a:solidFill>
                  <a:srgbClr val="202020"/>
                </a:solidFill>
                <a:latin typeface="Roboto"/>
                <a:cs typeface="Roboto"/>
              </a:rPr>
              <a:t>fo</a:t>
            </a:r>
            <a:r>
              <a:rPr lang="en-IN" sz="1200" spc="4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stay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Reso</a:t>
            </a:r>
            <a:r>
              <a:rPr lang="en-IN" sz="1200" spc="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hotel.</a:t>
            </a:r>
            <a:endParaRPr sz="1200" dirty="0">
              <a:latin typeface="Roboto"/>
              <a:cs typeface="Roboto"/>
            </a:endParaRPr>
          </a:p>
          <a:p>
            <a:pPr marL="317500" indent="-304800">
              <a:lnSpc>
                <a:spcPct val="100000"/>
              </a:lnSpc>
              <a:spcBef>
                <a:spcPts val="215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Most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guests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came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f</a:t>
            </a:r>
            <a:r>
              <a:rPr lang="en-IN" sz="1200" spc="3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om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 err="1">
                <a:solidFill>
                  <a:srgbClr val="202020"/>
                </a:solidFill>
                <a:latin typeface="Roboto"/>
                <a:cs typeface="Roboto"/>
              </a:rPr>
              <a:t>eu</a:t>
            </a:r>
            <a:r>
              <a:rPr lang="en-IN" sz="1200" spc="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5" dirty="0" err="1">
                <a:solidFill>
                  <a:srgbClr val="202020"/>
                </a:solidFill>
                <a:latin typeface="Roboto"/>
                <a:cs typeface="Roboto"/>
              </a:rPr>
              <a:t>opean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count</a:t>
            </a:r>
            <a:r>
              <a:rPr lang="en-IN" sz="120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dirty="0" err="1">
                <a:solidFill>
                  <a:srgbClr val="202020"/>
                </a:solidFill>
                <a:latin typeface="Roboto"/>
                <a:cs typeface="Roboto"/>
              </a:rPr>
              <a:t>ies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,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with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most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no.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guest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coming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f</a:t>
            </a:r>
            <a:r>
              <a:rPr lang="en-IN" sz="1200" spc="3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om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Po</a:t>
            </a:r>
            <a:r>
              <a:rPr lang="en-IN" sz="120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dirty="0" err="1">
                <a:solidFill>
                  <a:srgbClr val="202020"/>
                </a:solidFill>
                <a:latin typeface="Roboto"/>
                <a:cs typeface="Roboto"/>
              </a:rPr>
              <a:t>tugal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.</a:t>
            </a:r>
            <a:endParaRPr sz="1200" dirty="0">
              <a:latin typeface="Roboto"/>
              <a:cs typeface="Roboto"/>
            </a:endParaRPr>
          </a:p>
          <a:p>
            <a:pPr marL="317500" indent="-304800">
              <a:lnSpc>
                <a:spcPct val="100000"/>
              </a:lnSpc>
              <a:spcBef>
                <a:spcPts val="220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Guests use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 err="1">
                <a:solidFill>
                  <a:srgbClr val="202020"/>
                </a:solidFill>
                <a:latin typeface="Roboto"/>
                <a:cs typeface="Roboto"/>
              </a:rPr>
              <a:t>diffe</a:t>
            </a:r>
            <a:r>
              <a:rPr lang="en-IN" sz="1200" spc="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5" dirty="0" err="1">
                <a:solidFill>
                  <a:srgbClr val="202020"/>
                </a:solidFill>
                <a:latin typeface="Roboto"/>
                <a:cs typeface="Roboto"/>
              </a:rPr>
              <a:t>ent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channels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making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bookings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out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which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most </a:t>
            </a:r>
            <a:r>
              <a:rPr sz="1200" spc="35" dirty="0">
                <a:solidFill>
                  <a:srgbClr val="202020"/>
                </a:solidFill>
                <a:latin typeface="Roboto"/>
                <a:cs typeface="Roboto"/>
              </a:rPr>
              <a:t>p</a:t>
            </a:r>
            <a:r>
              <a:rPr lang="en-IN" sz="1200" spc="3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35" dirty="0" err="1">
                <a:solidFill>
                  <a:srgbClr val="202020"/>
                </a:solidFill>
                <a:latin typeface="Roboto"/>
                <a:cs typeface="Roboto"/>
              </a:rPr>
              <a:t>efe</a:t>
            </a:r>
            <a:r>
              <a:rPr lang="en-IN" sz="1200" spc="35" dirty="0" err="1">
                <a:solidFill>
                  <a:srgbClr val="202020"/>
                </a:solidFill>
                <a:latin typeface="Roboto"/>
                <a:cs typeface="Roboto"/>
              </a:rPr>
              <a:t>rr</a:t>
            </a:r>
            <a:r>
              <a:rPr sz="1200" spc="35" dirty="0">
                <a:solidFill>
                  <a:srgbClr val="202020"/>
                </a:solidFill>
                <a:latin typeface="Roboto"/>
                <a:cs typeface="Roboto"/>
              </a:rPr>
              <a:t>ed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way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lang="en-IN" sz="1200" spc="140" dirty="0">
                <a:solidFill>
                  <a:srgbClr val="202020"/>
                </a:solidFill>
                <a:latin typeface="Roboto"/>
                <a:cs typeface="Roboto"/>
              </a:rPr>
              <a:t>T</a:t>
            </a:r>
            <a:r>
              <a:rPr sz="1200" spc="140" dirty="0">
                <a:solidFill>
                  <a:srgbClr val="202020"/>
                </a:solidFill>
                <a:latin typeface="Roboto"/>
                <a:cs typeface="Roboto"/>
              </a:rPr>
              <a:t>A/</a:t>
            </a:r>
            <a:r>
              <a:rPr lang="en-IN" sz="1200" spc="140" dirty="0">
                <a:solidFill>
                  <a:srgbClr val="202020"/>
                </a:solidFill>
                <a:latin typeface="Roboto"/>
                <a:cs typeface="Roboto"/>
              </a:rPr>
              <a:t>T</a:t>
            </a:r>
            <a:r>
              <a:rPr sz="1200" spc="140" dirty="0">
                <a:solidFill>
                  <a:srgbClr val="202020"/>
                </a:solidFill>
                <a:latin typeface="Roboto"/>
                <a:cs typeface="Roboto"/>
              </a:rPr>
              <a:t>O.</a:t>
            </a:r>
            <a:endParaRPr sz="1200" dirty="0">
              <a:latin typeface="Roboto"/>
              <a:cs typeface="Roboto"/>
            </a:endParaRPr>
          </a:p>
          <a:p>
            <a:pPr marL="317500" indent="-304800">
              <a:lnSpc>
                <a:spcPct val="100000"/>
              </a:lnSpc>
              <a:spcBef>
                <a:spcPts val="215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35" dirty="0" err="1">
                <a:solidFill>
                  <a:srgbClr val="202020"/>
                </a:solidFill>
                <a:latin typeface="Roboto"/>
                <a:cs typeface="Roboto"/>
              </a:rPr>
              <a:t>Fo</a:t>
            </a:r>
            <a:r>
              <a:rPr lang="en-IN" sz="1200" spc="3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 err="1">
                <a:solidFill>
                  <a:srgbClr val="202020"/>
                </a:solidFill>
                <a:latin typeface="Roboto"/>
                <a:cs typeface="Roboto"/>
              </a:rPr>
              <a:t>highe</a:t>
            </a:r>
            <a:r>
              <a:rPr lang="en-IN" sz="1200" spc="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ad</a:t>
            </a:r>
            <a:r>
              <a:rPr lang="en-IN" sz="1200" spc="2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deals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come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via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GDS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channel,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so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should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 err="1">
                <a:solidFill>
                  <a:srgbClr val="202020"/>
                </a:solidFill>
                <a:latin typeface="Roboto"/>
                <a:cs typeface="Roboto"/>
              </a:rPr>
              <a:t>inc</a:t>
            </a:r>
            <a:r>
              <a:rPr lang="en-IN" sz="1200" spc="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ease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 err="1">
                <a:solidFill>
                  <a:srgbClr val="202020"/>
                </a:solidFill>
                <a:latin typeface="Roboto"/>
                <a:cs typeface="Roboto"/>
              </a:rPr>
              <a:t>thei</a:t>
            </a:r>
            <a:r>
              <a:rPr lang="en-IN" sz="1200" spc="1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 err="1">
                <a:solidFill>
                  <a:srgbClr val="202020"/>
                </a:solidFill>
                <a:latin typeface="Roboto"/>
                <a:cs typeface="Roboto"/>
              </a:rPr>
              <a:t>popula</a:t>
            </a:r>
            <a:r>
              <a:rPr lang="en-IN" sz="1200" spc="-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-5" dirty="0" err="1">
                <a:solidFill>
                  <a:srgbClr val="202020"/>
                </a:solidFill>
                <a:latin typeface="Roboto"/>
                <a:cs typeface="Roboto"/>
              </a:rPr>
              <a:t>ity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on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this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channel.</a:t>
            </a:r>
            <a:endParaRPr sz="1200" dirty="0">
              <a:latin typeface="Roboto"/>
              <a:cs typeface="Roboto"/>
            </a:endParaRPr>
          </a:p>
          <a:p>
            <a:pPr marL="317500" indent="-304800">
              <a:lnSpc>
                <a:spcPct val="100000"/>
              </a:lnSpc>
              <a:spcBef>
                <a:spcPts val="215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Almost 30%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bookings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via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lang="en-IN" sz="1200" spc="165" dirty="0">
                <a:solidFill>
                  <a:srgbClr val="202020"/>
                </a:solidFill>
                <a:latin typeface="Roboto"/>
                <a:cs typeface="Roboto"/>
              </a:rPr>
              <a:t>T</a:t>
            </a:r>
            <a:r>
              <a:rPr sz="1200" spc="165" dirty="0">
                <a:solidFill>
                  <a:srgbClr val="202020"/>
                </a:solidFill>
                <a:latin typeface="Roboto"/>
                <a:cs typeface="Roboto"/>
              </a:rPr>
              <a:t>A/</a:t>
            </a:r>
            <a:r>
              <a:rPr lang="en-IN" sz="1200" spc="165" dirty="0">
                <a:solidFill>
                  <a:srgbClr val="202020"/>
                </a:solidFill>
                <a:latin typeface="Roboto"/>
                <a:cs typeface="Roboto"/>
              </a:rPr>
              <a:t>T</a:t>
            </a:r>
            <a:r>
              <a:rPr sz="1200" spc="165" dirty="0">
                <a:solidFill>
                  <a:srgbClr val="202020"/>
                </a:solidFill>
                <a:latin typeface="Roboto"/>
                <a:cs typeface="Roboto"/>
              </a:rPr>
              <a:t>O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a</a:t>
            </a:r>
            <a:r>
              <a:rPr lang="en-IN" sz="1200" spc="3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cancelled.</a:t>
            </a:r>
            <a:endParaRPr sz="1200" dirty="0">
              <a:latin typeface="Roboto"/>
              <a:cs typeface="Roboto"/>
            </a:endParaRPr>
          </a:p>
          <a:p>
            <a:pPr marL="317500" indent="-304800">
              <a:lnSpc>
                <a:spcPct val="100000"/>
              </a:lnSpc>
              <a:spcBef>
                <a:spcPts val="215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Not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getting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same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lang="en-IN" sz="1200" spc="2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25" dirty="0" err="1">
                <a:solidFill>
                  <a:srgbClr val="202020"/>
                </a:solidFill>
                <a:latin typeface="Roboto"/>
                <a:cs typeface="Roboto"/>
              </a:rPr>
              <a:t>oom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as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lang="en-IN" sz="1200" spc="1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ese</a:t>
            </a:r>
            <a:r>
              <a:rPr lang="en-IN" sz="1200" spc="1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15" dirty="0" err="1">
                <a:solidFill>
                  <a:srgbClr val="202020"/>
                </a:solidFill>
                <a:latin typeface="Roboto"/>
                <a:cs typeface="Roboto"/>
              </a:rPr>
              <a:t>ved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,</a:t>
            </a:r>
            <a:r>
              <a:rPr sz="1200" spc="4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 err="1">
                <a:solidFill>
                  <a:srgbClr val="202020"/>
                </a:solidFill>
                <a:latin typeface="Roboto"/>
                <a:cs typeface="Roboto"/>
              </a:rPr>
              <a:t>longe</a:t>
            </a:r>
            <a:r>
              <a:rPr lang="en-IN" sz="1200" spc="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lead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time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waiting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time do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not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affect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cancellation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bookings.</a:t>
            </a:r>
            <a:endParaRPr sz="1200" dirty="0">
              <a:latin typeface="Roboto"/>
              <a:cs typeface="Roboto"/>
            </a:endParaRPr>
          </a:p>
          <a:p>
            <a:pPr marL="317500">
              <a:lnSpc>
                <a:spcPct val="100000"/>
              </a:lnSpc>
              <a:spcBef>
                <a:spcPts val="219"/>
              </a:spcBef>
            </a:pP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Although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 err="1">
                <a:solidFill>
                  <a:srgbClr val="202020"/>
                </a:solidFill>
                <a:latin typeface="Roboto"/>
                <a:cs typeface="Roboto"/>
              </a:rPr>
              <a:t>diffe</a:t>
            </a:r>
            <a:r>
              <a:rPr lang="en-IN" sz="1200" spc="1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10" dirty="0" err="1">
                <a:solidFill>
                  <a:srgbClr val="202020"/>
                </a:solidFill>
                <a:latin typeface="Roboto"/>
                <a:cs typeface="Roboto"/>
              </a:rPr>
              <a:t>ent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lang="en-IN" sz="1200" spc="2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25" dirty="0" err="1">
                <a:solidFill>
                  <a:srgbClr val="202020"/>
                </a:solidFill>
                <a:latin typeface="Roboto"/>
                <a:cs typeface="Roboto"/>
              </a:rPr>
              <a:t>oom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allotment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do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 err="1">
                <a:solidFill>
                  <a:srgbClr val="202020"/>
                </a:solidFill>
                <a:latin typeface="Roboto"/>
                <a:cs typeface="Roboto"/>
              </a:rPr>
              <a:t>lowe</a:t>
            </a:r>
            <a:r>
              <a:rPr lang="en-IN" sz="1200" spc="1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s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ad</a:t>
            </a:r>
            <a:r>
              <a:rPr lang="en-IN" sz="1200" spc="1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.</a:t>
            </a:r>
            <a:endParaRPr sz="1200" dirty="0">
              <a:latin typeface="Roboto"/>
              <a:cs typeface="Roboto"/>
            </a:endParaRPr>
          </a:p>
          <a:p>
            <a:pPr marL="317500" indent="-304800">
              <a:lnSpc>
                <a:spcPct val="100000"/>
              </a:lnSpc>
              <a:spcBef>
                <a:spcPts val="215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-60" dirty="0">
                <a:solidFill>
                  <a:srgbClr val="202020"/>
                </a:solidFill>
                <a:latin typeface="Roboto"/>
                <a:cs typeface="Roboto"/>
              </a:rPr>
              <a:t>July-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August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a</a:t>
            </a:r>
            <a:r>
              <a:rPr lang="en-IN" sz="1200" spc="3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e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most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 err="1">
                <a:solidFill>
                  <a:srgbClr val="202020"/>
                </a:solidFill>
                <a:latin typeface="Roboto"/>
                <a:cs typeface="Roboto"/>
              </a:rPr>
              <a:t>busie</a:t>
            </a:r>
            <a:r>
              <a:rPr lang="en-IN" sz="1200" spc="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p</a:t>
            </a:r>
            <a:r>
              <a:rPr lang="en-IN" sz="1200" spc="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5" dirty="0" err="1">
                <a:solidFill>
                  <a:srgbClr val="202020"/>
                </a:solidFill>
                <a:latin typeface="Roboto"/>
                <a:cs typeface="Roboto"/>
              </a:rPr>
              <a:t>ofitable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months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40" dirty="0" err="1">
                <a:solidFill>
                  <a:srgbClr val="202020"/>
                </a:solidFill>
                <a:latin typeface="Roboto"/>
                <a:cs typeface="Roboto"/>
              </a:rPr>
              <a:t>fo</a:t>
            </a:r>
            <a:r>
              <a:rPr lang="en-IN" sz="1200" spc="4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both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of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hotels.</a:t>
            </a:r>
            <a:endParaRPr sz="1200" dirty="0">
              <a:latin typeface="Roboto"/>
              <a:cs typeface="Roboto"/>
            </a:endParaRPr>
          </a:p>
          <a:p>
            <a:pPr marL="317500" indent="-304800">
              <a:lnSpc>
                <a:spcPct val="100000"/>
              </a:lnSpc>
              <a:spcBef>
                <a:spcPts val="219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Within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a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month,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ad</a:t>
            </a:r>
            <a:r>
              <a:rPr lang="en-IN" sz="1200" spc="2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g</a:t>
            </a:r>
            <a:r>
              <a:rPr lang="en-IN" sz="1200" spc="-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-5" dirty="0" err="1">
                <a:solidFill>
                  <a:srgbClr val="202020"/>
                </a:solidFill>
                <a:latin typeface="Roboto"/>
                <a:cs typeface="Roboto"/>
              </a:rPr>
              <a:t>adually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 err="1">
                <a:solidFill>
                  <a:srgbClr val="202020"/>
                </a:solidFill>
                <a:latin typeface="Roboto"/>
                <a:cs typeface="Roboto"/>
              </a:rPr>
              <a:t>inc</a:t>
            </a:r>
            <a:r>
              <a:rPr lang="en-IN" sz="1200" spc="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eases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month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ends,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with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small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sudden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lang="en-IN" sz="1200" spc="2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20" dirty="0" err="1">
                <a:solidFill>
                  <a:srgbClr val="202020"/>
                </a:solidFill>
                <a:latin typeface="Roboto"/>
                <a:cs typeface="Roboto"/>
              </a:rPr>
              <a:t>ise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on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weekends.</a:t>
            </a:r>
            <a:endParaRPr sz="1200" dirty="0">
              <a:latin typeface="Roboto"/>
              <a:cs typeface="Roboto"/>
            </a:endParaRPr>
          </a:p>
          <a:p>
            <a:pPr marL="317500" marR="27940" indent="-304800">
              <a:lnSpc>
                <a:spcPct val="114999"/>
              </a:lnSpc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Couples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5" dirty="0">
                <a:solidFill>
                  <a:srgbClr val="202020"/>
                </a:solidFill>
                <a:latin typeface="Roboto"/>
                <a:cs typeface="Roboto"/>
              </a:rPr>
              <a:t>a</a:t>
            </a:r>
            <a:r>
              <a:rPr lang="en-IN" sz="1200" spc="3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35" dirty="0">
                <a:solidFill>
                  <a:srgbClr val="202020"/>
                </a:solidFill>
                <a:latin typeface="Roboto"/>
                <a:cs typeface="Roboto"/>
              </a:rPr>
              <a:t>e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most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common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guests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40" dirty="0" err="1">
                <a:solidFill>
                  <a:srgbClr val="202020"/>
                </a:solidFill>
                <a:latin typeface="Roboto"/>
                <a:cs typeface="Roboto"/>
              </a:rPr>
              <a:t>fo</a:t>
            </a:r>
            <a:r>
              <a:rPr lang="en-IN" sz="1200" spc="4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hotels,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hence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can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plan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se</a:t>
            </a:r>
            <a:r>
              <a:rPr lang="en-IN" sz="120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vices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 err="1">
                <a:solidFill>
                  <a:srgbClr val="202020"/>
                </a:solidFill>
                <a:latin typeface="Roboto"/>
                <a:cs typeface="Roboto"/>
              </a:rPr>
              <a:t>acco</a:t>
            </a:r>
            <a:r>
              <a:rPr lang="en-IN" sz="120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ding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to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couples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needs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to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 err="1">
                <a:solidFill>
                  <a:srgbClr val="202020"/>
                </a:solidFill>
                <a:latin typeface="Roboto"/>
                <a:cs typeface="Roboto"/>
              </a:rPr>
              <a:t>inc</a:t>
            </a:r>
            <a:r>
              <a:rPr lang="en-IN" sz="1200" spc="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ease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lang="en-IN" sz="1200" spc="1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dirty="0" err="1">
                <a:solidFill>
                  <a:srgbClr val="202020"/>
                </a:solidFill>
                <a:latin typeface="Roboto"/>
                <a:cs typeface="Roboto"/>
              </a:rPr>
              <a:t>evenue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.</a:t>
            </a:r>
            <a:endParaRPr sz="1200" dirty="0">
              <a:latin typeface="Roboto"/>
              <a:cs typeface="Roboto"/>
            </a:endParaRPr>
          </a:p>
          <a:p>
            <a:pPr marL="317500" indent="-304800">
              <a:lnSpc>
                <a:spcPct val="100000"/>
              </a:lnSpc>
              <a:spcBef>
                <a:spcPts val="215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Mo</a:t>
            </a:r>
            <a:r>
              <a:rPr lang="en-IN" sz="1200" spc="2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 err="1">
                <a:solidFill>
                  <a:srgbClr val="202020"/>
                </a:solidFill>
                <a:latin typeface="Roboto"/>
                <a:cs typeface="Roboto"/>
              </a:rPr>
              <a:t>numbe</a:t>
            </a:r>
            <a:r>
              <a:rPr lang="en-IN" sz="1200" spc="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people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guests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lang="en-IN" sz="1200" spc="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dirty="0" err="1">
                <a:solidFill>
                  <a:srgbClr val="202020"/>
                </a:solidFill>
                <a:latin typeface="Roboto"/>
                <a:cs typeface="Roboto"/>
              </a:rPr>
              <a:t>esults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5" dirty="0" err="1">
                <a:solidFill>
                  <a:srgbClr val="202020"/>
                </a:solidFill>
                <a:latin typeface="Roboto"/>
                <a:cs typeface="Roboto"/>
              </a:rPr>
              <a:t>mo</a:t>
            </a:r>
            <a:r>
              <a:rPr lang="en-IN" sz="1200" spc="2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 err="1">
                <a:solidFill>
                  <a:srgbClr val="202020"/>
                </a:solidFill>
                <a:latin typeface="Roboto"/>
                <a:cs typeface="Roboto"/>
              </a:rPr>
              <a:t>numbe</a:t>
            </a:r>
            <a:r>
              <a:rPr lang="en-IN" sz="1200" spc="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special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lang="en-IN" sz="1200" spc="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5" dirty="0" err="1">
                <a:solidFill>
                  <a:srgbClr val="202020"/>
                </a:solidFill>
                <a:latin typeface="Roboto"/>
                <a:cs typeface="Roboto"/>
              </a:rPr>
              <a:t>equests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.</a:t>
            </a:r>
            <a:endParaRPr sz="1200" dirty="0">
              <a:latin typeface="Roboto"/>
              <a:cs typeface="Roboto"/>
            </a:endParaRPr>
          </a:p>
          <a:p>
            <a:pPr marL="317500" indent="-304800">
              <a:lnSpc>
                <a:spcPct val="100000"/>
              </a:lnSpc>
              <a:spcBef>
                <a:spcPts val="215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Bookings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made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via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 err="1">
                <a:solidFill>
                  <a:srgbClr val="202020"/>
                </a:solidFill>
                <a:latin typeface="Roboto"/>
                <a:cs typeface="Roboto"/>
              </a:rPr>
              <a:t>complementa</a:t>
            </a:r>
            <a:r>
              <a:rPr lang="en-IN" sz="1200" spc="-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y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ma</a:t>
            </a:r>
            <a:r>
              <a:rPr lang="en-IN" sz="1200" spc="1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10" dirty="0" err="1">
                <a:solidFill>
                  <a:srgbClr val="202020"/>
                </a:solidFill>
                <a:latin typeface="Roboto"/>
                <a:cs typeface="Roboto"/>
              </a:rPr>
              <a:t>ket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segment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adults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have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on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 err="1">
                <a:solidFill>
                  <a:srgbClr val="202020"/>
                </a:solidFill>
                <a:latin typeface="Roboto"/>
                <a:cs typeface="Roboto"/>
              </a:rPr>
              <a:t>ave</a:t>
            </a:r>
            <a:r>
              <a:rPr lang="en-IN" sz="1200" spc="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age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high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no.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special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lang="en-IN" sz="1200" spc="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spc="5" dirty="0" err="1">
                <a:solidFill>
                  <a:srgbClr val="202020"/>
                </a:solidFill>
                <a:latin typeface="Roboto"/>
                <a:cs typeface="Roboto"/>
              </a:rPr>
              <a:t>equest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.</a:t>
            </a:r>
            <a:endParaRPr sz="12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080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spc="-85" dirty="0"/>
              <a:t> </a:t>
            </a:r>
            <a:r>
              <a:rPr dirty="0"/>
              <a:t>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2273" y="400558"/>
            <a:ext cx="14236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A</a:t>
            </a:r>
            <a:r>
              <a:rPr sz="3000" spc="5" dirty="0"/>
              <a:t>g</a:t>
            </a:r>
            <a:r>
              <a:rPr sz="3000" dirty="0"/>
              <a:t>enda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790143" y="1309827"/>
            <a:ext cx="6066155" cy="3441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spc="-5" dirty="0">
                <a:latin typeface="Arial MT"/>
                <a:cs typeface="Arial MT"/>
              </a:rPr>
              <a:t>To </a:t>
            </a:r>
            <a:r>
              <a:rPr lang="en-US" sz="1400" dirty="0">
                <a:latin typeface="Arial MT"/>
                <a:cs typeface="Arial MT"/>
              </a:rPr>
              <a:t>discuss</a:t>
            </a:r>
            <a:r>
              <a:rPr lang="en-US" sz="1400" spc="-2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the</a:t>
            </a:r>
            <a:r>
              <a:rPr lang="en-US" sz="1400" spc="-3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analysis </a:t>
            </a:r>
            <a:r>
              <a:rPr lang="en-US" sz="1400" dirty="0">
                <a:latin typeface="Arial MT"/>
                <a:cs typeface="Arial MT"/>
              </a:rPr>
              <a:t>of</a:t>
            </a:r>
            <a:r>
              <a:rPr lang="en-US" sz="1400" spc="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given</a:t>
            </a:r>
            <a:r>
              <a:rPr lang="en-US" sz="1400" spc="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hotel</a:t>
            </a:r>
            <a:r>
              <a:rPr lang="en-US" sz="1400" spc="-3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bookings</a:t>
            </a:r>
            <a:r>
              <a:rPr lang="en-US" sz="1400" spc="-3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data</a:t>
            </a:r>
            <a:r>
              <a:rPr lang="en-US" sz="1400" spc="-1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set</a:t>
            </a:r>
            <a:r>
              <a:rPr lang="en-US" sz="1400" spc="-2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from</a:t>
            </a:r>
            <a:r>
              <a:rPr lang="en-US" sz="1400" spc="-2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2015-2017</a:t>
            </a:r>
            <a:r>
              <a:rPr sz="1400" spc="-5" dirty="0">
                <a:latin typeface="Arial MT"/>
                <a:cs typeface="Arial MT"/>
              </a:rPr>
              <a:t>.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We’ll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doing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given </a:t>
            </a:r>
            <a:r>
              <a:rPr sz="1400" spc="-5" dirty="0">
                <a:latin typeface="Arial MT"/>
                <a:cs typeface="Arial MT"/>
              </a:rPr>
              <a:t>data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following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ways</a:t>
            </a:r>
            <a:r>
              <a:rPr sz="1400" spc="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:</a:t>
            </a:r>
          </a:p>
          <a:p>
            <a:pPr marL="299085" indent="-287020">
              <a:lnSpc>
                <a:spcPct val="100000"/>
              </a:lnSpc>
              <a:spcBef>
                <a:spcPts val="116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 MT"/>
                <a:cs typeface="Arial MT"/>
              </a:rPr>
              <a:t>Univariate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45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Hotel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wise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45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Distribution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Channel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wise analysis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45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Booking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cancellation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45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 MT"/>
                <a:cs typeface="Arial MT"/>
              </a:rPr>
              <a:t>Timewise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 MT"/>
                <a:cs typeface="Arial MT"/>
              </a:rPr>
              <a:t>By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doing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this</a:t>
            </a:r>
            <a:r>
              <a:rPr sz="1400" spc="-10" dirty="0">
                <a:latin typeface="Arial MT"/>
                <a:cs typeface="Arial MT"/>
              </a:rPr>
              <a:t> we’ll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find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out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key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factors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driving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hotel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bookings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trends.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610" y="509092"/>
            <a:ext cx="2513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Data</a:t>
            </a:r>
            <a:r>
              <a:rPr sz="2800" spc="-60" dirty="0"/>
              <a:t> </a:t>
            </a:r>
            <a:r>
              <a:rPr sz="2800" spc="-5" dirty="0"/>
              <a:t>Summary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8508" y="1218945"/>
            <a:ext cx="7751445" cy="30657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124F5C"/>
                </a:solidFill>
                <a:latin typeface="Arial MT"/>
                <a:cs typeface="Arial MT"/>
              </a:rPr>
              <a:t>Given</a:t>
            </a:r>
            <a:r>
              <a:rPr sz="14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data</a:t>
            </a:r>
            <a:r>
              <a:rPr sz="14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set</a:t>
            </a:r>
            <a:r>
              <a:rPr sz="14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has</a:t>
            </a:r>
            <a:r>
              <a:rPr sz="14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different</a:t>
            </a:r>
            <a:r>
              <a:rPr sz="1400" spc="-5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columns</a:t>
            </a:r>
            <a:r>
              <a:rPr sz="14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4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 MT"/>
                <a:cs typeface="Arial MT"/>
              </a:rPr>
              <a:t>variables</a:t>
            </a:r>
            <a:r>
              <a:rPr sz="14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crucial</a:t>
            </a:r>
            <a:r>
              <a:rPr sz="14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for</a:t>
            </a:r>
            <a:r>
              <a:rPr sz="14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hotel</a:t>
            </a:r>
            <a:r>
              <a:rPr sz="14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bookings.</a:t>
            </a:r>
            <a:r>
              <a:rPr sz="14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Some</a:t>
            </a:r>
            <a:r>
              <a:rPr sz="14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of them</a:t>
            </a:r>
            <a:r>
              <a:rPr sz="1400" spc="-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are: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hotel:</a:t>
            </a:r>
            <a:r>
              <a:rPr sz="14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category</a:t>
            </a:r>
            <a:r>
              <a:rPr sz="1400" spc="-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hotels,</a:t>
            </a:r>
            <a:r>
              <a:rPr sz="1400" spc="-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which</a:t>
            </a:r>
            <a:r>
              <a:rPr sz="14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are</a:t>
            </a:r>
            <a:r>
              <a:rPr sz="14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two</a:t>
            </a:r>
            <a:r>
              <a:rPr sz="14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resort</a:t>
            </a:r>
            <a:r>
              <a:rPr sz="1400" spc="-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hotel</a:t>
            </a:r>
            <a:r>
              <a:rPr sz="14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sz="14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city</a:t>
            </a:r>
            <a:r>
              <a:rPr sz="14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hotel.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39"/>
              </a:lnSpc>
              <a:spcBef>
                <a:spcPts val="1115"/>
              </a:spcBef>
            </a:pP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is_cancelled</a:t>
            </a:r>
            <a:r>
              <a:rPr sz="1400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:</a:t>
            </a:r>
            <a:r>
              <a:rPr sz="14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 value</a:t>
            </a:r>
            <a:r>
              <a:rPr sz="14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sz="14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column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show</a:t>
            </a:r>
            <a:r>
              <a:rPr sz="14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cancellation</a:t>
            </a:r>
            <a:r>
              <a:rPr sz="1400" spc="-5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type.</a:t>
            </a:r>
            <a:r>
              <a:rPr sz="14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If</a:t>
            </a:r>
            <a:r>
              <a:rPr sz="14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sz="1400" spc="-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booking</a:t>
            </a:r>
            <a:r>
              <a:rPr sz="1400" spc="-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was</a:t>
            </a:r>
            <a:r>
              <a:rPr sz="14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cancelled</a:t>
            </a:r>
            <a:r>
              <a:rPr sz="1400" spc="-4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or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not.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Values[0,1],</a:t>
            </a:r>
            <a:r>
              <a:rPr sz="1400" spc="-5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where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0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indicates</a:t>
            </a:r>
            <a:r>
              <a:rPr sz="1400" spc="-6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not</a:t>
            </a:r>
            <a:r>
              <a:rPr sz="14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cancelled.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lead_time</a:t>
            </a:r>
            <a:r>
              <a:rPr sz="1400" spc="-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:</a:t>
            </a:r>
            <a:r>
              <a:rPr sz="14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time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between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reservation</a:t>
            </a:r>
            <a:r>
              <a:rPr sz="14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actual</a:t>
            </a:r>
            <a:r>
              <a:rPr sz="1400" spc="-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arrival</a:t>
            </a:r>
            <a:r>
              <a:rPr sz="1200" dirty="0">
                <a:solidFill>
                  <a:srgbClr val="585858"/>
                </a:solidFill>
                <a:latin typeface="Arial MT"/>
                <a:cs typeface="Arial MT"/>
              </a:rPr>
              <a:t>.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1500" spc="-5" dirty="0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r>
              <a:rPr sz="1400" spc="-5" dirty="0">
                <a:solidFill>
                  <a:srgbClr val="FF0000"/>
                </a:solidFill>
                <a:latin typeface="Arial MT"/>
                <a:cs typeface="Arial MT"/>
              </a:rPr>
              <a:t>tayed_in_weekend_nights:</a:t>
            </a:r>
            <a:r>
              <a:rPr sz="14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sz="14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number</a:t>
            </a:r>
            <a:r>
              <a:rPr sz="14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of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weekend</a:t>
            </a:r>
            <a:r>
              <a:rPr sz="14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nights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stay</a:t>
            </a:r>
            <a:r>
              <a:rPr sz="14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per</a:t>
            </a:r>
            <a:r>
              <a:rPr sz="14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reservation</a:t>
            </a:r>
            <a:endParaRPr sz="1400">
              <a:latin typeface="Arial MT"/>
              <a:cs typeface="Arial MT"/>
            </a:endParaRPr>
          </a:p>
          <a:p>
            <a:pPr marL="12700" marR="1423035">
              <a:lnSpc>
                <a:spcPct val="176400"/>
              </a:lnSpc>
              <a:spcBef>
                <a:spcPts val="20"/>
              </a:spcBef>
            </a:pPr>
            <a:r>
              <a:rPr sz="1400" spc="-5" dirty="0">
                <a:solidFill>
                  <a:srgbClr val="FF0000"/>
                </a:solidFill>
                <a:latin typeface="Arial MT"/>
                <a:cs typeface="Arial MT"/>
              </a:rPr>
              <a:t>stayed_in_weekday_nights:</a:t>
            </a:r>
            <a:r>
              <a:rPr sz="1400" spc="-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The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number</a:t>
            </a:r>
            <a:r>
              <a:rPr sz="14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sz="14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weekday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nights</a:t>
            </a:r>
            <a:r>
              <a:rPr sz="1400" spc="-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stay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per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reservation. </a:t>
            </a:r>
            <a:r>
              <a:rPr sz="1400" spc="-37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 MT"/>
                <a:cs typeface="Arial MT"/>
              </a:rPr>
              <a:t>meal:</a:t>
            </a:r>
            <a:r>
              <a:rPr sz="14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Meal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preferences</a:t>
            </a:r>
            <a:r>
              <a:rPr sz="1400" spc="-3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per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reservation.[BB,FB,HB,SC,Undefined]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400" spc="-5" dirty="0">
                <a:solidFill>
                  <a:srgbClr val="FF0000"/>
                </a:solidFill>
                <a:latin typeface="Arial MT"/>
                <a:cs typeface="Arial MT"/>
              </a:rPr>
              <a:t>Country:</a:t>
            </a:r>
            <a:r>
              <a:rPr sz="14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sz="14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origin</a:t>
            </a:r>
            <a:r>
              <a:rPr sz="14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country</a:t>
            </a:r>
            <a:r>
              <a:rPr sz="1400" spc="-5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sz="14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guest.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146" y="514858"/>
            <a:ext cx="38182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Data</a:t>
            </a:r>
            <a:r>
              <a:rPr sz="2800" spc="-25" dirty="0"/>
              <a:t> </a:t>
            </a:r>
            <a:r>
              <a:rPr sz="2800" spc="-5" dirty="0"/>
              <a:t>Summary</a:t>
            </a:r>
            <a:r>
              <a:rPr sz="2800" b="0" spc="-5" dirty="0">
                <a:latin typeface="Arial MT"/>
                <a:cs typeface="Arial MT"/>
              </a:rPr>
              <a:t>(contd..)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4098" y="1142877"/>
            <a:ext cx="7962900" cy="287909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market_segment:</a:t>
            </a:r>
            <a:r>
              <a:rPr sz="1600" spc="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This</a:t>
            </a:r>
            <a:r>
              <a:rPr sz="16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column</a:t>
            </a:r>
            <a:r>
              <a:rPr sz="160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show</a:t>
            </a:r>
            <a:r>
              <a:rPr sz="16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how</a:t>
            </a:r>
            <a:r>
              <a:rPr sz="160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reservation</a:t>
            </a:r>
            <a:r>
              <a:rPr sz="16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Arial MT"/>
                <a:cs typeface="Arial MT"/>
              </a:rPr>
              <a:t>was</a:t>
            </a:r>
            <a:r>
              <a:rPr sz="1600" spc="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made</a:t>
            </a:r>
            <a:r>
              <a:rPr sz="16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sz="16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what</a:t>
            </a:r>
            <a:r>
              <a:rPr sz="1600" spc="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sz="160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sz="16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purpose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sz="16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reservation.</a:t>
            </a:r>
            <a:r>
              <a:rPr sz="1600" spc="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Eg,</a:t>
            </a:r>
            <a:r>
              <a:rPr sz="16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corporate</a:t>
            </a:r>
            <a:r>
              <a:rPr sz="1600" spc="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means</a:t>
            </a:r>
            <a:r>
              <a:rPr sz="16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corporate</a:t>
            </a:r>
            <a:r>
              <a:rPr sz="1600" spc="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trip,</a:t>
            </a:r>
            <a:r>
              <a:rPr sz="1600" spc="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TA</a:t>
            </a:r>
            <a:r>
              <a:rPr sz="16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for</a:t>
            </a:r>
            <a:r>
              <a:rPr sz="16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travel</a:t>
            </a:r>
            <a:r>
              <a:rPr sz="16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agency.</a:t>
            </a:r>
            <a:endParaRPr sz="1600">
              <a:latin typeface="Arial MT"/>
              <a:cs typeface="Arial MT"/>
            </a:endParaRPr>
          </a:p>
          <a:p>
            <a:pPr marL="12700" marR="2966720">
              <a:lnSpc>
                <a:spcPct val="114999"/>
              </a:lnSpc>
              <a:spcBef>
                <a:spcPts val="1205"/>
              </a:spcBef>
            </a:pP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distribution_channel:</a:t>
            </a:r>
            <a:r>
              <a:rPr sz="16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sz="1600" spc="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medium</a:t>
            </a:r>
            <a:r>
              <a:rPr sz="16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through</a:t>
            </a:r>
            <a:r>
              <a:rPr sz="1600" spc="3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booking </a:t>
            </a:r>
            <a:r>
              <a:rPr sz="1600" spc="-10" dirty="0">
                <a:solidFill>
                  <a:srgbClr val="585858"/>
                </a:solidFill>
                <a:latin typeface="Arial MT"/>
                <a:cs typeface="Arial MT"/>
              </a:rPr>
              <a:t>was </a:t>
            </a:r>
            <a:r>
              <a:rPr sz="1600" spc="-4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made.[Direct,Corporate,TA/TO,undefined,GDS.]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Is_repeated_guest:</a:t>
            </a:r>
            <a:r>
              <a:rPr sz="1600" spc="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Shows</a:t>
            </a:r>
            <a:r>
              <a:rPr sz="1600" spc="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if</a:t>
            </a:r>
            <a:r>
              <a:rPr sz="16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sz="16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guest</a:t>
            </a:r>
            <a:r>
              <a:rPr sz="16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sz="16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Arial MT"/>
                <a:cs typeface="Arial MT"/>
              </a:rPr>
              <a:t>who</a:t>
            </a:r>
            <a:r>
              <a:rPr sz="16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has</a:t>
            </a:r>
            <a:r>
              <a:rPr sz="16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arrived</a:t>
            </a:r>
            <a:r>
              <a:rPr sz="16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earlier</a:t>
            </a:r>
            <a:r>
              <a:rPr sz="16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or</a:t>
            </a:r>
            <a:r>
              <a:rPr sz="1600" spc="5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not.Values[0,1]--&gt;0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indicates</a:t>
            </a:r>
            <a:r>
              <a:rPr sz="16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no</a:t>
            </a:r>
            <a:r>
              <a:rPr sz="16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sz="160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1</a:t>
            </a:r>
            <a:r>
              <a:rPr sz="16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indicated</a:t>
            </a:r>
            <a:r>
              <a:rPr sz="1600" spc="-10" dirty="0">
                <a:solidFill>
                  <a:srgbClr val="585858"/>
                </a:solidFill>
                <a:latin typeface="Arial MT"/>
                <a:cs typeface="Arial MT"/>
              </a:rPr>
              <a:t> yes</a:t>
            </a:r>
            <a:r>
              <a:rPr sz="16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person</a:t>
            </a:r>
            <a:r>
              <a:rPr sz="16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is repeated</a:t>
            </a:r>
            <a:r>
              <a:rPr sz="16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guest.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days_in_waiting_list:</a:t>
            </a:r>
            <a:r>
              <a:rPr sz="16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Number</a:t>
            </a:r>
            <a:r>
              <a:rPr sz="16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sz="16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Arial MT"/>
                <a:cs typeface="Arial MT"/>
              </a:rPr>
              <a:t>days</a:t>
            </a:r>
            <a:r>
              <a:rPr sz="16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between</a:t>
            </a:r>
            <a:r>
              <a:rPr sz="1600" spc="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actual</a:t>
            </a:r>
            <a:r>
              <a:rPr sz="16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booking</a:t>
            </a:r>
            <a:r>
              <a:rPr sz="16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sz="160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transact.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customer_type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:</a:t>
            </a:r>
            <a:r>
              <a:rPr sz="1600" spc="5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Arial MT"/>
                <a:cs typeface="Arial MT"/>
              </a:rPr>
              <a:t>Type</a:t>
            </a:r>
            <a:r>
              <a:rPr sz="1600" spc="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sz="16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customers(</a:t>
            </a:r>
            <a:r>
              <a:rPr sz="1600" spc="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Transient,</a:t>
            </a:r>
            <a:r>
              <a:rPr sz="16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group,</a:t>
            </a:r>
            <a:r>
              <a:rPr sz="1600" spc="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etc.)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514858"/>
            <a:ext cx="2513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Data</a:t>
            </a:r>
            <a:r>
              <a:rPr sz="2800" spc="-55" dirty="0"/>
              <a:t> </a:t>
            </a:r>
            <a:r>
              <a:rPr sz="2800" spc="-5" dirty="0"/>
              <a:t>Summary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9932" y="1018032"/>
            <a:ext cx="6829044" cy="382066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6640" y="467994"/>
            <a:ext cx="294830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/>
              <a:t>Univariate</a:t>
            </a:r>
            <a:r>
              <a:rPr sz="2500" spc="-25" dirty="0"/>
              <a:t> </a:t>
            </a:r>
            <a:r>
              <a:rPr sz="2500" spc="-10" dirty="0"/>
              <a:t>Analysis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644144" y="1302512"/>
            <a:ext cx="7656195" cy="137281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While</a:t>
            </a:r>
            <a:r>
              <a:rPr sz="1400" spc="3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doing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univariate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5" dirty="0">
                <a:latin typeface="Arial MT"/>
                <a:cs typeface="Arial MT"/>
              </a:rPr>
              <a:t> given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hotel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booking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dataset,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answered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following </a:t>
            </a:r>
            <a:r>
              <a:rPr sz="1400" dirty="0">
                <a:latin typeface="Arial MT"/>
                <a:cs typeface="Arial MT"/>
              </a:rPr>
              <a:t>questions: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AutoNum type="arabicParenBoth"/>
              <a:tabLst>
                <a:tab pos="355600" algn="l"/>
              </a:tabLst>
            </a:pPr>
            <a:r>
              <a:rPr sz="1400" spc="5" dirty="0">
                <a:latin typeface="Arial MT"/>
                <a:cs typeface="Arial MT"/>
              </a:rPr>
              <a:t>Which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agent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made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most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bookings?</a:t>
            </a: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Clr>
                <a:srgbClr val="000000"/>
              </a:buClr>
              <a:buAutoNum type="arabicParenBoth"/>
              <a:tabLst>
                <a:tab pos="355600" algn="l"/>
              </a:tabLst>
            </a:pPr>
            <a:r>
              <a:rPr sz="1400" spc="-10" dirty="0">
                <a:solidFill>
                  <a:srgbClr val="202020"/>
                </a:solidFill>
                <a:latin typeface="Roboto"/>
                <a:cs typeface="Roboto"/>
              </a:rPr>
              <a:t>Which</a:t>
            </a:r>
            <a:r>
              <a:rPr sz="14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lang="en-IN" sz="1400" spc="3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400" spc="35" dirty="0" err="1">
                <a:solidFill>
                  <a:srgbClr val="202020"/>
                </a:solidFill>
                <a:latin typeface="Roboto"/>
                <a:cs typeface="Roboto"/>
              </a:rPr>
              <a:t>oom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202020"/>
                </a:solidFill>
                <a:latin typeface="Roboto"/>
                <a:cs typeface="Roboto"/>
              </a:rPr>
              <a:t>type</a:t>
            </a:r>
            <a:r>
              <a:rPr sz="14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4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4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Roboto"/>
                <a:cs typeface="Roboto"/>
              </a:rPr>
              <a:t>most</a:t>
            </a:r>
            <a:r>
              <a:rPr sz="14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Roboto"/>
                <a:cs typeface="Roboto"/>
              </a:rPr>
              <a:t>demand</a:t>
            </a:r>
            <a:r>
              <a:rPr sz="1400" spc="-3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and </a:t>
            </a:r>
            <a:r>
              <a:rPr sz="1400" spc="-20" dirty="0">
                <a:solidFill>
                  <a:srgbClr val="202020"/>
                </a:solidFill>
                <a:latin typeface="Roboto"/>
                <a:cs typeface="Roboto"/>
              </a:rPr>
              <a:t>which</a:t>
            </a:r>
            <a:r>
              <a:rPr sz="14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lang="en-IN" sz="1400" spc="3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400" spc="35" dirty="0" err="1">
                <a:solidFill>
                  <a:srgbClr val="202020"/>
                </a:solidFill>
                <a:latin typeface="Roboto"/>
                <a:cs typeface="Roboto"/>
              </a:rPr>
              <a:t>oom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202020"/>
                </a:solidFill>
                <a:latin typeface="Roboto"/>
                <a:cs typeface="Roboto"/>
              </a:rPr>
              <a:t>type</a:t>
            </a:r>
            <a:r>
              <a:rPr sz="1400" spc="5" dirty="0">
                <a:solidFill>
                  <a:srgbClr val="202020"/>
                </a:solidFill>
                <a:latin typeface="Roboto"/>
                <a:cs typeface="Roboto"/>
              </a:rPr>
              <a:t> gene</a:t>
            </a:r>
            <a:r>
              <a:rPr lang="en-IN" sz="1400" spc="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400" spc="5" dirty="0" err="1">
                <a:solidFill>
                  <a:srgbClr val="202020"/>
                </a:solidFill>
                <a:latin typeface="Roboto"/>
                <a:cs typeface="Roboto"/>
              </a:rPr>
              <a:t>ates</a:t>
            </a:r>
            <a:r>
              <a:rPr sz="1400" spc="-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highest</a:t>
            </a:r>
            <a:r>
              <a:rPr sz="14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25" dirty="0">
                <a:solidFill>
                  <a:srgbClr val="202020"/>
                </a:solidFill>
                <a:latin typeface="Roboto"/>
                <a:cs typeface="Roboto"/>
              </a:rPr>
              <a:t>ad</a:t>
            </a:r>
            <a:r>
              <a:rPr lang="en-IN" sz="1400" spc="2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400" spc="25" dirty="0">
                <a:solidFill>
                  <a:srgbClr val="202020"/>
                </a:solidFill>
                <a:latin typeface="Roboto"/>
                <a:cs typeface="Roboto"/>
              </a:rPr>
              <a:t>?</a:t>
            </a:r>
            <a:endParaRPr sz="1400" dirty="0">
              <a:latin typeface="Roboto"/>
              <a:cs typeface="Roboto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AutoNum type="arabicParenBoth"/>
              <a:tabLst>
                <a:tab pos="355600" algn="l"/>
              </a:tabLst>
            </a:pPr>
            <a:r>
              <a:rPr sz="1400" spc="-5" dirty="0">
                <a:latin typeface="Arial MT"/>
                <a:cs typeface="Arial MT"/>
              </a:rPr>
              <a:t>From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which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country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most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customers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coming?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81015" y="2833794"/>
            <a:ext cx="2701771" cy="215895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4671" y="179468"/>
            <a:ext cx="7971156" cy="249743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60628" y="2953892"/>
            <a:ext cx="3559810" cy="1580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200" spc="-5" dirty="0">
                <a:latin typeface="Arial MT"/>
                <a:cs typeface="Arial MT"/>
              </a:rPr>
              <a:t>Type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 </a:t>
            </a:r>
            <a:r>
              <a:rPr sz="1200" spc="-5" dirty="0">
                <a:latin typeface="Arial MT"/>
                <a:cs typeface="Arial MT"/>
              </a:rPr>
              <a:t>room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is</a:t>
            </a:r>
            <a:r>
              <a:rPr sz="1200" dirty="0">
                <a:latin typeface="Arial MT"/>
                <a:cs typeface="Arial MT"/>
              </a:rPr>
              <a:t> most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demanded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by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customers.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850">
              <a:latin typeface="Arial MT"/>
              <a:cs typeface="Arial MT"/>
            </a:endParaRPr>
          </a:p>
          <a:p>
            <a:pPr marL="299085" marR="5080" indent="-287020">
              <a:lnSpc>
                <a:spcPct val="15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200" dirty="0">
                <a:latin typeface="Arial MT"/>
                <a:cs typeface="Arial MT"/>
              </a:rPr>
              <a:t>Room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types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C,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G</a:t>
            </a:r>
            <a:r>
              <a:rPr sz="1200" spc="-5" dirty="0">
                <a:latin typeface="Arial MT"/>
                <a:cs typeface="Arial MT"/>
              </a:rPr>
              <a:t> and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are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some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 the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highest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adr(average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daily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rate)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generating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rooms.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12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200" dirty="0">
                <a:latin typeface="Arial MT"/>
                <a:cs typeface="Arial MT"/>
              </a:rPr>
              <a:t>Agent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 </a:t>
            </a:r>
            <a:r>
              <a:rPr sz="1200" dirty="0">
                <a:latin typeface="Arial MT"/>
                <a:cs typeface="Arial MT"/>
              </a:rPr>
              <a:t>id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no.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9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made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most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bookings.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367614" y="370307"/>
            <a:ext cx="8776970" cy="2451100"/>
            <a:chOff x="367614" y="370307"/>
            <a:chExt cx="8776970" cy="24511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7614" y="370307"/>
              <a:ext cx="5051591" cy="20048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9720" y="443483"/>
              <a:ext cx="3764279" cy="237744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67029" y="3010661"/>
            <a:ext cx="4436745" cy="9515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5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200" spc="-5" dirty="0">
                <a:latin typeface="Arial MT"/>
                <a:cs typeface="Arial MT"/>
              </a:rPr>
              <a:t>Most </a:t>
            </a:r>
            <a:r>
              <a:rPr sz="1200" dirty="0">
                <a:latin typeface="Arial MT"/>
                <a:cs typeface="Arial MT"/>
              </a:rPr>
              <a:t>of the customers from </a:t>
            </a:r>
            <a:r>
              <a:rPr sz="1200" spc="-5" dirty="0">
                <a:latin typeface="Arial MT"/>
                <a:cs typeface="Arial MT"/>
              </a:rPr>
              <a:t>European countries like Portugal,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Great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Britain,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France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Spain.</a:t>
            </a:r>
            <a:endParaRPr sz="1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3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</TotalTime>
  <Words>2033</Words>
  <Application>Microsoft Office PowerPoint</Application>
  <PresentationFormat>On-screen Show (16:9)</PresentationFormat>
  <Paragraphs>169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Arial MT</vt:lpstr>
      <vt:lpstr>Calibri</vt:lpstr>
      <vt:lpstr>Roboto</vt:lpstr>
      <vt:lpstr>Times New Roman</vt:lpstr>
      <vt:lpstr>Verdana</vt:lpstr>
      <vt:lpstr>Office Theme</vt:lpstr>
      <vt:lpstr>Capstone Project Hotel Booking Analysis</vt:lpstr>
      <vt:lpstr>Table of Content:</vt:lpstr>
      <vt:lpstr>Agenda</vt:lpstr>
      <vt:lpstr>Data Summary</vt:lpstr>
      <vt:lpstr>Data Summary(contd..)</vt:lpstr>
      <vt:lpstr>Data Summary</vt:lpstr>
      <vt:lpstr>Univariate Analysis</vt:lpstr>
      <vt:lpstr>PowerPoint Presentation</vt:lpstr>
      <vt:lpstr>PowerPoint Presentation</vt:lpstr>
      <vt:lpstr>Hotel wise Analysis</vt:lpstr>
      <vt:lpstr>PowerPoint Presentation</vt:lpstr>
      <vt:lpstr>PowerPoint Presentation</vt:lpstr>
      <vt:lpstr>Distribution channel wise Analysis</vt:lpstr>
      <vt:lpstr>Distribution channel wise Analysis</vt:lpstr>
      <vt:lpstr>PowerPoint Presentation</vt:lpstr>
      <vt:lpstr>Booking cancellation Analysis</vt:lpstr>
      <vt:lpstr>PowerPoint Presentation</vt:lpstr>
      <vt:lpstr>PowerPoint Presentation</vt:lpstr>
      <vt:lpstr>Time-wise Analysis</vt:lpstr>
      <vt:lpstr>PowerPoint Presentation</vt:lpstr>
      <vt:lpstr>PowerPoint Presentation</vt:lpstr>
      <vt:lpstr>PowerPoint Presentation</vt:lpstr>
      <vt:lpstr>PowerPoint Presentation</vt:lpstr>
      <vt:lpstr>Correlation Heatmap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Hotel Booking Analysis  Neeraj Bassi Naman Thapliyal</dc:title>
  <dc:creator>Neeraj Bassi</dc:creator>
  <cp:lastModifiedBy>Deepak kumar</cp:lastModifiedBy>
  <cp:revision>3</cp:revision>
  <dcterms:created xsi:type="dcterms:W3CDTF">2023-01-24T14:02:55Z</dcterms:created>
  <dcterms:modified xsi:type="dcterms:W3CDTF">2023-02-19T14:29:14Z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2022-01-01T00:00:00Z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2023-01-24T00:00:00Z</vt:filetime>
  </property>
</Properties>
</file>