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B9B416-65C0-4635-836D-45488ED94EB8}" v="9" dt="2023-09-30T04:37:10.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i ranjith" userId="a497971a6db13d18" providerId="LiveId" clId="{E3B9B416-65C0-4635-836D-45488ED94EB8}"/>
    <pc:docChg chg="undo custSel delSld modSld">
      <pc:chgData name="Sti ranjith" userId="a497971a6db13d18" providerId="LiveId" clId="{E3B9B416-65C0-4635-836D-45488ED94EB8}" dt="2023-09-30T04:32:20.175" v="4477" actId="5793"/>
      <pc:docMkLst>
        <pc:docMk/>
      </pc:docMkLst>
      <pc:sldChg chg="modSp mod">
        <pc:chgData name="Sti ranjith" userId="a497971a6db13d18" providerId="LiveId" clId="{E3B9B416-65C0-4635-836D-45488ED94EB8}" dt="2023-09-30T03:49:37.536" v="2068" actId="20577"/>
        <pc:sldMkLst>
          <pc:docMk/>
          <pc:sldMk cId="3010600429" sldId="257"/>
        </pc:sldMkLst>
        <pc:spChg chg="mod">
          <ac:chgData name="Sti ranjith" userId="a497971a6db13d18" providerId="LiveId" clId="{E3B9B416-65C0-4635-836D-45488ED94EB8}" dt="2023-09-30T03:49:37.536" v="2068" actId="20577"/>
          <ac:spMkLst>
            <pc:docMk/>
            <pc:sldMk cId="3010600429" sldId="257"/>
            <ac:spMk id="3" creationId="{728EFA5B-8623-FA36-EA75-91A2C94F2616}"/>
          </ac:spMkLst>
        </pc:spChg>
      </pc:sldChg>
      <pc:sldChg chg="addSp delSp modSp mod">
        <pc:chgData name="Sti ranjith" userId="a497971a6db13d18" providerId="LiveId" clId="{E3B9B416-65C0-4635-836D-45488ED94EB8}" dt="2023-09-30T03:31:26.777" v="435" actId="1076"/>
        <pc:sldMkLst>
          <pc:docMk/>
          <pc:sldMk cId="1205783030" sldId="258"/>
        </pc:sldMkLst>
        <pc:spChg chg="mod">
          <ac:chgData name="Sti ranjith" userId="a497971a6db13d18" providerId="LiveId" clId="{E3B9B416-65C0-4635-836D-45488ED94EB8}" dt="2023-09-30T03:27:56.879" v="424" actId="20577"/>
          <ac:spMkLst>
            <pc:docMk/>
            <pc:sldMk cId="1205783030" sldId="258"/>
            <ac:spMk id="3" creationId="{AF1178D3-EE4D-AA7D-27B7-D6FE3AFECF02}"/>
          </ac:spMkLst>
        </pc:spChg>
        <pc:picChg chg="del">
          <ac:chgData name="Sti ranjith" userId="a497971a6db13d18" providerId="LiveId" clId="{E3B9B416-65C0-4635-836D-45488ED94EB8}" dt="2023-09-30T03:31:22.118" v="434" actId="478"/>
          <ac:picMkLst>
            <pc:docMk/>
            <pc:sldMk cId="1205783030" sldId="258"/>
            <ac:picMk id="4" creationId="{BA82E0ED-5FE9-8413-8584-50ACE9083365}"/>
          </ac:picMkLst>
        </pc:picChg>
        <pc:picChg chg="add mod">
          <ac:chgData name="Sti ranjith" userId="a497971a6db13d18" providerId="LiveId" clId="{E3B9B416-65C0-4635-836D-45488ED94EB8}" dt="2023-09-30T03:31:26.777" v="435" actId="1076"/>
          <ac:picMkLst>
            <pc:docMk/>
            <pc:sldMk cId="1205783030" sldId="258"/>
            <ac:picMk id="6" creationId="{0F8C93A6-C665-21BA-ECE1-9B296277278A}"/>
          </ac:picMkLst>
        </pc:picChg>
      </pc:sldChg>
      <pc:sldChg chg="addSp modSp mod">
        <pc:chgData name="Sti ranjith" userId="a497971a6db13d18" providerId="LiveId" clId="{E3B9B416-65C0-4635-836D-45488ED94EB8}" dt="2023-09-30T04:23:05.099" v="4016" actId="1076"/>
        <pc:sldMkLst>
          <pc:docMk/>
          <pc:sldMk cId="1390045417" sldId="259"/>
        </pc:sldMkLst>
        <pc:spChg chg="mod">
          <ac:chgData name="Sti ranjith" userId="a497971a6db13d18" providerId="LiveId" clId="{E3B9B416-65C0-4635-836D-45488ED94EB8}" dt="2023-09-30T03:33:58.807" v="606" actId="20577"/>
          <ac:spMkLst>
            <pc:docMk/>
            <pc:sldMk cId="1390045417" sldId="259"/>
            <ac:spMk id="3" creationId="{9559BB4E-DD7B-C8DD-AEF6-32D2A608A2FF}"/>
          </ac:spMkLst>
        </pc:spChg>
        <pc:picChg chg="add mod">
          <ac:chgData name="Sti ranjith" userId="a497971a6db13d18" providerId="LiveId" clId="{E3B9B416-65C0-4635-836D-45488ED94EB8}" dt="2023-09-30T04:23:05.099" v="4016" actId="1076"/>
          <ac:picMkLst>
            <pc:docMk/>
            <pc:sldMk cId="1390045417" sldId="259"/>
            <ac:picMk id="5" creationId="{EEFE847C-0106-D037-885F-F8B6305C7B07}"/>
          </ac:picMkLst>
        </pc:picChg>
      </pc:sldChg>
      <pc:sldChg chg="addSp delSp modSp mod">
        <pc:chgData name="Sti ranjith" userId="a497971a6db13d18" providerId="LiveId" clId="{E3B9B416-65C0-4635-836D-45488ED94EB8}" dt="2023-09-30T03:38:09.219" v="1037" actId="20577"/>
        <pc:sldMkLst>
          <pc:docMk/>
          <pc:sldMk cId="4183263828" sldId="260"/>
        </pc:sldMkLst>
        <pc:spChg chg="mod">
          <ac:chgData name="Sti ranjith" userId="a497971a6db13d18" providerId="LiveId" clId="{E3B9B416-65C0-4635-836D-45488ED94EB8}" dt="2023-09-30T03:34:22.886" v="622" actId="20577"/>
          <ac:spMkLst>
            <pc:docMk/>
            <pc:sldMk cId="4183263828" sldId="260"/>
            <ac:spMk id="2" creationId="{0F0918EB-9742-EF8C-DCAB-DF961D5835B6}"/>
          </ac:spMkLst>
        </pc:spChg>
        <pc:spChg chg="mod">
          <ac:chgData name="Sti ranjith" userId="a497971a6db13d18" providerId="LiveId" clId="{E3B9B416-65C0-4635-836D-45488ED94EB8}" dt="2023-09-30T03:38:09.219" v="1037" actId="20577"/>
          <ac:spMkLst>
            <pc:docMk/>
            <pc:sldMk cId="4183263828" sldId="260"/>
            <ac:spMk id="7" creationId="{62B01CC1-0607-C63A-BDDF-3171D69DCFA9}"/>
          </ac:spMkLst>
        </pc:spChg>
        <pc:picChg chg="del">
          <ac:chgData name="Sti ranjith" userId="a497971a6db13d18" providerId="LiveId" clId="{E3B9B416-65C0-4635-836D-45488ED94EB8}" dt="2023-09-30T03:37:52.728" v="1033" actId="478"/>
          <ac:picMkLst>
            <pc:docMk/>
            <pc:sldMk cId="4183263828" sldId="260"/>
            <ac:picMk id="3" creationId="{E8EB64D3-62A9-2763-2C40-9154333E93CE}"/>
          </ac:picMkLst>
        </pc:picChg>
        <pc:picChg chg="add mod">
          <ac:chgData name="Sti ranjith" userId="a497971a6db13d18" providerId="LiveId" clId="{E3B9B416-65C0-4635-836D-45488ED94EB8}" dt="2023-09-30T03:37:59.492" v="1035" actId="1076"/>
          <ac:picMkLst>
            <pc:docMk/>
            <pc:sldMk cId="4183263828" sldId="260"/>
            <ac:picMk id="5" creationId="{3D9EE2F1-5E06-17A0-29F5-7A4AEDEA41E7}"/>
          </ac:picMkLst>
        </pc:picChg>
      </pc:sldChg>
      <pc:sldChg chg="addSp modSp mod">
        <pc:chgData name="Sti ranjith" userId="a497971a6db13d18" providerId="LiveId" clId="{E3B9B416-65C0-4635-836D-45488ED94EB8}" dt="2023-09-30T04:21:08.148" v="4007" actId="14100"/>
        <pc:sldMkLst>
          <pc:docMk/>
          <pc:sldMk cId="2166600211" sldId="261"/>
        </pc:sldMkLst>
        <pc:spChg chg="mod">
          <ac:chgData name="Sti ranjith" userId="a497971a6db13d18" providerId="LiveId" clId="{E3B9B416-65C0-4635-836D-45488ED94EB8}" dt="2023-09-30T03:50:01.258" v="2092" actId="20577"/>
          <ac:spMkLst>
            <pc:docMk/>
            <pc:sldMk cId="2166600211" sldId="261"/>
            <ac:spMk id="2" creationId="{E01D718D-430B-6498-317A-41D32D7F2CCF}"/>
          </ac:spMkLst>
        </pc:spChg>
        <pc:spChg chg="mod">
          <ac:chgData name="Sti ranjith" userId="a497971a6db13d18" providerId="LiveId" clId="{E3B9B416-65C0-4635-836D-45488ED94EB8}" dt="2023-09-30T03:52:56.573" v="2540" actId="20577"/>
          <ac:spMkLst>
            <pc:docMk/>
            <pc:sldMk cId="2166600211" sldId="261"/>
            <ac:spMk id="5" creationId="{1F2F4B0A-46F1-344D-C63C-8450C5C0656B}"/>
          </ac:spMkLst>
        </pc:spChg>
        <pc:picChg chg="add mod">
          <ac:chgData name="Sti ranjith" userId="a497971a6db13d18" providerId="LiveId" clId="{E3B9B416-65C0-4635-836D-45488ED94EB8}" dt="2023-09-30T04:21:08.148" v="4007" actId="14100"/>
          <ac:picMkLst>
            <pc:docMk/>
            <pc:sldMk cId="2166600211" sldId="261"/>
            <ac:picMk id="4" creationId="{3F1AAA85-6E95-8717-65CF-3402BBABD182}"/>
          </ac:picMkLst>
        </pc:picChg>
      </pc:sldChg>
      <pc:sldChg chg="modSp mod">
        <pc:chgData name="Sti ranjith" userId="a497971a6db13d18" providerId="LiveId" clId="{E3B9B416-65C0-4635-836D-45488ED94EB8}" dt="2023-09-30T04:06:09.779" v="3290" actId="20577"/>
        <pc:sldMkLst>
          <pc:docMk/>
          <pc:sldMk cId="346395255" sldId="262"/>
        </pc:sldMkLst>
        <pc:spChg chg="mod">
          <ac:chgData name="Sti ranjith" userId="a497971a6db13d18" providerId="LiveId" clId="{E3B9B416-65C0-4635-836D-45488ED94EB8}" dt="2023-09-30T03:54:30.621" v="2583" actId="20577"/>
          <ac:spMkLst>
            <pc:docMk/>
            <pc:sldMk cId="346395255" sldId="262"/>
            <ac:spMk id="2" creationId="{FEC8C592-021D-1FF8-C555-C33C91C6C406}"/>
          </ac:spMkLst>
        </pc:spChg>
        <pc:spChg chg="mod">
          <ac:chgData name="Sti ranjith" userId="a497971a6db13d18" providerId="LiveId" clId="{E3B9B416-65C0-4635-836D-45488ED94EB8}" dt="2023-09-30T04:06:09.779" v="3290" actId="20577"/>
          <ac:spMkLst>
            <pc:docMk/>
            <pc:sldMk cId="346395255" sldId="262"/>
            <ac:spMk id="3" creationId="{2DED22CB-F621-4750-6E88-8FE14BF0CBB1}"/>
          </ac:spMkLst>
        </pc:spChg>
      </pc:sldChg>
      <pc:sldChg chg="addSp delSp modSp mod">
        <pc:chgData name="Sti ranjith" userId="a497971a6db13d18" providerId="LiveId" clId="{E3B9B416-65C0-4635-836D-45488ED94EB8}" dt="2023-09-30T04:23:49.702" v="4017" actId="20577"/>
        <pc:sldMkLst>
          <pc:docMk/>
          <pc:sldMk cId="4095731780" sldId="263"/>
        </pc:sldMkLst>
        <pc:spChg chg="mod">
          <ac:chgData name="Sti ranjith" userId="a497971a6db13d18" providerId="LiveId" clId="{E3B9B416-65C0-4635-836D-45488ED94EB8}" dt="2023-09-30T04:04:59.855" v="3213" actId="20577"/>
          <ac:spMkLst>
            <pc:docMk/>
            <pc:sldMk cId="4095731780" sldId="263"/>
            <ac:spMk id="2" creationId="{35D0EA1F-4AB6-AFD3-B794-2D16CF81EACC}"/>
          </ac:spMkLst>
        </pc:spChg>
        <pc:spChg chg="del mod">
          <ac:chgData name="Sti ranjith" userId="a497971a6db13d18" providerId="LiveId" clId="{E3B9B416-65C0-4635-836D-45488ED94EB8}" dt="2023-09-30T04:08:59.903" v="3293"/>
          <ac:spMkLst>
            <pc:docMk/>
            <pc:sldMk cId="4095731780" sldId="263"/>
            <ac:spMk id="5" creationId="{80FF27A1-8EAB-2FC8-1BD3-BF140FD120DD}"/>
          </ac:spMkLst>
        </pc:spChg>
        <pc:spChg chg="add mod">
          <ac:chgData name="Sti ranjith" userId="a497971a6db13d18" providerId="LiveId" clId="{E3B9B416-65C0-4635-836D-45488ED94EB8}" dt="2023-09-30T04:23:49.702" v="4017" actId="20577"/>
          <ac:spMkLst>
            <pc:docMk/>
            <pc:sldMk cId="4095731780" sldId="263"/>
            <ac:spMk id="6" creationId="{41D7F3AC-8AE2-2DE5-79E3-1FD3FE774CC9}"/>
          </ac:spMkLst>
        </pc:spChg>
        <pc:picChg chg="del">
          <ac:chgData name="Sti ranjith" userId="a497971a6db13d18" providerId="LiveId" clId="{E3B9B416-65C0-4635-836D-45488ED94EB8}" dt="2023-09-30T04:10:24.408" v="3294" actId="478"/>
          <ac:picMkLst>
            <pc:docMk/>
            <pc:sldMk cId="4095731780" sldId="263"/>
            <ac:picMk id="4" creationId="{71ACA480-BC76-C950-9BE0-94B0101D8C0E}"/>
          </ac:picMkLst>
        </pc:picChg>
      </pc:sldChg>
      <pc:sldChg chg="addSp delSp modSp mod">
        <pc:chgData name="Sti ranjith" userId="a497971a6db13d18" providerId="LiveId" clId="{E3B9B416-65C0-4635-836D-45488ED94EB8}" dt="2023-09-30T04:18:12.105" v="3999" actId="1076"/>
        <pc:sldMkLst>
          <pc:docMk/>
          <pc:sldMk cId="259585943" sldId="264"/>
        </pc:sldMkLst>
        <pc:spChg chg="mod">
          <ac:chgData name="Sti ranjith" userId="a497971a6db13d18" providerId="LiveId" clId="{E3B9B416-65C0-4635-836D-45488ED94EB8}" dt="2023-09-30T04:12:58.724" v="3544" actId="20577"/>
          <ac:spMkLst>
            <pc:docMk/>
            <pc:sldMk cId="259585943" sldId="264"/>
            <ac:spMk id="2" creationId="{7FC08FEE-400C-5450-FEFB-1B4B5E37411D}"/>
          </ac:spMkLst>
        </pc:spChg>
        <pc:spChg chg="mod">
          <ac:chgData name="Sti ranjith" userId="a497971a6db13d18" providerId="LiveId" clId="{E3B9B416-65C0-4635-836D-45488ED94EB8}" dt="2023-09-30T04:16:40.756" v="3994" actId="20577"/>
          <ac:spMkLst>
            <pc:docMk/>
            <pc:sldMk cId="259585943" sldId="264"/>
            <ac:spMk id="3" creationId="{8D670586-23D5-0E31-6BB8-1A48C420E8DF}"/>
          </ac:spMkLst>
        </pc:spChg>
        <pc:picChg chg="del">
          <ac:chgData name="Sti ranjith" userId="a497971a6db13d18" providerId="LiveId" clId="{E3B9B416-65C0-4635-836D-45488ED94EB8}" dt="2023-09-30T04:14:59.006" v="3545" actId="478"/>
          <ac:picMkLst>
            <pc:docMk/>
            <pc:sldMk cId="259585943" sldId="264"/>
            <ac:picMk id="5" creationId="{B3F480A8-66EF-A187-931E-F84F7C9E244B}"/>
          </ac:picMkLst>
        </pc:picChg>
        <pc:picChg chg="add mod">
          <ac:chgData name="Sti ranjith" userId="a497971a6db13d18" providerId="LiveId" clId="{E3B9B416-65C0-4635-836D-45488ED94EB8}" dt="2023-09-30T04:18:12.105" v="3999" actId="1076"/>
          <ac:picMkLst>
            <pc:docMk/>
            <pc:sldMk cId="259585943" sldId="264"/>
            <ac:picMk id="6" creationId="{BFEC8F22-95A8-9DE6-6326-FB1AAA3B9DBE}"/>
          </ac:picMkLst>
        </pc:picChg>
      </pc:sldChg>
      <pc:sldChg chg="del">
        <pc:chgData name="Sti ranjith" userId="a497971a6db13d18" providerId="LiveId" clId="{E3B9B416-65C0-4635-836D-45488ED94EB8}" dt="2023-09-30T04:18:46.312" v="4000" actId="2696"/>
        <pc:sldMkLst>
          <pc:docMk/>
          <pc:sldMk cId="1472116433" sldId="265"/>
        </pc:sldMkLst>
      </pc:sldChg>
      <pc:sldChg chg="addSp delSp modSp mod">
        <pc:chgData name="Sti ranjith" userId="a497971a6db13d18" providerId="LiveId" clId="{E3B9B416-65C0-4635-836D-45488ED94EB8}" dt="2023-09-30T04:29:39.314" v="4155" actId="14100"/>
        <pc:sldMkLst>
          <pc:docMk/>
          <pc:sldMk cId="1104473696" sldId="266"/>
        </pc:sldMkLst>
        <pc:spChg chg="add mod">
          <ac:chgData name="Sti ranjith" userId="a497971a6db13d18" providerId="LiveId" clId="{E3B9B416-65C0-4635-836D-45488ED94EB8}" dt="2023-09-30T04:29:22.610" v="4152" actId="5793"/>
          <ac:spMkLst>
            <pc:docMk/>
            <pc:sldMk cId="1104473696" sldId="266"/>
            <ac:spMk id="5" creationId="{5875BD66-CE5B-CC16-26FC-DDE0FE8A0604}"/>
          </ac:spMkLst>
        </pc:spChg>
        <pc:picChg chg="del mod">
          <ac:chgData name="Sti ranjith" userId="a497971a6db13d18" providerId="LiveId" clId="{E3B9B416-65C0-4635-836D-45488ED94EB8}" dt="2023-09-30T04:26:01.792" v="4019" actId="478"/>
          <ac:picMkLst>
            <pc:docMk/>
            <pc:sldMk cId="1104473696" sldId="266"/>
            <ac:picMk id="4" creationId="{36E28A59-0F36-1539-5B00-FCACABB8DC23}"/>
          </ac:picMkLst>
        </pc:picChg>
        <pc:picChg chg="add mod">
          <ac:chgData name="Sti ranjith" userId="a497971a6db13d18" providerId="LiveId" clId="{E3B9B416-65C0-4635-836D-45488ED94EB8}" dt="2023-09-30T04:29:39.314" v="4155" actId="14100"/>
          <ac:picMkLst>
            <pc:docMk/>
            <pc:sldMk cId="1104473696" sldId="266"/>
            <ac:picMk id="7" creationId="{814C7D08-9234-EFE8-E88B-3467315F538E}"/>
          </ac:picMkLst>
        </pc:picChg>
      </pc:sldChg>
      <pc:sldChg chg="modSp mod">
        <pc:chgData name="Sti ranjith" userId="a497971a6db13d18" providerId="LiveId" clId="{E3B9B416-65C0-4635-836D-45488ED94EB8}" dt="2023-09-30T04:32:20.175" v="4477" actId="5793"/>
        <pc:sldMkLst>
          <pc:docMk/>
          <pc:sldMk cId="2995364323" sldId="267"/>
        </pc:sldMkLst>
        <pc:spChg chg="mod">
          <ac:chgData name="Sti ranjith" userId="a497971a6db13d18" providerId="LiveId" clId="{E3B9B416-65C0-4635-836D-45488ED94EB8}" dt="2023-09-30T04:32:20.175" v="4477" actId="5793"/>
          <ac:spMkLst>
            <pc:docMk/>
            <pc:sldMk cId="2995364323" sldId="267"/>
            <ac:spMk id="3" creationId="{C64EE1F6-B05C-46E9-45F5-7E6F7BFDF0D9}"/>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9/30/2023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www.kaggle.com/datasets/vedavyasv/usa-hous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52F72-69BC-ED38-2A12-05B1E0BAB6D8}"/>
              </a:ext>
            </a:extLst>
          </p:cNvPr>
          <p:cNvSpPr>
            <a:spLocks noGrp="1"/>
          </p:cNvSpPr>
          <p:nvPr>
            <p:ph type="ctrTitle"/>
          </p:nvPr>
        </p:nvSpPr>
        <p:spPr>
          <a:xfrm>
            <a:off x="2382909" y="2099728"/>
            <a:ext cx="7426181" cy="1557869"/>
          </a:xfrm>
        </p:spPr>
        <p:txBody>
          <a:bodyPr/>
          <a:lstStyle/>
          <a:p>
            <a:r>
              <a:rPr lang="en-US" b="1" dirty="0">
                <a:solidFill>
                  <a:schemeClr val="bg1">
                    <a:lumMod val="10000"/>
                  </a:schemeClr>
                </a:solidFill>
              </a:rPr>
              <a:t>Predicting House Prices using Machine Learning</a:t>
            </a:r>
          </a:p>
        </p:txBody>
      </p:sp>
      <p:sp>
        <p:nvSpPr>
          <p:cNvPr id="3" name="Subtitle 2">
            <a:extLst>
              <a:ext uri="{FF2B5EF4-FFF2-40B4-BE49-F238E27FC236}">
                <a16:creationId xmlns:a16="http://schemas.microsoft.com/office/drawing/2014/main" id="{A9216519-38CA-4518-59C0-EF954E0455A3}"/>
              </a:ext>
            </a:extLst>
          </p:cNvPr>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PROBLEM DEFINITION AND DESIGN THINKING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771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D665B-3905-9F02-7147-29A747B89490}"/>
              </a:ext>
            </a:extLst>
          </p:cNvPr>
          <p:cNvSpPr>
            <a:spLocks noGrp="1"/>
          </p:cNvSpPr>
          <p:nvPr>
            <p:ph type="title"/>
          </p:nvPr>
        </p:nvSpPr>
        <p:spPr>
          <a:xfrm>
            <a:off x="-852577" y="1253596"/>
            <a:ext cx="9601196" cy="1303867"/>
          </a:xfrm>
        </p:spPr>
        <p:txBody>
          <a:bodyPr/>
          <a:lstStyle/>
          <a:p>
            <a:r>
              <a:rPr lang="en-IN" b="1" dirty="0"/>
              <a:t>Model Evaluation</a:t>
            </a:r>
            <a:endParaRPr lang="en-US" b="1" dirty="0"/>
          </a:p>
        </p:txBody>
      </p:sp>
      <p:sp>
        <p:nvSpPr>
          <p:cNvPr id="5" name="Content Placeholder 4">
            <a:extLst>
              <a:ext uri="{FF2B5EF4-FFF2-40B4-BE49-F238E27FC236}">
                <a16:creationId xmlns:a16="http://schemas.microsoft.com/office/drawing/2014/main" id="{5875BD66-CE5B-CC16-26FC-DDE0FE8A0604}"/>
              </a:ext>
            </a:extLst>
          </p:cNvPr>
          <p:cNvSpPr>
            <a:spLocks noGrp="1"/>
          </p:cNvSpPr>
          <p:nvPr>
            <p:ph idx="1"/>
          </p:nvPr>
        </p:nvSpPr>
        <p:spPr/>
        <p:txBody>
          <a:bodyPr/>
          <a:lstStyle/>
          <a:p>
            <a:pPr marL="0" indent="0">
              <a:buNone/>
            </a:pPr>
            <a:endParaRPr lang="en-IN" dirty="0"/>
          </a:p>
        </p:txBody>
      </p:sp>
      <p:pic>
        <p:nvPicPr>
          <p:cNvPr id="7" name="Picture 6">
            <a:extLst>
              <a:ext uri="{FF2B5EF4-FFF2-40B4-BE49-F238E27FC236}">
                <a16:creationId xmlns:a16="http://schemas.microsoft.com/office/drawing/2014/main" id="{814C7D08-9234-EFE8-E88B-3467315F538E}"/>
              </a:ext>
            </a:extLst>
          </p:cNvPr>
          <p:cNvPicPr>
            <a:picLocks noChangeAspect="1"/>
          </p:cNvPicPr>
          <p:nvPr/>
        </p:nvPicPr>
        <p:blipFill>
          <a:blip r:embed="rId2"/>
          <a:stretch>
            <a:fillRect/>
          </a:stretch>
        </p:blipFill>
        <p:spPr>
          <a:xfrm>
            <a:off x="1295401" y="2428568"/>
            <a:ext cx="6472083" cy="3447300"/>
          </a:xfrm>
          <a:prstGeom prst="rect">
            <a:avLst/>
          </a:prstGeom>
        </p:spPr>
      </p:pic>
    </p:spTree>
    <p:extLst>
      <p:ext uri="{BB962C8B-B14F-4D97-AF65-F5344CB8AC3E}">
        <p14:creationId xmlns:p14="http://schemas.microsoft.com/office/powerpoint/2010/main" val="1104473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83B4-1DCC-5A77-A296-B346EE13AD9D}"/>
              </a:ext>
            </a:extLst>
          </p:cNvPr>
          <p:cNvSpPr>
            <a:spLocks noGrp="1"/>
          </p:cNvSpPr>
          <p:nvPr>
            <p:ph type="title"/>
          </p:nvPr>
        </p:nvSpPr>
        <p:spPr>
          <a:xfrm>
            <a:off x="-1722420" y="1253065"/>
            <a:ext cx="9601196" cy="1303867"/>
          </a:xfrm>
        </p:spPr>
        <p:txBody>
          <a:bodyPr/>
          <a:lstStyle/>
          <a:p>
            <a:r>
              <a:rPr lang="en-IN" b="1" dirty="0"/>
              <a:t>Conclusion</a:t>
            </a:r>
            <a:endParaRPr lang="en-US" b="1" dirty="0"/>
          </a:p>
        </p:txBody>
      </p:sp>
      <p:sp>
        <p:nvSpPr>
          <p:cNvPr id="3" name="Content Placeholder 2">
            <a:extLst>
              <a:ext uri="{FF2B5EF4-FFF2-40B4-BE49-F238E27FC236}">
                <a16:creationId xmlns:a16="http://schemas.microsoft.com/office/drawing/2014/main" id="{C64EE1F6-B05C-46E9-45F5-7E6F7BFDF0D9}"/>
              </a:ext>
            </a:extLst>
          </p:cNvPr>
          <p:cNvSpPr>
            <a:spLocks noGrp="1"/>
          </p:cNvSpPr>
          <p:nvPr>
            <p:ph idx="1"/>
          </p:nvPr>
        </p:nvSpPr>
        <p:spPr/>
        <p:txBody>
          <a:bodyPr>
            <a:normAutofit lnSpcReduction="10000"/>
          </a:bodyPr>
          <a:lstStyle/>
          <a:p>
            <a:pPr algn="l"/>
            <a:r>
              <a:rPr lang="en-US" b="0" i="0" dirty="0">
                <a:solidFill>
                  <a:srgbClr val="242424"/>
                </a:solidFill>
                <a:effectLst/>
                <a:latin typeface="Times New Roman" panose="02020603050405020304" pitchFamily="18" charset="0"/>
                <a:cs typeface="Times New Roman" panose="02020603050405020304" pitchFamily="18" charset="0"/>
              </a:rPr>
              <a:t>To predict the sale prices we are going to use the following linear regression algorithms: Ordinal Least Square (OLS) algorithm, Ridge regression algorithm, Lasso regression algorithm, Bayesian regression algorithm, and lastly Elastic Net regression algorithm. These algorithms can be feasibly implemented in python with the use of the scikit-learn package.</a:t>
            </a:r>
          </a:p>
          <a:p>
            <a:pPr algn="l"/>
            <a:r>
              <a:rPr lang="en-US" b="0" i="0" dirty="0">
                <a:solidFill>
                  <a:srgbClr val="242424"/>
                </a:solidFill>
                <a:effectLst/>
                <a:latin typeface="Times New Roman" panose="02020603050405020304" pitchFamily="18" charset="0"/>
                <a:cs typeface="Times New Roman" panose="02020603050405020304" pitchFamily="18" charset="0"/>
              </a:rPr>
              <a:t>Finally, we conclude which model is best suitable for the given case by evaluating each of them using the evaluation metrics provided by the scikit-learn package.</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5364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CBBB6-DCC9-E2A1-86CA-78A32C8EB4AB}"/>
              </a:ext>
            </a:extLst>
          </p:cNvPr>
          <p:cNvSpPr>
            <a:spLocks noGrp="1"/>
          </p:cNvSpPr>
          <p:nvPr>
            <p:ph type="title"/>
          </p:nvPr>
        </p:nvSpPr>
        <p:spPr>
          <a:xfrm>
            <a:off x="1295401" y="1532441"/>
            <a:ext cx="9601196" cy="1303867"/>
          </a:xfrm>
        </p:spPr>
        <p:txBody>
          <a:bodyPr anchor="ctr"/>
          <a:lstStyle/>
          <a:p>
            <a:pPr algn="l"/>
            <a:r>
              <a:rPr lang="en-IN" b="1" dirty="0"/>
              <a:t>Abstract</a:t>
            </a:r>
            <a:endParaRPr lang="en-US" b="1" dirty="0"/>
          </a:p>
        </p:txBody>
      </p:sp>
      <p:sp>
        <p:nvSpPr>
          <p:cNvPr id="3" name="Content Placeholder 2">
            <a:extLst>
              <a:ext uri="{FF2B5EF4-FFF2-40B4-BE49-F238E27FC236}">
                <a16:creationId xmlns:a16="http://schemas.microsoft.com/office/drawing/2014/main" id="{728EFA5B-8623-FA36-EA75-91A2C94F2616}"/>
              </a:ext>
            </a:extLst>
          </p:cNvPr>
          <p:cNvSpPr>
            <a:spLocks noGrp="1"/>
          </p:cNvSpPr>
          <p:nvPr>
            <p:ph idx="1"/>
          </p:nvPr>
        </p:nvSpPr>
        <p:spPr/>
        <p:txBody>
          <a:bodyPr>
            <a:normAutofit fontScale="92500" lnSpcReduction="20000"/>
          </a:bodyPr>
          <a:lstStyle/>
          <a:p>
            <a:pPr marL="0" indent="0" algn="just">
              <a:buNone/>
            </a:pPr>
            <a:r>
              <a:rPr lang="en-IN" b="0" i="0" dirty="0">
                <a:solidFill>
                  <a:srgbClr val="333333"/>
                </a:solidFill>
                <a:effectLst/>
                <a:latin typeface="Times New Roman" panose="02020603050405020304" pitchFamily="18" charset="0"/>
                <a:cs typeface="Times New Roman" panose="02020603050405020304" pitchFamily="18" charset="0"/>
              </a:rPr>
              <a:t>              House Price Index is commonly used to estimate the changes in housing price. Since housing price is strongly correlated to other factors such as location, area, population, it requires other information apart from this to predict individual housing price. There has been a considerably large number of papers adopting traditional housing accurately, but they rarely concern about the performance of individual models and neglect the less popular yet complex models. As a result, to explore various impacts of features on prediction methods, this paper will apply both traditional and advanced machine learning approaches to investigate the difference among several advanced models. This paper will also comprehensively validate multiple techniques in model implementation on machine learning and provide an optimistic result for housing price prediction.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0600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E3880-7730-6ECA-70A3-63DA35E02D35}"/>
              </a:ext>
            </a:extLst>
          </p:cNvPr>
          <p:cNvSpPr>
            <a:spLocks noGrp="1"/>
          </p:cNvSpPr>
          <p:nvPr>
            <p:ph type="title"/>
          </p:nvPr>
        </p:nvSpPr>
        <p:spPr>
          <a:xfrm>
            <a:off x="1295401" y="1461433"/>
            <a:ext cx="9601196" cy="1303867"/>
          </a:xfrm>
        </p:spPr>
        <p:txBody>
          <a:bodyPr anchor="ctr"/>
          <a:lstStyle/>
          <a:p>
            <a:pPr algn="l"/>
            <a:r>
              <a:rPr lang="en-IN" b="1" dirty="0"/>
              <a:t>Problem Definition</a:t>
            </a:r>
            <a:endParaRPr lang="en-US" b="1" dirty="0"/>
          </a:p>
        </p:txBody>
      </p:sp>
      <p:sp>
        <p:nvSpPr>
          <p:cNvPr id="3" name="Content Placeholder 2">
            <a:extLst>
              <a:ext uri="{FF2B5EF4-FFF2-40B4-BE49-F238E27FC236}">
                <a16:creationId xmlns:a16="http://schemas.microsoft.com/office/drawing/2014/main" id="{AF1178D3-EE4D-AA7D-27B7-D6FE3AFECF02}"/>
              </a:ext>
            </a:extLst>
          </p:cNvPr>
          <p:cNvSpPr>
            <a:spLocks noGrp="1"/>
          </p:cNvSpPr>
          <p:nvPr>
            <p:ph idx="1"/>
          </p:nvPr>
        </p:nvSpPr>
        <p:spPr>
          <a:xfrm>
            <a:off x="1295401" y="2556932"/>
            <a:ext cx="4800599" cy="3318936"/>
          </a:xfrm>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The problem is to predict house prices using machine learning techniques . The objective is to develop a model that accurately predicts the prices of houses based on a set of features such as location, square footage, number of bedrooms and bathrooms and other relevant factors. This project involves data preprocessing, feature engineering, model selection, training and evaluation.</a:t>
            </a:r>
          </a:p>
        </p:txBody>
      </p:sp>
      <p:pic>
        <p:nvPicPr>
          <p:cNvPr id="6" name="Picture 5">
            <a:extLst>
              <a:ext uri="{FF2B5EF4-FFF2-40B4-BE49-F238E27FC236}">
                <a16:creationId xmlns:a16="http://schemas.microsoft.com/office/drawing/2014/main" id="{0F8C93A6-C665-21BA-ECE1-9B296277278A}"/>
              </a:ext>
            </a:extLst>
          </p:cNvPr>
          <p:cNvPicPr>
            <a:picLocks noChangeAspect="1"/>
          </p:cNvPicPr>
          <p:nvPr/>
        </p:nvPicPr>
        <p:blipFill>
          <a:blip r:embed="rId2"/>
          <a:stretch>
            <a:fillRect/>
          </a:stretch>
        </p:blipFill>
        <p:spPr>
          <a:xfrm>
            <a:off x="6280184" y="2556932"/>
            <a:ext cx="4432229" cy="3090937"/>
          </a:xfrm>
          <a:prstGeom prst="rect">
            <a:avLst/>
          </a:prstGeom>
        </p:spPr>
      </p:pic>
    </p:spTree>
    <p:extLst>
      <p:ext uri="{BB962C8B-B14F-4D97-AF65-F5344CB8AC3E}">
        <p14:creationId xmlns:p14="http://schemas.microsoft.com/office/powerpoint/2010/main" val="1205783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9EED3-CDE4-AFEC-D299-3993FF3E7A1D}"/>
              </a:ext>
            </a:extLst>
          </p:cNvPr>
          <p:cNvSpPr>
            <a:spLocks noGrp="1"/>
          </p:cNvSpPr>
          <p:nvPr>
            <p:ph type="title"/>
          </p:nvPr>
        </p:nvSpPr>
        <p:spPr>
          <a:xfrm>
            <a:off x="-1349629" y="1408178"/>
            <a:ext cx="9601196" cy="1303867"/>
          </a:xfrm>
        </p:spPr>
        <p:txBody>
          <a:bodyPr anchor="ctr"/>
          <a:lstStyle/>
          <a:p>
            <a:r>
              <a:rPr lang="en-IN" b="1" dirty="0"/>
              <a:t>Design Thinking</a:t>
            </a:r>
            <a:endParaRPr lang="en-US" b="1" dirty="0"/>
          </a:p>
        </p:txBody>
      </p:sp>
      <p:sp>
        <p:nvSpPr>
          <p:cNvPr id="3" name="Content Placeholder 2">
            <a:extLst>
              <a:ext uri="{FF2B5EF4-FFF2-40B4-BE49-F238E27FC236}">
                <a16:creationId xmlns:a16="http://schemas.microsoft.com/office/drawing/2014/main" id="{9559BB4E-DD7B-C8DD-AEF6-32D2A608A2FF}"/>
              </a:ext>
            </a:extLst>
          </p:cNvPr>
          <p:cNvSpPr>
            <a:spLocks noGrp="1"/>
          </p:cNvSpPr>
          <p:nvPr>
            <p:ph idx="1"/>
          </p:nvPr>
        </p:nvSpPr>
        <p:spPr/>
        <p:txBody>
          <a:bodyPr>
            <a:normAutofit fontScale="92500" lnSpcReduction="20000"/>
          </a:bodyPr>
          <a:lstStyle/>
          <a:p>
            <a:pPr marL="0" indent="0" algn="just">
              <a:buNone/>
            </a:pPr>
            <a:r>
              <a:rPr lang="en-IN" dirty="0">
                <a:latin typeface="Times New Roman" panose="02020603050405020304" pitchFamily="18" charset="0"/>
                <a:cs typeface="Times New Roman" panose="02020603050405020304" pitchFamily="18" charset="0"/>
              </a:rPr>
              <a:t>To address this problem, we follow a systematic approach involving the following key steps:</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Data Source</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Data Preprocessing</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Feature Selection</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Model Selection</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Model Training</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Evaluation</a:t>
            </a:r>
          </a:p>
          <a:p>
            <a:pPr marL="457200" indent="-457200" algn="just">
              <a:buFont typeface="+mj-lt"/>
              <a:buAutoNum type="arabicPeriod"/>
            </a:pPr>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EFE847C-0106-D037-885F-F8B6305C7B07}"/>
              </a:ext>
            </a:extLst>
          </p:cNvPr>
          <p:cNvPicPr>
            <a:picLocks noChangeAspect="1"/>
          </p:cNvPicPr>
          <p:nvPr/>
        </p:nvPicPr>
        <p:blipFill>
          <a:blip r:embed="rId2"/>
          <a:stretch>
            <a:fillRect/>
          </a:stretch>
        </p:blipFill>
        <p:spPr>
          <a:xfrm>
            <a:off x="6618233" y="3044178"/>
            <a:ext cx="4278364" cy="2831690"/>
          </a:xfrm>
          <a:prstGeom prst="rect">
            <a:avLst/>
          </a:prstGeom>
        </p:spPr>
      </p:pic>
    </p:spTree>
    <p:extLst>
      <p:ext uri="{BB962C8B-B14F-4D97-AF65-F5344CB8AC3E}">
        <p14:creationId xmlns:p14="http://schemas.microsoft.com/office/powerpoint/2010/main" val="1390045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18EB-9742-EF8C-DCAB-DF961D5835B6}"/>
              </a:ext>
            </a:extLst>
          </p:cNvPr>
          <p:cNvSpPr>
            <a:spLocks noGrp="1"/>
          </p:cNvSpPr>
          <p:nvPr>
            <p:ph type="title"/>
          </p:nvPr>
        </p:nvSpPr>
        <p:spPr>
          <a:xfrm>
            <a:off x="-1527149" y="1390426"/>
            <a:ext cx="9601196" cy="1303867"/>
          </a:xfrm>
        </p:spPr>
        <p:txBody>
          <a:bodyPr/>
          <a:lstStyle/>
          <a:p>
            <a:r>
              <a:rPr lang="en-IN" b="1" dirty="0"/>
              <a:t>Data Source</a:t>
            </a:r>
            <a:endParaRPr lang="en-US" b="1" dirty="0"/>
          </a:p>
        </p:txBody>
      </p:sp>
      <p:sp>
        <p:nvSpPr>
          <p:cNvPr id="7" name="Content Placeholder 6">
            <a:extLst>
              <a:ext uri="{FF2B5EF4-FFF2-40B4-BE49-F238E27FC236}">
                <a16:creationId xmlns:a16="http://schemas.microsoft.com/office/drawing/2014/main" id="{62B01CC1-0607-C63A-BDDF-3171D69DCFA9}"/>
              </a:ext>
            </a:extLst>
          </p:cNvPr>
          <p:cNvSpPr>
            <a:spLocks noGrp="1"/>
          </p:cNvSpPr>
          <p:nvPr>
            <p:ph idx="1"/>
          </p:nvPr>
        </p:nvSpPr>
        <p:spPr>
          <a:xfrm>
            <a:off x="1295401" y="2556932"/>
            <a:ext cx="5541631" cy="3318936"/>
          </a:xfrm>
        </p:spPr>
        <p:txBody>
          <a:bodyPr/>
          <a:lstStyle/>
          <a:p>
            <a:pPr algn="just"/>
            <a:r>
              <a:rPr lang="en-US" dirty="0">
                <a:latin typeface="Times New Roman" panose="02020603050405020304" pitchFamily="18" charset="0"/>
                <a:cs typeface="Times New Roman" panose="02020603050405020304" pitchFamily="18" charset="0"/>
              </a:rPr>
              <a:t>C</a:t>
            </a:r>
            <a:r>
              <a:rPr lang="en-IN" dirty="0">
                <a:latin typeface="Times New Roman" panose="02020603050405020304" pitchFamily="18" charset="0"/>
                <a:cs typeface="Times New Roman" panose="02020603050405020304" pitchFamily="18" charset="0"/>
              </a:rPr>
              <a:t>hoose a dataset containing information about houses, including features like location, square footage, bedrooms, bathrooms, and price.</a:t>
            </a:r>
          </a:p>
          <a:p>
            <a:pPr algn="just"/>
            <a:r>
              <a:rPr lang="fi-FI" b="1" i="0" dirty="0">
                <a:solidFill>
                  <a:srgbClr val="313131"/>
                </a:solidFill>
                <a:effectLst/>
                <a:latin typeface="Montserrat" panose="020F0502020204030204" pitchFamily="2" charset="0"/>
              </a:rPr>
              <a:t>Dataset Link: </a:t>
            </a:r>
            <a:r>
              <a:rPr lang="fi-FI" b="1" i="0" u="none" strike="noStrike" dirty="0">
                <a:solidFill>
                  <a:srgbClr val="0075B4"/>
                </a:solidFill>
                <a:effectLst/>
                <a:latin typeface="inherit"/>
                <a:hlinkClick r:id="rId2"/>
              </a:rPr>
              <a:t>https://www.kaggle.com/datasets/vedavyasv/usa-housing</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D9EE2F1-5E06-17A0-29F5-7A4AEDEA41E7}"/>
              </a:ext>
            </a:extLst>
          </p:cNvPr>
          <p:cNvPicPr>
            <a:picLocks noChangeAspect="1"/>
          </p:cNvPicPr>
          <p:nvPr/>
        </p:nvPicPr>
        <p:blipFill>
          <a:blip r:embed="rId3"/>
          <a:stretch>
            <a:fillRect/>
          </a:stretch>
        </p:blipFill>
        <p:spPr>
          <a:xfrm>
            <a:off x="6837032" y="2647028"/>
            <a:ext cx="4365109" cy="3033360"/>
          </a:xfrm>
          <a:prstGeom prst="rect">
            <a:avLst/>
          </a:prstGeom>
        </p:spPr>
      </p:pic>
    </p:spTree>
    <p:extLst>
      <p:ext uri="{BB962C8B-B14F-4D97-AF65-F5344CB8AC3E}">
        <p14:creationId xmlns:p14="http://schemas.microsoft.com/office/powerpoint/2010/main" val="4183263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D718D-430B-6498-317A-41D32D7F2CCF}"/>
              </a:ext>
            </a:extLst>
          </p:cNvPr>
          <p:cNvSpPr>
            <a:spLocks noGrp="1"/>
          </p:cNvSpPr>
          <p:nvPr>
            <p:ph type="title"/>
          </p:nvPr>
        </p:nvSpPr>
        <p:spPr>
          <a:xfrm>
            <a:off x="-1207614" y="1395080"/>
            <a:ext cx="9601196" cy="1303867"/>
          </a:xfrm>
        </p:spPr>
        <p:txBody>
          <a:bodyPr/>
          <a:lstStyle/>
          <a:p>
            <a:r>
              <a:rPr lang="en-IN" b="1" dirty="0"/>
              <a:t>Data Preprocessing</a:t>
            </a:r>
            <a:endParaRPr lang="en-US" b="1" dirty="0"/>
          </a:p>
        </p:txBody>
      </p:sp>
      <p:sp>
        <p:nvSpPr>
          <p:cNvPr id="5" name="Content Placeholder 4">
            <a:extLst>
              <a:ext uri="{FF2B5EF4-FFF2-40B4-BE49-F238E27FC236}">
                <a16:creationId xmlns:a16="http://schemas.microsoft.com/office/drawing/2014/main" id="{1F2F4B0A-46F1-344D-C63C-8450C5C0656B}"/>
              </a:ext>
            </a:extLst>
          </p:cNvPr>
          <p:cNvSpPr>
            <a:spLocks noGrp="1"/>
          </p:cNvSpPr>
          <p:nvPr>
            <p:ph idx="1"/>
          </p:nvPr>
        </p:nvSpPr>
        <p:spPr>
          <a:xfrm>
            <a:off x="1029611" y="2499586"/>
            <a:ext cx="9601196" cy="3318936"/>
          </a:xfrm>
        </p:spPr>
        <p:txBody>
          <a:bodyPr>
            <a:normAutofit fontScale="85000" lnSpcReduction="20000"/>
          </a:bodyPr>
          <a:lstStyle/>
          <a:p>
            <a:r>
              <a:rPr lang="en-IN" sz="2800" dirty="0">
                <a:latin typeface="Times New Roman" panose="02020603050405020304" pitchFamily="18" charset="0"/>
                <a:cs typeface="Times New Roman" panose="02020603050405020304" pitchFamily="18" charset="0"/>
              </a:rPr>
              <a:t>Getting the dataset</a:t>
            </a:r>
          </a:p>
          <a:p>
            <a:r>
              <a:rPr lang="en-IN" sz="2800" dirty="0">
                <a:latin typeface="Times New Roman" panose="02020603050405020304" pitchFamily="18" charset="0"/>
                <a:cs typeface="Times New Roman" panose="02020603050405020304" pitchFamily="18" charset="0"/>
              </a:rPr>
              <a:t>Importing libraries</a:t>
            </a:r>
          </a:p>
          <a:p>
            <a:r>
              <a:rPr lang="en-IN" sz="2800" dirty="0">
                <a:latin typeface="Times New Roman" panose="02020603050405020304" pitchFamily="18" charset="0"/>
                <a:cs typeface="Times New Roman" panose="02020603050405020304" pitchFamily="18" charset="0"/>
              </a:rPr>
              <a:t>Importing datasets</a:t>
            </a:r>
          </a:p>
          <a:p>
            <a:r>
              <a:rPr lang="en-IN" sz="2800" dirty="0">
                <a:latin typeface="Times New Roman" panose="02020603050405020304" pitchFamily="18" charset="0"/>
                <a:cs typeface="Times New Roman" panose="02020603050405020304" pitchFamily="18" charset="0"/>
              </a:rPr>
              <a:t>Finding Missing data</a:t>
            </a:r>
          </a:p>
          <a:p>
            <a:r>
              <a:rPr lang="en-IN" sz="2800" dirty="0">
                <a:latin typeface="Times New Roman" panose="02020603050405020304" pitchFamily="18" charset="0"/>
                <a:cs typeface="Times New Roman" panose="02020603050405020304" pitchFamily="18" charset="0"/>
              </a:rPr>
              <a:t>Encoding categorical data</a:t>
            </a:r>
          </a:p>
          <a:p>
            <a:r>
              <a:rPr lang="en-IN" sz="2800" dirty="0">
                <a:latin typeface="Times New Roman" panose="02020603050405020304" pitchFamily="18" charset="0"/>
                <a:cs typeface="Times New Roman" panose="02020603050405020304" pitchFamily="18" charset="0"/>
              </a:rPr>
              <a:t>Splitting dataset into training and test set</a:t>
            </a:r>
          </a:p>
          <a:p>
            <a:r>
              <a:rPr lang="en-IN" sz="2800" dirty="0">
                <a:latin typeface="Times New Roman" panose="02020603050405020304" pitchFamily="18" charset="0"/>
                <a:cs typeface="Times New Roman" panose="02020603050405020304" pitchFamily="18" charset="0"/>
              </a:rPr>
              <a:t>Feature scaling</a:t>
            </a:r>
          </a:p>
          <a:p>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F1AAA85-6E95-8717-65CF-3402BBABD182}"/>
              </a:ext>
            </a:extLst>
          </p:cNvPr>
          <p:cNvPicPr>
            <a:picLocks noChangeAspect="1"/>
          </p:cNvPicPr>
          <p:nvPr/>
        </p:nvPicPr>
        <p:blipFill>
          <a:blip r:embed="rId2"/>
          <a:stretch>
            <a:fillRect/>
          </a:stretch>
        </p:blipFill>
        <p:spPr>
          <a:xfrm>
            <a:off x="6636774" y="2698947"/>
            <a:ext cx="4414588" cy="3318936"/>
          </a:xfrm>
          <a:prstGeom prst="rect">
            <a:avLst/>
          </a:prstGeom>
        </p:spPr>
      </p:pic>
    </p:spTree>
    <p:extLst>
      <p:ext uri="{BB962C8B-B14F-4D97-AF65-F5344CB8AC3E}">
        <p14:creationId xmlns:p14="http://schemas.microsoft.com/office/powerpoint/2010/main" val="2166600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8C592-021D-1FF8-C555-C33C91C6C406}"/>
              </a:ext>
            </a:extLst>
          </p:cNvPr>
          <p:cNvSpPr>
            <a:spLocks noGrp="1"/>
          </p:cNvSpPr>
          <p:nvPr>
            <p:ph type="title"/>
          </p:nvPr>
        </p:nvSpPr>
        <p:spPr>
          <a:xfrm>
            <a:off x="-976842" y="1425929"/>
            <a:ext cx="9601196" cy="1303867"/>
          </a:xfrm>
        </p:spPr>
        <p:txBody>
          <a:bodyPr/>
          <a:lstStyle/>
          <a:p>
            <a:r>
              <a:rPr lang="en-US" b="1" dirty="0"/>
              <a:t>F</a:t>
            </a:r>
            <a:r>
              <a:rPr lang="en-IN" b="1" dirty="0"/>
              <a:t>eature Selection</a:t>
            </a:r>
            <a:endParaRPr lang="en-US" b="1" dirty="0"/>
          </a:p>
        </p:txBody>
      </p:sp>
      <p:sp>
        <p:nvSpPr>
          <p:cNvPr id="3" name="Content Placeholder 2">
            <a:extLst>
              <a:ext uri="{FF2B5EF4-FFF2-40B4-BE49-F238E27FC236}">
                <a16:creationId xmlns:a16="http://schemas.microsoft.com/office/drawing/2014/main" id="{2DED22CB-F621-4750-6E88-8FE14BF0CBB1}"/>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To reduce the dimensionality of feature space.</a:t>
            </a:r>
          </a:p>
          <a:p>
            <a:r>
              <a:rPr lang="en-US" dirty="0">
                <a:latin typeface="Times New Roman" panose="02020603050405020304" pitchFamily="18" charset="0"/>
                <a:cs typeface="Times New Roman" panose="02020603050405020304" pitchFamily="18" charset="0"/>
              </a:rPr>
              <a:t>To speed up a learning algorithm.</a:t>
            </a:r>
          </a:p>
          <a:p>
            <a:r>
              <a:rPr lang="en-US" dirty="0">
                <a:latin typeface="Times New Roman" panose="02020603050405020304" pitchFamily="18" charset="0"/>
                <a:cs typeface="Times New Roman" panose="02020603050405020304" pitchFamily="18" charset="0"/>
              </a:rPr>
              <a:t>To improve the predictive accuracy of a classification algorithm,</a:t>
            </a:r>
          </a:p>
          <a:p>
            <a:r>
              <a:rPr lang="en-US" dirty="0">
                <a:latin typeface="Times New Roman" panose="02020603050405020304" pitchFamily="18" charset="0"/>
                <a:cs typeface="Times New Roman" panose="02020603050405020304" pitchFamily="18" charset="0"/>
              </a:rPr>
              <a:t>To improve the comprehensibility of the learning results.</a:t>
            </a:r>
          </a:p>
          <a:p>
            <a:r>
              <a:rPr lang="en-US" dirty="0">
                <a:latin typeface="Times New Roman" panose="02020603050405020304" pitchFamily="18" charset="0"/>
                <a:cs typeface="Times New Roman" panose="02020603050405020304" pitchFamily="18" charset="0"/>
              </a:rPr>
              <a:t>Nondeterministic approaches: genetic algorithms and simulated annealing are used in feature selection. </a:t>
            </a:r>
          </a:p>
          <a:p>
            <a:r>
              <a:rPr lang="en-US" dirty="0">
                <a:latin typeface="Times New Roman" panose="02020603050405020304" pitchFamily="18" charset="0"/>
                <a:cs typeface="Times New Roman" panose="02020603050405020304" pitchFamily="18" charset="0"/>
              </a:rPr>
              <a:t>Select the most relevant features for predicting house price.</a:t>
            </a:r>
          </a:p>
        </p:txBody>
      </p:sp>
    </p:spTree>
    <p:extLst>
      <p:ext uri="{BB962C8B-B14F-4D97-AF65-F5344CB8AC3E}">
        <p14:creationId xmlns:p14="http://schemas.microsoft.com/office/powerpoint/2010/main" val="346395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0EA1F-4AB6-AFD3-B794-2D16CF81EACC}"/>
              </a:ext>
            </a:extLst>
          </p:cNvPr>
          <p:cNvSpPr>
            <a:spLocks noGrp="1"/>
          </p:cNvSpPr>
          <p:nvPr>
            <p:ph type="title"/>
          </p:nvPr>
        </p:nvSpPr>
        <p:spPr>
          <a:xfrm>
            <a:off x="-976840" y="1425929"/>
            <a:ext cx="9601196" cy="1303867"/>
          </a:xfrm>
        </p:spPr>
        <p:txBody>
          <a:bodyPr>
            <a:normAutofit/>
          </a:bodyPr>
          <a:lstStyle/>
          <a:p>
            <a:r>
              <a:rPr lang="en-US" b="1" dirty="0"/>
              <a:t>M</a:t>
            </a:r>
            <a:r>
              <a:rPr lang="en-IN" b="1" dirty="0"/>
              <a:t>odel selection</a:t>
            </a:r>
            <a:endParaRPr lang="en-US" b="1" dirty="0"/>
          </a:p>
        </p:txBody>
      </p:sp>
      <p:sp>
        <p:nvSpPr>
          <p:cNvPr id="6" name="Content Placeholder 5">
            <a:extLst>
              <a:ext uri="{FF2B5EF4-FFF2-40B4-BE49-F238E27FC236}">
                <a16:creationId xmlns:a16="http://schemas.microsoft.com/office/drawing/2014/main" id="{41D7F3AC-8AE2-2DE5-79E3-1FD3FE774CC9}"/>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In the project,  we can  develop a time series prediction technique to predict prices of the houses using historical data.</a:t>
            </a:r>
          </a:p>
          <a:p>
            <a:r>
              <a:rPr lang="en-IN" sz="2400" dirty="0">
                <a:latin typeface="Times New Roman" panose="02020603050405020304" pitchFamily="18" charset="0"/>
                <a:cs typeface="Times New Roman" panose="02020603050405020304" pitchFamily="18" charset="0"/>
              </a:rPr>
              <a:t> Many prediction techniques, such as random forest regressor, are widely used in the literature but the best suited one </a:t>
            </a:r>
            <a:r>
              <a:rPr lang="en-IN" dirty="0">
                <a:latin typeface="Times New Roman" panose="02020603050405020304" pitchFamily="18" charset="0"/>
                <a:cs typeface="Times New Roman" panose="02020603050405020304" pitchFamily="18" charset="0"/>
              </a:rPr>
              <a:t>is SVM.</a:t>
            </a:r>
            <a:endParaRPr lang="en-IN" dirty="0"/>
          </a:p>
        </p:txBody>
      </p:sp>
    </p:spTree>
    <p:extLst>
      <p:ext uri="{BB962C8B-B14F-4D97-AF65-F5344CB8AC3E}">
        <p14:creationId xmlns:p14="http://schemas.microsoft.com/office/powerpoint/2010/main" val="4095731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08FEE-400C-5450-FEFB-1B4B5E37411D}"/>
              </a:ext>
            </a:extLst>
          </p:cNvPr>
          <p:cNvSpPr>
            <a:spLocks noGrp="1"/>
          </p:cNvSpPr>
          <p:nvPr>
            <p:ph type="title"/>
          </p:nvPr>
        </p:nvSpPr>
        <p:spPr>
          <a:xfrm>
            <a:off x="-1047848" y="1425929"/>
            <a:ext cx="9601196" cy="1303867"/>
          </a:xfrm>
        </p:spPr>
        <p:txBody>
          <a:bodyPr>
            <a:normAutofit/>
          </a:bodyPr>
          <a:lstStyle/>
          <a:p>
            <a:r>
              <a:rPr lang="en-US" b="1" dirty="0"/>
              <a:t>M</a:t>
            </a:r>
            <a:r>
              <a:rPr lang="en-IN" b="1" dirty="0"/>
              <a:t>odel Training</a:t>
            </a:r>
            <a:endParaRPr lang="en-US" b="1" dirty="0"/>
          </a:p>
        </p:txBody>
      </p:sp>
      <p:sp>
        <p:nvSpPr>
          <p:cNvPr id="3" name="Content Placeholder 2">
            <a:extLst>
              <a:ext uri="{FF2B5EF4-FFF2-40B4-BE49-F238E27FC236}">
                <a16:creationId xmlns:a16="http://schemas.microsoft.com/office/drawing/2014/main" id="{8D670586-23D5-0E31-6BB8-1A48C420E8DF}"/>
              </a:ext>
            </a:extLst>
          </p:cNvPr>
          <p:cNvSpPr>
            <a:spLocks noGrp="1"/>
          </p:cNvSpPr>
          <p:nvPr>
            <p:ph idx="1"/>
          </p:nvPr>
        </p:nvSpPr>
        <p:spPr>
          <a:xfrm>
            <a:off x="1295400" y="2556932"/>
            <a:ext cx="5698845" cy="3318936"/>
          </a:xfrm>
        </p:spPr>
        <p:txBody>
          <a:bodyPr/>
          <a:lstStyle/>
          <a:p>
            <a:pPr algn="just"/>
            <a:r>
              <a:rPr lang="en-US" dirty="0">
                <a:latin typeface="Times New Roman" panose="02020603050405020304" pitchFamily="18" charset="0"/>
                <a:cs typeface="Times New Roman" panose="02020603050405020304" pitchFamily="18" charset="0"/>
              </a:rPr>
              <a:t>A</a:t>
            </a:r>
            <a:r>
              <a:rPr lang="en-IN" dirty="0">
                <a:latin typeface="Times New Roman" panose="02020603050405020304" pitchFamily="18" charset="0"/>
                <a:cs typeface="Times New Roman" panose="02020603050405020304" pitchFamily="18" charset="0"/>
              </a:rPr>
              <a:t>s we have to train the model to determine the continuous values, so will be using these regression models.</a:t>
            </a:r>
          </a:p>
          <a:p>
            <a:pPr algn="just"/>
            <a:r>
              <a:rPr lang="en-IN" dirty="0">
                <a:latin typeface="Times New Roman" panose="02020603050405020304" pitchFamily="18" charset="0"/>
                <a:cs typeface="Times New Roman" panose="02020603050405020304" pitchFamily="18" charset="0"/>
              </a:rPr>
              <a:t>SVM-Support vector machine</a:t>
            </a:r>
          </a:p>
          <a:p>
            <a:pPr algn="just"/>
            <a:r>
              <a:rPr lang="en-IN" dirty="0">
                <a:latin typeface="Times New Roman" panose="02020603050405020304" pitchFamily="18" charset="0"/>
                <a:cs typeface="Times New Roman" panose="02020603050405020304" pitchFamily="18" charset="0"/>
              </a:rPr>
              <a:t>Random forest regressor</a:t>
            </a:r>
          </a:p>
          <a:p>
            <a:pPr algn="just"/>
            <a:r>
              <a:rPr lang="en-IN" dirty="0">
                <a:latin typeface="Times New Roman" panose="02020603050405020304" pitchFamily="18" charset="0"/>
                <a:cs typeface="Times New Roman" panose="02020603050405020304" pitchFamily="18" charset="0"/>
              </a:rPr>
              <a:t>Linear regressor</a:t>
            </a:r>
          </a:p>
          <a:p>
            <a:pPr algn="just"/>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FEC8F22-95A8-9DE6-6326-FB1AAA3B9DBE}"/>
              </a:ext>
            </a:extLst>
          </p:cNvPr>
          <p:cNvPicPr>
            <a:picLocks noChangeAspect="1"/>
          </p:cNvPicPr>
          <p:nvPr/>
        </p:nvPicPr>
        <p:blipFill>
          <a:blip r:embed="rId2"/>
          <a:stretch>
            <a:fillRect/>
          </a:stretch>
        </p:blipFill>
        <p:spPr>
          <a:xfrm>
            <a:off x="7148051" y="2476090"/>
            <a:ext cx="3866535" cy="3480620"/>
          </a:xfrm>
          <a:prstGeom prst="rect">
            <a:avLst/>
          </a:prstGeom>
        </p:spPr>
      </p:pic>
    </p:spTree>
    <p:extLst>
      <p:ext uri="{BB962C8B-B14F-4D97-AF65-F5344CB8AC3E}">
        <p14:creationId xmlns:p14="http://schemas.microsoft.com/office/powerpoint/2010/main" val="2595859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68</TotalTime>
  <Words>544</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Garamond</vt:lpstr>
      <vt:lpstr>inherit</vt:lpstr>
      <vt:lpstr>Montserrat</vt:lpstr>
      <vt:lpstr>Times New Roman</vt:lpstr>
      <vt:lpstr>Organic</vt:lpstr>
      <vt:lpstr>Predicting House Prices using Machine Learning</vt:lpstr>
      <vt:lpstr>Abstract</vt:lpstr>
      <vt:lpstr>Problem Definition</vt:lpstr>
      <vt:lpstr>Design Thinking</vt:lpstr>
      <vt:lpstr>Data Source</vt:lpstr>
      <vt:lpstr>Data Preprocessing</vt:lpstr>
      <vt:lpstr>Feature Selection</vt:lpstr>
      <vt:lpstr>Model selection</vt:lpstr>
      <vt:lpstr>Model Training</vt:lpstr>
      <vt:lpstr>Model 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Traffic Analysis</dc:title>
  <dc:creator>Unknown User</dc:creator>
  <cp:lastModifiedBy>Sti ranjith</cp:lastModifiedBy>
  <cp:revision>4</cp:revision>
  <dcterms:created xsi:type="dcterms:W3CDTF">2023-09-29T15:00:32Z</dcterms:created>
  <dcterms:modified xsi:type="dcterms:W3CDTF">2023-09-30T04:37:21Z</dcterms:modified>
</cp:coreProperties>
</file>