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vab Manish Patnaik" initials="BMP" lastIdx="1" clrIdx="0">
    <p:extLst>
      <p:ext uri="{19B8F6BF-5375-455C-9EA6-DF929625EA0E}">
        <p15:presenceInfo xmlns:p15="http://schemas.microsoft.com/office/powerpoint/2012/main" userId="87ccab1949fbca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B5C5-D04E-46E0-B199-753374039421}"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46448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B5C5-D04E-46E0-B199-753374039421}"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38144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B5C5-D04E-46E0-B199-753374039421}"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88104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B5C5-D04E-46E0-B199-753374039421}"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196496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B5C5-D04E-46E0-B199-753374039421}"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12231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B5C5-D04E-46E0-B199-753374039421}"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59473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B5C5-D04E-46E0-B199-753374039421}" type="datetimeFigureOut">
              <a:rPr lang="en-IN" smtClean="0"/>
              <a:t>18-08-2021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75203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B5C5-D04E-46E0-B199-753374039421}" type="datetimeFigureOut">
              <a:rPr lang="en-IN" smtClean="0"/>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174708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B5C5-D04E-46E0-B199-753374039421}" type="datetimeFigureOut">
              <a:rPr lang="en-IN" smtClean="0"/>
              <a:t>18-08-2021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376606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B5C5-D04E-46E0-B199-753374039421}"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8110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B5C5-D04E-46E0-B199-753374039421}"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947510-9E3F-41DC-86DC-7F1410681263}" type="slidenum">
              <a:rPr lang="en-IN" smtClean="0"/>
              <a:t>‹#›</a:t>
            </a:fld>
            <a:endParaRPr lang="en-IN"/>
          </a:p>
        </p:txBody>
      </p:sp>
    </p:spTree>
    <p:extLst>
      <p:ext uri="{BB962C8B-B14F-4D97-AF65-F5344CB8AC3E}">
        <p14:creationId xmlns:p14="http://schemas.microsoft.com/office/powerpoint/2010/main" val="220707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B5C5-D04E-46E0-B199-753374039421}" type="datetimeFigureOut">
              <a:rPr lang="en-IN" smtClean="0"/>
              <a:t>18-08-2021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47510-9E3F-41DC-86DC-7F1410681263}" type="slidenum">
              <a:rPr lang="en-IN" smtClean="0"/>
              <a:t>‹#›</a:t>
            </a:fld>
            <a:endParaRPr lang="en-IN"/>
          </a:p>
        </p:txBody>
      </p:sp>
    </p:spTree>
    <p:extLst>
      <p:ext uri="{BB962C8B-B14F-4D97-AF65-F5344CB8AC3E}">
        <p14:creationId xmlns:p14="http://schemas.microsoft.com/office/powerpoint/2010/main" val="1065463981"/>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7582-B6D1-497B-91E7-9DDEB14C814B}"/>
              </a:ext>
            </a:extLst>
          </p:cNvPr>
          <p:cNvSpPr>
            <a:spLocks noGrp="1"/>
          </p:cNvSpPr>
          <p:nvPr>
            <p:ph type="ctrTitle"/>
          </p:nvPr>
        </p:nvSpPr>
        <p:spPr>
          <a:xfrm>
            <a:off x="1524000" y="1925514"/>
            <a:ext cx="9144000" cy="1109663"/>
          </a:xfrm>
        </p:spPr>
        <p:txBody>
          <a:bodyPr/>
          <a:lstStyle/>
          <a:p>
            <a:r>
              <a:rPr lang="en-US" u="sng" dirty="0">
                <a:effectLst>
                  <a:outerShdw blurRad="38100" dist="38100" dir="2700000" algn="tl">
                    <a:srgbClr val="000000">
                      <a:alpha val="43137"/>
                    </a:srgbClr>
                  </a:outerShdw>
                </a:effectLst>
                <a:latin typeface="Algerian" panose="04020705040A02060702" pitchFamily="82" charset="0"/>
              </a:rPr>
              <a:t>TASK-2</a:t>
            </a:r>
            <a:endParaRPr lang="en-IN" u="sng"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BF0D8962-77E8-482E-9404-65B17C1571CE}"/>
              </a:ext>
            </a:extLst>
          </p:cNvPr>
          <p:cNvSpPr>
            <a:spLocks noGrp="1"/>
          </p:cNvSpPr>
          <p:nvPr>
            <p:ph type="subTitle" idx="1"/>
          </p:nvPr>
        </p:nvSpPr>
        <p:spPr>
          <a:xfrm>
            <a:off x="1524000" y="3602038"/>
            <a:ext cx="9144000" cy="846870"/>
          </a:xfrm>
        </p:spPr>
        <p:txBody>
          <a:bodyPr/>
          <a:lstStyle/>
          <a:p>
            <a:r>
              <a:rPr lang="en-US" dirty="0">
                <a:latin typeface="Bahnschrift SemiBold SemiConden" panose="020B0502040204020203" pitchFamily="34" charset="0"/>
              </a:rPr>
              <a:t>Finding all possible vulnerabilities and loopholes in </a:t>
            </a:r>
            <a:r>
              <a:rPr lang="en-IN" dirty="0">
                <a:latin typeface="Bahnschrift SemiBold SemiConden" panose="020B0502040204020203" pitchFamily="34" charset="0"/>
              </a:rPr>
              <a:t>: </a:t>
            </a:r>
            <a:r>
              <a:rPr lang="en-IN" dirty="0">
                <a:latin typeface="Bahnschrift SemiBold SemiConden" panose="020B0502040204020203" pitchFamily="34" charset="0"/>
                <a:hlinkClick r:id="rId2"/>
              </a:rPr>
              <a:t>http://zero.webappsecurity.com/</a:t>
            </a:r>
            <a:r>
              <a:rPr lang="en-IN" dirty="0">
                <a:latin typeface="Bahnschrift SemiBold SemiConden" panose="020B0502040204020203" pitchFamily="34" charset="0"/>
              </a:rPr>
              <a:t> using </a:t>
            </a:r>
            <a:r>
              <a:rPr lang="en-IN" dirty="0" err="1">
                <a:latin typeface="Bahnschrift SemiBold SemiConden" panose="020B0502040204020203" pitchFamily="34" charset="0"/>
              </a:rPr>
              <a:t>Netsparker</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138495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11FDDB-CF89-4A12-BD40-57CB50FA75F1}"/>
              </a:ext>
            </a:extLst>
          </p:cNvPr>
          <p:cNvSpPr>
            <a:spLocks noGrp="1"/>
          </p:cNvSpPr>
          <p:nvPr>
            <p:ph type="title"/>
          </p:nvPr>
        </p:nvSpPr>
        <p:spPr>
          <a:xfrm>
            <a:off x="161191" y="-94269"/>
            <a:ext cx="11869617" cy="6858000"/>
          </a:xfrm>
        </p:spPr>
        <p:txBody>
          <a:bodyPr>
            <a:normAutofit fontScale="90000"/>
          </a:bodyPr>
          <a:lstStyle/>
          <a:p>
            <a:pPr algn="l"/>
            <a:r>
              <a:rPr lang="en-US" sz="1600" b="1" dirty="0">
                <a:latin typeface="Bahnschrift SemiBold" panose="020B0502040204020203" pitchFamily="34" charset="0"/>
              </a:rPr>
              <a:t>Title:</a:t>
            </a:r>
            <a:br>
              <a:rPr lang="en-US" sz="1600" b="1" dirty="0">
                <a:latin typeface="Bahnschrift SemiBold" panose="020B0502040204020203" pitchFamily="34" charset="0"/>
              </a:rPr>
            </a:br>
            <a:r>
              <a:rPr lang="en-US" sz="1600" b="1" dirty="0">
                <a:latin typeface="Bahnschrift SemiBold" panose="020B0502040204020203" pitchFamily="34" charset="0"/>
              </a:rPr>
              <a:t>Found Out-of-date Version (Apache)</a:t>
            </a:r>
            <a:br>
              <a:rPr lang="en-US" sz="1600" dirty="0">
                <a:latin typeface="Bahnschrift Condensed" panose="020B0502040204020203" pitchFamily="34" charset="0"/>
              </a:rPr>
            </a:br>
            <a:br>
              <a:rPr lang="en-US" sz="1600" dirty="0">
                <a:latin typeface="Bahnschrift Light Condensed" panose="020B0502040204020203" pitchFamily="34" charset="0"/>
              </a:rPr>
            </a:br>
            <a:r>
              <a:rPr lang="en-US" sz="1400" dirty="0">
                <a:latin typeface="Bahnschrift SemiBold" panose="020B0502040204020203" pitchFamily="34" charset="0"/>
              </a:rPr>
              <a:t>Domain: </a:t>
            </a:r>
            <a:br>
              <a:rPr lang="en-US" sz="1400" dirty="0">
                <a:latin typeface="Bahnschrift SemiBold" panose="020B0502040204020203" pitchFamily="34" charset="0"/>
              </a:rPr>
            </a:br>
            <a:r>
              <a:rPr lang="en-US" sz="1400" dirty="0">
                <a:latin typeface="Bahnschrift SemiBold" panose="020B0502040204020203" pitchFamily="34" charset="0"/>
              </a:rPr>
              <a:t>http://zero.webappsecurity.com/</a:t>
            </a:r>
            <a:br>
              <a:rPr lang="en-US" sz="1400" dirty="0">
                <a:latin typeface="Bahnschrift Light Condensed" panose="020B0502040204020203" pitchFamily="34" charset="0"/>
              </a:rPr>
            </a:br>
            <a:br>
              <a:rPr lang="en-US" sz="1400" b="1" dirty="0">
                <a:latin typeface="Bahnschrift Light Condensed" panose="020B0502040204020203" pitchFamily="34" charset="0"/>
              </a:rPr>
            </a:br>
            <a:r>
              <a:rPr lang="en-US" sz="1400" b="1" dirty="0">
                <a:latin typeface="Bahnschrift Light Condensed" panose="020B0502040204020203" pitchFamily="34" charset="0"/>
              </a:rPr>
              <a:t>Steps to reproduce :</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Step 1: Add http://zero.webappsecurity.com/ the dialogue box.</a:t>
            </a:r>
            <a:br>
              <a:rPr lang="en-US" sz="1400" dirty="0">
                <a:latin typeface="Bahnschrift Light Condensed" panose="020B0502040204020203" pitchFamily="34" charset="0"/>
              </a:rPr>
            </a:br>
            <a:r>
              <a:rPr lang="en-US" sz="1400" dirty="0">
                <a:latin typeface="Bahnschrift Light Condensed" panose="020B0502040204020203" pitchFamily="34" charset="0"/>
              </a:rPr>
              <a:t>Step 2: Define the customization option to scan as per your need</a:t>
            </a:r>
            <a:br>
              <a:rPr lang="en-US" sz="1400" dirty="0">
                <a:latin typeface="Bahnschrift Light Condensed" panose="020B0502040204020203" pitchFamily="34" charset="0"/>
              </a:rPr>
            </a:br>
            <a:r>
              <a:rPr lang="en-US" sz="1400" dirty="0">
                <a:latin typeface="Bahnschrift Light Condensed" panose="020B0502040204020203" pitchFamily="34" charset="0"/>
              </a:rPr>
              <a:t>Step 3: It will start scanning it automatically</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b="1" dirty="0">
                <a:latin typeface="Bahnschrift Light Condensed" panose="020B0502040204020203" pitchFamily="34" charset="0"/>
              </a:rPr>
              <a:t>Impact:</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Since this is an old version of the Apache it may be vulnerable to attacks. Apache http server is an open source software that allows user to deploy their website on the internet . So using the out dated version of Apache can lead to various malicious attacks and information theft and loss</a:t>
            </a:r>
            <a:br>
              <a:rPr lang="en-US" sz="1400" dirty="0">
                <a:latin typeface="Bahnschrift Light Condensed" panose="020B0502040204020203" pitchFamily="34" charset="0"/>
              </a:rPr>
            </a:br>
            <a:r>
              <a:rPr lang="en-US" sz="1400" dirty="0">
                <a:latin typeface="Bahnschrift Light Condensed" panose="020B0502040204020203" pitchFamily="34" charset="0"/>
              </a:rPr>
              <a:t>Identified Version  2.2.6 (contains 4 critical and 65 other vulnerabilities) </a:t>
            </a:r>
            <a:br>
              <a:rPr lang="en-US" sz="1400" dirty="0">
                <a:latin typeface="Bahnschrift Light Condensed" panose="020B0502040204020203" pitchFamily="34" charset="0"/>
              </a:rPr>
            </a:br>
            <a:r>
              <a:rPr lang="en-US" sz="1400" dirty="0">
                <a:latin typeface="Bahnschrift Light Condensed" panose="020B0502040204020203" pitchFamily="34" charset="0"/>
              </a:rPr>
              <a:t>Latest Version  2.4.48</a:t>
            </a:r>
            <a:br>
              <a:rPr lang="en-US" sz="1400" dirty="0">
                <a:latin typeface="Bahnschrift Light Condensed" panose="020B0502040204020203" pitchFamily="34" charset="0"/>
              </a:rPr>
            </a:br>
            <a:br>
              <a:rPr lang="en-US" sz="1400" b="1" dirty="0">
                <a:latin typeface="Bahnschrift Light Condensed" panose="020B0502040204020203" pitchFamily="34" charset="0"/>
              </a:rPr>
            </a:br>
            <a:r>
              <a:rPr lang="en-US" sz="1400" b="1" dirty="0">
                <a:latin typeface="Bahnschrift Light Condensed" panose="020B0502040204020203" pitchFamily="34" charset="0"/>
              </a:rPr>
              <a:t>Vulnerability Details:</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Netsparker identified that http://zero.webappsecurity.com/ is using an out-of-date version of Apache.</a:t>
            </a:r>
            <a:br>
              <a:rPr lang="en-US" sz="1400" dirty="0">
                <a:latin typeface="Bahnschrift Light Condensed" panose="020B0502040204020203" pitchFamily="34" charset="0"/>
              </a:rPr>
            </a:br>
            <a:r>
              <a:rPr lang="en-US" sz="1400" dirty="0">
                <a:latin typeface="Bahnschrift Light Condensed" panose="020B0502040204020203" pitchFamily="34" charset="0"/>
              </a:rPr>
              <a:t>Apache, the world's widely used web server software, has been a victim of notorious vulnerabilities time and again. These vulnerabilities render the server prone to various form of malicious attacks and other internet frauds leading to information theft and loss.</a:t>
            </a:r>
            <a:br>
              <a:rPr lang="en-US" sz="1400" dirty="0">
                <a:latin typeface="Bahnschrift SemiBold" panose="020B0502040204020203" pitchFamily="34" charset="0"/>
              </a:rPr>
            </a:br>
            <a:r>
              <a:rPr lang="en-US" sz="1400" dirty="0">
                <a:latin typeface="Bahnschrift SemiBold" panose="020B0502040204020203" pitchFamily="34" charset="0"/>
                <a:hlinkClick r:id="rId2"/>
              </a:rPr>
              <a:t>http://zero.webappsecurity.com/</a:t>
            </a:r>
            <a:r>
              <a:rPr lang="en-US" sz="1400" dirty="0">
                <a:latin typeface="Bahnschrift SemiBold" panose="020B0502040204020203" pitchFamily="34" charset="0"/>
              </a:rPr>
              <a:t> is using 2.2.6 version of Apache  which contains 4 critical and 65 other major vulnerabilities.</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Some Vulnerabilities like these listed below can seriously harm our user data and has potential threat to the website and server.</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1.)Apache HTTP Server Insufficient Information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modules/arch/win32/</a:t>
            </a:r>
            <a:r>
              <a:rPr lang="en-US" sz="1400" dirty="0" err="1">
                <a:latin typeface="Bahnschrift Light Condensed" panose="020B0502040204020203" pitchFamily="34" charset="0"/>
              </a:rPr>
              <a:t>mod_isapi.c</a:t>
            </a:r>
            <a:r>
              <a:rPr lang="en-US" sz="1400" dirty="0">
                <a:latin typeface="Bahnschrift Light Condensed" panose="020B0502040204020203" pitchFamily="34" charset="0"/>
              </a:rPr>
              <a:t> in </a:t>
            </a:r>
            <a:r>
              <a:rPr lang="en-US" sz="1400" dirty="0" err="1">
                <a:latin typeface="Bahnschrift Light Condensed" panose="020B0502040204020203" pitchFamily="34" charset="0"/>
              </a:rPr>
              <a:t>mod_isapi</a:t>
            </a:r>
            <a:r>
              <a:rPr lang="en-US" sz="1400" dirty="0">
                <a:latin typeface="Bahnschrift Light Condensed" panose="020B0502040204020203" pitchFamily="34" charset="0"/>
              </a:rPr>
              <a:t> in the Apache HTTP Server 2.0.37 through 2.0.63, 2.2.0 through 2.2.14, and 2.3.x before 2.3.7, when running on Windows, does not ensure that request processing is complete before calling </a:t>
            </a:r>
            <a:r>
              <a:rPr lang="en-US" sz="1400" dirty="0" err="1">
                <a:latin typeface="Bahnschrift Light Condensed" panose="020B0502040204020203" pitchFamily="34" charset="0"/>
              </a:rPr>
              <a:t>isapi_unload</a:t>
            </a:r>
            <a:r>
              <a:rPr lang="en-US" sz="1400" dirty="0">
                <a:latin typeface="Bahnschrift Light Condensed" panose="020B0502040204020203" pitchFamily="34" charset="0"/>
              </a:rPr>
              <a:t> for an ISAPI .</a:t>
            </a:r>
            <a:r>
              <a:rPr lang="en-US" sz="1400" dirty="0" err="1">
                <a:latin typeface="Bahnschrift Light Condensed" panose="020B0502040204020203" pitchFamily="34" charset="0"/>
              </a:rPr>
              <a:t>dll</a:t>
            </a:r>
            <a:r>
              <a:rPr lang="en-US" sz="1400" dirty="0">
                <a:latin typeface="Bahnschrift Light Condensed" panose="020B0502040204020203" pitchFamily="34" charset="0"/>
              </a:rPr>
              <a:t> module, which allows remote attackers to execute arbitrary code via unspecified vectors related to a crafted request, a reset packet, and "orphaned callback pointers."</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2)Apache HTTP Server Improper Restriction of Operations within the Bounds of a Memory Buffer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In Apache httpd 2.2.x before 2.2.33 and 2.4.x before 2.4.26, </a:t>
            </a:r>
            <a:r>
              <a:rPr lang="en-US" sz="1400" dirty="0" err="1">
                <a:latin typeface="Bahnschrift Light Condensed" panose="020B0502040204020203" pitchFamily="34" charset="0"/>
              </a:rPr>
              <a:t>mod_mime</a:t>
            </a:r>
            <a:r>
              <a:rPr lang="en-US" sz="1400" dirty="0">
                <a:latin typeface="Bahnschrift Light Condensed" panose="020B0502040204020203" pitchFamily="34" charset="0"/>
              </a:rPr>
              <a:t> can read one byte past the end of a buffer when sending a malicious Content-Type response header.</a:t>
            </a:r>
            <a:endParaRPr lang="en-IN" sz="1400" dirty="0">
              <a:latin typeface="Bahnschrift Light Condensed" panose="020B0502040204020203" pitchFamily="34" charset="0"/>
            </a:endParaRPr>
          </a:p>
        </p:txBody>
      </p:sp>
    </p:spTree>
    <p:extLst>
      <p:ext uri="{BB962C8B-B14F-4D97-AF65-F5344CB8AC3E}">
        <p14:creationId xmlns:p14="http://schemas.microsoft.com/office/powerpoint/2010/main" val="2376004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C32-1812-469F-A0AA-68D6E5A75711}"/>
              </a:ext>
            </a:extLst>
          </p:cNvPr>
          <p:cNvSpPr>
            <a:spLocks noGrp="1"/>
          </p:cNvSpPr>
          <p:nvPr>
            <p:ph type="title"/>
          </p:nvPr>
        </p:nvSpPr>
        <p:spPr>
          <a:xfrm>
            <a:off x="121823" y="-9427"/>
            <a:ext cx="11755315" cy="6810865"/>
          </a:xfrm>
        </p:spPr>
        <p:txBody>
          <a:bodyPr>
            <a:normAutofit fontScale="90000"/>
          </a:bodyPr>
          <a:lstStyle/>
          <a:p>
            <a:pPr algn="l"/>
            <a:r>
              <a:rPr lang="en-US" sz="1400" dirty="0">
                <a:latin typeface="Bahnschrift Light Condensed" panose="020B0502040204020203" pitchFamily="34" charset="0"/>
              </a:rPr>
              <a:t>3)Apache HTTP Server Improper Input Validation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In Apache httpd before 2.2.34 and 2.4.x before 2.4.27, the value placeholder in [Proxy-]Authorization headers of type 'Digest' was not initialized or reset before or between successive key=value assignments by </a:t>
            </a:r>
            <a:r>
              <a:rPr lang="en-US" sz="1400" dirty="0" err="1">
                <a:latin typeface="Bahnschrift Light Condensed" panose="020B0502040204020203" pitchFamily="34" charset="0"/>
              </a:rPr>
              <a:t>mod_auth_digest</a:t>
            </a:r>
            <a:r>
              <a:rPr lang="en-US" sz="1400" dirty="0">
                <a:latin typeface="Bahnschrift Light Condensed" panose="020B0502040204020203" pitchFamily="34" charset="0"/>
              </a:rPr>
              <a:t>. Providing an initial key with no '=' assignment could reflect the stale value of uninitialized pool memory used by the prior request, leading to leakage of potentially confidential information, and a </a:t>
            </a:r>
            <a:r>
              <a:rPr lang="en-US" sz="1400" dirty="0" err="1">
                <a:latin typeface="Bahnschrift Light Condensed" panose="020B0502040204020203" pitchFamily="34" charset="0"/>
              </a:rPr>
              <a:t>segfault</a:t>
            </a:r>
            <a:r>
              <a:rPr lang="en-US" sz="1400" dirty="0">
                <a:latin typeface="Bahnschrift Light Condensed" panose="020B0502040204020203" pitchFamily="34" charset="0"/>
              </a:rPr>
              <a:t> in other cases resulting in denial of service.</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4)Apache HTTP Server Improper Authentication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In Apache httpd 2.2.0 to 2.4.29, when generating an HTTP Digest authentication challenge, the nonce sent to prevent reply attacks was not correctly generated using a pseudo-random seed. In a cluster of servers using a common Digest authentication configuration, HTTP requests could be replayed across servers by an attacker without detection.</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5)Apache HTTP Server Out-of-bounds Read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A specially crafted HTTP request header could have crashed the Apache HTTP Server prior to version 2.4.30 due to an out of bound read while preparing data to be cached in shared memory. It could be used as a Denial of Service attack against users of </a:t>
            </a:r>
            <a:r>
              <a:rPr lang="en-US" sz="1400" dirty="0" err="1">
                <a:latin typeface="Bahnschrift Light Condensed" panose="020B0502040204020203" pitchFamily="34" charset="0"/>
              </a:rPr>
              <a:t>mod_cache_socache</a:t>
            </a:r>
            <a:r>
              <a:rPr lang="en-US" sz="1400" dirty="0">
                <a:latin typeface="Bahnschrift Light Condensed" panose="020B0502040204020203" pitchFamily="34" charset="0"/>
              </a:rPr>
              <a:t>. The vulnerability is considered as low risk since </a:t>
            </a:r>
            <a:r>
              <a:rPr lang="en-US" sz="1400" dirty="0" err="1">
                <a:latin typeface="Bahnschrift Light Condensed" panose="020B0502040204020203" pitchFamily="34" charset="0"/>
              </a:rPr>
              <a:t>mod_cache_socache</a:t>
            </a:r>
            <a:r>
              <a:rPr lang="en-US" sz="1400" dirty="0">
                <a:latin typeface="Bahnschrift Light Condensed" panose="020B0502040204020203" pitchFamily="34" charset="0"/>
              </a:rPr>
              <a:t> is not widely used, </a:t>
            </a:r>
            <a:r>
              <a:rPr lang="en-US" sz="1400" dirty="0" err="1">
                <a:latin typeface="Bahnschrift Light Condensed" panose="020B0502040204020203" pitchFamily="34" charset="0"/>
              </a:rPr>
              <a:t>mod_cache_disk</a:t>
            </a:r>
            <a:r>
              <a:rPr lang="en-US" sz="1400" dirty="0">
                <a:latin typeface="Bahnschrift Light Condensed" panose="020B0502040204020203" pitchFamily="34" charset="0"/>
              </a:rPr>
              <a:t> is not concerned by this vulnerability.</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6)Apache HTTP Server Improper Access Control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The Apache HTTP Server through 2.4.23 follows RFC 3875 section 4.1.18 and therefore does not protect applications from the presence of untrusted client data in the HTTP_PROXY environment variable, which might allow remote attackers to redirect an application's outbound HTTP traffic to an arbitrary proxy server via a crafted Proxy header in an HTTP request, aka an "</a:t>
            </a:r>
            <a:r>
              <a:rPr lang="en-US" sz="1400" dirty="0" err="1">
                <a:latin typeface="Bahnschrift Light Condensed" panose="020B0502040204020203" pitchFamily="34" charset="0"/>
              </a:rPr>
              <a:t>httpoxy</a:t>
            </a:r>
            <a:r>
              <a:rPr lang="en-US" sz="1400" dirty="0">
                <a:latin typeface="Bahnschrift Light Condensed" panose="020B0502040204020203" pitchFamily="34" charset="0"/>
              </a:rPr>
              <a:t>" issue. NOTE: the vendor states "This mitigation has been assigned the identifier CVE-2016-5387"; in other words, this is not a CVE ID for a vulnerability.</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7)Apache HTTP Server Out-of-bounds Read Vulnerability</a:t>
            </a:r>
            <a:br>
              <a:rPr lang="en-US" sz="1400" dirty="0">
                <a:latin typeface="Bahnschrift Light Condensed" panose="020B0502040204020203" pitchFamily="34" charset="0"/>
              </a:rPr>
            </a:br>
            <a:r>
              <a:rPr lang="en-US" sz="1400" dirty="0">
                <a:latin typeface="Bahnschrift Light Condensed" panose="020B0502040204020203" pitchFamily="34" charset="0"/>
              </a:rPr>
              <a:t>A specially crafted HTTP request header could have crashed the Apache HTTP Server prior to version 2.4.30 due to an out of bound read while preparing data to be cached in shared memory. It could be used as a Denial of Service attack against users of </a:t>
            </a:r>
            <a:r>
              <a:rPr lang="en-US" sz="1400" dirty="0" err="1">
                <a:latin typeface="Bahnschrift Light Condensed" panose="020B0502040204020203" pitchFamily="34" charset="0"/>
              </a:rPr>
              <a:t>mod_cache_socache</a:t>
            </a:r>
            <a:r>
              <a:rPr lang="en-US" sz="1400" dirty="0">
                <a:latin typeface="Bahnschrift Light Condensed" panose="020B0502040204020203" pitchFamily="34" charset="0"/>
              </a:rPr>
              <a:t>. The vulnerability is considered as low risk since </a:t>
            </a:r>
            <a:r>
              <a:rPr lang="en-US" sz="1400" dirty="0" err="1">
                <a:latin typeface="Bahnschrift Light Condensed" panose="020B0502040204020203" pitchFamily="34" charset="0"/>
              </a:rPr>
              <a:t>mod_cache_socache</a:t>
            </a:r>
            <a:r>
              <a:rPr lang="en-US" sz="1400" dirty="0">
                <a:latin typeface="Bahnschrift Light Condensed" panose="020B0502040204020203" pitchFamily="34" charset="0"/>
              </a:rPr>
              <a:t> is not widely used, </a:t>
            </a:r>
            <a:r>
              <a:rPr lang="en-US" sz="1400" dirty="0" err="1">
                <a:latin typeface="Bahnschrift Light Condensed" panose="020B0502040204020203" pitchFamily="34" charset="0"/>
              </a:rPr>
              <a:t>mod_cache_disk</a:t>
            </a:r>
            <a:r>
              <a:rPr lang="en-US" sz="1400" dirty="0">
                <a:latin typeface="Bahnschrift Light Condensed" panose="020B0502040204020203" pitchFamily="34" charset="0"/>
              </a:rPr>
              <a:t> is not concerned by this vulnerability.</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b="1" dirty="0">
                <a:latin typeface="Bahnschrift Light Condensed" panose="020B0502040204020203" pitchFamily="34" charset="0"/>
              </a:rPr>
              <a:t>Mitigations:</a:t>
            </a:r>
            <a:br>
              <a:rPr lang="en-US" sz="1400" dirty="0">
                <a:latin typeface="Bahnschrift Light Condensed" panose="020B0502040204020203" pitchFamily="34" charset="0"/>
              </a:rPr>
            </a:br>
            <a:r>
              <a:rPr lang="en-US" sz="1400" dirty="0">
                <a:latin typeface="Bahnschrift Light Condensed" panose="020B0502040204020203" pitchFamily="34" charset="0"/>
              </a:rPr>
              <a:t>If you want to prevent the website from being vulnerable please upgrade your installation of Apache to the latest stable version.</a:t>
            </a:r>
            <a:br>
              <a:rPr lang="en-US" sz="1400" dirty="0">
                <a:latin typeface="Bahnschrift Light Condensed" panose="020B0502040204020203" pitchFamily="34" charset="0"/>
              </a:rPr>
            </a:br>
            <a:r>
              <a:rPr lang="en-US" sz="1400" dirty="0">
                <a:latin typeface="Bahnschrift Light Condensed" panose="020B0502040204020203" pitchFamily="34" charset="0"/>
              </a:rPr>
              <a:t>You can do this by performing following steps</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1. Check Apache Version Number</a:t>
            </a:r>
            <a:br>
              <a:rPr lang="en-US" sz="1400" dirty="0">
                <a:latin typeface="Bahnschrift Light Condensed" panose="020B0502040204020203" pitchFamily="34" charset="0"/>
              </a:rPr>
            </a:br>
            <a:r>
              <a:rPr lang="en-US" sz="1400" dirty="0">
                <a:latin typeface="Bahnschrift Light Condensed" panose="020B0502040204020203" pitchFamily="34" charset="0"/>
              </a:rPr>
              <a:t>2. Backup Apache configuration </a:t>
            </a:r>
            <a:br>
              <a:rPr lang="en-US" sz="1400" dirty="0">
                <a:latin typeface="Bahnschrift Light Condensed" panose="020B0502040204020203" pitchFamily="34" charset="0"/>
              </a:rPr>
            </a:br>
            <a:r>
              <a:rPr lang="en-US" sz="1400" dirty="0">
                <a:latin typeface="Bahnschrift Light Condensed" panose="020B0502040204020203" pitchFamily="34" charset="0"/>
              </a:rPr>
              <a:t>3. Install EPEL.</a:t>
            </a:r>
            <a:br>
              <a:rPr lang="en-US" sz="1400" dirty="0">
                <a:latin typeface="Bahnschrift Light Condensed" panose="020B0502040204020203" pitchFamily="34" charset="0"/>
              </a:rPr>
            </a:br>
            <a:r>
              <a:rPr lang="en-US" sz="1400" dirty="0">
                <a:latin typeface="Bahnschrift Light Condensed" panose="020B0502040204020203" pitchFamily="34" charset="0"/>
              </a:rPr>
              <a:t>4.Enable EPEL Repository</a:t>
            </a:r>
            <a:br>
              <a:rPr lang="en-US" sz="1400" dirty="0">
                <a:latin typeface="Bahnschrift Light Condensed" panose="020B0502040204020203" pitchFamily="34" charset="0"/>
              </a:rPr>
            </a:br>
            <a:r>
              <a:rPr lang="en-US" sz="1400" dirty="0">
                <a:latin typeface="Bahnschrift Light Condensed" panose="020B0502040204020203" pitchFamily="34" charset="0"/>
              </a:rPr>
              <a:t>5. Upgrade Apache Version</a:t>
            </a:r>
            <a:br>
              <a:rPr lang="en-US" sz="1400" dirty="0">
                <a:latin typeface="Bahnschrift Light Condensed" panose="020B0502040204020203" pitchFamily="34" charset="0"/>
              </a:rPr>
            </a:br>
            <a:r>
              <a:rPr lang="en-US" sz="1400" dirty="0">
                <a:latin typeface="Bahnschrift Light Condensed" panose="020B0502040204020203" pitchFamily="34" charset="0"/>
              </a:rPr>
              <a:t>6. Restart Apache Server</a:t>
            </a:r>
            <a:br>
              <a:rPr lang="en-US" sz="1400" dirty="0">
                <a:latin typeface="Bahnschrift Light Condensed" panose="020B0502040204020203" pitchFamily="34" charset="0"/>
              </a:rPr>
            </a:br>
            <a:br>
              <a:rPr lang="en-US" sz="1400" dirty="0">
                <a:latin typeface="Bahnschrift Light Condensed" panose="020B0502040204020203" pitchFamily="34" charset="0"/>
              </a:rPr>
            </a:br>
            <a:r>
              <a:rPr lang="en-US" sz="1400" dirty="0">
                <a:latin typeface="Bahnschrift Light Condensed" panose="020B0502040204020203" pitchFamily="34" charset="0"/>
              </a:rPr>
              <a:t>POC including screenshots are attached in the report. </a:t>
            </a:r>
            <a:endParaRPr lang="en-IN" sz="1400" dirty="0">
              <a:latin typeface="Bahnschrift Light Condensed" panose="020B0502040204020203" pitchFamily="34" charset="0"/>
            </a:endParaRPr>
          </a:p>
        </p:txBody>
      </p:sp>
    </p:spTree>
    <p:extLst>
      <p:ext uri="{BB962C8B-B14F-4D97-AF65-F5344CB8AC3E}">
        <p14:creationId xmlns:p14="http://schemas.microsoft.com/office/powerpoint/2010/main" val="2390978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C49B-CF91-4979-8859-3032959CD617}"/>
              </a:ext>
            </a:extLst>
          </p:cNvPr>
          <p:cNvSpPr>
            <a:spLocks noGrp="1"/>
          </p:cNvSpPr>
          <p:nvPr>
            <p:ph type="title" idx="4294967295"/>
          </p:nvPr>
        </p:nvSpPr>
        <p:spPr>
          <a:xfrm>
            <a:off x="0" y="0"/>
            <a:ext cx="10515600" cy="136525"/>
          </a:xfrm>
        </p:spPr>
        <p:txBody>
          <a:bodyPr>
            <a:normAutofit fontScale="90000"/>
          </a:bodyPr>
          <a:lstStyle/>
          <a:p>
            <a:pPr algn="ctr"/>
            <a:r>
              <a:rPr lang="en-US" sz="900" dirty="0"/>
              <a:t>Page -1</a:t>
            </a:r>
            <a:endParaRPr lang="en-IN" sz="900" dirty="0"/>
          </a:p>
        </p:txBody>
      </p:sp>
      <p:pic>
        <p:nvPicPr>
          <p:cNvPr id="5" name="Picture 4">
            <a:extLst>
              <a:ext uri="{FF2B5EF4-FFF2-40B4-BE49-F238E27FC236}">
                <a16:creationId xmlns:a16="http://schemas.microsoft.com/office/drawing/2014/main" id="{E90CDBFF-556B-4BEA-B52E-23652109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75709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9C84E2-D86B-47FA-8F38-85AD7D914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23845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1D139E-60FE-4740-A9A2-12AE19F47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7"/>
            <a:ext cx="12192000" cy="6858000"/>
          </a:xfrm>
          <a:prstGeom prst="rect">
            <a:avLst/>
          </a:prstGeom>
        </p:spPr>
      </p:pic>
    </p:spTree>
    <p:extLst>
      <p:ext uri="{BB962C8B-B14F-4D97-AF65-F5344CB8AC3E}">
        <p14:creationId xmlns:p14="http://schemas.microsoft.com/office/powerpoint/2010/main" val="3089206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988</Words>
  <Application>Microsoft Office PowerPoint</Application>
  <PresentationFormat>Widescreen</PresentationFormat>
  <Paragraphs>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Arial</vt:lpstr>
      <vt:lpstr>Bahnschrift Condensed</vt:lpstr>
      <vt:lpstr>Bahnschrift Light Condensed</vt:lpstr>
      <vt:lpstr>Bahnschrift SemiBold</vt:lpstr>
      <vt:lpstr>Bahnschrift SemiBold SemiConden</vt:lpstr>
      <vt:lpstr>Calibri</vt:lpstr>
      <vt:lpstr>Calibri Light</vt:lpstr>
      <vt:lpstr>Office Theme</vt:lpstr>
      <vt:lpstr>TASK-2</vt:lpstr>
      <vt:lpstr>Title: Found Out-of-date Version (Apache)  Domain:  http://zero.webappsecurity.com/  Steps to reproduce :  Step 1: Add http://zero.webappsecurity.com/ the dialogue box. Step 2: Define the customization option to scan as per your need Step 3: It will start scanning it automatically  Impact:  Since this is an old version of the Apache it may be vulnerable to attacks. Apache http server is an open source software that allows user to deploy their website on the internet . So using the out dated version of Apache can lead to various malicious attacks and information theft and loss Identified Version  2.2.6 (contains 4 critical and 65 other vulnerabilities)  Latest Version  2.4.48  Vulnerability Details:  Netsparker identified that http://zero.webappsecurity.com/ is using an out-of-date version of Apache. Apache, the world's widely used web server software, has been a victim of notorious vulnerabilities time and again. These vulnerabilities render the server prone to various form of malicious attacks and other internet frauds leading to information theft and loss. http://zero.webappsecurity.com/ is using 2.2.6 version of Apache  which contains 4 critical and 65 other major vulnerabilities.  Some Vulnerabilities like these listed below can seriously harm our user data and has potential threat to the website and server.  1.)Apache HTTP Server Insufficient Information Vulnerability modules/arch/win32/mod_isapi.c in mod_isapi in the Apache HTTP Server 2.0.37 through 2.0.63, 2.2.0 through 2.2.14, and 2.3.x before 2.3.7, when running on Windows, does not ensure that request processing is complete before calling isapi_unload for an ISAPI .dll module, which allows remote attackers to execute arbitrary code via unspecified vectors related to a crafted request, a reset packet, and "orphaned callback pointers."  2)Apache HTTP Server Improper Restriction of Operations within the Bounds of a Memory Buffer Vulnerability In Apache httpd 2.2.x before 2.2.33 and 2.4.x before 2.4.26, mod_mime can read one byte past the end of a buffer when sending a malicious Content-Type response header.</vt:lpstr>
      <vt:lpstr>3)Apache HTTP Server Improper Input Validation Vulnerability In Apache httpd before 2.2.34 and 2.4.x before 2.4.27, the value placeholder in [Proxy-]Authorization headers of type 'Digest' was not initialized or reset before or between successive key=value assignments by mod_auth_digest. Providing an initial key with no '=' assignment could reflect the stale value of uninitialized pool memory used by the prior request, leading to leakage of potentially confidential information, and a segfault in other cases resulting in denial of service.  4)Apache HTTP Server Improper Authentication Vulnerability In Apache httpd 2.2.0 to 2.4.29, when generating an HTTP Digest authentication challenge, the nonce sent to prevent reply attacks was not correctly generated using a pseudo-random seed. In a cluster of servers using a common Digest authentication configuration, HTTP requests could be replayed across servers by an attacker without detection.  5)Apache HTTP Server Out-of-bounds Read Vulnerability A specially crafted HTTP request header could have crashed the Apache HTTP Server prior to version 2.4.30 due to an out of bound read while preparing data to be cached in shared memory. It could be used as a Denial of Service attack against users of mod_cache_socache. The vulnerability is considered as low risk since mod_cache_socache is not widely used, mod_cache_disk is not concerned by this vulnerability.  6)Apache HTTP Server Improper Access Control Vulnerability The Apache HTTP Server through 2.4.23 follows RFC 3875 section 4.1.18 and therefore does not protect applications from the presence of untrusted client data in the HTTP_PROXY environment variable, which might allow remote attackers to redirect an application's outbound HTTP traffic to an arbitrary proxy server via a crafted Proxy header in an HTTP request, aka an "httpoxy" issue. NOTE: the vendor states "This mitigation has been assigned the identifier CVE-2016-5387"; in other words, this is not a CVE ID for a vulnerability.  7)Apache HTTP Server Out-of-bounds Read Vulnerability A specially crafted HTTP request header could have crashed the Apache HTTP Server prior to version 2.4.30 due to an out of bound read while preparing data to be cached in shared memory. It could be used as a Denial of Service attack against users of mod_cache_socache. The vulnerability is considered as low risk since mod_cache_socache is not widely used, mod_cache_disk is not concerned by this vulnerability.  Mitigations: If you want to prevent the website from being vulnerable please upgrade your installation of Apache to the latest stable version. You can do this by performing following steps  1. Check Apache Version Number 2. Backup Apache configuration  3. Install EPEL. 4.Enable EPEL Repository 5. Upgrade Apache Version 6. Restart Apache Server  POC including screenshots are attached in the report. </vt:lpstr>
      <vt:lpstr>Page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dc:title>
  <dc:creator>Baivab Manish Patnaik</dc:creator>
  <cp:lastModifiedBy>deepa</cp:lastModifiedBy>
  <cp:revision>4</cp:revision>
  <dcterms:created xsi:type="dcterms:W3CDTF">2021-08-13T04:50:48Z</dcterms:created>
  <dcterms:modified xsi:type="dcterms:W3CDTF">2021-08-18T03:57:15Z</dcterms:modified>
</cp:coreProperties>
</file>