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71" r:id="rId5"/>
    <p:sldId id="272" r:id="rId6"/>
    <p:sldId id="273" r:id="rId7"/>
    <p:sldId id="275" r:id="rId8"/>
    <p:sldId id="276" r:id="rId9"/>
    <p:sldId id="260" r:id="rId10"/>
    <p:sldId id="261" r:id="rId11"/>
    <p:sldId id="262" r:id="rId12"/>
    <p:sldId id="283" r:id="rId13"/>
    <p:sldId id="282" r:id="rId14"/>
    <p:sldId id="279" r:id="rId15"/>
    <p:sldId id="280" r:id="rId16"/>
    <p:sldId id="281" r:id="rId17"/>
    <p:sldId id="263" r:id="rId18"/>
    <p:sldId id="274" r:id="rId19"/>
    <p:sldId id="264" r:id="rId20"/>
  </p:sldIdLst>
  <p:sldSz cx="18288000" cy="10287000"/>
  <p:notesSz cx="6858000" cy="9144000"/>
  <p:embeddedFontLst>
    <p:embeddedFont>
      <p:font typeface="Poppins Heavy" charset="0"/>
      <p:regular r:id="rId21"/>
    </p:embeddedFont>
    <p:embeddedFont>
      <p:font typeface="Malgun Gothic" pitchFamily="34" charset="-127"/>
      <p:regular r:id="rId22"/>
      <p:bold r:id="rId23"/>
    </p:embeddedFont>
    <p:embeddedFont>
      <p:font typeface="Calibri" pitchFamily="34" charset="0"/>
      <p:regular r:id="rId24"/>
      <p:bold r:id="rId25"/>
      <p:italic r:id="rId26"/>
      <p:boldItalic r:id="rId27"/>
    </p:embeddedFont>
    <p:embeddedFont>
      <p:font typeface="Poppins Ultra-Bold" charset="0"/>
      <p:regular r:id="rId28"/>
    </p:embeddedFont>
    <p:embeddedFont>
      <p:font typeface="Lato Bold" charset="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B4A9D"/>
    <a:srgbClr val="5271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188" autoAdjust="0"/>
    <p:restoredTop sz="94622" autoAdjust="0"/>
  </p:normalViewPr>
  <p:slideViewPr>
    <p:cSldViewPr>
      <p:cViewPr>
        <p:scale>
          <a:sx n="40" d="100"/>
          <a:sy n="40" d="100"/>
        </p:scale>
        <p:origin x="-1771" y="-53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7026823" y="1860459"/>
            <a:ext cx="6566081" cy="6566081"/>
            <a:chOff x="0" y="0"/>
            <a:chExt cx="1913890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4" name="Group 4"/>
          <p:cNvGrpSpPr/>
          <p:nvPr/>
        </p:nvGrpSpPr>
        <p:grpSpPr>
          <a:xfrm rot="2700000">
            <a:off x="17383424" y="2217060"/>
            <a:ext cx="5852880" cy="5852880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13061354" y="8180612"/>
            <a:ext cx="6164339" cy="6164339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1428696" y="2686368"/>
            <a:ext cx="16424223" cy="26930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499"/>
              </a:lnSpc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Smart Farm IoT : Revolutionizing Agriculture</a:t>
            </a:r>
            <a:endParaRPr lang="en-US" sz="6000" b="1" spc="999" dirty="0">
              <a:solidFill>
                <a:srgbClr val="5271FF"/>
              </a:solidFill>
              <a:latin typeface="Times New Roman" panose="02020603050405020304" pitchFamily="18" charset="0"/>
              <a:ea typeface="Poppins Heavy"/>
              <a:cs typeface="Times New Roman" panose="02020603050405020304" pitchFamily="18" charset="0"/>
              <a:sym typeface="Poppins Heavy"/>
            </a:endParaRPr>
          </a:p>
          <a:p>
            <a:pPr algn="l">
              <a:lnSpc>
                <a:spcPts val="10499"/>
              </a:lnSpc>
            </a:pPr>
            <a:endParaRPr lang="en-US" sz="9999" b="1" spc="999" dirty="0">
              <a:solidFill>
                <a:srgbClr val="5271FF"/>
              </a:solidFill>
              <a:latin typeface="Poppins Heavy"/>
              <a:ea typeface="Poppins Heavy"/>
              <a:cs typeface="Poppins Heavy"/>
              <a:sym typeface="Poppins Heavy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714448" y="3527673"/>
            <a:ext cx="14573352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2600"/>
              </a:lnSpc>
            </a:pPr>
            <a:r>
              <a:rPr lang="en-US" sz="60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Through Connected Sensor Technology</a:t>
            </a:r>
            <a:endParaRPr lang="en-US" sz="6000" b="1" spc="600" dirty="0">
              <a:solidFill>
                <a:srgbClr val="2B4A9D"/>
              </a:solidFill>
              <a:latin typeface="Times New Roman" panose="02020603050405020304" pitchFamily="18" charset="0"/>
              <a:ea typeface="Poppins Heavy"/>
              <a:cs typeface="Times New Roman" panose="02020603050405020304" pitchFamily="18" charset="0"/>
              <a:sym typeface="Poppins Heavy"/>
            </a:endParaRPr>
          </a:p>
        </p:txBody>
      </p:sp>
      <p:sp>
        <p:nvSpPr>
          <p:cNvPr id="13" name="Freeform 13"/>
          <p:cNvSpPr/>
          <p:nvPr/>
        </p:nvSpPr>
        <p:spPr>
          <a:xfrm>
            <a:off x="-10555064" y="1004889"/>
            <a:ext cx="12993464" cy="2102579"/>
          </a:xfrm>
          <a:custGeom>
            <a:avLst/>
            <a:gdLst/>
            <a:ahLst/>
            <a:cxnLst/>
            <a:rect l="l" t="t" r="r" b="b"/>
            <a:pathLst>
              <a:path w="12993464" h="2102579">
                <a:moveTo>
                  <a:pt x="0" y="0"/>
                </a:moveTo>
                <a:lnTo>
                  <a:pt x="12993465" y="0"/>
                </a:lnTo>
                <a:lnTo>
                  <a:pt x="12993465" y="2102578"/>
                </a:lnTo>
                <a:lnTo>
                  <a:pt x="0" y="21025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4" name="Group 14"/>
          <p:cNvGrpSpPr/>
          <p:nvPr/>
        </p:nvGrpSpPr>
        <p:grpSpPr>
          <a:xfrm>
            <a:off x="0" y="0"/>
            <a:ext cx="541602" cy="10287000"/>
            <a:chOff x="0" y="0"/>
            <a:chExt cx="157867" cy="299846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57867" cy="2998468"/>
            </a:xfrm>
            <a:custGeom>
              <a:avLst/>
              <a:gdLst/>
              <a:ahLst/>
              <a:cxnLst/>
              <a:rect l="l" t="t" r="r" b="b"/>
              <a:pathLst>
                <a:path w="157867" h="2998468">
                  <a:moveTo>
                    <a:pt x="0" y="0"/>
                  </a:moveTo>
                  <a:lnTo>
                    <a:pt x="157867" y="0"/>
                  </a:lnTo>
                  <a:lnTo>
                    <a:pt x="157867" y="2998468"/>
                  </a:lnTo>
                  <a:lnTo>
                    <a:pt x="0" y="2998468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20" name="Google Shape;56;p13">
            <a:extLst>
              <a:ext uri="{FF2B5EF4-FFF2-40B4-BE49-F238E27FC236}">
                <a16:creationId xmlns:a16="http://schemas.microsoft.com/office/drawing/2014/main" xmlns="" id="{CE610F4A-BD2E-A767-1FDB-0289F0C82E6A}"/>
              </a:ext>
            </a:extLst>
          </p:cNvPr>
          <p:cNvSpPr txBox="1"/>
          <p:nvPr/>
        </p:nvSpPr>
        <p:spPr>
          <a:xfrm>
            <a:off x="1038416" y="8456369"/>
            <a:ext cx="11077384" cy="97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lnSpc>
                <a:spcPct val="115000"/>
              </a:lnSpc>
              <a:spcBef>
                <a:spcPts val="667"/>
              </a:spcBef>
              <a:buClr>
                <a:srgbClr val="000000"/>
              </a:buClr>
            </a:pPr>
            <a:r>
              <a:rPr lang="en-GB" sz="3600" kern="0" dirty="0"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  <a:sym typeface="Malgun Gothic"/>
              </a:rPr>
              <a:t>Project Supervisor: </a:t>
            </a:r>
            <a:r>
              <a:rPr lang="en-GB" sz="3600" b="1" kern="0" dirty="0"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  <a:sym typeface="Malgun Gothic"/>
              </a:rPr>
              <a:t>Dr. </a:t>
            </a:r>
            <a:r>
              <a:rPr lang="en-GB" sz="3600" b="1" kern="0" dirty="0" smtClean="0">
                <a:latin typeface="Times New Roman" panose="02020603050405020304" pitchFamily="18" charset="0"/>
                <a:ea typeface="Malgun Gothic"/>
                <a:cs typeface="Times New Roman" panose="02020603050405020304" pitchFamily="18" charset="0"/>
                <a:sym typeface="Malgun Gothic"/>
              </a:rPr>
              <a:t>Dipen Bepari</a:t>
            </a:r>
            <a:endParaRPr sz="3600" b="1" kern="0" dirty="0">
              <a:latin typeface="Times New Roman" panose="02020603050405020304" pitchFamily="18" charset="0"/>
              <a:ea typeface="Malgun Gothic"/>
              <a:cs typeface="Times New Roman" panose="02020603050405020304" pitchFamily="18" charset="0"/>
              <a:sym typeface="Malgun Gothic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818504C1-87D5-3979-7AB2-0DD3AF70B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05894" y="237295"/>
            <a:ext cx="10868478" cy="2102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948B40F-685E-CDD2-2898-749BBA939C6B}"/>
              </a:ext>
            </a:extLst>
          </p:cNvPr>
          <p:cNvSpPr txBox="1"/>
          <p:nvPr/>
        </p:nvSpPr>
        <p:spPr>
          <a:xfrm>
            <a:off x="2480622" y="6386835"/>
            <a:ext cx="1697636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</a:t>
            </a:r>
            <a:r>
              <a:rPr lang="en-US" sz="4000" b="0" i="0" u="none" strike="noStrike" cap="none" dirty="0" smtClean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: Deepak Mehra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MIS NO : </a:t>
            </a:r>
            <a:r>
              <a:rPr lang="en-US" sz="4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222416002</a:t>
            </a:r>
            <a:endParaRPr lang="en-US" sz="4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 : </a:t>
            </a:r>
            <a:r>
              <a:rPr lang="en-US" sz="40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7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 rot="5400000">
            <a:off x="-154282" y="122256"/>
            <a:ext cx="2943536" cy="2699028"/>
            <a:chOff x="0" y="0"/>
            <a:chExt cx="6350000" cy="63398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39A22800-2735-677C-D557-DE66602C617A}"/>
              </a:ext>
            </a:extLst>
          </p:cNvPr>
          <p:cNvSpPr txBox="1"/>
          <p:nvPr/>
        </p:nvSpPr>
        <p:spPr>
          <a:xfrm>
            <a:off x="7007885" y="646801"/>
            <a:ext cx="51554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xmlns="" id="{DF5A650B-A3BB-BA34-E5D6-0897D58BCBC3}"/>
              </a:ext>
            </a:extLst>
          </p:cNvPr>
          <p:cNvGrpSpPr/>
          <p:nvPr/>
        </p:nvGrpSpPr>
        <p:grpSpPr>
          <a:xfrm rot="16200000">
            <a:off x="15581565" y="7498744"/>
            <a:ext cx="2799428" cy="2703512"/>
            <a:chOff x="0" y="0"/>
            <a:chExt cx="6350000" cy="6339840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xmlns="" id="{95DE9957-3D1A-00DF-1530-247FE9444120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DA8BD65-E02D-3424-F3E6-4C7F9885A5CF}"/>
              </a:ext>
            </a:extLst>
          </p:cNvPr>
          <p:cNvSpPr txBox="1"/>
          <p:nvPr/>
        </p:nvSpPr>
        <p:spPr>
          <a:xfrm>
            <a:off x="7315200" y="9406626"/>
            <a:ext cx="3978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1 : Model Flow chart</a:t>
            </a:r>
          </a:p>
        </p:txBody>
      </p:sp>
      <p:pic>
        <p:nvPicPr>
          <p:cNvPr id="65" name="Picture 64" descr="WhatsApp Image 2024-11-24 at 3.38.37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4" y="1785938"/>
            <a:ext cx="18145252" cy="75009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7697186D-814E-86F1-6EB1-754A4A2B66A2}"/>
              </a:ext>
            </a:extLst>
          </p:cNvPr>
          <p:cNvGrpSpPr/>
          <p:nvPr/>
        </p:nvGrpSpPr>
        <p:grpSpPr>
          <a:xfrm>
            <a:off x="18388653" y="1757537"/>
            <a:ext cx="6566081" cy="6566081"/>
            <a:chOff x="15385959" y="1860459"/>
            <a:chExt cx="6566081" cy="6566081"/>
          </a:xfrm>
        </p:grpSpPr>
        <p:grpSp>
          <p:nvGrpSpPr>
            <p:cNvPr id="4" name="Group 4"/>
            <p:cNvGrpSpPr/>
            <p:nvPr/>
          </p:nvGrpSpPr>
          <p:grpSpPr>
            <a:xfrm rot="-2700000">
              <a:off x="15385959" y="1860459"/>
              <a:ext cx="6566081" cy="6566081"/>
              <a:chOff x="0" y="0"/>
              <a:chExt cx="1913890" cy="191389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5271FF"/>
              </a:solidFill>
            </p:spPr>
          </p:sp>
        </p:grpSp>
        <p:grpSp>
          <p:nvGrpSpPr>
            <p:cNvPr id="6" name="Group 6"/>
            <p:cNvGrpSpPr/>
            <p:nvPr/>
          </p:nvGrpSpPr>
          <p:grpSpPr>
            <a:xfrm rot="2700000">
              <a:off x="15742560" y="2217060"/>
              <a:ext cx="5852880" cy="5852880"/>
              <a:chOff x="0" y="0"/>
              <a:chExt cx="1913890" cy="191389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0" y="1913890"/>
                    </a:lnTo>
                    <a:lnTo>
                      <a:pt x="1913890" y="1913890"/>
                    </a:lnTo>
                    <a:lnTo>
                      <a:pt x="1913890" y="0"/>
                    </a:lnTo>
                    <a:lnTo>
                      <a:pt x="0" y="0"/>
                    </a:lnTo>
                    <a:close/>
                    <a:moveTo>
                      <a:pt x="1852930" y="1852930"/>
                    </a:moveTo>
                    <a:lnTo>
                      <a:pt x="59690" y="1852930"/>
                    </a:lnTo>
                    <a:lnTo>
                      <a:pt x="59690" y="59690"/>
                    </a:lnTo>
                    <a:lnTo>
                      <a:pt x="1852930" y="59690"/>
                    </a:lnTo>
                    <a:lnTo>
                      <a:pt x="1852930" y="185293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</p:grpSp>
      <p:grpSp>
        <p:nvGrpSpPr>
          <p:cNvPr id="8" name="Group 8"/>
          <p:cNvGrpSpPr/>
          <p:nvPr/>
        </p:nvGrpSpPr>
        <p:grpSpPr>
          <a:xfrm rot="2700000">
            <a:off x="14352184" y="8310572"/>
            <a:ext cx="6164339" cy="6164339"/>
            <a:chOff x="0" y="0"/>
            <a:chExt cx="1913890" cy="19138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0" name="Group 10"/>
          <p:cNvGrpSpPr/>
          <p:nvPr/>
        </p:nvGrpSpPr>
        <p:grpSpPr>
          <a:xfrm rot="2700000">
            <a:off x="14230678" y="-4084771"/>
            <a:ext cx="6164339" cy="6164339"/>
            <a:chOff x="0" y="0"/>
            <a:chExt cx="1913890" cy="191389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20" name="Group 20"/>
          <p:cNvGrpSpPr/>
          <p:nvPr/>
        </p:nvGrpSpPr>
        <p:grpSpPr>
          <a:xfrm rot="-5400000">
            <a:off x="3429844" y="-2475492"/>
            <a:ext cx="1227897" cy="7325583"/>
            <a:chOff x="0" y="0"/>
            <a:chExt cx="2354580" cy="11492046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353310" cy="11492046"/>
            </a:xfrm>
            <a:custGeom>
              <a:avLst/>
              <a:gdLst/>
              <a:ahLst/>
              <a:cxnLst/>
              <a:rect l="l" t="t" r="r" b="b"/>
              <a:pathLst>
                <a:path w="2353310" h="11492046">
                  <a:moveTo>
                    <a:pt x="784860" y="11424736"/>
                  </a:moveTo>
                  <a:cubicBezTo>
                    <a:pt x="905510" y="11465376"/>
                    <a:pt x="1042670" y="11492046"/>
                    <a:pt x="1177290" y="11492046"/>
                  </a:cubicBezTo>
                  <a:cubicBezTo>
                    <a:pt x="1311910" y="11492046"/>
                    <a:pt x="1441450" y="11469186"/>
                    <a:pt x="1560830" y="11428546"/>
                  </a:cubicBezTo>
                  <a:cubicBezTo>
                    <a:pt x="1563370" y="11427276"/>
                    <a:pt x="1565910" y="11427276"/>
                    <a:pt x="1568450" y="11426006"/>
                  </a:cubicBezTo>
                  <a:cubicBezTo>
                    <a:pt x="2016760" y="11263446"/>
                    <a:pt x="2346960" y="10834186"/>
                    <a:pt x="2353310" y="103060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298100"/>
                  </a:lnTo>
                  <a:cubicBezTo>
                    <a:pt x="6350" y="10836726"/>
                    <a:pt x="331470" y="11265986"/>
                    <a:pt x="784860" y="11424736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325E695D-4322-7198-EE78-3BDF53B65E38}"/>
              </a:ext>
            </a:extLst>
          </p:cNvPr>
          <p:cNvGrpSpPr/>
          <p:nvPr/>
        </p:nvGrpSpPr>
        <p:grpSpPr>
          <a:xfrm>
            <a:off x="-108452" y="0"/>
            <a:ext cx="501984" cy="10287003"/>
            <a:chOff x="1267940" y="0"/>
            <a:chExt cx="501984" cy="10287003"/>
          </a:xfrm>
        </p:grpSpPr>
        <p:sp>
          <p:nvSpPr>
            <p:cNvPr id="3" name="Freeform 3"/>
            <p:cNvSpPr/>
            <p:nvPr/>
          </p:nvSpPr>
          <p:spPr>
            <a:xfrm>
              <a:off x="1300192" y="0"/>
              <a:ext cx="452408" cy="10287003"/>
            </a:xfrm>
            <a:custGeom>
              <a:avLst/>
              <a:gdLst/>
              <a:ahLst/>
              <a:cxnLst/>
              <a:rect l="l" t="t" r="r" b="b"/>
              <a:pathLst>
                <a:path w="165040" h="3752726">
                  <a:moveTo>
                    <a:pt x="0" y="0"/>
                  </a:moveTo>
                  <a:lnTo>
                    <a:pt x="165040" y="0"/>
                  </a:lnTo>
                  <a:lnTo>
                    <a:pt x="165040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2B4A9D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1267940" y="2514890"/>
              <a:ext cx="487056" cy="4859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endParaRPr lang="en-US" sz="3000" b="1" spc="300" dirty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endParaRPr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1282868" y="4698398"/>
              <a:ext cx="487056" cy="4859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endParaRPr lang="en-US" sz="3000" b="1" spc="300" dirty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endParaRPr>
            </a:p>
          </p:txBody>
        </p:sp>
      </p:grpSp>
      <p:sp>
        <p:nvSpPr>
          <p:cNvPr id="35" name="TextBox 35"/>
          <p:cNvSpPr txBox="1"/>
          <p:nvPr/>
        </p:nvSpPr>
        <p:spPr>
          <a:xfrm>
            <a:off x="685802" y="746387"/>
            <a:ext cx="7020782" cy="8824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49"/>
              </a:lnSpc>
            </a:pPr>
            <a:r>
              <a:rPr lang="en-US" sz="6000" b="1" spc="349" dirty="0">
                <a:solidFill>
                  <a:srgbClr val="FFFFFF"/>
                </a:solidFill>
                <a:latin typeface="Times New Roman" panose="02020603050405020304" pitchFamily="18" charset="0"/>
                <a:ea typeface="Poppins Ultra-Bold"/>
                <a:cs typeface="Times New Roman" panose="02020603050405020304" pitchFamily="18" charset="0"/>
                <a:sym typeface="Poppins Ultra-Bold"/>
              </a:rPr>
              <a:t>Technology Used</a:t>
            </a:r>
          </a:p>
        </p:txBody>
      </p: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xmlns="" id="{5190FBBA-DD92-33F7-EF41-DB67946F38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55800369"/>
              </p:ext>
            </p:extLst>
          </p:nvPr>
        </p:nvGraphicFramePr>
        <p:xfrm>
          <a:off x="424316" y="2247900"/>
          <a:ext cx="14965089" cy="669166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66484">
                  <a:extLst>
                    <a:ext uri="{9D8B030D-6E8A-4147-A177-3AD203B41FA5}">
                      <a16:colId xmlns:a16="http://schemas.microsoft.com/office/drawing/2014/main" xmlns="" val="167409886"/>
                    </a:ext>
                  </a:extLst>
                </a:gridCol>
                <a:gridCol w="6115358">
                  <a:extLst>
                    <a:ext uri="{9D8B030D-6E8A-4147-A177-3AD203B41FA5}">
                      <a16:colId xmlns:a16="http://schemas.microsoft.com/office/drawing/2014/main" xmlns="" val="3886370319"/>
                    </a:ext>
                  </a:extLst>
                </a:gridCol>
                <a:gridCol w="6683247">
                  <a:extLst>
                    <a:ext uri="{9D8B030D-6E8A-4147-A177-3AD203B41FA5}">
                      <a16:colId xmlns:a16="http://schemas.microsoft.com/office/drawing/2014/main" xmlns="" val="127943305"/>
                    </a:ext>
                  </a:extLst>
                </a:gridCol>
              </a:tblGrid>
              <a:tr h="1215819">
                <a:tc>
                  <a:txBody>
                    <a:bodyPr/>
                    <a:lstStyle/>
                    <a:p>
                      <a:pPr algn="l"/>
                      <a:r>
                        <a:rPr lang="en-US" sz="2400" b="1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 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b="1" u="none" strike="noStrike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b="1" u="none" strike="noStrike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Purpose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15267127"/>
                  </a:ext>
                </a:extLst>
              </a:tr>
              <a:tr h="769108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Soil Moisture Sensor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Capacitive/Resistive Sensors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Measures soil moisture levels to optimize irrigation.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25834862"/>
                  </a:ext>
                </a:extLst>
              </a:tr>
              <a:tr h="1092001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Temperature Sensor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Digital Thermistor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Monitors environmental temperature for crop health.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7005446"/>
                  </a:ext>
                </a:extLst>
              </a:tr>
              <a:tr h="1092001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Humidity Sensor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Capacitive/Resistive Sensors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Tracks air humidity levels for ideal growing conditions.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34977493"/>
                  </a:ext>
                </a:extLst>
              </a:tr>
              <a:tr h="770001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pH Sensor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Ion-selective Electrodes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Determines soil acidity or alkalinity for crop suitability.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76221129"/>
                  </a:ext>
                </a:extLst>
              </a:tr>
              <a:tr h="770001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Irrigation System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Solenoid Valves, Pumps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Automates water supply based on soil moisture data.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30822895"/>
                  </a:ext>
                </a:extLst>
              </a:tr>
              <a:tr h="770001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Fertilization System</a:t>
                      </a:r>
                      <a:endParaRPr lang="en-IN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Fertilizer Pumps and Valves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Automates nutrient delivery based on crop requirements.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4103313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03FEE0B-3574-10D1-1A39-252E2F0B6BAA}"/>
              </a:ext>
            </a:extLst>
          </p:cNvPr>
          <p:cNvSpPr txBox="1"/>
          <p:nvPr/>
        </p:nvSpPr>
        <p:spPr>
          <a:xfrm>
            <a:off x="6500794" y="9429780"/>
            <a:ext cx="4171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Table: 1 Technology Used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5190FBBA-DD92-33F7-EF41-DB67946F38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55800369"/>
              </p:ext>
            </p:extLst>
          </p:nvPr>
        </p:nvGraphicFramePr>
        <p:xfrm>
          <a:off x="465455" y="2166614"/>
          <a:ext cx="15179403" cy="647734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97510">
                  <a:extLst>
                    <a:ext uri="{9D8B030D-6E8A-4147-A177-3AD203B41FA5}">
                      <a16:colId xmlns:a16="http://schemas.microsoft.com/office/drawing/2014/main" xmlns="" val="167409886"/>
                    </a:ext>
                  </a:extLst>
                </a:gridCol>
                <a:gridCol w="6202936">
                  <a:extLst>
                    <a:ext uri="{9D8B030D-6E8A-4147-A177-3AD203B41FA5}">
                      <a16:colId xmlns:a16="http://schemas.microsoft.com/office/drawing/2014/main" xmlns="" val="3886370319"/>
                    </a:ext>
                  </a:extLst>
                </a:gridCol>
                <a:gridCol w="6778957">
                  <a:extLst>
                    <a:ext uri="{9D8B030D-6E8A-4147-A177-3AD203B41FA5}">
                      <a16:colId xmlns:a16="http://schemas.microsoft.com/office/drawing/2014/main" xmlns="" val="127943305"/>
                    </a:ext>
                  </a:extLst>
                </a:gridCol>
              </a:tblGrid>
              <a:tr h="1354340">
                <a:tc>
                  <a:txBody>
                    <a:bodyPr/>
                    <a:lstStyle/>
                    <a:p>
                      <a:pPr algn="l"/>
                      <a:r>
                        <a:rPr lang="en-US" sz="2400" b="1" u="none" strike="noStrike" kern="12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Component 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b="1" u="none" strike="noStrike" kern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Technology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b="1" u="none" strike="noStrike" kern="12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Purpose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15267127"/>
                  </a:ext>
                </a:extLst>
              </a:tr>
              <a:tr h="856734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Controller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Microcontroller (e.g., Arduino, Raspberry Pi)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Processes data and triggers automation systems.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25834862"/>
                  </a:ext>
                </a:extLst>
              </a:tr>
              <a:tr h="1216415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Communication Module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Wi-Fi, Zigbee, LoRa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Enables real-time data transmission between components and cloud.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7005446"/>
                  </a:ext>
                </a:extLst>
              </a:tr>
              <a:tr h="1216415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Cloud Platform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AWS IoT, Google Cloud IoT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Stores and analyzes historical and real-time data for decision-making.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34977493"/>
                  </a:ext>
                </a:extLst>
              </a:tr>
              <a:tr h="916722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User Interface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Web/Mobile App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Provides system status, alerts, and manual control for farmers.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76221129"/>
                  </a:ext>
                </a:extLst>
              </a:tr>
              <a:tr h="916722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Power Supply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Solar Panels, Batteries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Ensures continuous power supply in remote farming areas.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30822895"/>
                  </a:ext>
                </a:extLst>
              </a:tr>
            </a:tbl>
          </a:graphicData>
        </a:graphic>
      </p:graphicFrame>
      <p:grpSp>
        <p:nvGrpSpPr>
          <p:cNvPr id="5" name="Group 10"/>
          <p:cNvGrpSpPr/>
          <p:nvPr/>
        </p:nvGrpSpPr>
        <p:grpSpPr>
          <a:xfrm rot="2700000">
            <a:off x="14230678" y="-4084771"/>
            <a:ext cx="6164339" cy="6164339"/>
            <a:chOff x="0" y="0"/>
            <a:chExt cx="1913890" cy="1913890"/>
          </a:xfrm>
        </p:grpSpPr>
        <p:sp>
          <p:nvSpPr>
            <p:cNvPr id="6" name="Freeform 1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7" name="Group 8"/>
          <p:cNvGrpSpPr/>
          <p:nvPr/>
        </p:nvGrpSpPr>
        <p:grpSpPr>
          <a:xfrm rot="2700000">
            <a:off x="14352184" y="8310572"/>
            <a:ext cx="6164339" cy="6164339"/>
            <a:chOff x="0" y="0"/>
            <a:chExt cx="1913890" cy="1913890"/>
          </a:xfrm>
        </p:grpSpPr>
        <p:sp>
          <p:nvSpPr>
            <p:cNvPr id="8" name="Freeform 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325E695D-4322-7198-EE78-3BDF53B65E38}"/>
              </a:ext>
            </a:extLst>
          </p:cNvPr>
          <p:cNvGrpSpPr/>
          <p:nvPr/>
        </p:nvGrpSpPr>
        <p:grpSpPr>
          <a:xfrm>
            <a:off x="-108452" y="0"/>
            <a:ext cx="501984" cy="10287003"/>
            <a:chOff x="1267940" y="0"/>
            <a:chExt cx="501984" cy="10287003"/>
          </a:xfrm>
        </p:grpSpPr>
        <p:sp>
          <p:nvSpPr>
            <p:cNvPr id="10" name="Freeform 3"/>
            <p:cNvSpPr/>
            <p:nvPr/>
          </p:nvSpPr>
          <p:spPr>
            <a:xfrm>
              <a:off x="1300192" y="0"/>
              <a:ext cx="452408" cy="10287003"/>
            </a:xfrm>
            <a:custGeom>
              <a:avLst/>
              <a:gdLst/>
              <a:ahLst/>
              <a:cxnLst/>
              <a:rect l="l" t="t" r="r" b="b"/>
              <a:pathLst>
                <a:path w="165040" h="3752726">
                  <a:moveTo>
                    <a:pt x="0" y="0"/>
                  </a:moveTo>
                  <a:lnTo>
                    <a:pt x="165040" y="0"/>
                  </a:lnTo>
                  <a:lnTo>
                    <a:pt x="165040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2B4A9D"/>
            </a:solidFill>
          </p:spPr>
        </p:sp>
        <p:sp>
          <p:nvSpPr>
            <p:cNvPr id="11" name="TextBox 30"/>
            <p:cNvSpPr txBox="1"/>
            <p:nvPr/>
          </p:nvSpPr>
          <p:spPr>
            <a:xfrm>
              <a:off x="1267940" y="2514890"/>
              <a:ext cx="487056" cy="4859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endParaRPr lang="en-US" sz="3000" b="1" spc="300" dirty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endParaRPr>
            </a:p>
          </p:txBody>
        </p:sp>
        <p:sp>
          <p:nvSpPr>
            <p:cNvPr id="12" name="TextBox 31"/>
            <p:cNvSpPr txBox="1"/>
            <p:nvPr/>
          </p:nvSpPr>
          <p:spPr>
            <a:xfrm>
              <a:off x="1282868" y="4698398"/>
              <a:ext cx="487056" cy="4859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endParaRPr lang="en-US" sz="3000" b="1" spc="300" dirty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endParaRPr>
            </a:p>
          </p:txBody>
        </p:sp>
      </p:grpSp>
      <p:grpSp>
        <p:nvGrpSpPr>
          <p:cNvPr id="13" name="Group 20"/>
          <p:cNvGrpSpPr/>
          <p:nvPr/>
        </p:nvGrpSpPr>
        <p:grpSpPr>
          <a:xfrm rot="-5400000">
            <a:off x="3429844" y="-2475492"/>
            <a:ext cx="1227897" cy="7325583"/>
            <a:chOff x="0" y="0"/>
            <a:chExt cx="2354580" cy="11492046"/>
          </a:xfrm>
        </p:grpSpPr>
        <p:sp>
          <p:nvSpPr>
            <p:cNvPr id="14" name="Freeform 21"/>
            <p:cNvSpPr/>
            <p:nvPr/>
          </p:nvSpPr>
          <p:spPr>
            <a:xfrm>
              <a:off x="0" y="0"/>
              <a:ext cx="2353310" cy="11492046"/>
            </a:xfrm>
            <a:custGeom>
              <a:avLst/>
              <a:gdLst/>
              <a:ahLst/>
              <a:cxnLst/>
              <a:rect l="l" t="t" r="r" b="b"/>
              <a:pathLst>
                <a:path w="2353310" h="11492046">
                  <a:moveTo>
                    <a:pt x="784860" y="11424736"/>
                  </a:moveTo>
                  <a:cubicBezTo>
                    <a:pt x="905510" y="11465376"/>
                    <a:pt x="1042670" y="11492046"/>
                    <a:pt x="1177290" y="11492046"/>
                  </a:cubicBezTo>
                  <a:cubicBezTo>
                    <a:pt x="1311910" y="11492046"/>
                    <a:pt x="1441450" y="11469186"/>
                    <a:pt x="1560830" y="11428546"/>
                  </a:cubicBezTo>
                  <a:cubicBezTo>
                    <a:pt x="1563370" y="11427276"/>
                    <a:pt x="1565910" y="11427276"/>
                    <a:pt x="1568450" y="11426006"/>
                  </a:cubicBezTo>
                  <a:cubicBezTo>
                    <a:pt x="2016760" y="11263446"/>
                    <a:pt x="2346960" y="10834186"/>
                    <a:pt x="2353310" y="103060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298100"/>
                  </a:lnTo>
                  <a:cubicBezTo>
                    <a:pt x="6350" y="10836726"/>
                    <a:pt x="331470" y="11265986"/>
                    <a:pt x="784860" y="11424736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7" name="Rectangle 16"/>
          <p:cNvSpPr/>
          <p:nvPr/>
        </p:nvSpPr>
        <p:spPr>
          <a:xfrm>
            <a:off x="642878" y="668219"/>
            <a:ext cx="6929486" cy="97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7349"/>
              </a:lnSpc>
            </a:pPr>
            <a:r>
              <a:rPr lang="en-US" sz="6000" b="1" spc="349" dirty="0" smtClean="0">
                <a:solidFill>
                  <a:srgbClr val="FFFFFF"/>
                </a:solidFill>
                <a:latin typeface="Times New Roman" panose="02020603050405020304" pitchFamily="18" charset="0"/>
                <a:ea typeface="Poppins Ultra-Bold"/>
                <a:cs typeface="Times New Roman" panose="02020603050405020304" pitchFamily="18" charset="0"/>
                <a:sym typeface="Poppins Ultra-Bold"/>
              </a:rPr>
              <a:t>Technology Used</a:t>
            </a:r>
            <a:endParaRPr lang="en-US" sz="6000" b="1" spc="349" dirty="0">
              <a:solidFill>
                <a:srgbClr val="FFFFFF"/>
              </a:solidFill>
              <a:latin typeface="Times New Roman" panose="02020603050405020304" pitchFamily="18" charset="0"/>
              <a:ea typeface="Poppins Ultra-Bold"/>
              <a:cs typeface="Times New Roman" panose="02020603050405020304" pitchFamily="18" charset="0"/>
              <a:sym typeface="Poppins Ultra-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C57E78E-C80B-9E53-5E6D-6E12BD4E1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>
            <a:extLst>
              <a:ext uri="{FF2B5EF4-FFF2-40B4-BE49-F238E27FC236}">
                <a16:creationId xmlns:a16="http://schemas.microsoft.com/office/drawing/2014/main" xmlns="" id="{E3DC11DF-864F-DF14-22FA-C4BECB10F4D4}"/>
              </a:ext>
            </a:extLst>
          </p:cNvPr>
          <p:cNvGrpSpPr/>
          <p:nvPr/>
        </p:nvGrpSpPr>
        <p:grpSpPr>
          <a:xfrm>
            <a:off x="9144000" y="0"/>
            <a:ext cx="9144000" cy="10287000"/>
            <a:chOff x="0" y="0"/>
            <a:chExt cx="1913890" cy="191389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xmlns="" id="{8DDA4AB1-3348-226B-E9C1-F98456691143}"/>
                </a:ext>
              </a:extLst>
            </p:cNvPr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sp>
        <p:nvSpPr>
          <p:cNvPr id="35" name="TextBox 35">
            <a:extLst>
              <a:ext uri="{FF2B5EF4-FFF2-40B4-BE49-F238E27FC236}">
                <a16:creationId xmlns:a16="http://schemas.microsoft.com/office/drawing/2014/main" xmlns="" id="{CE294DFA-E740-BAD8-35B5-76BAAC748CBE}"/>
              </a:ext>
            </a:extLst>
          </p:cNvPr>
          <p:cNvSpPr txBox="1"/>
          <p:nvPr/>
        </p:nvSpPr>
        <p:spPr>
          <a:xfrm>
            <a:off x="685802" y="746387"/>
            <a:ext cx="7020782" cy="8824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49"/>
              </a:lnSpc>
            </a:pPr>
            <a:r>
              <a:rPr lang="en-US" sz="6000" b="1" spc="349" dirty="0">
                <a:solidFill>
                  <a:srgbClr val="FFFFFF"/>
                </a:solidFill>
                <a:latin typeface="Times New Roman" panose="02020603050405020304" pitchFamily="18" charset="0"/>
                <a:ea typeface="Poppins Ultra-Bold"/>
                <a:cs typeface="Times New Roman" panose="02020603050405020304" pitchFamily="18" charset="0"/>
                <a:sym typeface="Poppins Ultra-Bold"/>
              </a:rPr>
              <a:t>Technology Used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51ED69A-03F7-9621-EFEA-E76810FBFD25}"/>
              </a:ext>
            </a:extLst>
          </p:cNvPr>
          <p:cNvSpPr txBox="1"/>
          <p:nvPr/>
        </p:nvSpPr>
        <p:spPr>
          <a:xfrm>
            <a:off x="2611232" y="9244143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Fig.2  System Architecture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F2713B7-4866-F583-8B25-C8EBD5F0CEC8}"/>
              </a:ext>
            </a:extLst>
          </p:cNvPr>
          <p:cNvSpPr txBox="1"/>
          <p:nvPr/>
        </p:nvSpPr>
        <p:spPr>
          <a:xfrm>
            <a:off x="9448800" y="1091803"/>
            <a:ext cx="7924800" cy="778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Sensor Layer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Collects environmental data such as soil moisture, temperature, humidity, and light intensity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Communication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Layer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Transmits collected data using wireless technologies like LoRa, Wi-Fi, or GSM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Processing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Layer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Analyzes real-time data with microcontrollers or edge computing devices and generates actionable insights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Cloud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Integration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Stores, analyzes, and visualizes data for predictive analytics and remote monitoring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Automation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Layer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Executes irrigation and fertilization based on thresholds and decision algorithms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User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Interface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Provides farmers with a dashboard or mobile app for monitoring, controlling, and receiving system alerts.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66A8FC1-E8BC-E49F-4543-A248A4BA5665}"/>
              </a:ext>
            </a:extLst>
          </p:cNvPr>
          <p:cNvSpPr txBox="1"/>
          <p:nvPr/>
        </p:nvSpPr>
        <p:spPr>
          <a:xfrm>
            <a:off x="9677400" y="376297"/>
            <a:ext cx="502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30333D6B-6512-D75A-7F9D-0E984E0BB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086600" y="-8039100"/>
            <a:ext cx="32308800" cy="8001000"/>
          </a:xfrm>
          <a:prstGeom prst="rect">
            <a:avLst/>
          </a:prstGeom>
        </p:spPr>
      </p:pic>
      <p:pic>
        <p:nvPicPr>
          <p:cNvPr id="11" name="Picture 10" descr="WhatsApp Image 2024-11-24 at 3.10.01 PM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26" y="0"/>
            <a:ext cx="8370214" cy="900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824753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A049F8A-D666-A02D-BA97-CA2611B06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D639425-41A9-AE17-2103-E611D7EB38FF}"/>
              </a:ext>
            </a:extLst>
          </p:cNvPr>
          <p:cNvSpPr txBox="1"/>
          <p:nvPr/>
        </p:nvSpPr>
        <p:spPr>
          <a:xfrm>
            <a:off x="7315200" y="9565892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Fig.3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156B8BC-F4F3-604B-EB76-D7226E8A7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010400" y="-5547360"/>
            <a:ext cx="32308800" cy="8001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3C87083-3E19-E191-C901-971CAE0F70ED}"/>
              </a:ext>
            </a:extLst>
          </p:cNvPr>
          <p:cNvSpPr txBox="1"/>
          <p:nvPr/>
        </p:nvSpPr>
        <p:spPr>
          <a:xfrm>
            <a:off x="6934200" y="571500"/>
            <a:ext cx="464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2B4A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pic>
        <p:nvPicPr>
          <p:cNvPr id="6" name="Picture 5" descr="Screenshot (4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648" y="2687282"/>
            <a:ext cx="9216260" cy="652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687846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99A265C-2067-BA00-8888-CD178BAB5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D5FE435-30B8-5D86-D75C-10ACCF6D96FE}"/>
              </a:ext>
            </a:extLst>
          </p:cNvPr>
          <p:cNvSpPr txBox="1"/>
          <p:nvPr/>
        </p:nvSpPr>
        <p:spPr>
          <a:xfrm>
            <a:off x="6827520" y="9456003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Fig.4 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CD7FD57-F1B7-14F9-5353-063F6F68B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010400" y="-5547360"/>
            <a:ext cx="32308800" cy="8001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E19293C-AAAE-7D31-7A51-166F2ED1C9C7}"/>
              </a:ext>
            </a:extLst>
          </p:cNvPr>
          <p:cNvSpPr txBox="1"/>
          <p:nvPr/>
        </p:nvSpPr>
        <p:spPr>
          <a:xfrm>
            <a:off x="6934200" y="571500"/>
            <a:ext cx="464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2B4A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pic>
        <p:nvPicPr>
          <p:cNvPr id="6" name="Picture 5" descr="Screenshot (5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965" y="2643170"/>
            <a:ext cx="9638323" cy="676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540201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13F8784-3C8B-2D26-FA8A-CCC62845D8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4EDB4D8-F8F9-A57C-D5DE-5130CC1C346D}"/>
              </a:ext>
            </a:extLst>
          </p:cNvPr>
          <p:cNvSpPr txBox="1"/>
          <p:nvPr/>
        </p:nvSpPr>
        <p:spPr>
          <a:xfrm>
            <a:off x="6827520" y="9456003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Fig.5 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9D3739BD-618A-32CC-CB0B-604518DCA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010400" y="-5547360"/>
            <a:ext cx="32308800" cy="8001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43701C1-BE32-CE15-795A-E2EEFE6FEDE1}"/>
              </a:ext>
            </a:extLst>
          </p:cNvPr>
          <p:cNvSpPr txBox="1"/>
          <p:nvPr/>
        </p:nvSpPr>
        <p:spPr>
          <a:xfrm>
            <a:off x="6934200" y="571500"/>
            <a:ext cx="464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2B4A9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pic>
        <p:nvPicPr>
          <p:cNvPr id="6" name="Picture 5" descr="Screenshot (6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621" y="2714608"/>
            <a:ext cx="9563915" cy="662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510947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1" y="3086100"/>
            <a:ext cx="18288000" cy="7200900"/>
            <a:chOff x="0" y="0"/>
            <a:chExt cx="4210163" cy="160243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10163" cy="1602430"/>
            </a:xfrm>
            <a:custGeom>
              <a:avLst/>
              <a:gdLst/>
              <a:ahLst/>
              <a:cxnLst/>
              <a:rect l="l" t="t" r="r" b="b"/>
              <a:pathLst>
                <a:path w="4210163" h="1602430">
                  <a:moveTo>
                    <a:pt x="0" y="0"/>
                  </a:moveTo>
                  <a:lnTo>
                    <a:pt x="4210163" y="0"/>
                  </a:lnTo>
                  <a:lnTo>
                    <a:pt x="4210163" y="1602430"/>
                  </a:lnTo>
                  <a:lnTo>
                    <a:pt x="0" y="16024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0"/>
            <a:ext cx="18288000" cy="674686"/>
            <a:chOff x="0" y="0"/>
            <a:chExt cx="5454170" cy="152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454171" cy="152400"/>
            </a:xfrm>
            <a:custGeom>
              <a:avLst/>
              <a:gdLst/>
              <a:ahLst/>
              <a:cxnLst/>
              <a:rect l="l" t="t" r="r" b="b"/>
              <a:pathLst>
                <a:path w="5454171" h="152400">
                  <a:moveTo>
                    <a:pt x="0" y="0"/>
                  </a:moveTo>
                  <a:lnTo>
                    <a:pt x="5454171" y="0"/>
                  </a:lnTo>
                  <a:lnTo>
                    <a:pt x="545417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4888962" y="1297165"/>
            <a:ext cx="8510076" cy="1095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8000" b="1" spc="400" dirty="0">
                <a:solidFill>
                  <a:srgbClr val="2B4A9D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Conclusion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28600" y="3201275"/>
            <a:ext cx="17602200" cy="4924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Smart Farming IoT system optimizes water and fertilizer usage, reducing waste by up to 30% and improving crop yields.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Automated processes like irrigation and fertilization lower labor demands, making farming more efficient and sustainable.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Real-time data and an intuitive interface empower farmers to make informed decisions, enhancing agricultural practices.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system supports sustainable farming by conserving resources, reducing environmental impact, and improving farm profitability.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Although challenges like high costs and rural connectivity issues remain, this system holds immense potential to modernize agriculture globally.</a:t>
            </a:r>
            <a:endParaRPr lang="en-US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1" y="3086100"/>
            <a:ext cx="18288000" cy="7200900"/>
            <a:chOff x="0" y="0"/>
            <a:chExt cx="4210163" cy="160243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10163" cy="1602430"/>
            </a:xfrm>
            <a:custGeom>
              <a:avLst/>
              <a:gdLst/>
              <a:ahLst/>
              <a:cxnLst/>
              <a:rect l="l" t="t" r="r" b="b"/>
              <a:pathLst>
                <a:path w="4210163" h="1602430">
                  <a:moveTo>
                    <a:pt x="0" y="0"/>
                  </a:moveTo>
                  <a:lnTo>
                    <a:pt x="4210163" y="0"/>
                  </a:lnTo>
                  <a:lnTo>
                    <a:pt x="4210163" y="1602430"/>
                  </a:lnTo>
                  <a:lnTo>
                    <a:pt x="0" y="16024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0"/>
            <a:ext cx="18288000" cy="674686"/>
            <a:chOff x="0" y="0"/>
            <a:chExt cx="5454170" cy="152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454171" cy="152400"/>
            </a:xfrm>
            <a:custGeom>
              <a:avLst/>
              <a:gdLst/>
              <a:ahLst/>
              <a:cxnLst/>
              <a:rect l="l" t="t" r="r" b="b"/>
              <a:pathLst>
                <a:path w="5454171" h="152400">
                  <a:moveTo>
                    <a:pt x="0" y="0"/>
                  </a:moveTo>
                  <a:lnTo>
                    <a:pt x="5454171" y="0"/>
                  </a:lnTo>
                  <a:lnTo>
                    <a:pt x="545417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4888962" y="1297165"/>
            <a:ext cx="8510076" cy="1095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8000" b="1" spc="400" dirty="0">
                <a:solidFill>
                  <a:srgbClr val="2B4A9D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References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42878" y="3201275"/>
            <a:ext cx="16573616" cy="55399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1].Duy Thanh Tran , Hoanh Su Le , and Jun-Ho Huh (2024). " Building an Automatic Irrigation Fertilization System for Smart Farm in Greenhouse" IEEE Publication Journal vol. 70, no. 2, pp. 4685-4698.  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[2].Smith, J., &amp; Kumar, R. (2020). "Smart Farming Systems Using IoT and Cloud Technologies." </a:t>
            </a:r>
            <a:r>
              <a:rPr lang="en-US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IEEE Internet of Things Journal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7(2), 1100-1115.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[3].Brown, T., &amp; Lee, H. (2022). "Sustainable Farming Practices Enabled by IoT-Based Solutions." </a:t>
            </a:r>
            <a:r>
              <a:rPr lang="en-US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Journal of Sustainable Agriculture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10(4), 234-245.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[4].Wu, Y., &amp; Zhang, Q. (2021). "Precision Agriculture Using IoT: A Comprehensive Review." </a:t>
            </a:r>
            <a:r>
              <a:rPr lang="en-US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Computers and Electronics in Agriculture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190, 106-123.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[5].Dhingra, N., &amp; Gupta, A. (2022). "IoT-Enabled Decision Support Systems for Smart Greenhouses." </a:t>
            </a:r>
            <a:r>
              <a:rPr lang="en-US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Smart Systems and Agriculture Journal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14(5), 456-470.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[6].Chaudhary, V., &amp; Patel, M. (2020). "Sensor-Based Automated Irrigation Systems in Smart Farming." </a:t>
            </a:r>
            <a:r>
              <a:rPr lang="en-US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International Journal of Agricultural Innovation and Research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9(3), 12-25.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[7].Kaur, S., &amp; Singh, J. (2023). "Role of Cloud Analytics in IoT-Based Precision Farming." </a:t>
            </a:r>
            <a:r>
              <a:rPr lang="en-US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Agriculture and Big Data Journal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5(1), 30-42.</a:t>
            </a:r>
          </a:p>
          <a:p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[8].Tran, N., &amp; Le, T. (2022). "Improving Crop Yield with IoT-Based Smart Fertilization Systems." </a:t>
            </a:r>
            <a:r>
              <a:rPr lang="en-US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Agriculture Technology Review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11(6), 78-92.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[9].Ahmed, A., &amp; Rahman, M. (2021). IoT-based crop health monitoring using AI. </a:t>
            </a:r>
            <a:r>
              <a:rPr lang="en-US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Journal of Smart Agriculture Systems, 5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(4), 198-211.</a:t>
            </a:r>
          </a:p>
          <a:p>
            <a:endParaRPr lang="en-US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[10].Nawandar, N. K., &amp; Satpute, V. (2019). IoT-based intelligent irrigation support system for smart farming applications. </a:t>
            </a:r>
            <a:r>
              <a:rPr lang="en-US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Adv. Distrib. Comput. Artif. Intell. J., 8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(2), 73–85.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91644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8"/>
          <p:cNvSpPr txBox="1"/>
          <p:nvPr/>
        </p:nvSpPr>
        <p:spPr>
          <a:xfrm>
            <a:off x="3997858" y="2523496"/>
            <a:ext cx="2528376" cy="11905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8000" b="1" spc="400">
                <a:solidFill>
                  <a:srgbClr val="FFFFFF"/>
                </a:solidFill>
                <a:latin typeface="Poppins Heavy"/>
                <a:ea typeface="Poppins Heavy"/>
                <a:cs typeface="Poppins Heavy"/>
                <a:sym typeface="Poppins Heavy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DE8465F-B998-FF07-E0CD-708662FDDFCF}"/>
              </a:ext>
            </a:extLst>
          </p:cNvPr>
          <p:cNvSpPr txBox="1"/>
          <p:nvPr/>
        </p:nvSpPr>
        <p:spPr>
          <a:xfrm>
            <a:off x="6400800" y="4543335"/>
            <a:ext cx="754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17983200" y="1"/>
            <a:ext cx="2396931" cy="10287000"/>
            <a:chOff x="0" y="0"/>
            <a:chExt cx="874407" cy="333965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74407" cy="3339659"/>
            </a:xfrm>
            <a:custGeom>
              <a:avLst/>
              <a:gdLst/>
              <a:ahLst/>
              <a:cxnLst/>
              <a:rect l="l" t="t" r="r" b="b"/>
              <a:pathLst>
                <a:path w="874407" h="3339659">
                  <a:moveTo>
                    <a:pt x="0" y="0"/>
                  </a:moveTo>
                  <a:lnTo>
                    <a:pt x="874407" y="0"/>
                  </a:lnTo>
                  <a:lnTo>
                    <a:pt x="874407" y="3339659"/>
                  </a:lnTo>
                  <a:lnTo>
                    <a:pt x="0" y="3339659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691754"/>
            <a:ext cx="1635964" cy="163334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309" y="-36791"/>
            <a:ext cx="1635964" cy="163334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795485" y="1283550"/>
            <a:ext cx="8183276" cy="8079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b="1" spc="300" dirty="0">
                <a:solidFill>
                  <a:srgbClr val="2B4A9D"/>
                </a:solidFill>
                <a:latin typeface="Times New Roman" panose="02020603050405020304" pitchFamily="18" charset="0"/>
                <a:ea typeface="Poppins Ultra-Bold"/>
                <a:cs typeface="Times New Roman" panose="02020603050405020304" pitchFamily="18" charset="0"/>
                <a:sym typeface="Poppins Ultra-Bold"/>
              </a:rPr>
              <a:t>INTRODUCTION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42943" y="3001491"/>
            <a:ext cx="15502047" cy="59093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350" indent="-514350" algn="just"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This smart farm project focuses on using IoT technology in agriculture to improve efficiency and productivity.</a:t>
            </a:r>
          </a:p>
          <a:p>
            <a:pPr marL="514350" indent="-514350" algn="just"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In IoT connects devices like soil moisture sensors, temperature monitors, and light detectors to provide real-time data for better farming decisions.</a:t>
            </a:r>
          </a:p>
          <a:p>
            <a:pPr marL="514350" indent="-514350" algn="just"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The system automates processes such as irrigation and fertilization, reducing waste and saving resources like water and energy.</a:t>
            </a:r>
          </a:p>
          <a:p>
            <a:pPr marL="514350" indent="-514350" algn="just"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It helps farmers manage crops more effectively, improve yields, and adopt sustainable farming practices.</a:t>
            </a:r>
          </a:p>
          <a:p>
            <a:pPr marL="514350" indent="-514350" algn="just"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This approach addresses challenges like climate change, food security, and resource scarcity.</a:t>
            </a:r>
          </a:p>
          <a:p>
            <a:pPr marL="514350" indent="-514350" algn="just"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By integrating advanced technology, smart farming aims to make agriculture more productive, efficient, and eco-friendly.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6077039" y="1626580"/>
            <a:ext cx="6566081" cy="6566081"/>
            <a:chOff x="0" y="0"/>
            <a:chExt cx="1913890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5271FF"/>
            </a:solidFill>
          </p:spPr>
        </p:sp>
      </p:grpSp>
      <p:grpSp>
        <p:nvGrpSpPr>
          <p:cNvPr id="4" name="Group 4"/>
          <p:cNvGrpSpPr/>
          <p:nvPr/>
        </p:nvGrpSpPr>
        <p:grpSpPr>
          <a:xfrm rot="2700000">
            <a:off x="16433640" y="1983181"/>
            <a:ext cx="5852880" cy="5852880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12370984" y="8043030"/>
            <a:ext cx="6164339" cy="6164339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8" name="Group 8"/>
          <p:cNvGrpSpPr/>
          <p:nvPr/>
        </p:nvGrpSpPr>
        <p:grpSpPr>
          <a:xfrm rot="2700000">
            <a:off x="11837584" y="-3920369"/>
            <a:ext cx="6164339" cy="6164339"/>
            <a:chOff x="0" y="0"/>
            <a:chExt cx="1913890" cy="19138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-381000" y="1028700"/>
            <a:ext cx="9135755" cy="9882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 spc="400" dirty="0">
                <a:solidFill>
                  <a:srgbClr val="2B4A9D"/>
                </a:solidFill>
                <a:latin typeface="Times New Roman" panose="02020603050405020304" pitchFamily="18" charset="0"/>
                <a:ea typeface="Poppins Ultra-Bold"/>
                <a:cs typeface="Times New Roman" panose="02020603050405020304" pitchFamily="18" charset="0"/>
                <a:sym typeface="Poppins Ultra-Bold"/>
              </a:rPr>
              <a:t>MOTIVATION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31486" y="2623484"/>
            <a:ext cx="12398794" cy="54168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350" indent="-514350" algn="just"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Traditional farming methods waste resources and struggle with unpredictable climate, making it hard to meet global food needs.</a:t>
            </a:r>
          </a:p>
          <a:p>
            <a:pPr marL="514350" indent="-514350" algn="just"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There is an urgent demand for smarter farming methods that save resources like water and energy while increasing productivity.</a:t>
            </a:r>
          </a:p>
          <a:p>
            <a:pPr marL="514350" indent="-514350" algn="just"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Smart farming uses IoT technology (connected sensors) to monitor factors like soil and weather in real-time, helping farmers make better decisions.</a:t>
            </a:r>
          </a:p>
          <a:p>
            <a:pPr marL="514350" indent="-514350" algn="just"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Automated systems for irrigation and fertilization save water, reduce waste, and require less labor.</a:t>
            </a:r>
          </a:p>
          <a:p>
            <a:pPr marL="514350" indent="-514350" algn="just"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These technologies aim to boost crop health and yield while addressing global challenges like food security and climate change.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8" name="Group 18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0" y="0"/>
            <a:ext cx="18288000" cy="2476500"/>
            <a:chOff x="0" y="0"/>
            <a:chExt cx="6671512" cy="231672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671512" cy="2316725"/>
            </a:xfrm>
            <a:custGeom>
              <a:avLst/>
              <a:gdLst/>
              <a:ahLst/>
              <a:cxnLst/>
              <a:rect l="l" t="t" r="r" b="b"/>
              <a:pathLst>
                <a:path w="6671512" h="2316725">
                  <a:moveTo>
                    <a:pt x="0" y="0"/>
                  </a:moveTo>
                  <a:lnTo>
                    <a:pt x="6671512" y="0"/>
                  </a:lnTo>
                  <a:lnTo>
                    <a:pt x="6671512" y="2316725"/>
                  </a:lnTo>
                  <a:lnTo>
                    <a:pt x="0" y="2316725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en-IN" dirty="0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4762500" y="827560"/>
            <a:ext cx="8763000" cy="8213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 dirty="0">
                <a:solidFill>
                  <a:schemeClr val="bg1"/>
                </a:solidFill>
                <a:latin typeface="Times New Roman" panose="02020603050405020304" pitchFamily="18" charset="0"/>
                <a:ea typeface="Poppins Heavy"/>
                <a:cs typeface="Times New Roman" panose="02020603050405020304" pitchFamily="18" charset="0"/>
                <a:sym typeface="Poppins Heavy"/>
              </a:rPr>
              <a:t>Literature survey</a:t>
            </a:r>
          </a:p>
        </p:txBody>
      </p:sp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xmlns="" id="{0AF06119-2F32-F870-040A-86F7224558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84481742"/>
              </p:ext>
            </p:extLst>
          </p:nvPr>
        </p:nvGraphicFramePr>
        <p:xfrm>
          <a:off x="304800" y="2781300"/>
          <a:ext cx="17678399" cy="71353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16740988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xmlns="" val="8131368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1607012048"/>
                    </a:ext>
                  </a:extLst>
                </a:gridCol>
                <a:gridCol w="1929552">
                  <a:extLst>
                    <a:ext uri="{9D8B030D-6E8A-4147-A177-3AD203B41FA5}">
                      <a16:colId xmlns:a16="http://schemas.microsoft.com/office/drawing/2014/main" xmlns="" val="1983929143"/>
                    </a:ext>
                  </a:extLst>
                </a:gridCol>
                <a:gridCol w="5783813">
                  <a:extLst>
                    <a:ext uri="{9D8B030D-6E8A-4147-A177-3AD203B41FA5}">
                      <a16:colId xmlns:a16="http://schemas.microsoft.com/office/drawing/2014/main" xmlns="" val="3886370319"/>
                    </a:ext>
                  </a:extLst>
                </a:gridCol>
                <a:gridCol w="5240634">
                  <a:extLst>
                    <a:ext uri="{9D8B030D-6E8A-4147-A177-3AD203B41FA5}">
                      <a16:colId xmlns:a16="http://schemas.microsoft.com/office/drawing/2014/main" xmlns="" val="127943305"/>
                    </a:ext>
                  </a:extLst>
                </a:gridCol>
              </a:tblGrid>
              <a:tr h="1372181"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strike="noStrike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SR. NO 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u="none" strike="noStrike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Paper 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strike="noStrike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Journal/</a:t>
                      </a:r>
                    </a:p>
                    <a:p>
                      <a:pPr algn="ctr"/>
                      <a:r>
                        <a:rPr lang="en-US" sz="1800" b="1" u="none" strike="noStrike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Conference Name And Year 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u="none" strike="noStrike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u="none" strike="noStrike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</a:t>
                      </a: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800" b="1" u="none" strike="noStrike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points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u="none" strike="noStrike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Challenges/Remarks 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15267127"/>
                  </a:ext>
                </a:extLst>
              </a:tr>
              <a:tr h="5763159">
                <a:tc>
                  <a:txBody>
                    <a:bodyPr/>
                    <a:lstStyle/>
                    <a:p>
                      <a:pPr algn="just"/>
                      <a:r>
                        <a:rPr lang="en-US" sz="1800" u="none" strike="noStrike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en-US" sz="1800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just"/>
                      <a:endParaRPr lang="en-IN" sz="1800" u="none" strike="noStrike" kern="12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1800" u="none" strike="noStrike" kern="12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1800" u="none" strike="noStrike" kern="12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1800" u="none" strike="noStrike" kern="12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1800" u="none" strike="noStrike" kern="12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1800" u="none" strike="noStrike" kern="12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1800" u="none" strike="noStrike" kern="12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1800" u="none" strike="noStrike" kern="12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1800" u="none" strike="noStrike" kern="12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800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Building an Automatic Irrigation Fertilization System for Smart Farm in Greenhouse.</a:t>
                      </a:r>
                    </a:p>
                    <a:p>
                      <a:pPr algn="l"/>
                      <a:endParaRPr lang="en-IN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IN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IN" sz="18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 novel model for optimization of resource utilization in smart agriculture system using IoT (SMAIoT).</a:t>
                      </a:r>
                    </a:p>
                    <a:p>
                      <a:pPr algn="l"/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IEEE Publication Journal vol. 70, no. 2, pp. 4685-4698, May 2024</a:t>
                      </a:r>
                    </a:p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IEEE Internet of Things Journal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 </a:t>
                      </a:r>
                      <a:r>
                        <a:rPr lang="en-US" sz="1800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9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(13), 11275-11282,(2021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Duy Thanh Tran , Hoanh Su Le , and Jun-Ho Huh </a:t>
                      </a:r>
                    </a:p>
                    <a:p>
                      <a:endParaRPr lang="en-I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Jani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K. A., &amp;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Chaubey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N. K. </a:t>
                      </a:r>
                    </a:p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just">
                        <a:buFont typeface="Arial" pitchFamily="34" charset="0"/>
                        <a:buChar char="•"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The system utilizes sensors to monitor soil moisture levels and automatically adjust water flow, ensuring optimal irrigation for plants in the greenhouse.</a:t>
                      </a:r>
                      <a:endParaRPr lang="en-US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indent="-342900" algn="just">
                        <a:buFont typeface="Arial" pitchFamily="34" charset="0"/>
                        <a:buChar char="•"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The system incorporates a fertigation module, delivering the right amount of fertilizer based on soil nutrient levels, promoting healthy plant growth.</a:t>
                      </a:r>
                    </a:p>
                    <a:p>
                      <a:pPr marL="342900" indent="-342900" algn="just">
                        <a:buFont typeface="Arial" pitchFamily="34" charset="0"/>
                        <a:buChar char="•"/>
                      </a:pPr>
                      <a:endParaRPr lang="en-IN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indent="-342900" algn="just">
                        <a:buFont typeface="Arial" pitchFamily="34" charset="0"/>
                        <a:buChar char="•"/>
                      </a:pPr>
                      <a:endParaRPr lang="en-IN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indent="-342900" algn="just">
                        <a:buFont typeface="Arial" pitchFamily="34" charset="0"/>
                        <a:buChar char="•"/>
                      </a:pPr>
                      <a:endParaRPr lang="en-IN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indent="-342900" algn="just">
                        <a:buFont typeface="Arial" pitchFamily="34" charset="0"/>
                        <a:buChar char="•"/>
                      </a:pPr>
                      <a:endParaRPr lang="en-IN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indent="-342900" algn="just">
                        <a:buFont typeface="Arial" pitchFamily="34" charset="0"/>
                        <a:buChar char="•"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The system uses IoT sensors to track soil moisture, weather, and crop health for better resource management.</a:t>
                      </a:r>
                    </a:p>
                    <a:p>
                      <a:pPr marL="342900" indent="-342900" algn="just">
                        <a:buFont typeface="Arial" pitchFamily="34" charset="0"/>
                        <a:buChar char="•"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It employs real-time data analysis to optimize water usage, fertilizer application, and energy consumption.</a:t>
                      </a:r>
                    </a:p>
                    <a:p>
                      <a:pPr marL="342900" indent="-342900" algn="just">
                        <a:buFont typeface="Arial" pitchFamily="34" charset="0"/>
                        <a:buChar char="•"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The system automates irrigation and other farming tasks, reducing waste and improving productivity.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just">
                        <a:buFont typeface="Arial" pitchFamily="34" charset="0"/>
                        <a:buChar char="•"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Ensuring the sensors accurately detect moisture and nutrient levels in real-time can be difficult, affecting system efficiency.</a:t>
                      </a:r>
                    </a:p>
                    <a:p>
                      <a:pPr marL="342900" indent="-342900" algn="just">
                        <a:buFont typeface="Arial" pitchFamily="34" charset="0"/>
                        <a:buChar char="•"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Linking irrigation and fertilization systems with temperature and humidity control can be complex but essential for optimal crop growth.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None/>
                      </a:pPr>
                      <a:endParaRPr lang="en-IN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just">
                        <a:buFont typeface="Arial" panose="020B0604020202020204" pitchFamily="34" charset="0"/>
                        <a:buNone/>
                      </a:pPr>
                      <a:endParaRPr lang="en-IN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just">
                        <a:buFont typeface="Arial" panose="020B0604020202020204" pitchFamily="34" charset="0"/>
                        <a:buNone/>
                      </a:pPr>
                      <a:endParaRPr lang="en-IN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just">
                        <a:buFont typeface="Arial" panose="020B0604020202020204" pitchFamily="34" charset="0"/>
                        <a:buNone/>
                      </a:pPr>
                      <a:endParaRPr lang="en-IN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 algn="just">
                        <a:buFont typeface="Arial" pitchFamily="34" charset="0"/>
                        <a:buChar char="•"/>
                      </a:pPr>
                      <a:r>
                        <a:rPr lang="en-US" b="0" dirty="0" smtClean="0">
                          <a:latin typeface="Times New Roman" pitchFamily="18" charset="0"/>
                          <a:cs typeface="Times New Roman" pitchFamily="18" charset="0"/>
                        </a:rPr>
                        <a:t>Data Overload</a:t>
                      </a:r>
                      <a:r>
                        <a:rPr lang="en-US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Managing the massive amounts of data generated by IoT devices in real time for efficient decision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making.</a:t>
                      </a:r>
                    </a:p>
                    <a:p>
                      <a:pPr marL="342900" indent="-342900" algn="just">
                        <a:buFont typeface="Arial" pitchFamily="34" charset="0"/>
                        <a:buChar char="•"/>
                      </a:pPr>
                      <a:r>
                        <a:rPr lang="en-US" b="0" dirty="0" smtClean="0">
                          <a:latin typeface="Times New Roman" pitchFamily="18" charset="0"/>
                          <a:cs typeface="Times New Roman" pitchFamily="18" charset="0"/>
                        </a:rPr>
                        <a:t>Energy Efficiency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Ensuring that IoT devices in the system consume minimal energy while maintaining performance.</a:t>
                      </a:r>
                    </a:p>
                    <a:p>
                      <a:pPr marL="342900" indent="-342900" algn="just">
                        <a:buFont typeface="Arial" pitchFamily="34" charset="0"/>
                        <a:buChar char="•"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Ensuring stable and continuous communication in remote areas can be difficult, leading to potential system failures.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62062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2639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0" y="0"/>
            <a:ext cx="18288000" cy="2476500"/>
            <a:chOff x="0" y="0"/>
            <a:chExt cx="6671512" cy="231672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671512" cy="2316725"/>
            </a:xfrm>
            <a:custGeom>
              <a:avLst/>
              <a:gdLst/>
              <a:ahLst/>
              <a:cxnLst/>
              <a:rect l="l" t="t" r="r" b="b"/>
              <a:pathLst>
                <a:path w="6671512" h="2316725">
                  <a:moveTo>
                    <a:pt x="0" y="0"/>
                  </a:moveTo>
                  <a:lnTo>
                    <a:pt x="6671512" y="0"/>
                  </a:lnTo>
                  <a:lnTo>
                    <a:pt x="6671512" y="2316725"/>
                  </a:lnTo>
                  <a:lnTo>
                    <a:pt x="0" y="2316725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en-IN" dirty="0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4762500" y="827560"/>
            <a:ext cx="8763000" cy="8213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 dirty="0">
                <a:solidFill>
                  <a:schemeClr val="bg1"/>
                </a:solidFill>
                <a:latin typeface="Times New Roman" panose="02020603050405020304" pitchFamily="18" charset="0"/>
                <a:ea typeface="Poppins Heavy"/>
                <a:cs typeface="Times New Roman" panose="02020603050405020304" pitchFamily="18" charset="0"/>
                <a:sym typeface="Poppins Heavy"/>
              </a:rPr>
              <a:t>Literature survey</a:t>
            </a:r>
          </a:p>
        </p:txBody>
      </p:sp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xmlns="" id="{0AF06119-2F32-F870-040A-86F7224558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65270380"/>
              </p:ext>
            </p:extLst>
          </p:nvPr>
        </p:nvGraphicFramePr>
        <p:xfrm>
          <a:off x="304800" y="2781300"/>
          <a:ext cx="17678399" cy="725482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16740988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xmlns="" val="81313686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xmlns="" val="1607012048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xmlns="" val="1983929143"/>
                    </a:ext>
                  </a:extLst>
                </a:gridCol>
                <a:gridCol w="5579765">
                  <a:extLst>
                    <a:ext uri="{9D8B030D-6E8A-4147-A177-3AD203B41FA5}">
                      <a16:colId xmlns:a16="http://schemas.microsoft.com/office/drawing/2014/main" xmlns="" val="3886370319"/>
                    </a:ext>
                  </a:extLst>
                </a:gridCol>
                <a:gridCol w="5240634">
                  <a:extLst>
                    <a:ext uri="{9D8B030D-6E8A-4147-A177-3AD203B41FA5}">
                      <a16:colId xmlns:a16="http://schemas.microsoft.com/office/drawing/2014/main" xmlns="" val="127943305"/>
                    </a:ext>
                  </a:extLst>
                </a:gridCol>
              </a:tblGrid>
              <a:tr h="1372181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SR. NO 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u="none" strike="noStrike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Paper 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Journal/</a:t>
                      </a:r>
                    </a:p>
                    <a:p>
                      <a:pPr algn="ctr"/>
                      <a:r>
                        <a:rPr lang="en-US" sz="2000" b="1" u="none" strike="noStrike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Conference Name And Year 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u="none" strike="noStrike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u="none" strike="noStrike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</a:t>
                      </a: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2000" b="1" u="none" strike="noStrike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points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u="none" strike="noStrike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Challenges/Remarks 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15267127"/>
                  </a:ext>
                </a:extLst>
              </a:tr>
              <a:tr h="5763159">
                <a:tc>
                  <a:txBody>
                    <a:bodyPr/>
                    <a:lstStyle/>
                    <a:p>
                      <a:pPr algn="just"/>
                      <a:r>
                        <a:rPr lang="en-US" sz="1800" u="none" strike="noStrike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en-US" sz="1800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  <a:p>
                      <a:pPr algn="just"/>
                      <a:endParaRPr lang="en-IN" sz="1800" u="none" strike="noStrike" kern="12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1800" u="none" strike="noStrike" kern="12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1800" u="none" strike="noStrike" kern="12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1800" u="none" strike="noStrike" kern="12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1800" u="none" strike="noStrike" kern="12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1800" u="none" strike="noStrike" kern="12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1800" u="none" strike="noStrike" kern="12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1800" u="none" strike="noStrike" kern="12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1800" u="none" strike="noStrike" kern="12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1800" u="none" strike="noStrike" kern="12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800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Smart Farming Systems Using IoT and Cloud Technologies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Internet of Things (IoT) for smart precision agriculture and farming in rural areas.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IEEE Internet of Things Journal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7(2), 1100-1115, (2020).</a:t>
                      </a:r>
                    </a:p>
                    <a:p>
                      <a:pPr algn="just"/>
                      <a:endParaRPr lang="en-I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 </a:t>
                      </a:r>
                      <a:r>
                        <a:rPr lang="en-US" sz="1800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IEEE internet of things journal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 </a:t>
                      </a:r>
                      <a:r>
                        <a:rPr lang="en-US" sz="1800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(6), 4890-4899, (2018).  </a:t>
                      </a:r>
                    </a:p>
                    <a:p>
                      <a:pPr algn="just"/>
                      <a:endParaRPr lang="en-I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Smith, J., &amp; Kumar, R.</a:t>
                      </a:r>
                    </a:p>
                    <a:p>
                      <a:pPr algn="just"/>
                      <a:endParaRPr lang="en-I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Ahmed, N., De, D., &amp; Hussain, I.</a:t>
                      </a:r>
                    </a:p>
                    <a:p>
                      <a:pPr algn="just"/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just">
                        <a:buFont typeface="Arial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The integration of IoT and cloud technologies in smart farming significantly improves crop monitoring, resource management, and overall productivity.</a:t>
                      </a:r>
                    </a:p>
                    <a:p>
                      <a:pPr marL="342900" indent="-342900" algn="just">
                        <a:buFont typeface="Arial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IoT-based systems optimize the usage of water, fertilizers, and energy, reducing operational costs while maintaining sustainable farming practices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342900" indent="-342900" algn="just">
                        <a:buFont typeface="Arial" pitchFamily="34" charset="0"/>
                        <a:buChar char="•"/>
                      </a:pPr>
                      <a:endParaRPr lang="en-I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just">
                        <a:buFont typeface="Arial" pitchFamily="34" charset="0"/>
                        <a:buChar char="•"/>
                      </a:pPr>
                      <a:endParaRPr lang="en-I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just">
                        <a:buFont typeface="Arial" pitchFamily="34" charset="0"/>
                        <a:buChar char="•"/>
                      </a:pPr>
                      <a:endParaRPr lang="en-I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 algn="just">
                        <a:buFont typeface="Arial" pitchFamily="34" charset="0"/>
                        <a:buChar char="•"/>
                      </a:pPr>
                      <a:endParaRPr lang="en-I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just">
                        <a:buFont typeface="Arial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IoT enables precise monitoring and automation of farming activities, optimizing resource use like water, fertilizers, and pesticides.</a:t>
                      </a:r>
                    </a:p>
                    <a:p>
                      <a:pPr marL="342900" indent="-342900" algn="just">
                        <a:buFont typeface="Arial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Real-time data from IoT sensors helps farmers make informed decisions, increasing crop productivity and reducing losses. </a:t>
                      </a:r>
                      <a:endParaRPr lang="en-IN" sz="18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just">
                        <a:buFont typeface="Arial" pitchFamily="34" charset="0"/>
                        <a:buChar char="•"/>
                      </a:pPr>
                      <a:r>
                        <a:rPr lang="en-US" sz="1800" b="0" dirty="0" smtClean="0">
                          <a:latin typeface="Times New Roman" pitchFamily="18" charset="0"/>
                          <a:cs typeface="Times New Roman" pitchFamily="18" charset="0"/>
                        </a:rPr>
                        <a:t>Connectivity and Data Transmission</a:t>
                      </a:r>
                      <a:r>
                        <a:rPr lang="en-US" sz="1800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In smart farming, reliable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connectivity is often a problem, as many rural areas lack stable internet access, making data transmission difficult.</a:t>
                      </a:r>
                    </a:p>
                    <a:p>
                      <a:pPr marL="342900" indent="-342900" algn="just">
                        <a:buFont typeface="Arial" pitchFamily="34" charset="0"/>
                        <a:buChar char="•"/>
                      </a:pPr>
                      <a:r>
                        <a:rPr lang="en-US" b="0" dirty="0" smtClean="0">
                          <a:latin typeface="Times New Roman" pitchFamily="18" charset="0"/>
                          <a:cs typeface="Times New Roman" pitchFamily="18" charset="0"/>
                        </a:rPr>
                        <a:t>Data Security and Privacy</a:t>
                      </a:r>
                      <a:r>
                        <a:rPr lang="en-US" b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As farms collect a lot of sensitive data, ensuring secure cloud storage and protecting against cyberattacks are significant concerns.</a:t>
                      </a:r>
                      <a:endParaRPr lang="en-US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indent="-342900" algn="just">
                        <a:buFont typeface="Arial" pitchFamily="34" charset="0"/>
                        <a:buChar char="•"/>
                      </a:pPr>
                      <a:endParaRPr lang="en-IN" sz="1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indent="-342900" algn="just">
                        <a:buFont typeface="Arial" pitchFamily="34" charset="0"/>
                        <a:buChar char="•"/>
                      </a:pPr>
                      <a:endParaRPr lang="en-IN" sz="1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indent="-342900" algn="just">
                        <a:buFont typeface="Arial" pitchFamily="34" charset="0"/>
                        <a:buChar char="•"/>
                      </a:pPr>
                      <a:endParaRPr lang="en-IN" sz="1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indent="-342900" algn="just">
                        <a:buFont typeface="Arial" pitchFamily="34" charset="0"/>
                        <a:buChar char="•"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Many rural areas lack reliable internet, making it hard to use IoT devices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and their maintenance can be expensive for small farmers.</a:t>
                      </a:r>
                    </a:p>
                    <a:p>
                      <a:pPr marL="342900" indent="-342900" algn="just">
                        <a:buFont typeface="Arial" pitchFamily="34" charset="0"/>
                        <a:buChar char="•"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Farmers may need training to use and manage IoT technologies properly.</a:t>
                      </a:r>
                    </a:p>
                    <a:p>
                      <a:pPr marL="342900" marR="0" lvl="0" indent="-3429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The unreliable internet connectivity, hindering real-time data transmission and system efficiency. Additionally, the high upfront costs of IoT infrastructure can be a barrier for small-scale farmers.</a:t>
                      </a:r>
                    </a:p>
                    <a:p>
                      <a:pPr marL="342900" indent="-342900" algn="just">
                        <a:buFont typeface="Arial" pitchFamily="34" charset="0"/>
                        <a:buNone/>
                      </a:pPr>
                      <a:endParaRPr lang="en-IN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62062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2361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0" y="0"/>
            <a:ext cx="18288000" cy="2476500"/>
            <a:chOff x="0" y="0"/>
            <a:chExt cx="6671512" cy="231672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671512" cy="2316725"/>
            </a:xfrm>
            <a:custGeom>
              <a:avLst/>
              <a:gdLst/>
              <a:ahLst/>
              <a:cxnLst/>
              <a:rect l="l" t="t" r="r" b="b"/>
              <a:pathLst>
                <a:path w="6671512" h="2316725">
                  <a:moveTo>
                    <a:pt x="0" y="0"/>
                  </a:moveTo>
                  <a:lnTo>
                    <a:pt x="6671512" y="0"/>
                  </a:lnTo>
                  <a:lnTo>
                    <a:pt x="6671512" y="2316725"/>
                  </a:lnTo>
                  <a:lnTo>
                    <a:pt x="0" y="2316725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en-IN" dirty="0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4762500" y="827560"/>
            <a:ext cx="8763000" cy="8213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 dirty="0">
                <a:solidFill>
                  <a:schemeClr val="bg1"/>
                </a:solidFill>
                <a:latin typeface="Times New Roman" panose="02020603050405020304" pitchFamily="18" charset="0"/>
                <a:ea typeface="Poppins Heavy"/>
                <a:cs typeface="Times New Roman" panose="02020603050405020304" pitchFamily="18" charset="0"/>
                <a:sym typeface="Poppins Heavy"/>
              </a:rPr>
              <a:t>Literature survey</a:t>
            </a:r>
          </a:p>
        </p:txBody>
      </p:sp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xmlns="" id="{0AF06119-2F32-F870-040A-86F7224558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6997210"/>
              </p:ext>
            </p:extLst>
          </p:nvPr>
        </p:nvGraphicFramePr>
        <p:xfrm>
          <a:off x="304800" y="2781300"/>
          <a:ext cx="17678399" cy="71353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16740988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xmlns="" val="8131368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1607012048"/>
                    </a:ext>
                  </a:extLst>
                </a:gridCol>
                <a:gridCol w="1929552">
                  <a:extLst>
                    <a:ext uri="{9D8B030D-6E8A-4147-A177-3AD203B41FA5}">
                      <a16:colId xmlns:a16="http://schemas.microsoft.com/office/drawing/2014/main" xmlns="" val="1983929143"/>
                    </a:ext>
                  </a:extLst>
                </a:gridCol>
                <a:gridCol w="5783813">
                  <a:extLst>
                    <a:ext uri="{9D8B030D-6E8A-4147-A177-3AD203B41FA5}">
                      <a16:colId xmlns:a16="http://schemas.microsoft.com/office/drawing/2014/main" xmlns="" val="3886370319"/>
                    </a:ext>
                  </a:extLst>
                </a:gridCol>
                <a:gridCol w="5240634">
                  <a:extLst>
                    <a:ext uri="{9D8B030D-6E8A-4147-A177-3AD203B41FA5}">
                      <a16:colId xmlns:a16="http://schemas.microsoft.com/office/drawing/2014/main" xmlns="" val="127943305"/>
                    </a:ext>
                  </a:extLst>
                </a:gridCol>
              </a:tblGrid>
              <a:tr h="1372181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SR. NO 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u="none" strike="noStrike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Paper 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Journal/</a:t>
                      </a:r>
                    </a:p>
                    <a:p>
                      <a:pPr algn="ctr"/>
                      <a:r>
                        <a:rPr lang="en-US" sz="2000" b="1" u="none" strike="noStrike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Conference Name And Year 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u="none" strike="noStrike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u="none" strike="noStrike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</a:t>
                      </a: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2000" b="1" u="none" strike="noStrike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points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u="none" strike="noStrike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Challenges/Remarks 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15267127"/>
                  </a:ext>
                </a:extLst>
              </a:tr>
              <a:tr h="5763159">
                <a:tc>
                  <a:txBody>
                    <a:bodyPr/>
                    <a:lstStyle/>
                    <a:p>
                      <a:pPr algn="just"/>
                      <a:r>
                        <a:rPr lang="en-US" sz="1800" u="none" strike="noStrike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en-US" sz="1800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  <a:p>
                      <a:pPr algn="just"/>
                      <a:endParaRPr lang="en-IN" sz="1800" u="none" strike="noStrike" kern="12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1800" u="none" strike="noStrike" kern="12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1800" u="none" strike="noStrike" kern="12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1800" u="none" strike="noStrike" kern="12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1800" u="none" strike="noStrike" kern="12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1800" u="none" strike="noStrike" kern="12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1800" u="none" strike="noStrike" kern="12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1800" u="none" strike="noStrike" kern="12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1800" u="none" strike="noStrike" kern="12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800" u="none" strike="noStrike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800" u="none" strike="noStrike" kern="12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IoT in agriculture: challenges and opportunities.</a:t>
                      </a:r>
                    </a:p>
                    <a:p>
                      <a:pPr algn="just"/>
                      <a:endParaRPr lang="en-IN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Sensor-Based Automated Irrigation Systems in Smart Farming.</a:t>
                      </a:r>
                      <a:endParaRPr lang="en-IN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IEEE </a:t>
                      </a:r>
                      <a:r>
                        <a:rPr lang="en-US" sz="1800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Journal of Agricultural Research (03681157)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 </a:t>
                      </a:r>
                      <a:r>
                        <a:rPr lang="en-US" sz="1800" i="1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59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(1), (2021)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kern="1200" dirty="0" smtClean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International Journal of Agricultural Innovation and Research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9(3), 12-25,(2020).</a:t>
                      </a:r>
                      <a:endParaRPr lang="en-IN" sz="1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Farooq, M. S., &amp; Akram, S.</a:t>
                      </a:r>
                    </a:p>
                    <a:p>
                      <a:pPr algn="just"/>
                      <a:endParaRPr lang="en-I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Chaudhary, V., &amp; Patel, M. </a:t>
                      </a:r>
                      <a:endParaRPr lang="en-IN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just">
                        <a:buFont typeface="Arial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IoT in agriculture faces obstacles such as limited internet connectivity in rural areas and high costs of implementation.</a:t>
                      </a:r>
                    </a:p>
                    <a:p>
                      <a:pPr marL="342900" lvl="0" indent="-342900" algn="just">
                        <a:buFont typeface="Arial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It enables precision farming, real-time monitoring, and improved resource efficiency, driving sustainable agricultural practices.</a:t>
                      </a:r>
                    </a:p>
                    <a:p>
                      <a:pPr algn="just"/>
                      <a:endParaRPr lang="en-I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Sensor-based irrigation systems monitor soil moisture and weather conditions, ensuring water is used only when needed, reducing waste.</a:t>
                      </a: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US" sz="1800" b="0" dirty="0" smtClean="0">
                          <a:latin typeface="Times New Roman" pitchFamily="18" charset="0"/>
                          <a:cs typeface="Times New Roman" pitchFamily="18" charset="0"/>
                        </a:rPr>
                        <a:t>Automation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These systems automatically control irrigation based on real-time data, saving farmers time and effort.</a:t>
                      </a:r>
                    </a:p>
                    <a:p>
                      <a:pPr marL="342900" indent="-342900">
                        <a:buFont typeface="Arial" pitchFamily="34" charset="0"/>
                        <a:buChar char="•"/>
                      </a:pPr>
                      <a:r>
                        <a:rPr lang="en-US" sz="1800" b="0" dirty="0" smtClean="0">
                          <a:latin typeface="Times New Roman" pitchFamily="18" charset="0"/>
                          <a:cs typeface="Times New Roman" pitchFamily="18" charset="0"/>
                        </a:rPr>
                        <a:t>Improved</a:t>
                      </a:r>
                      <a:r>
                        <a:rPr 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="0" dirty="0" smtClean="0">
                          <a:latin typeface="Times New Roman" pitchFamily="18" charset="0"/>
                          <a:cs typeface="Times New Roman" pitchFamily="18" charset="0"/>
                        </a:rPr>
                        <a:t>Crop</a:t>
                      </a:r>
                      <a:r>
                        <a:rPr 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="0" dirty="0" smtClean="0">
                          <a:latin typeface="Times New Roman" pitchFamily="18" charset="0"/>
                          <a:cs typeface="Times New Roman" pitchFamily="18" charset="0"/>
                        </a:rPr>
                        <a:t>Health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By providing precise water levels, the system helps crops grow better, boosting yield and quality.</a:t>
                      </a:r>
                    </a:p>
                    <a:p>
                      <a:pPr algn="just"/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just">
                        <a:buFont typeface="Arial" pitchFamily="34" charset="0"/>
                        <a:buChar char="•"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Many rural areas lack stable internet, making it hard for IoT devices to work efficiently.</a:t>
                      </a:r>
                    </a:p>
                    <a:p>
                      <a:pPr marL="342900" indent="-342900" algn="just">
                        <a:buFont typeface="Arial" pitchFamily="34" charset="0"/>
                        <a:buChar char="•"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The price of IoT devices and maintenance can be too expensive for small farmers.</a:t>
                      </a:r>
                    </a:p>
                    <a:p>
                      <a:pPr marL="342900" indent="-342900" algn="just">
                        <a:buFont typeface="Arial" pitchFamily="34" charset="0"/>
                        <a:buChar char="•"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Farmers worry about their data being hacked or misused.</a:t>
                      </a:r>
                    </a:p>
                    <a:p>
                      <a:endParaRPr lang="en-US" dirty="0" smtClean="0"/>
                    </a:p>
                    <a:p>
                      <a:pPr marL="285750" indent="-285750" algn="just">
                        <a:buFont typeface="Arial" panose="020B0604020202020204" pitchFamily="34" charset="0"/>
                        <a:buNone/>
                      </a:pPr>
                      <a:endParaRPr lang="en-IN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just">
                        <a:buFont typeface="Arial" panose="020B0604020202020204" pitchFamily="34" charset="0"/>
                        <a:buNone/>
                      </a:pPr>
                      <a:endParaRPr lang="en-IN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 algn="just">
                        <a:buFont typeface="Arial" pitchFamily="34" charset="0"/>
                        <a:buChar char="•"/>
                      </a:pPr>
                      <a:endParaRPr lang="en-IN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 algn="just">
                        <a:buFont typeface="Arial" pitchFamily="34" charset="0"/>
                        <a:buChar char="•"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Setting up sensor-based systems can be expensive, especially for small-scale farmers.</a:t>
                      </a:r>
                    </a:p>
                    <a:p>
                      <a:pPr marL="342900" indent="-342900" algn="just">
                        <a:buFont typeface="Arial" pitchFamily="34" charset="0"/>
                        <a:buChar char="•"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Farmers may face difficulties in using and maintaining the advanced technology.</a:t>
                      </a:r>
                    </a:p>
                    <a:p>
                      <a:pPr marL="342900" indent="-342900" algn="just">
                        <a:buFont typeface="Arial" pitchFamily="34" charset="0"/>
                        <a:buChar char="•"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Reliable internet or network access is often needed, which might not be available in remote areas.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62062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96924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2CBA27F-2EB7-4FE6-9789-878248DB8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>
            <a:extLst>
              <a:ext uri="{FF2B5EF4-FFF2-40B4-BE49-F238E27FC236}">
                <a16:creationId xmlns:a16="http://schemas.microsoft.com/office/drawing/2014/main" xmlns="" id="{FB9F093A-9F8F-E513-036E-DEE807548071}"/>
              </a:ext>
            </a:extLst>
          </p:cNvPr>
          <p:cNvGrpSpPr/>
          <p:nvPr/>
        </p:nvGrpSpPr>
        <p:grpSpPr>
          <a:xfrm>
            <a:off x="0" y="0"/>
            <a:ext cx="18288000" cy="2476500"/>
            <a:chOff x="0" y="0"/>
            <a:chExt cx="6671512" cy="2316725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xmlns="" id="{DD5FE601-7549-4897-D2D8-7F1043BA6A08}"/>
                </a:ext>
              </a:extLst>
            </p:cNvPr>
            <p:cNvSpPr/>
            <p:nvPr/>
          </p:nvSpPr>
          <p:spPr>
            <a:xfrm>
              <a:off x="0" y="0"/>
              <a:ext cx="6671512" cy="2316725"/>
            </a:xfrm>
            <a:custGeom>
              <a:avLst/>
              <a:gdLst/>
              <a:ahLst/>
              <a:cxnLst/>
              <a:rect l="l" t="t" r="r" b="b"/>
              <a:pathLst>
                <a:path w="6671512" h="2316725">
                  <a:moveTo>
                    <a:pt x="0" y="0"/>
                  </a:moveTo>
                  <a:lnTo>
                    <a:pt x="6671512" y="0"/>
                  </a:lnTo>
                  <a:lnTo>
                    <a:pt x="6671512" y="2316725"/>
                  </a:lnTo>
                  <a:lnTo>
                    <a:pt x="0" y="2316725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en-IN" dirty="0"/>
            </a:p>
          </p:txBody>
        </p:sp>
      </p:grpSp>
      <p:sp>
        <p:nvSpPr>
          <p:cNvPr id="13" name="TextBox 13">
            <a:extLst>
              <a:ext uri="{FF2B5EF4-FFF2-40B4-BE49-F238E27FC236}">
                <a16:creationId xmlns:a16="http://schemas.microsoft.com/office/drawing/2014/main" xmlns="" id="{CDECE2FE-F2C9-A388-4F81-33667B6B8B6C}"/>
              </a:ext>
            </a:extLst>
          </p:cNvPr>
          <p:cNvSpPr txBox="1"/>
          <p:nvPr/>
        </p:nvSpPr>
        <p:spPr>
          <a:xfrm>
            <a:off x="4762500" y="827560"/>
            <a:ext cx="8763000" cy="8213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 dirty="0">
                <a:solidFill>
                  <a:schemeClr val="bg1"/>
                </a:solidFill>
                <a:latin typeface="Times New Roman" panose="02020603050405020304" pitchFamily="18" charset="0"/>
                <a:ea typeface="Poppins Heavy"/>
                <a:cs typeface="Times New Roman" panose="02020603050405020304" pitchFamily="18" charset="0"/>
                <a:sym typeface="Poppins Heavy"/>
              </a:rPr>
              <a:t>Literature survey</a:t>
            </a:r>
          </a:p>
        </p:txBody>
      </p:sp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xmlns="" id="{35419295-23F6-C9AA-4C4B-94E3C4122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60757455"/>
              </p:ext>
            </p:extLst>
          </p:nvPr>
        </p:nvGraphicFramePr>
        <p:xfrm>
          <a:off x="304800" y="2781300"/>
          <a:ext cx="17678399" cy="71353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16740988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xmlns="" val="8131368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1607012048"/>
                    </a:ext>
                  </a:extLst>
                </a:gridCol>
                <a:gridCol w="1929552">
                  <a:extLst>
                    <a:ext uri="{9D8B030D-6E8A-4147-A177-3AD203B41FA5}">
                      <a16:colId xmlns:a16="http://schemas.microsoft.com/office/drawing/2014/main" xmlns="" val="1983929143"/>
                    </a:ext>
                  </a:extLst>
                </a:gridCol>
                <a:gridCol w="5783813">
                  <a:extLst>
                    <a:ext uri="{9D8B030D-6E8A-4147-A177-3AD203B41FA5}">
                      <a16:colId xmlns:a16="http://schemas.microsoft.com/office/drawing/2014/main" xmlns="" val="3886370319"/>
                    </a:ext>
                  </a:extLst>
                </a:gridCol>
                <a:gridCol w="5240634">
                  <a:extLst>
                    <a:ext uri="{9D8B030D-6E8A-4147-A177-3AD203B41FA5}">
                      <a16:colId xmlns:a16="http://schemas.microsoft.com/office/drawing/2014/main" xmlns="" val="127943305"/>
                    </a:ext>
                  </a:extLst>
                </a:gridCol>
              </a:tblGrid>
              <a:tr h="1372181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SR. NO 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u="none" strike="noStrike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Paper 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Journal/</a:t>
                      </a:r>
                    </a:p>
                    <a:p>
                      <a:pPr algn="ctr"/>
                      <a:r>
                        <a:rPr lang="en-US" sz="2000" b="1" u="none" strike="noStrike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Conference Name And Year 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u="none" strike="noStrike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u="none" strike="noStrike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</a:t>
                      </a: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2000" b="1" u="none" strike="noStrike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points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u="none" strike="noStrike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Challenges/Remarks 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15267127"/>
                  </a:ext>
                </a:extLst>
              </a:tr>
              <a:tr h="5763159">
                <a:tc>
                  <a:txBody>
                    <a:bodyPr/>
                    <a:lstStyle/>
                    <a:p>
                      <a:pPr algn="just"/>
                      <a:r>
                        <a:rPr lang="en-US" sz="1800" u="none" strike="noStrike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en-US" sz="1800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  <a:p>
                      <a:pPr algn="just"/>
                      <a:endParaRPr lang="en-IN" sz="1800" u="none" strike="noStrike" kern="12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1800" u="none" strike="noStrike" kern="12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1800" u="none" strike="noStrike" kern="12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1800" u="none" strike="noStrike" kern="12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1800" u="none" strike="noStrike" kern="12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1800" u="none" strike="noStrike" kern="12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1800" u="none" strike="noStrike" kern="12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1800" u="none" strike="noStrike" kern="12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1800" u="none" strike="noStrike" kern="12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1800" u="none" strike="noStrike" kern="12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800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Role of Cloud Analytics in IoT-Based Precision Farming.</a:t>
                      </a:r>
                      <a:endParaRPr lang="en-US" sz="18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Improving Crop Yield with IoT-Based Smart Fertilization Systems.</a:t>
                      </a:r>
                      <a:endParaRPr lang="en-IN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Agriculture and Big Data Journal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5(1), 30-42,(2023).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Agriculture Technology Review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11(6), 78-92,(2022).</a:t>
                      </a:r>
                      <a:endParaRPr lang="en-IN" sz="180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Kaur, S., &amp; Singh, J. </a:t>
                      </a:r>
                    </a:p>
                    <a:p>
                      <a:pPr algn="l"/>
                      <a:endParaRPr lang="en-IN" sz="180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endParaRPr lang="en-IN" sz="180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endParaRPr lang="en-IN" sz="180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endParaRPr lang="en-IN" sz="180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endParaRPr lang="en-IN" sz="180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endParaRPr lang="en-IN" sz="180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endParaRPr lang="en-IN" sz="180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endParaRPr lang="en-IN" sz="180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endParaRPr lang="en-IN" sz="180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Tran, N., &amp; Le, T</a:t>
                      </a:r>
                      <a:endParaRPr lang="en-IN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just">
                        <a:buFont typeface="Arial" pitchFamily="34" charset="0"/>
                        <a:buChar char="•"/>
                      </a:pPr>
                      <a:r>
                        <a:rPr lang="en-US" sz="1800" b="0" dirty="0" smtClean="0">
                          <a:latin typeface="Times New Roman" pitchFamily="18" charset="0"/>
                          <a:cs typeface="Times New Roman" pitchFamily="18" charset="0"/>
                        </a:rPr>
                        <a:t>Data Storage and Processing 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Cloud analytics enables the storage and processing of large volumes of data from IoT sensors, allowing farmers to access insights remotely and in real time.</a:t>
                      </a:r>
                    </a:p>
                    <a:p>
                      <a:pPr marL="342900" indent="-342900" algn="just">
                        <a:buFont typeface="Arial" pitchFamily="34" charset="0"/>
                        <a:buChar char="•"/>
                      </a:pPr>
                      <a:r>
                        <a:rPr lang="en-US" sz="1800" b="0" dirty="0" smtClean="0">
                          <a:latin typeface="Times New Roman" pitchFamily="18" charset="0"/>
                          <a:cs typeface="Times New Roman" pitchFamily="18" charset="0"/>
                        </a:rPr>
                        <a:t>Predictive</a:t>
                      </a:r>
                      <a:r>
                        <a:rPr 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b="0" dirty="0" smtClean="0">
                          <a:latin typeface="Times New Roman" pitchFamily="18" charset="0"/>
                          <a:cs typeface="Times New Roman" pitchFamily="18" charset="0"/>
                        </a:rPr>
                        <a:t>Insights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By analyzing data from IoT devices, cloud analytics helps in predicting crop health, weather patterns, and optimal irrigation schedules, improving farm productivity and efficiency.</a:t>
                      </a: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endParaRPr lang="en-I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50000"/>
                        </a:lnSpc>
                        <a:buFont typeface="Arial" pitchFamily="34" charset="0"/>
                        <a:buNone/>
                      </a:pPr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I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IoT systems monitor soil and plant health, delivering fertilizers only where needed, improving crop yield while reducing waste.</a:t>
                      </a: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Sensors track environmental conditions like moisture and temperature, allowing for timely anaccurate fertilization adjustments.</a:t>
                      </a:r>
                    </a:p>
                    <a:p>
                      <a:pPr marL="342900" marR="0" lvl="0" indent="-3429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Using smart systems reduces overuse of fertilizers, conserving resources and minimizing environmental impactd</a:t>
                      </a:r>
                      <a:r>
                        <a:rPr lang="en-US" sz="1400" dirty="0" smtClean="0"/>
                        <a:t>.</a:t>
                      </a:r>
                      <a:endParaRPr lang="en-IN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just">
                        <a:buFont typeface="Arial" pitchFamily="34" charset="0"/>
                        <a:buChar char="•"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The vast amount of sensitive data collected by IoT devices can be vulnerable to cyber-attacks or unauthorized access, requiring strong security measures.</a:t>
                      </a:r>
                    </a:p>
                    <a:p>
                      <a:pPr marL="342900" indent="-342900" algn="just">
                        <a:buFont typeface="Arial" pitchFamily="34" charset="0"/>
                        <a:buChar char="•"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Integrating data from various IoT sensors and ensuring its accurate processing and management in the cloud can be complex, requiring efficient systems for real-time analysis.</a:t>
                      </a:r>
                    </a:p>
                    <a:p>
                      <a:pPr marL="285750" lvl="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IN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lvl="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 algn="just">
                        <a:buFont typeface="Arial" pitchFamily="34" charset="0"/>
                        <a:buChar char="•"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Ensuring sensors provide reliable data for precise fertilizer application can be difficult due to environmental factors.</a:t>
                      </a:r>
                    </a:p>
                    <a:p>
                      <a:pPr marL="342900" indent="-342900" algn="just">
                        <a:buFont typeface="Arial" pitchFamily="34" charset="0"/>
                        <a:buChar char="•"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High initial setup costs and ongoing maintenance of IoT devices can be a barrier for farmers.</a:t>
                      </a:r>
                    </a:p>
                    <a:p>
                      <a:pPr marL="342900" indent="-342900" algn="just">
                        <a:buFont typeface="Arial" pitchFamily="34" charset="0"/>
                        <a:buChar char="•"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Combining new IoT technologies with traditional farming methods may require significant adjustments and training.</a:t>
                      </a:r>
                    </a:p>
                    <a:p>
                      <a:pPr marL="285750" lvl="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IN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62062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84439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014F8F9-D6D6-5321-8642-9FF31F505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>
            <a:extLst>
              <a:ext uri="{FF2B5EF4-FFF2-40B4-BE49-F238E27FC236}">
                <a16:creationId xmlns:a16="http://schemas.microsoft.com/office/drawing/2014/main" xmlns="" id="{0E707B8C-F574-54EB-731E-010698DC9192}"/>
              </a:ext>
            </a:extLst>
          </p:cNvPr>
          <p:cNvGrpSpPr/>
          <p:nvPr/>
        </p:nvGrpSpPr>
        <p:grpSpPr>
          <a:xfrm>
            <a:off x="0" y="0"/>
            <a:ext cx="18288000" cy="2476500"/>
            <a:chOff x="0" y="0"/>
            <a:chExt cx="6671512" cy="2316725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xmlns="" id="{04EF216E-96BD-6DC5-87D2-336F6CD5CB43}"/>
                </a:ext>
              </a:extLst>
            </p:cNvPr>
            <p:cNvSpPr/>
            <p:nvPr/>
          </p:nvSpPr>
          <p:spPr>
            <a:xfrm>
              <a:off x="0" y="0"/>
              <a:ext cx="6671512" cy="2316725"/>
            </a:xfrm>
            <a:custGeom>
              <a:avLst/>
              <a:gdLst/>
              <a:ahLst/>
              <a:cxnLst/>
              <a:rect l="l" t="t" r="r" b="b"/>
              <a:pathLst>
                <a:path w="6671512" h="2316725">
                  <a:moveTo>
                    <a:pt x="0" y="0"/>
                  </a:moveTo>
                  <a:lnTo>
                    <a:pt x="6671512" y="0"/>
                  </a:lnTo>
                  <a:lnTo>
                    <a:pt x="6671512" y="2316725"/>
                  </a:lnTo>
                  <a:lnTo>
                    <a:pt x="0" y="2316725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en-IN" dirty="0"/>
            </a:p>
          </p:txBody>
        </p:sp>
      </p:grpSp>
      <p:sp>
        <p:nvSpPr>
          <p:cNvPr id="13" name="TextBox 13">
            <a:extLst>
              <a:ext uri="{FF2B5EF4-FFF2-40B4-BE49-F238E27FC236}">
                <a16:creationId xmlns:a16="http://schemas.microsoft.com/office/drawing/2014/main" xmlns="" id="{3243CB5B-E728-EEE9-808F-C8CCD90960E9}"/>
              </a:ext>
            </a:extLst>
          </p:cNvPr>
          <p:cNvSpPr txBox="1"/>
          <p:nvPr/>
        </p:nvSpPr>
        <p:spPr>
          <a:xfrm>
            <a:off x="4762500" y="827560"/>
            <a:ext cx="8763000" cy="8213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 dirty="0">
                <a:solidFill>
                  <a:schemeClr val="bg1"/>
                </a:solidFill>
                <a:latin typeface="Times New Roman" panose="02020603050405020304" pitchFamily="18" charset="0"/>
                <a:ea typeface="Poppins Heavy"/>
                <a:cs typeface="Times New Roman" panose="02020603050405020304" pitchFamily="18" charset="0"/>
                <a:sym typeface="Poppins Heavy"/>
              </a:rPr>
              <a:t>Literature survey</a:t>
            </a:r>
          </a:p>
        </p:txBody>
      </p:sp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xmlns="" id="{680792FC-5C01-D66B-712C-99D876493D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31155182"/>
              </p:ext>
            </p:extLst>
          </p:nvPr>
        </p:nvGraphicFramePr>
        <p:xfrm>
          <a:off x="304800" y="2781300"/>
          <a:ext cx="17678399" cy="71353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16740988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xmlns="" val="8131368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1607012048"/>
                    </a:ext>
                  </a:extLst>
                </a:gridCol>
                <a:gridCol w="1929552">
                  <a:extLst>
                    <a:ext uri="{9D8B030D-6E8A-4147-A177-3AD203B41FA5}">
                      <a16:colId xmlns:a16="http://schemas.microsoft.com/office/drawing/2014/main" xmlns="" val="1983929143"/>
                    </a:ext>
                  </a:extLst>
                </a:gridCol>
                <a:gridCol w="5783813">
                  <a:extLst>
                    <a:ext uri="{9D8B030D-6E8A-4147-A177-3AD203B41FA5}">
                      <a16:colId xmlns:a16="http://schemas.microsoft.com/office/drawing/2014/main" xmlns="" val="3886370319"/>
                    </a:ext>
                  </a:extLst>
                </a:gridCol>
                <a:gridCol w="5240634">
                  <a:extLst>
                    <a:ext uri="{9D8B030D-6E8A-4147-A177-3AD203B41FA5}">
                      <a16:colId xmlns:a16="http://schemas.microsoft.com/office/drawing/2014/main" xmlns="" val="127943305"/>
                    </a:ext>
                  </a:extLst>
                </a:gridCol>
              </a:tblGrid>
              <a:tr h="1372181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SR. NO 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u="none" strike="noStrike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Paper 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Journal/</a:t>
                      </a:r>
                    </a:p>
                    <a:p>
                      <a:pPr algn="ctr"/>
                      <a:r>
                        <a:rPr lang="en-US" sz="2000" b="1" u="none" strike="noStrike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Conference Name And Year 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u="none" strike="noStrike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u="none" strike="noStrike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</a:t>
                      </a: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2000" b="1" u="none" strike="noStrike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points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u="none" strike="noStrike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Challenges/Remarks 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15267127"/>
                  </a:ext>
                </a:extLst>
              </a:tr>
              <a:tr h="5763159">
                <a:tc>
                  <a:txBody>
                    <a:bodyPr/>
                    <a:lstStyle/>
                    <a:p>
                      <a:pPr algn="just"/>
                      <a:r>
                        <a:rPr lang="en-US" sz="1800" u="none" strike="noStrike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en-US" sz="1800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  <a:p>
                      <a:pPr algn="just"/>
                      <a:endParaRPr lang="en-IN" sz="1800" u="none" strike="noStrike" kern="12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1800" u="none" strike="noStrike" kern="12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1800" u="none" strike="noStrike" kern="12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1800" u="none" strike="noStrike" kern="12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1800" u="none" strike="noStrike" kern="12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1800" u="none" strike="noStrike" kern="12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1800" u="none" strike="noStrike" kern="12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1800" u="none" strike="noStrike" kern="12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1800" u="none" strike="noStrike" kern="12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800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IoT-based crop health monitoring using AI.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IoT-based intelligent irrigation support system for smart farming applications. </a:t>
                      </a:r>
                      <a:endParaRPr lang="en-IN" sz="1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Journal of Smart Agriculture Systems, 5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(4), 198-211,(2021).</a:t>
                      </a:r>
                    </a:p>
                    <a:p>
                      <a:endParaRPr lang="en-IN" sz="180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IN" sz="180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IN" sz="180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IN" sz="180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IN" sz="180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IN" sz="180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800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Adv. Distrib. Comput. Artif. Intell. J., 8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(2), 73–85,(2019)</a:t>
                      </a:r>
                      <a:endParaRPr lang="en-IN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Ahmed, A., &amp; Rahman, M.</a:t>
                      </a:r>
                    </a:p>
                    <a:p>
                      <a:endParaRPr lang="en-IN" sz="180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IN" sz="180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IN" sz="180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IN" sz="180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IN" sz="180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IN" sz="180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IN" sz="180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IN" sz="180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Nawandar, N. K., &amp; Satpute, V. </a:t>
                      </a:r>
                      <a:endParaRPr lang="en-IN" sz="1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just">
                        <a:buFont typeface="Arial" pitchFamily="34" charset="0"/>
                        <a:buChar char="•"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IoT sensors to collect real-time data on soil, weather, and crop conditions, improving farm management.</a:t>
                      </a:r>
                    </a:p>
                    <a:p>
                      <a:pPr marL="342900" indent="-342900" algn="just">
                        <a:buFont typeface="Arial" pitchFamily="34" charset="0"/>
                        <a:buChar char="•"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AI algorithms analyze the collected data to detect crop diseases, pests, or nutrient deficiencies quickly and accurately.</a:t>
                      </a:r>
                    </a:p>
                    <a:p>
                      <a:pPr marL="342900" indent="-342900" algn="just">
                        <a:buFont typeface="Arial" pitchFamily="34" charset="0"/>
                        <a:buChar char="•"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The system provides farmers with actionable insights and recommendations to optimize crop health and yield.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None/>
                      </a:pPr>
                      <a:endParaRPr lang="en-IN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just">
                        <a:buFont typeface="Arial" panose="020B0604020202020204" pitchFamily="34" charset="0"/>
                        <a:buNone/>
                      </a:pPr>
                      <a:endParaRPr lang="en-IN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just">
                        <a:buFont typeface="Arial" panose="020B0604020202020204" pitchFamily="34" charset="0"/>
                        <a:buNone/>
                      </a:pPr>
                      <a:endParaRPr lang="en-IN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 algn="just">
                        <a:buFont typeface="Arial" pitchFamily="34" charset="0"/>
                        <a:buChar char="•"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The system uses IoT devices like sensors and controllers to monitor soil moisture, weather, and crop health in real-time.</a:t>
                      </a:r>
                    </a:p>
                    <a:p>
                      <a:pPr marL="342900" indent="-342900" algn="just">
                        <a:buFont typeface="Arial" pitchFamily="34" charset="0"/>
                        <a:buChar char="•"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Automated irrigation is triggered based on sensor data, ensuring efficient water usage without manual intervention.</a:t>
                      </a:r>
                    </a:p>
                    <a:p>
                      <a:pPr marL="342900" indent="-342900" algn="just">
                        <a:buFont typeface="Arial" pitchFamily="34" charset="0"/>
                        <a:buChar char="•"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The system collects data for analysis to optimize irrigation schedules, improve crop yield, and conserve water.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None/>
                      </a:pP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Ensuring the sensors provide precise data in diverse environmental conditions.</a:t>
                      </a: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Handling large amounts of real-time data and making quick, accurate predictions.</a:t>
                      </a: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Maintaining reliable communication between sensors and central systems, especially in remote areas.</a:t>
                      </a: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endParaRPr lang="en-IN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endParaRPr lang="en-IN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endParaRPr lang="en-IN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Ensuring the sensors provide accurate data for proper irrigation decisions is challenging due to environmental factors.</a:t>
                      </a: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Reliable communication between devices can be disrupted by weak network signals in remote farming areas.</a:t>
                      </a:r>
                    </a:p>
                    <a:p>
                      <a:pPr marL="342900" lvl="0" indent="-342900" algn="just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Maintaining low energy usage while ensuring continuous operation of IoT devices in the field is a key challenge.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62062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65565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8100000">
            <a:off x="-1580822" y="-292307"/>
            <a:ext cx="3090723" cy="3090723"/>
            <a:chOff x="0" y="0"/>
            <a:chExt cx="1913890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4" name="Group 4"/>
          <p:cNvGrpSpPr/>
          <p:nvPr/>
        </p:nvGrpSpPr>
        <p:grpSpPr>
          <a:xfrm rot="-2700000">
            <a:off x="-1412966" y="-124452"/>
            <a:ext cx="2755011" cy="2755011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 rot="-8100000">
            <a:off x="16778099" y="-292307"/>
            <a:ext cx="3090723" cy="3090723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grpSp>
        <p:nvGrpSpPr>
          <p:cNvPr id="8" name="Group 8"/>
          <p:cNvGrpSpPr/>
          <p:nvPr/>
        </p:nvGrpSpPr>
        <p:grpSpPr>
          <a:xfrm rot="-2700000">
            <a:off x="16945955" y="-124452"/>
            <a:ext cx="2755011" cy="2755011"/>
            <a:chOff x="0" y="0"/>
            <a:chExt cx="1913890" cy="19138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0" y="3390932"/>
            <a:ext cx="18288000" cy="6896068"/>
            <a:chOff x="0" y="0"/>
            <a:chExt cx="3210665" cy="264775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210665" cy="2647756"/>
            </a:xfrm>
            <a:custGeom>
              <a:avLst/>
              <a:gdLst/>
              <a:ahLst/>
              <a:cxnLst/>
              <a:rect l="l" t="t" r="r" b="b"/>
              <a:pathLst>
                <a:path w="3210665" h="2647756">
                  <a:moveTo>
                    <a:pt x="0" y="0"/>
                  </a:moveTo>
                  <a:lnTo>
                    <a:pt x="3210665" y="0"/>
                  </a:lnTo>
                  <a:lnTo>
                    <a:pt x="3210665" y="2647756"/>
                  </a:lnTo>
                  <a:lnTo>
                    <a:pt x="0" y="2647756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1480498" y="1076853"/>
            <a:ext cx="15327005" cy="9882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 spc="400" dirty="0">
                <a:solidFill>
                  <a:srgbClr val="2B4A9D"/>
                </a:solidFill>
                <a:latin typeface="Times New Roman" panose="02020603050405020304" pitchFamily="18" charset="0"/>
                <a:ea typeface="Poppins Ultra-Bold"/>
                <a:cs typeface="Times New Roman" panose="02020603050405020304" pitchFamily="18" charset="0"/>
                <a:sym typeface="Poppins Ultra-Bold"/>
              </a:rPr>
              <a:t>Research Gap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354486" y="3943912"/>
            <a:ext cx="16453017" cy="44319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350" indent="-514350" algn="just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Current IoT systems are limited to specific crops or regions and struggle with integrating diverse devices and platforms effectively.</a:t>
            </a:r>
          </a:p>
          <a:p>
            <a:pPr marL="514350" indent="-514350" algn="just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Insufficient network infrastructure, especially in rural areas, hampers real-time data transmission and system efficiency.</a:t>
            </a:r>
          </a:p>
          <a:p>
            <a:pPr marL="514350" indent="-514350" algn="just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High initial setup costs for IoT-based solutions deter adoption, particularly among small-scale farmers.</a:t>
            </a:r>
          </a:p>
          <a:p>
            <a:pPr marL="514350" indent="-514350" algn="just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Existing systems lack optimized energy solutions, which is critical for remote farming areas.</a:t>
            </a:r>
          </a:p>
          <a:p>
            <a:pPr marL="514350" indent="-514350" algn="just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Limited research exists on how IoT affects soil health, biodiversity, and the socio-economic welfare of farmers over time.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3905</TotalTime>
  <Words>2185</Words>
  <Application>Microsoft Office PowerPoint</Application>
  <PresentationFormat>Custom</PresentationFormat>
  <Paragraphs>433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Times New Roman</vt:lpstr>
      <vt:lpstr>Poppins Heavy</vt:lpstr>
      <vt:lpstr>Malgun Gothic</vt:lpstr>
      <vt:lpstr>Calibri</vt:lpstr>
      <vt:lpstr>Poppins Ultra-Bold</vt:lpstr>
      <vt:lpstr>Lato Bold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Windows User</cp:lastModifiedBy>
  <cp:revision>76</cp:revision>
  <dcterms:created xsi:type="dcterms:W3CDTF">2006-08-16T00:00:00Z</dcterms:created>
  <dcterms:modified xsi:type="dcterms:W3CDTF">2024-11-25T06:01:46Z</dcterms:modified>
  <dc:identifier>DAGRq2uHoD8</dc:identifier>
</cp:coreProperties>
</file>