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20.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1.xml" ContentType="application/vnd.openxmlformats-officedocument.presentationml.notesSlide+xml"/>
  <Override PartName="/ppt/slides/slide21.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ableStyles" Target="tableStyles.xml"/><Relationship Id="rId2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10/7/2024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736570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840425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470727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36544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951760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062618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3312235"/>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14" name="对象"/>
          <p:cNvSpPr>
            <a:spLocks noGrp="1"/>
          </p:cNvSpPr>
          <p:nvPr>
            <p:ph type="sldImg"/>
          </p:nvPr>
        </p:nvSpPr>
        <p:spPr>
          <a:xfrm rot="0">
            <a:off x="4038600" y="857250"/>
            <a:ext cx="4114800" cy="2314575"/>
          </a:xfrm>
          <a:prstGeom prst="rect"/>
          <a:noFill/>
          <a:ln w="12700" cmpd="sng" cap="flat">
            <a:noFill/>
            <a:prstDash val="solid"/>
            <a:miter/>
          </a:ln>
        </p:spPr>
      </p:sp>
      <p:sp>
        <p:nvSpPr>
          <p:cNvPr id="2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3379136"/>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21" name="对象"/>
          <p:cNvSpPr>
            <a:spLocks noGrp="1"/>
          </p:cNvSpPr>
          <p:nvPr>
            <p:ph type="sldImg"/>
          </p:nvPr>
        </p:nvSpPr>
        <p:spPr>
          <a:xfrm rot="0">
            <a:off x="4038600" y="857250"/>
            <a:ext cx="4114800" cy="2314575"/>
          </a:xfrm>
          <a:prstGeom prst="rect"/>
          <a:noFill/>
          <a:ln w="12700" cmpd="sng" cap="flat">
            <a:noFill/>
            <a:prstDash val="solid"/>
            <a:miter/>
          </a:ln>
        </p:spPr>
      </p:sp>
      <p:sp>
        <p:nvSpPr>
          <p:cNvPr id="2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0196342"/>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27" name="对象"/>
          <p:cNvSpPr>
            <a:spLocks noGrp="1"/>
          </p:cNvSpPr>
          <p:nvPr>
            <p:ph type="sldImg"/>
          </p:nvPr>
        </p:nvSpPr>
        <p:spPr>
          <a:xfrm rot="0">
            <a:off x="4038600" y="857250"/>
            <a:ext cx="4114800" cy="2314575"/>
          </a:xfrm>
          <a:prstGeom prst="rect"/>
          <a:noFill/>
          <a:ln w="12700" cmpd="sng" cap="flat">
            <a:noFill/>
            <a:prstDash val="solid"/>
            <a:miter/>
          </a:ln>
        </p:spPr>
      </p:sp>
      <p:sp>
        <p:nvSpPr>
          <p:cNvPr id="2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300785"/>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3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0746828"/>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37" name="对象"/>
          <p:cNvSpPr>
            <a:spLocks noGrp="1"/>
          </p:cNvSpPr>
          <p:nvPr>
            <p:ph type="sldImg"/>
          </p:nvPr>
        </p:nvSpPr>
        <p:spPr>
          <a:xfrm rot="0">
            <a:off x="4038600" y="857250"/>
            <a:ext cx="4114800" cy="2314575"/>
          </a:xfrm>
          <a:prstGeom prst="rect"/>
          <a:noFill/>
          <a:ln w="12700" cmpd="sng" cap="flat">
            <a:noFill/>
            <a:prstDash val="solid"/>
            <a:miter/>
          </a:ln>
        </p:spPr>
      </p:sp>
      <p:sp>
        <p:nvSpPr>
          <p:cNvPr id="2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340538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1066307"/>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
        <p:nvSpPr>
          <p:cNvPr id="246" name="对象"/>
          <p:cNvSpPr>
            <a:spLocks noGrp="1"/>
          </p:cNvSpPr>
          <p:nvPr>
            <p:ph type="sldImg"/>
          </p:nvPr>
        </p:nvSpPr>
        <p:spPr>
          <a:xfrm rot="0">
            <a:off x="4038600" y="857250"/>
            <a:ext cx="4114800" cy="2314575"/>
          </a:xfrm>
          <a:prstGeom prst="rect"/>
          <a:noFill/>
          <a:ln w="12700" cmpd="sng" cap="flat">
            <a:noFill/>
            <a:prstDash val="solid"/>
            <a:miter/>
          </a:ln>
        </p:spPr>
      </p:sp>
      <p:sp>
        <p:nvSpPr>
          <p:cNvPr id="2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2192497"/>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
        <p:nvSpPr>
          <p:cNvPr id="262" name="对象"/>
          <p:cNvSpPr>
            <a:spLocks noGrp="1"/>
          </p:cNvSpPr>
          <p:nvPr>
            <p:ph type="sldImg"/>
          </p:nvPr>
        </p:nvSpPr>
        <p:spPr>
          <a:xfrm rot="0">
            <a:off x="4038600" y="857250"/>
            <a:ext cx="4114800" cy="2314575"/>
          </a:xfrm>
          <a:prstGeom prst="rect"/>
          <a:noFill/>
          <a:ln w="12700" cmpd="sng" cap="flat">
            <a:noFill/>
            <a:prstDash val="solid"/>
            <a:miter/>
          </a:ln>
        </p:spPr>
      </p:sp>
      <p:sp>
        <p:nvSpPr>
          <p:cNvPr id="2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3838658"/>
      </p:ext>
    </p:extLst>
  </p:cSld>
  <p:clrMapOvr>
    <a:masterClrMapping/>
  </p:clrMapOvr>
</p:notes>
</file>

<file path=ppt/notesSlides/notesSlide2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22</a:t>
            </a:fld>
            <a:endParaRPr lang="zh-CN" altLang="en-US" sz="1200">
              <a:latin typeface="Calibri" pitchFamily="0" charset="0"/>
              <a:ea typeface="等线" pitchFamily="0" charset="0"/>
              <a:cs typeface="Calibri" pitchFamily="0" charset="0"/>
            </a:endParaRPr>
          </a:p>
        </p:txBody>
      </p:sp>
      <p:sp>
        <p:nvSpPr>
          <p:cNvPr id="266" name="对象"/>
          <p:cNvSpPr>
            <a:spLocks noGrp="1"/>
          </p:cNvSpPr>
          <p:nvPr>
            <p:ph type="sldImg"/>
          </p:nvPr>
        </p:nvSpPr>
        <p:spPr>
          <a:xfrm rot="0">
            <a:off x="4038600" y="857250"/>
            <a:ext cx="4114800" cy="2314575"/>
          </a:xfrm>
          <a:prstGeom prst="rect"/>
          <a:noFill/>
          <a:ln w="12700" cmpd="sng" cap="flat">
            <a:noFill/>
            <a:prstDash val="solid"/>
            <a:miter/>
          </a:ln>
        </p:spPr>
      </p:sp>
      <p:sp>
        <p:nvSpPr>
          <p:cNvPr id="2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978912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938111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805356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619219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97410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760191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437711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159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250095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8029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30303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585797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077050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96"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9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8"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99"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0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1"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0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03"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0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207"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20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9410148"/>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4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51"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55"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5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5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6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239498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82686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179512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32232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091070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6008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93634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42934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40520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08425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Danakhodeesvaran 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CM014</a:t>
            </a:r>
            <a:endParaRPr lang="en-US" altLang="zh-CN" sz="2400" b="0" i="0" u="none" strike="noStrike" kern="1200" cap="none" spc="0" baseline="0">
              <a:solidFill>
                <a:srgbClr val="000000"/>
              </a:solidFill>
              <a:latin typeface="Plus Jakarta Display"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IAN </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270" name="文本框"/>
          <p:cNvSpPr txBox="1">
            <a:spLocks/>
          </p:cNvSpPr>
          <p:nvPr/>
        </p:nvSpPr>
        <p:spPr>
          <a:xfrm rot="0">
            <a:off x="4108387" y="4435861"/>
            <a:ext cx="7546092"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1533070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1361634" y="1611906"/>
            <a:ext cx="8749734"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8" name="矩形"/>
          <p:cNvSpPr>
            <a:spLocks/>
          </p:cNvSpPr>
          <p:nvPr/>
        </p:nvSpPr>
        <p:spPr>
          <a:xfrm rot="0">
            <a:off x="1029762" y="3089235"/>
            <a:ext cx="6435376"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Pivot table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59" name="矩形"/>
          <p:cNvSpPr>
            <a:spLocks/>
          </p:cNvSpPr>
          <p:nvPr/>
        </p:nvSpPr>
        <p:spPr>
          <a:xfrm rot="0">
            <a:off x="1269121" y="3977530"/>
            <a:ext cx="8842248" cy="258775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0" name="矩形"/>
          <p:cNvSpPr>
            <a:spLocks/>
          </p:cNvSpPr>
          <p:nvPr/>
        </p:nvSpPr>
        <p:spPr>
          <a:xfrm rot="0">
            <a:off x="1029762" y="922158"/>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Formula = checking for performance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275247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矩形"/>
          <p:cNvSpPr>
            <a:spLocks/>
          </p:cNvSpPr>
          <p:nvPr/>
        </p:nvSpPr>
        <p:spPr>
          <a:xfrm rot="0">
            <a:off x="1163522" y="387062"/>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Graph</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64" name="矩形"/>
          <p:cNvSpPr>
            <a:spLocks/>
          </p:cNvSpPr>
          <p:nvPr/>
        </p:nvSpPr>
        <p:spPr>
          <a:xfrm rot="0">
            <a:off x="1163522" y="1097683"/>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5" name="矩形"/>
          <p:cNvSpPr>
            <a:spLocks/>
          </p:cNvSpPr>
          <p:nvPr/>
        </p:nvSpPr>
        <p:spPr>
          <a:xfrm rot="0">
            <a:off x="1163522" y="1869859"/>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6" name="矩形"/>
          <p:cNvSpPr>
            <a:spLocks/>
          </p:cNvSpPr>
          <p:nvPr/>
        </p:nvSpPr>
        <p:spPr>
          <a:xfrm rot="0">
            <a:off x="1163522" y="2642035"/>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7" name="矩形"/>
          <p:cNvSpPr>
            <a:spLocks/>
          </p:cNvSpPr>
          <p:nvPr/>
        </p:nvSpPr>
        <p:spPr>
          <a:xfrm rot="0">
            <a:off x="1163522" y="3477990"/>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8" name="矩形"/>
          <p:cNvSpPr>
            <a:spLocks/>
          </p:cNvSpPr>
          <p:nvPr/>
        </p:nvSpPr>
        <p:spPr>
          <a:xfrm rot="0">
            <a:off x="1163522" y="4250166"/>
            <a:ext cx="8842249" cy="36933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5: Finalize- Review and adjust your graph as needed.- Save your workbook.</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96579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50"/>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00B050"/>
              </a:solidFill>
              <a:latin typeface="Trebuchet MS" pitchFamily="0" charset="0"/>
              <a:ea typeface="宋体" pitchFamily="0" charset="0"/>
              <a:cs typeface="Trebuchet MS" pitchFamily="0" charset="0"/>
            </a:endParaRPr>
          </a:p>
        </p:txBody>
      </p:sp>
      <p:sp>
        <p:nvSpPr>
          <p:cNvPr id="172" name="矩形"/>
          <p:cNvSpPr>
            <a:spLocks/>
          </p:cNvSpPr>
          <p:nvPr/>
        </p:nvSpPr>
        <p:spPr>
          <a:xfrm rot="0">
            <a:off x="910190" y="1399032"/>
            <a:ext cx="8365535" cy="267765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 (unique identifier)</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Name( First name ,last name)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Job Title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6.  Performance Ratings (e.g., 1-5 scale, low to very high)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7.  Gender</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5724585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80" name="文本框"/>
          <p:cNvSpPr>
            <a:spLocks noGrp="1"/>
          </p:cNvSpPr>
          <p:nvPr>
            <p:ph type="title"/>
          </p:nvPr>
        </p:nvSpPr>
        <p:spPr>
          <a:xfrm rot="0">
            <a:off x="580330" y="293051"/>
            <a:ext cx="8480425" cy="67069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495642" y="1433839"/>
            <a:ext cx="6101487" cy="523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Calibri" pitchFamily="0" charset="0"/>
                <a:ea typeface="宋体" pitchFamily="0" charset="0"/>
                <a:cs typeface="Calibri" pitchFamily="0" charset="0"/>
              </a:rPr>
              <a:t>Performance analysis formula</a:t>
            </a:r>
            <a:endParaRPr lang="zh-CN" altLang="en-US" sz="2800" b="1" i="0" u="none" strike="noStrike" kern="1200" cap="none" spc="0" baseline="0">
              <a:solidFill>
                <a:srgbClr val="FF0000"/>
              </a:solidFill>
              <a:latin typeface="Calibri" pitchFamily="0" charset="0"/>
              <a:ea typeface="宋体" pitchFamily="0" charset="0"/>
              <a:cs typeface="Calibri" pitchFamily="0" charset="0"/>
            </a:endParaRPr>
          </a:p>
        </p:txBody>
      </p:sp>
      <p:sp>
        <p:nvSpPr>
          <p:cNvPr id="183" name="矩形"/>
          <p:cNvSpPr>
            <a:spLocks/>
          </p:cNvSpPr>
          <p:nvPr/>
        </p:nvSpPr>
        <p:spPr>
          <a:xfrm rot="0">
            <a:off x="3045256" y="228091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=IFS(G5&gt;=5,"VERY HIGH",G5&gt;=4,"HEIGH",G5&gt;=3,"MED",TRUE,"LOW")</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08826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矩形"/>
          <p:cNvSpPr>
            <a:spLocks/>
          </p:cNvSpPr>
          <p:nvPr/>
        </p:nvSpPr>
        <p:spPr>
          <a:xfrm rot="0">
            <a:off x="1445330" y="1136544"/>
            <a:ext cx="6096914"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Data collection *</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92" name="矩形"/>
          <p:cNvSpPr>
            <a:spLocks/>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lang="zh-CN" altLang="en-US" sz="2800" b="1"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93" name="矩形"/>
          <p:cNvSpPr>
            <a:spLocks/>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Step 2: Choose a Dataset- Search for relevant employee datasets on </a:t>
            </a:r>
            <a:r>
              <a:rPr lang="en-US" altLang="zh-CN" sz="2800" b="1" i="0" u="none" strike="noStrike" kern="1200" cap="none" spc="0" baseline="0">
                <a:solidFill>
                  <a:schemeClr val="tx1"/>
                </a:solidFill>
                <a:latin typeface="Calibri" pitchFamily="0" charset="0"/>
                <a:ea typeface="宋体" pitchFamily="0" charset="0"/>
                <a:cs typeface="Calibri" pitchFamily="0" charset="0"/>
              </a:rPr>
              <a:t>Kaggle</a:t>
            </a:r>
            <a:r>
              <a:rPr lang="en-US" altLang="zh-CN" sz="2800" b="1" i="0" u="none" strike="noStrike" kern="1200" cap="none" spc="0" baseline="0">
                <a:solidFill>
                  <a:schemeClr val="tx1"/>
                </a:solidFill>
                <a:latin typeface="Calibri" pitchFamily="0" charset="0"/>
                <a:ea typeface="宋体" pitchFamily="0" charset="0"/>
                <a:cs typeface="Calibri" pitchFamily="0" charset="0"/>
              </a:rPr>
              <a:t> (e.g., HR Analytics, Employee Attrition)- Select a dataset that aligns with your objectives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9163152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1"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Calibri" pitchFamily="0" charset="0"/>
                <a:ea typeface="宋体" pitchFamily="0" charset="0"/>
                <a:cs typeface="Calibri" pitchFamily="0" charset="0"/>
              </a:rPr>
              <a:t>Step 3: Import and Explore the Data- Import the dataset into a </a:t>
            </a:r>
            <a:r>
              <a:rPr lang="en-US" altLang="zh-CN" sz="2800" b="1" i="0" u="none" strike="noStrike" kern="0" cap="none" spc="0" baseline="0">
                <a:solidFill>
                  <a:schemeClr val="tx1"/>
                </a:solidFill>
                <a:latin typeface="Calibri" pitchFamily="0" charset="0"/>
                <a:ea typeface="宋体" pitchFamily="0" charset="0"/>
                <a:cs typeface="Calibri" pitchFamily="0" charset="0"/>
              </a:rPr>
              <a:t>Kaggle</a:t>
            </a:r>
            <a:r>
              <a:rPr lang="en-US" altLang="zh-CN" sz="2800" b="1" i="0" u="none" strike="noStrike" kern="0" cap="none" spc="0" baseline="0">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lang="zh-CN" altLang="en-US" sz="2800" b="1" i="0" u="none" strike="noStrike" kern="0" cap="none" spc="0" baseline="0">
              <a:solidFill>
                <a:schemeClr val="tx1"/>
              </a:solidFill>
              <a:latin typeface="Calibri" pitchFamily="0" charset="0"/>
              <a:ea typeface="宋体" pitchFamily="0" charset="0"/>
              <a:cs typeface="Calibri" pitchFamily="0" charset="0"/>
            </a:endParaRPr>
          </a:p>
        </p:txBody>
      </p:sp>
      <p:sp>
        <p:nvSpPr>
          <p:cNvPr id="212" name="矩形"/>
          <p:cNvSpPr>
            <a:spLocks/>
          </p:cNvSpPr>
          <p:nvPr/>
        </p:nvSpPr>
        <p:spPr>
          <a:xfrm rot="0">
            <a:off x="554715" y="2302174"/>
            <a:ext cx="569441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Feature collection</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213" name="矩形"/>
          <p:cNvSpPr>
            <a:spLocks/>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mpd="sng" cap="flat">
            <a:solidFill>
              <a:srgbClr val="BF4B48"/>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HR systems (e.g., Workday, </a:t>
            </a:r>
            <a:r>
              <a:rPr lang="en-US" altLang="zh-CN" sz="2800" b="1" i="0" u="none" strike="noStrike" kern="1200" cap="none" spc="0" baseline="0">
                <a:solidFill>
                  <a:schemeClr val="tx1"/>
                </a:solidFill>
                <a:latin typeface="Calibri" pitchFamily="0" charset="0"/>
                <a:ea typeface="宋体" pitchFamily="0" charset="0"/>
                <a:cs typeface="Calibri" pitchFamily="0" charset="0"/>
              </a:rPr>
              <a:t>BambooHR</a:t>
            </a:r>
            <a:r>
              <a:rPr lang="en-US" altLang="zh-CN" sz="2800" b="1" i="0" u="none" strike="noStrike" kern="1200" cap="none" spc="0" baseline="0">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lang="en-US" altLang="zh-CN" sz="2800" b="1" i="0" u="none" strike="noStrike" kern="1200" cap="none" spc="0" baseline="0">
                <a:solidFill>
                  <a:schemeClr val="tx1"/>
                </a:solidFill>
                <a:latin typeface="Calibri" pitchFamily="0" charset="0"/>
                <a:ea typeface="宋体" pitchFamily="0" charset="0"/>
                <a:cs typeface="Calibri" pitchFamily="0" charset="0"/>
              </a:rPr>
              <a:t>SurveyMonkey</a:t>
            </a:r>
            <a:r>
              <a:rPr lang="en-US" altLang="zh-CN" sz="2800" b="1" i="0" u="none" strike="noStrike" kern="1200" cap="none" spc="0" baseline="0">
                <a:solidFill>
                  <a:schemeClr val="tx1"/>
                </a:solidFill>
                <a:latin typeface="Calibri" pitchFamily="0" charset="0"/>
                <a:ea typeface="宋体" pitchFamily="0" charset="0"/>
                <a:cs typeface="Calibri" pitchFamily="0" charset="0"/>
              </a:rPr>
              <a:t>)- Time-off and attendance systems (e.g., ADP, Namely)- Training and development platforms (e.g., </a:t>
            </a:r>
            <a:r>
              <a:rPr lang="en-US" altLang="zh-CN" sz="2800" b="1" i="0" u="none" strike="noStrike" kern="1200" cap="none" spc="0" baseline="0">
                <a:solidFill>
                  <a:schemeClr val="tx1"/>
                </a:solidFill>
                <a:latin typeface="Calibri" pitchFamily="0" charset="0"/>
                <a:ea typeface="宋体" pitchFamily="0" charset="0"/>
                <a:cs typeface="Calibri" pitchFamily="0" charset="0"/>
              </a:rPr>
              <a:t>Udemy</a:t>
            </a:r>
            <a:r>
              <a:rPr lang="en-US" altLang="zh-CN" sz="2800" b="1" i="0" u="none" strike="noStrike" kern="1200" cap="none" spc="0" baseline="0">
                <a:solidFill>
                  <a:schemeClr val="tx1"/>
                </a:solidFill>
                <a:latin typeface="Calibri" pitchFamily="0" charset="0"/>
                <a:ea typeface="宋体" pitchFamily="0" charset="0"/>
                <a:cs typeface="Calibri" pitchFamily="0" charset="0"/>
              </a:rPr>
              <a:t>, LinkedIn Learning)</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962040"/>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6" name="文本框"/>
          <p:cNvSpPr>
            <a:spLocks noGrp="1"/>
          </p:cNvSpPr>
          <p:nvPr>
            <p:ph type="body" idx="1"/>
          </p:nvPr>
        </p:nvSpPr>
        <p:spPr>
          <a:xfrm rot="0">
            <a:off x="335170" y="260077"/>
            <a:ext cx="10972800" cy="914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B050"/>
                </a:solidFill>
                <a:latin typeface="Calibri" pitchFamily="0" charset="0"/>
                <a:ea typeface="宋体" pitchFamily="0" charset="0"/>
                <a:cs typeface="Calibri" pitchFamily="0" charset="0"/>
              </a:rPr>
              <a:t>Data cleaning</a:t>
            </a:r>
            <a:endParaRPr lang="zh-CN" altLang="en-US" sz="2400" b="1" i="0" u="none" strike="noStrike" kern="0" cap="none" spc="0" baseline="0">
              <a:solidFill>
                <a:srgbClr val="00B050"/>
              </a:solidFill>
              <a:latin typeface="Calibri" pitchFamily="0" charset="0"/>
              <a:ea typeface="宋体" pitchFamily="0" charset="0"/>
              <a:cs typeface="Calibri" pitchFamily="0" charset="0"/>
            </a:endParaRPr>
          </a:p>
        </p:txBody>
      </p:sp>
      <p:sp>
        <p:nvSpPr>
          <p:cNvPr id="217" name="矩形"/>
          <p:cNvSpPr>
            <a:spLocks/>
          </p:cNvSpPr>
          <p:nvPr/>
        </p:nvSpPr>
        <p:spPr>
          <a:xfrm rot="0">
            <a:off x="2245750" y="1059416"/>
            <a:ext cx="6101487" cy="52322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Remove irrelevant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8" name="矩形"/>
          <p:cNvSpPr>
            <a:spLocks/>
          </p:cNvSpPr>
          <p:nvPr/>
        </p:nvSpPr>
        <p:spPr>
          <a:xfrm rot="0">
            <a:off x="2245750" y="1582636"/>
            <a:ext cx="6101487" cy="95410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Eliminate columns or rows unrelated to performance analysis.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9" name="矩形"/>
          <p:cNvSpPr>
            <a:spLocks/>
          </p:cNvSpPr>
          <p:nvPr/>
        </p:nvSpPr>
        <p:spPr>
          <a:xfrm rot="0">
            <a:off x="2245750" y="2536742"/>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Handle missing values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20" name="矩形"/>
          <p:cNvSpPr>
            <a:spLocks/>
          </p:cNvSpPr>
          <p:nvPr/>
        </p:nvSpPr>
        <p:spPr>
          <a:xfrm rot="0">
            <a:off x="2245750" y="3105540"/>
            <a:ext cx="6101487" cy="1384993"/>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Decide on a strategy for missing performance ratings, feedback, or other 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9824116"/>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3" name="矩形"/>
          <p:cNvSpPr>
            <a:spLocks/>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4" name="矩形"/>
          <p:cNvSpPr>
            <a:spLocks/>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5" name="矩形"/>
          <p:cNvSpPr>
            <a:spLocks/>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6" name="矩形"/>
          <p:cNvSpPr>
            <a:spLocks/>
          </p:cNvSpPr>
          <p:nvPr/>
        </p:nvSpPr>
        <p:spPr>
          <a:xfrm rot="0">
            <a:off x="1385872" y="138352"/>
            <a:ext cx="610148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Performance level</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97889884"/>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9" name="矩形"/>
          <p:cNvSpPr>
            <a:spLocks/>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0" name="矩形"/>
          <p:cNvSpPr>
            <a:spLocks/>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1. Data Aggregation: Summarize data by sum, average, count, or other functions.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1" name="矩形"/>
          <p:cNvSpPr>
            <a:spLocks/>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2" name="矩形"/>
          <p:cNvSpPr>
            <a:spLocks/>
          </p:cNvSpPr>
          <p:nvPr/>
        </p:nvSpPr>
        <p:spPr>
          <a:xfrm rot="0">
            <a:off x="965076" y="2494024"/>
            <a:ext cx="6101487"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Pivot summary</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2041717"/>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5" name="矩形"/>
          <p:cNvSpPr>
            <a:spLocks/>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4. Drill-Down Capability: Double-click to view detailed data behind summary values.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6" name="矩形"/>
          <p:cNvSpPr>
            <a:spLocks/>
          </p:cNvSpPr>
          <p:nvPr/>
        </p:nvSpPr>
        <p:spPr>
          <a:xfrm flipV="1" rot="10800000">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2542583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8" name="文本框"/>
          <p:cNvSpPr>
            <a:spLocks noGrp="1"/>
          </p:cNvSpPr>
          <p:nvPr>
            <p:ph type="title"/>
          </p:nvPr>
        </p:nvSpPr>
        <p:spPr>
          <a:xfrm rot="0">
            <a:off x="3195573" y="2067305"/>
            <a:ext cx="5800851" cy="35813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269" name="文本框"/>
          <p:cNvSpPr>
            <a:spLocks noGrp="1"/>
          </p:cNvSpPr>
          <p:nvPr>
            <p:ph type="body" idx="1"/>
          </p:nvPr>
        </p:nvSpPr>
        <p:spPr>
          <a:xfrm rot="0">
            <a:off x="1828800" y="3840480"/>
            <a:ext cx="8534401" cy="35813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Tree>
    <p:extLst>
      <p:ext uri="{BB962C8B-B14F-4D97-AF65-F5344CB8AC3E}">
        <p14:creationId xmlns:p14="http://schemas.microsoft.com/office/powerpoint/2010/main" val="341674965"/>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4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4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45" name="图表"/>
          <p:cNvGraphicFramePr/>
          <p:nvPr/>
        </p:nvGraphicFramePr>
        <p:xfrm>
          <a:off x="1666874" y="1549110"/>
          <a:ext cx="4835236" cy="354676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52573423"/>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261" name="图表"/>
          <p:cNvGraphicFramePr/>
          <p:nvPr/>
        </p:nvGraphicFramePr>
        <p:xfrm>
          <a:off x="2054802" y="1355148"/>
          <a:ext cx="5652654" cy="459970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411828077"/>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65" name="矩形"/>
          <p:cNvSpPr>
            <a:spLocks/>
          </p:cNvSpPr>
          <p:nvPr/>
        </p:nvSpPr>
        <p:spPr>
          <a:xfrm rot="0">
            <a:off x="2538475" y="1323413"/>
            <a:ext cx="6101487"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37752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63711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34108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459105" y="-7000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187088" y="2525119"/>
            <a:ext cx="1828800" cy="1828800"/>
          </a:xfrm>
          <a:prstGeom prst="rect"/>
          <a:noFill/>
          <a:ln w="12700" cmpd="sng" cap="flat">
            <a:noFill/>
            <a:prstDash val="solid"/>
            <a:miter/>
          </a:ln>
        </p:spPr>
      </p:sp>
      <p:sp>
        <p:nvSpPr>
          <p:cNvPr id="119" name="矩形"/>
          <p:cNvSpPr>
            <a:spLocks/>
          </p:cNvSpPr>
          <p:nvPr/>
        </p:nvSpPr>
        <p:spPr>
          <a:xfrm rot="0">
            <a:off x="1023722" y="930334"/>
            <a:ext cx="6369833" cy="4815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148220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1312688" y="2134760"/>
            <a:ext cx="8842248"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55384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flipV="1" rot="10800000">
            <a:off x="555617" y="-29112"/>
            <a:ext cx="3910967"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2246494" y="505777"/>
            <a:ext cx="5279115"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Decision-Making: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Targeted Training and Development: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Enhanced Employee Engagement: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Optimized Compensation and Rewards: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Organizational Improvement and Growth:</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9093681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noChangeAspect="1"/>
          </p:cNvPicPr>
          <p:nvPr/>
        </p:nvPicPr>
        <p:blipFill>
          <a:blip r:embed="rId1" cstate="print"/>
          <a:stretch>
            <a:fillRect/>
          </a:stretch>
        </p:blipFill>
        <p:spPr>
          <a:xfrm rot="0">
            <a:off x="-450392" y="245614"/>
            <a:ext cx="9949320" cy="6366771"/>
          </a:xfrm>
          <a:prstGeom prst="rect"/>
          <a:noFill/>
          <a:ln w="12700" cmpd="sng" cap="flat">
            <a:noFill/>
            <a:prstDash val="solid"/>
            <a:miter/>
          </a:ln>
        </p:spPr>
      </p:pic>
    </p:spTree>
    <p:extLst>
      <p:ext uri="{BB962C8B-B14F-4D97-AF65-F5344CB8AC3E}">
        <p14:creationId xmlns:p14="http://schemas.microsoft.com/office/powerpoint/2010/main" val="9097178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3050743" y="3254854"/>
            <a:ext cx="6101487" cy="369332"/>
          </a:xfrm>
          <a:prstGeom prst="rect"/>
          <a:noFill/>
          <a:ln w="12700" cmpd="sng" cap="flat">
            <a:noFill/>
            <a:prstDash val="solid"/>
            <a:miter/>
          </a:ln>
        </p:spPr>
      </p:sp>
      <p:sp>
        <p:nvSpPr>
          <p:cNvPr id="154" name="矩形"/>
          <p:cNvSpPr>
            <a:spLocks/>
          </p:cNvSpPr>
          <p:nvPr/>
        </p:nvSpPr>
        <p:spPr>
          <a:xfrm rot="0">
            <a:off x="3041073" y="1673840"/>
            <a:ext cx="587737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Conditional formatting =  missing the values</a:t>
            </a:r>
            <a:endParaRPr lang="en-US" altLang="zh-CN" sz="2000" b="1" i="0" u="none" strike="noStrike" kern="1200" cap="none" spc="0" baseline="0">
              <a:solidFill>
                <a:srgbClr val="00B05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Filter = remove the missing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 of perform analysis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842027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2024-10-07T09:46:51Z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b1cdf5a82c86406399f33e310ea69e26</vt:lpwstr>
  </property>
</Properties>
</file>