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74" r:id="rId7"/>
    <p:sldId id="260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2AB32A5-B5B4-4172-90CA-BBB7BA3EA4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99C0F0-D67B-4E27-8945-C074FF1DE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0DC42-5CF9-4835-83BA-B628FD3D8FB4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8F97AB-EFFC-4AAC-A485-5668E34FE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4886C-A299-4FD2-BBB8-046E0C328B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7E35-A342-4CB0-8AB0-0BD71F6AE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2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D58A-0E3E-4013-8E35-FD4BA3D58318}" type="datetimeFigureOut">
              <a:rPr lang="en-IN" smtClean="0"/>
              <a:t>10-01-2019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2F1DC-9D6D-43BD-A7ED-E06284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2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E4F4-B206-4A23-8DEA-CB3D67D9CF4B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4" y="0"/>
            <a:ext cx="1005840" cy="1005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DDDE-2531-403B-9700-C82E06C43D65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28B-95CC-4990-938A-1C79AD71320E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B0CE-D1E1-4C37-8830-D22887A77020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AA82-23A4-4DC9-86CF-AB9460ADD55C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020-99FE-43FA-A245-AA1CC3B17E97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9214-15FA-4F2C-ACFC-8A31E08D9610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F010-911E-4766-A7F0-69AA1E4151F9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16F28-3937-4613-B05F-9C7DF876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326FDF-A0E9-4FEC-83EB-1D300B00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5EE6F-C512-4849-B119-1A59A4D3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DC2B-00ED-4692-901E-3D717AB34435}" type="datetime1">
              <a:rPr lang="en-US" smtClean="0"/>
              <a:t>1/10/2019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3F6D5E-D6F7-4942-997C-E923053C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97D03D-05BC-4ABB-A00E-CDAA31F7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51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2C882-5943-441A-9FB9-4E91C2CF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3EAA50-6E81-4E13-AB44-C1036F56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426D1-2999-4D9E-962E-326A7309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B7E5-A12A-4B68-9526-3E33B9D99188}" type="datetime1">
              <a:rPr lang="en-US" smtClean="0"/>
              <a:t>1/10/2019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DA3BF9-296E-4F80-8741-76E77BD1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77F318-4E32-464C-B40B-2355A900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23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A6CBE-D255-4016-81E5-FC9C879C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16D2E3-872E-4706-A2F9-0DC38375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6430A9-05CC-49CB-A66A-06D558B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6A23-2470-4053-9B45-8E4D1D7F849C}" type="datetime1">
              <a:rPr lang="en-US" smtClean="0"/>
              <a:t>1/10/2019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C76E22-8218-4836-8007-F845B2F3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AEE4B7-57BD-4386-BC10-88ED2160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C65B-6541-488F-A4DC-ECF4D047E888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3F8BC-2FB4-4129-A422-CB404F32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0B3002-8C56-4590-90F2-31832999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F4782B-B2BB-462A-BAF5-7CCA61AA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16724E-13B9-4D6E-B2EB-65255DF2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0DAD-BCD8-4884-A60E-A87A4EDEE00D}" type="datetime1">
              <a:rPr lang="en-US" smtClean="0"/>
              <a:t>1/10/2019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689612-A4EB-455F-8AAA-D279A620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1F7B76-AC74-42AA-A970-4CCB6FAE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6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23734-70D8-47E6-AF67-D716FDE3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E485C9-2EC6-4324-9BA5-3BD3C76F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064E17-91CF-415E-A5B4-F2B16141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C17893-A780-4E3F-92A5-BE2E5B1D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7EBF9B-4867-42DC-B6D4-2AA28B6F8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CF0DE9-713F-4288-A98C-F082B3FA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2262-F92C-4F78-8EBE-2F2A1DA765FC}" type="datetime1">
              <a:rPr lang="en-US" smtClean="0"/>
              <a:t>1/10/2019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ABEB19-06DB-4D4A-BE1A-F3DD9F4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42799D-C7AC-4A0A-B441-82E92910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1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AC515-2E0C-4B47-B51C-5C633F98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C80D2E-70BB-43D4-AD31-60D59D1B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56B8-E06A-489B-90D3-CAC1EC36978E}" type="datetime1">
              <a:rPr lang="en-US" smtClean="0"/>
              <a:t>1/10/2019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CB1E60-965D-418C-B295-C22E56C5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20BC62-9C3E-4060-8343-3EE9F957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55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DF6483B-0E4A-425B-8146-86758CC6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5C2D-6C34-422A-B482-5CEA9324A948}" type="datetime1">
              <a:rPr lang="en-US" smtClean="0"/>
              <a:t>1/10/2019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740122-2BCA-4594-A6B4-E8E9C6A4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4B2FAE-3769-4FD0-BA54-28114C26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97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5A57B-A7A7-43DB-96B0-E95CABAC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2E32CC-C36E-49D7-9B9F-4DF1B6C5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EE3076-6E70-44BE-B940-7DDA4A50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AC1309-80AF-4D4E-BE9B-E052EEDA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BA1F-9BEF-44DF-A6E6-D669B9A05AFA}" type="datetime1">
              <a:rPr lang="en-US" smtClean="0"/>
              <a:t>1/10/2019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BCA19-1798-4707-90BE-C0055DD4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49576B-971D-424B-901C-C797B706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195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1C6C1-7250-4F97-8D50-CAEB89F5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419D640-A035-4361-8648-62D1A5021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9367BC-163F-4E65-9D21-D7516E53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8C1F56-1C51-401C-B84F-EBDE1415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D86A-7ECD-464F-B787-A17A9D96E8CA}" type="datetime1">
              <a:rPr lang="en-US" smtClean="0"/>
              <a:t>1/10/2019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DDFE0D-6E3A-4F69-A7EE-4DD2BEF6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3B47F-1B07-4C9D-8D7F-042BEC0C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30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1FC5C-D21D-45C3-B573-3F6FBD2C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70E23E-75C5-4032-9F36-1870DD122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6E2BE6-E6A2-4C07-A8A1-C0FD70F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B7D0-DD25-429C-9FE2-1936AC6A7A5C}" type="datetime1">
              <a:rPr lang="en-US" smtClean="0"/>
              <a:t>1/10/2019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09E4D-2C95-4548-8141-DB811552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4C7E99-61AB-439B-B55B-8B249497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20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A2ABC2-AA1D-4ACC-9AD5-EA3DE780F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3D9C27-69A7-462D-90AD-481D5A67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F05652-7400-4198-A3AA-1336C5F6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3926-0ED5-4C80-86DD-747ED078D3A3}" type="datetime1">
              <a:rPr lang="en-US" smtClean="0"/>
              <a:t>1/10/2019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E3AC3-9AB8-47EA-AADB-E771CFD1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F44A7-B5D2-4CA7-B22E-57CE8789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6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12D1-A8C4-4193-AC23-E0C903EB5284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DEB3-0543-4111-BCC6-7498D7AEB7C6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E1D1-21CA-482F-A38D-291D9923F9A7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69F-6FBB-4338-A079-130D1977CD1E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1EDC-B80E-403D-9623-D63022DA7144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8A-EB56-4B4C-9D02-290E21962CD2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8AC1-E96E-45A9-AC95-C91AA9D8E7FA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247F-19FD-40CA-9366-BFF000352AB8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60" y="-8467"/>
            <a:ext cx="1005840" cy="1005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C1A69EF-C3D4-4A12-B893-C57D981E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3BC993-E2F8-4E21-8B0C-3DC55BC9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EDE291-F202-4146-B9E9-7B1DDD27C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16E1-33FE-4835-9F8B-4BD88B5DE477}" type="datetime1">
              <a:rPr lang="en-US" smtClean="0"/>
              <a:t>1/10/2019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9E262C-6966-4690-BADD-05917401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66A4D1-7B0A-46B2-BBA3-870585605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5FCE-FDCF-4878-BD15-E50C4E7180F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60" y="0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6BA71-B147-4358-A990-67FB0F84A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Market Basket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37972B-A0EA-48EA-8770-AF167DCF6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	Deepak Sharma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0D7FE4-2932-42C7-B513-F02140FB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E4F1A-CC75-426F-9C98-ACC97EA0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A4EAF4-61FA-4819-B641-D744D463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8"/>
            <a:ext cx="8596668" cy="4768391"/>
          </a:xfrm>
        </p:spPr>
        <p:txBody>
          <a:bodyPr>
            <a:normAutofit/>
          </a:bodyPr>
          <a:lstStyle/>
          <a:p>
            <a:r>
              <a:rPr lang="en-IN" dirty="0" smtClean="0"/>
              <a:t>What is Market Basket Analysis</a:t>
            </a:r>
            <a:endParaRPr lang="en-IN" dirty="0"/>
          </a:p>
          <a:p>
            <a:r>
              <a:rPr lang="en-IN" dirty="0" smtClean="0"/>
              <a:t>What is Association Rule</a:t>
            </a:r>
            <a:endParaRPr lang="en-IN" dirty="0"/>
          </a:p>
          <a:p>
            <a:r>
              <a:rPr lang="en-IN" dirty="0" smtClean="0"/>
              <a:t>What is </a:t>
            </a:r>
            <a:r>
              <a:rPr lang="en-IN" dirty="0" err="1" smtClean="0"/>
              <a:t>Apriori</a:t>
            </a:r>
            <a:r>
              <a:rPr lang="en-IN" dirty="0" smtClean="0"/>
              <a:t> algorithm</a:t>
            </a:r>
            <a:endParaRPr lang="en-IN" dirty="0"/>
          </a:p>
          <a:p>
            <a:r>
              <a:rPr lang="en-IN" dirty="0" smtClean="0"/>
              <a:t>How to implement Market Basket Analysis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ABC1AC-2CEC-4CC3-A6D0-24E19674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31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2585C-D792-4293-98B8-D9715870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Basket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B1116A-3031-4D45-86D8-D9BF91CC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Market Basket Analysis is one of the key techniques used by large retailers to uncover </a:t>
            </a:r>
            <a:r>
              <a:rPr lang="en-US" dirty="0" smtClean="0"/>
              <a:t>associations between items by </a:t>
            </a:r>
            <a:r>
              <a:rPr lang="en-US" dirty="0" err="1" smtClean="0"/>
              <a:t>analysing</a:t>
            </a:r>
            <a:r>
              <a:rPr lang="en-US" dirty="0" smtClean="0"/>
              <a:t> transaction data against each item. </a:t>
            </a:r>
            <a:r>
              <a:rPr lang="en-US" dirty="0"/>
              <a:t>It works by looking for combinations of items that occur together frequently in transactions.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979B01-5B81-4202-94A4-962686EE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777DF-3E53-42FA-893D-79F9B87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Association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56C2B6-7A77-438F-BCFB-46006D64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Association rule gives </a:t>
            </a:r>
            <a:r>
              <a:rPr lang="en-US" dirty="0"/>
              <a:t>you output as rules in form </a:t>
            </a:r>
            <a:r>
              <a:rPr lang="en-US" dirty="0" smtClean="0"/>
              <a:t>“if </a:t>
            </a:r>
            <a:r>
              <a:rPr lang="en-US" dirty="0"/>
              <a:t>this then </a:t>
            </a:r>
            <a:r>
              <a:rPr lang="en-US" dirty="0" smtClean="0"/>
              <a:t>that”. </a:t>
            </a:r>
            <a:r>
              <a:rPr lang="en-US" dirty="0"/>
              <a:t>Clients can use those rules for numerous marketing strategies:</a:t>
            </a:r>
            <a:endParaRPr lang="en-IN" dirty="0"/>
          </a:p>
          <a:p>
            <a:pPr lvl="1"/>
            <a:r>
              <a:rPr lang="en-US" dirty="0"/>
              <a:t>Changing the store layout according to trends</a:t>
            </a:r>
          </a:p>
          <a:p>
            <a:pPr lvl="1"/>
            <a:r>
              <a:rPr lang="en-US" dirty="0"/>
              <a:t>Customer behavior analysis</a:t>
            </a:r>
          </a:p>
          <a:p>
            <a:pPr lvl="1"/>
            <a:r>
              <a:rPr lang="en-US" dirty="0"/>
              <a:t>Catalogue design</a:t>
            </a:r>
          </a:p>
          <a:p>
            <a:pPr lvl="1"/>
            <a:r>
              <a:rPr lang="en-US" dirty="0"/>
              <a:t>Cross marketing on online stores</a:t>
            </a:r>
          </a:p>
          <a:p>
            <a:pPr lvl="1"/>
            <a:r>
              <a:rPr lang="en-US" dirty="0"/>
              <a:t>What are the trending items customers buy</a:t>
            </a:r>
          </a:p>
          <a:p>
            <a:pPr lvl="1"/>
            <a:r>
              <a:rPr lang="en-US" dirty="0"/>
              <a:t>Customized emails with add-on sales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0BC65F-8ACF-4611-ADA4-DEC8EB15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777DF-3E53-42FA-893D-79F9B87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Association Rule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56C2B6-7A77-438F-BCFB-46006D64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A=&gt;B[</a:t>
            </a:r>
            <a:r>
              <a:rPr lang="en-US" dirty="0" err="1"/>
              <a:t>Support,Confidence</a:t>
            </a:r>
            <a:r>
              <a:rPr lang="en-US" dirty="0"/>
              <a:t>] </a:t>
            </a:r>
          </a:p>
          <a:p>
            <a:r>
              <a:rPr lang="en-US" dirty="0"/>
              <a:t>The part before =&gt; is referred to as if (Antecedent) and the part after =&gt; is referred to as then (Consequent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Where A and B are sets of items in the transaction data. A and B are disjoint sets</a:t>
            </a:r>
            <a:r>
              <a:rPr lang="en-US" dirty="0" smtClean="0"/>
              <a:t>.</a:t>
            </a:r>
          </a:p>
          <a:p>
            <a:r>
              <a:rPr lang="en-US" dirty="0"/>
              <a:t>Computer=&gt;Anti−</a:t>
            </a:r>
            <a:r>
              <a:rPr lang="en-US" dirty="0" err="1" smtClean="0"/>
              <a:t>virusSoftware</a:t>
            </a:r>
            <a:r>
              <a:rPr lang="en-US" dirty="0" smtClean="0"/>
              <a:t> [</a:t>
            </a:r>
            <a:r>
              <a:rPr lang="en-US" dirty="0"/>
              <a:t>Support=20%,confidence=60</a:t>
            </a:r>
            <a:r>
              <a:rPr lang="en-US" dirty="0" smtClean="0"/>
              <a:t>%]</a:t>
            </a:r>
          </a:p>
          <a:p>
            <a:r>
              <a:rPr lang="en-US" dirty="0" smtClean="0"/>
              <a:t>Above </a:t>
            </a:r>
            <a:r>
              <a:rPr lang="en-US" dirty="0"/>
              <a:t>rule says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20% transaction show Anti-virus software is bought with purchase of a Computer</a:t>
            </a:r>
          </a:p>
          <a:p>
            <a:pPr lvl="1"/>
            <a:r>
              <a:rPr lang="en-US" dirty="0"/>
              <a:t>60% of customers who purchase Anti-virus software is bought with purchase of a Computer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0BC65F-8ACF-4611-ADA4-DEC8EB15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4394B-3F30-4D08-9195-3CEF42C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Apriori</a:t>
            </a:r>
            <a:r>
              <a:rPr lang="en-IN" dirty="0" smtClean="0"/>
              <a:t> Rule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45594E-0471-42C6-8BC1-E03141C5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 smtClean="0"/>
              <a:t>is fraction </a:t>
            </a:r>
            <a:r>
              <a:rPr lang="en-US" dirty="0"/>
              <a:t>of transactions that contain the item-set</a:t>
            </a:r>
            <a:endParaRPr lang="en-US" dirty="0" smtClean="0"/>
          </a:p>
          <a:p>
            <a:pPr lvl="1"/>
            <a:r>
              <a:rPr lang="en-US" dirty="0" smtClean="0"/>
              <a:t>Support(A</a:t>
            </a:r>
            <a:r>
              <a:rPr lang="en-US" dirty="0"/>
              <a:t>=&gt;B) = </a:t>
            </a:r>
            <a:r>
              <a:rPr lang="en-US" dirty="0" smtClean="0"/>
              <a:t>P(AUB</a:t>
            </a:r>
            <a:r>
              <a:rPr lang="en-US" dirty="0"/>
              <a:t>)</a:t>
            </a:r>
          </a:p>
          <a:p>
            <a:r>
              <a:rPr lang="en-US" dirty="0" smtClean="0"/>
              <a:t>Confidence </a:t>
            </a:r>
            <a:r>
              <a:rPr lang="en-US" dirty="0"/>
              <a:t>shows the percentage in which B is bought with A.</a:t>
            </a:r>
          </a:p>
          <a:p>
            <a:pPr lvl="1"/>
            <a:r>
              <a:rPr lang="en-US" dirty="0" smtClean="0"/>
              <a:t>Confidence(A</a:t>
            </a:r>
            <a:r>
              <a:rPr lang="en-US" dirty="0"/>
              <a:t>=&gt;B) = P(AUB)/P(A)</a:t>
            </a:r>
          </a:p>
          <a:p>
            <a:r>
              <a:rPr lang="en-US" dirty="0" smtClean="0"/>
              <a:t>Lift </a:t>
            </a:r>
            <a:r>
              <a:rPr lang="en-US" dirty="0"/>
              <a:t>gives the correlation between A and B in the rule A=&gt;B</a:t>
            </a:r>
            <a:endParaRPr lang="en-US" dirty="0" smtClean="0"/>
          </a:p>
          <a:p>
            <a:pPr lvl="1"/>
            <a:r>
              <a:rPr lang="en-US" dirty="0" smtClean="0"/>
              <a:t>Lift(A,B) = P(AUB)/P(A)*P(B)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E0C8A0B-912E-4C76-BBA3-CC08C6477117}"/>
              </a:ext>
            </a:extLst>
          </p:cNvPr>
          <p:cNvSpPr txBox="1">
            <a:spLocks/>
          </p:cNvSpPr>
          <p:nvPr/>
        </p:nvSpPr>
        <p:spPr>
          <a:xfrm>
            <a:off x="603486" y="379743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D90F26-5B84-47B7-802C-8F2BC077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3301B-54E2-4D35-A54F-AFF5B03F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14" y="2881460"/>
            <a:ext cx="8596668" cy="1320800"/>
          </a:xfrm>
        </p:spPr>
        <p:txBody>
          <a:bodyPr/>
          <a:lstStyle/>
          <a:p>
            <a:r>
              <a:rPr lang="en-IN" dirty="0"/>
              <a:t>							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E025FB-CAC8-4746-A338-BAAFC999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4533</TotalTime>
  <Words>291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Facet</vt:lpstr>
      <vt:lpstr>Custom Design</vt:lpstr>
      <vt:lpstr>Market Basket Analysis</vt:lpstr>
      <vt:lpstr>Topics Covered</vt:lpstr>
      <vt:lpstr>Market Basket Analysis</vt:lpstr>
      <vt:lpstr>Association Rule</vt:lpstr>
      <vt:lpstr>Association Rule contd…</vt:lpstr>
      <vt:lpstr>Apriori Rule 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Sharma, Deepak</dc:creator>
  <cp:lastModifiedBy>Deepak Sharma</cp:lastModifiedBy>
  <cp:revision>35</cp:revision>
  <dcterms:created xsi:type="dcterms:W3CDTF">2018-11-21T04:55:20Z</dcterms:created>
  <dcterms:modified xsi:type="dcterms:W3CDTF">2019-01-10T07:34:50Z</dcterms:modified>
</cp:coreProperties>
</file>