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74" r:id="rId7"/>
    <p:sldId id="260" r:id="rId8"/>
    <p:sldId id="261" r:id="rId9"/>
    <p:sldId id="275" r:id="rId10"/>
    <p:sldId id="262" r:id="rId11"/>
    <p:sldId id="282" r:id="rId12"/>
    <p:sldId id="263" r:id="rId13"/>
    <p:sldId id="264" r:id="rId14"/>
    <p:sldId id="276" r:id="rId15"/>
    <p:sldId id="266" r:id="rId16"/>
    <p:sldId id="283" r:id="rId17"/>
    <p:sldId id="265" r:id="rId18"/>
    <p:sldId id="284" r:id="rId19"/>
    <p:sldId id="267" r:id="rId20"/>
    <p:sldId id="268" r:id="rId21"/>
    <p:sldId id="277" r:id="rId22"/>
    <p:sldId id="278" r:id="rId23"/>
    <p:sldId id="279" r:id="rId24"/>
    <p:sldId id="280" r:id="rId25"/>
    <p:sldId id="269" r:id="rId26"/>
    <p:sldId id="281" r:id="rId27"/>
    <p:sldId id="270" r:id="rId28"/>
    <p:sldId id="271" r:id="rId29"/>
    <p:sldId id="272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B32A5-B5B4-4172-90CA-BBB7BA3EA4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9C0F0-D67B-4E27-8945-C074FF1DE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0DC42-5CF9-4835-83BA-B628FD3D8FB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F97AB-EFFC-4AAC-A485-5668E34FE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4886C-A299-4FD2-BBB8-046E0C328B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7E35-A342-4CB0-8AB0-0BD71F6AE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924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FD58A-0E3E-4013-8E35-FD4BA3D58318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2F1DC-9D6D-43BD-A7ED-E06284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82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E4F4-B206-4A23-8DEA-CB3D67D9CF4B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4" y="0"/>
            <a:ext cx="1005840" cy="1005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DDDE-2531-403B-9700-C82E06C43D65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28B-95CC-4990-938A-1C79AD71320E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B0CE-D1E1-4C37-8830-D22887A77020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AA82-23A4-4DC9-86CF-AB9460ADD55C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020-99FE-43FA-A245-AA1CC3B17E97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9214-15FA-4F2C-ACFC-8A31E08D9610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F010-911E-4766-A7F0-69AA1E4151F9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6F28-3937-4613-B05F-9C7DF8767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26FDF-A0E9-4FEC-83EB-1D300B00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5EE6F-C512-4849-B119-1A59A4D3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DC2B-00ED-4692-901E-3D717AB34435}" type="datetime1">
              <a:rPr lang="en-US" smtClean="0"/>
              <a:t>3/21/2019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6D5E-D6F7-4942-997C-E923053C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7D03D-05BC-4ABB-A00E-CDAA31F7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51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C882-5943-441A-9FB9-4E91C2CF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EAA50-6E81-4E13-AB44-C1036F56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26D1-2999-4D9E-962E-326A7309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B7E5-A12A-4B68-9526-3E33B9D99188}" type="datetime1">
              <a:rPr lang="en-US" smtClean="0"/>
              <a:t>3/21/2019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A3BF9-296E-4F80-8741-76E77BD1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F318-4E32-464C-B40B-2355A900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23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6CBE-D255-4016-81E5-FC9C879C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6D2E3-872E-4706-A2F9-0DC38375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30A9-05CC-49CB-A66A-06D558BC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6A23-2470-4053-9B45-8E4D1D7F849C}" type="datetime1">
              <a:rPr lang="en-US" smtClean="0"/>
              <a:t>3/21/2019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6E22-8218-4836-8007-F845B2F3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E4B7-57BD-4386-BC10-88ED2160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65B-6541-488F-A4DC-ECF4D047E888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F8BC-2FB4-4129-A422-CB404F32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3002-8C56-4590-90F2-318329994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782B-B2BB-462A-BAF5-7CCA61AA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6724E-13B9-4D6E-B2EB-65255DF2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0DAD-BCD8-4884-A60E-A87A4EDEE00D}" type="datetime1">
              <a:rPr lang="en-US" smtClean="0"/>
              <a:t>3/21/2019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89612-A4EB-455F-8AAA-D279A620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F7B76-AC74-42AA-A970-4CCB6FAE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6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3734-70D8-47E6-AF67-D716FDE3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485C9-2EC6-4324-9BA5-3BD3C76F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64E17-91CF-415E-A5B4-F2B161416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17893-A780-4E3F-92A5-BE2E5B1D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EBF9B-4867-42DC-B6D4-2AA28B6F8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F0DE9-713F-4288-A98C-F082B3FA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2262-F92C-4F78-8EBE-2F2A1DA765FC}" type="datetime1">
              <a:rPr lang="en-US" smtClean="0"/>
              <a:t>3/21/2019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BEB19-06DB-4D4A-BE1A-F3DD9F4B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2799D-C7AC-4A0A-B441-82E92910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1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C515-2E0C-4B47-B51C-5C633F98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80D2E-70BB-43D4-AD31-60D59D1B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56B8-E06A-489B-90D3-CAC1EC36978E}" type="datetime1">
              <a:rPr lang="en-US" smtClean="0"/>
              <a:t>3/21/2019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B1E60-965D-418C-B295-C22E56C5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0BC62-9C3E-4060-8343-3EE9F957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55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6483B-0E4A-425B-8146-86758CC6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5C2D-6C34-422A-B482-5CEA9324A948}" type="datetime1">
              <a:rPr lang="en-US" smtClean="0"/>
              <a:t>3/21/2019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40122-2BCA-4594-A6B4-E8E9C6A4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B2FAE-3769-4FD0-BA54-28114C26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97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A57B-A7A7-43DB-96B0-E95CABAC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E32CC-C36E-49D7-9B9F-4DF1B6C5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E3076-6E70-44BE-B940-7DDA4A50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C1309-80AF-4D4E-BE9B-E052EEDA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BA1F-9BEF-44DF-A6E6-D669B9A05AFA}" type="datetime1">
              <a:rPr lang="en-US" smtClean="0"/>
              <a:t>3/21/2019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BCA19-1798-4707-90BE-C0055DD4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576B-971D-424B-901C-C797B706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195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C6C1-7250-4F97-8D50-CAEB89F5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9D640-A035-4361-8648-62D1A5021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67BC-163F-4E65-9D21-D7516E53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C1F56-1C51-401C-B84F-EBDE1415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D86A-7ECD-464F-B787-A17A9D96E8CA}" type="datetime1">
              <a:rPr lang="en-US" smtClean="0"/>
              <a:t>3/21/2019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DFE0D-6E3A-4F69-A7EE-4DD2BEF6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3B47F-1B07-4C9D-8D7F-042BEC0C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830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FC5C-D21D-45C3-B573-3F6FBD2C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E23E-75C5-4032-9F36-1870DD122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E2BE6-E6A2-4C07-A8A1-C0FD70F9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B7D0-DD25-429C-9FE2-1936AC6A7A5C}" type="datetime1">
              <a:rPr lang="en-US" smtClean="0"/>
              <a:t>3/21/2019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9E4D-2C95-4548-8141-DB811552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7E99-61AB-439B-B55B-8B249497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20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2ABC2-AA1D-4ACC-9AD5-EA3DE780F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D9C27-69A7-462D-90AD-481D5A67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5652-7400-4198-A3AA-1336C5F6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3926-0ED5-4C80-86DD-747ED078D3A3}" type="datetime1">
              <a:rPr lang="en-US" smtClean="0"/>
              <a:t>3/21/2019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E3AC3-9AB8-47EA-AADB-E771CFD1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44A7-B5D2-4CA7-B22E-57CE8789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56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12D1-A8C4-4193-AC23-E0C903EB5284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DEB3-0543-4111-BCC6-7498D7AEB7C6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E1D1-21CA-482F-A38D-291D9923F9A7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69F-6FBB-4338-A079-130D1977CD1E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1EDC-B80E-403D-9623-D63022DA7144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8A-EB56-4B4C-9D02-290E21962CD2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8AC1-E96E-45A9-AC95-C91AA9D8E7FA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247F-19FD-40CA-9366-BFF000352AB8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160" y="-8467"/>
            <a:ext cx="1005840" cy="10058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A69EF-C3D4-4A12-B893-C57D981E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BC993-E2F8-4E21-8B0C-3DC55BC9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DE291-F202-4146-B9E9-7B1DDD27C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16E1-33FE-4835-9F8B-4BD88B5DE477}" type="datetime1">
              <a:rPr lang="en-US" smtClean="0"/>
              <a:t>3/21/2019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E262C-6966-4690-BADD-059174010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6A4D1-7B0A-46B2-BBA3-870585605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160" y="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4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BA71-B147-4358-A990-67FB0F84A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7972B-A0EA-48EA-8770-AF167DCF6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</a:t>
            </a:r>
          </a:p>
          <a:p>
            <a:r>
              <a:rPr lang="en-IN" dirty="0"/>
              <a:t>	Deepak Sharma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D7FE4-2932-42C7-B513-F02140FB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35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9D90-1D65-4956-BEE1-5A26A2BF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dirty="0"/>
              <a:t>Normalization/Standardization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77BB-D891-4BD7-AC6F-973E4419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en-IN" dirty="0"/>
              <a:t>Normalization usually means to scale a variable to have a values between 0 and 1</a:t>
            </a:r>
          </a:p>
          <a:p>
            <a:r>
              <a:rPr lang="en-IN" dirty="0"/>
              <a:t>Standardization transforms data to have a mean of zero and a standard deviation of 1. This standardization is called a z-score, and data points can be standardized with the following formula: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D0368708-23EF-45F0-9F86-3CF9A867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15" y="2830298"/>
            <a:ext cx="2521068" cy="1334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0435E-A9C4-49CB-B85D-9F1AECDDD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335" y="4137026"/>
            <a:ext cx="3458205" cy="154733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19CA7-CBC5-4776-86AA-6FDA4737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6C13-F0B2-429F-83AC-03A3B055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1B41-9E60-4500-9873-7025C0FD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The sampling distribution of the sampling means approaches a normal distribution as the sample size gets larger, regardless of the shape of the population distribution.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Confidence Interval is a range of values we are fairly sure our true value lies in.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6426AE-E65A-4BB4-BE49-D0B4F76A7D93}"/>
              </a:ext>
            </a:extLst>
          </p:cNvPr>
          <p:cNvSpPr txBox="1">
            <a:spLocks/>
          </p:cNvSpPr>
          <p:nvPr/>
        </p:nvSpPr>
        <p:spPr>
          <a:xfrm>
            <a:off x="612917" y="356175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Confidence Interval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B3994-40ED-4D96-96B2-B4E0A30B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58" y="4961284"/>
            <a:ext cx="4156737" cy="165947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614D8-E429-41D3-A811-39363A1D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9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97F0-8E22-41A2-876D-FAE426E0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B7CB-225D-48A6-B109-8C7D0BB37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refers to a supposition which is not to be </a:t>
            </a:r>
            <a:r>
              <a:rPr lang="en-IN" dirty="0" err="1"/>
              <a:t>rejeced</a:t>
            </a:r>
            <a:r>
              <a:rPr lang="en-IN" dirty="0"/>
              <a:t> or rejected.</a:t>
            </a:r>
          </a:p>
          <a:p>
            <a:r>
              <a:rPr lang="en-IN" dirty="0"/>
              <a:t>There are two hypothesis testing procedures, i.e. parametric test and non-parametric test, </a:t>
            </a:r>
          </a:p>
          <a:p>
            <a:r>
              <a:rPr lang="en-IN" dirty="0"/>
              <a:t>Parametric test is based on the fact that the variables are measured on an interval scale. There can be two types of test (t-test and z-test)</a:t>
            </a:r>
          </a:p>
          <a:p>
            <a:r>
              <a:rPr lang="en-IN" dirty="0"/>
              <a:t>Non-parametric test is based on the fact that the variables are measured on an ordinal scale.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18BCF-57E6-4BCF-94E4-0E183CBB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9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18BCF-57E6-4BCF-94E4-0E183CBB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4" y="458337"/>
            <a:ext cx="8463317" cy="56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3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5AC2E-738A-4ABB-8CC5-42224F2F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z-test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EA69A-DAAD-41EF-821B-D6A522A5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It determines to what extent a data point is away from its mean of the data set, in standard deviation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The researcher adopts z-test, when the population variance is known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When there is a large sample size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Sample variance is deemed to be approximately equal to the population variance.</a:t>
            </a:r>
          </a:p>
          <a:p>
            <a:pPr marL="0" indent="0">
              <a:lnSpc>
                <a:spcPct val="90000"/>
              </a:lnSpc>
              <a:buNone/>
            </a:pPr>
            <a:endParaRPr lang="en-IN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IN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80694-A32B-47AA-BDE2-2558141A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9715"/>
            <a:ext cx="5909519" cy="3132045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7268-DC4A-4883-BD56-DDC55060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160" y="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3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5AC2E-738A-4ABB-8CC5-42224F2F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z-test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EA69A-DAAD-41EF-821B-D6A522A5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Example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Boys of a certain age are known to have a mean weight of μ = 85 pounds. A complaint is made that the boys living in a municipal children's home are underfed. As one bit of evidence, n = 25 boys (of the same age) are weighed and found to have a mean weight of x= 80.94 pounds. It is known that the population standard deviation σ is 11.6 pounds (the unrealistic part of this example!).  Based on the available data, what should be concluded concerning the complaint?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7268-DC4A-4883-BD56-DDC55060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36" y="3908105"/>
            <a:ext cx="4663385" cy="2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62" y="1791340"/>
            <a:ext cx="60960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160" y="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3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81611-DC4D-477E-818E-37A668BE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D079-FFF7-4E97-9721-886F25BD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73943" cy="40539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</a:rPr>
              <a:t>t-test is used to examine how the means taken from two independent samples differ.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</a:rPr>
              <a:t>T-test follows t-distribution, which is appropriate when the sample size is small, and the population standard deviation is not known.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</a:rPr>
              <a:t>The shape of a t-distribution is highly affected by the degree of freedom.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</a:rPr>
              <a:t>The degree of freedom implies the number of independent observations in a given set of observations.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8E9B3-7E88-43A8-9840-6A456BF3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59" y="2160590"/>
            <a:ext cx="4919941" cy="264446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2274-F981-40F6-8BD9-266A517B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89" y="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81611-DC4D-477E-818E-37A668BE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D079-FFF7-4E97-9721-886F25BD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73943" cy="40539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It is assumed that the mean systolic blood pressure is μ = 120 mm Hg. In the Honolulu Heart Study, a sample of n = 100 people had an average systolic blood pressure of 130.1 mm Hg with a standard deviation of 21.21 mm Hg. Is the group significantly different (with respect to systolic blood pressure!) from the regular population?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2274-F981-40F6-8BD9-266A517B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93" y="3775974"/>
            <a:ext cx="4407813" cy="239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425" y="1727367"/>
            <a:ext cx="4725397" cy="146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160" y="-9662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6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843F-B9CD-4454-85A1-A873A46C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Key Differences Between T-test and Z-test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152AA-3F8C-424B-A902-45B0F0DC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t-test is used to compare and analyse whether the means of the two population is different from one another or not when the standard deviation is not known. As against, Z-test is a parametric test, which is applied when the standard deviation is known, to determine, if the means of the two datasets differ from each other.</a:t>
            </a:r>
          </a:p>
          <a:p>
            <a:r>
              <a:rPr lang="en-IN" dirty="0"/>
              <a:t>The t-test is based on Student’s t-distribution. On the contrary, z-test relies on the assumption that the distribution of sample means is normal. </a:t>
            </a:r>
          </a:p>
          <a:p>
            <a:r>
              <a:rPr lang="en-IN" dirty="0"/>
              <a:t>One of the important conditions for adopting t-test is that population variance is unknown. Conversely, population variance should be known or assumed to be known in case of a z-test.</a:t>
            </a:r>
          </a:p>
          <a:p>
            <a:r>
              <a:rPr lang="en-IN" dirty="0"/>
              <a:t>Z-test is used to when the sample size is large, i.e. n &gt; 30, and t-test is appropriate when the size of the sample is small, in the sense that n &lt; 30.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03E78-2C21-491E-BE2C-03860257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62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F879-CBA5-4ED2-BB95-1C047BBD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1E6B-5812-479E-AC3E-AC14349C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assists us in determining whether a systematic association exists between the two categorical variables in some population.  </a:t>
            </a:r>
          </a:p>
          <a:p>
            <a:r>
              <a:rPr lang="en-IN" dirty="0"/>
              <a:t>It’s a skewed distribution whose shape depends on the number of degree of freedom.</a:t>
            </a:r>
          </a:p>
          <a:p>
            <a:r>
              <a:rPr lang="en-IN" dirty="0"/>
              <a:t>The analysis should not be conducted if the theoretical frequencies in any cell less than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F666D-F61B-4AA6-B2F2-D6B74700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4F1A-CC75-426F-9C98-ACC97EA0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EAF4-61FA-4819-B641-D744D463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8"/>
            <a:ext cx="8596668" cy="476839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Measure Of Location</a:t>
            </a:r>
          </a:p>
          <a:p>
            <a:r>
              <a:rPr lang="en-IN" dirty="0"/>
              <a:t>Measure of Variability</a:t>
            </a:r>
          </a:p>
          <a:p>
            <a:r>
              <a:rPr lang="en-IN" dirty="0"/>
              <a:t>Measure of Shape</a:t>
            </a:r>
          </a:p>
          <a:p>
            <a:r>
              <a:rPr lang="en-IN" dirty="0"/>
              <a:t>Random Variables</a:t>
            </a:r>
          </a:p>
          <a:p>
            <a:r>
              <a:rPr lang="en-IN" dirty="0"/>
              <a:t>Measure of Scale</a:t>
            </a:r>
          </a:p>
          <a:p>
            <a:r>
              <a:rPr lang="en-IN" dirty="0"/>
              <a:t>Normalisation/Standardization of Data</a:t>
            </a:r>
          </a:p>
          <a:p>
            <a:r>
              <a:rPr lang="en-IN" dirty="0"/>
              <a:t>Central Limit Theorem</a:t>
            </a:r>
          </a:p>
          <a:p>
            <a:r>
              <a:rPr lang="en-IN" dirty="0"/>
              <a:t>Confidence Interval</a:t>
            </a:r>
          </a:p>
          <a:p>
            <a:r>
              <a:rPr lang="en-IN" dirty="0"/>
              <a:t>Test Statistic </a:t>
            </a:r>
          </a:p>
          <a:p>
            <a:r>
              <a:rPr lang="en-IN" dirty="0"/>
              <a:t>Hypothesis</a:t>
            </a:r>
          </a:p>
          <a:p>
            <a:r>
              <a:rPr lang="en-IN" dirty="0"/>
              <a:t>Analysis of Variance</a:t>
            </a:r>
          </a:p>
          <a:p>
            <a:r>
              <a:rPr lang="en-IN" dirty="0"/>
              <a:t>One Way Analysis of Variance</a:t>
            </a:r>
          </a:p>
          <a:p>
            <a:r>
              <a:rPr lang="en-IN" dirty="0"/>
              <a:t>Covariance, Correlation and Collinearity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BC1AC-2CEC-4CC3-A6D0-24E19674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312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F879-CBA5-4ED2-BB95-1C047BBD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F666D-F61B-4AA6-B2F2-D6B74700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scientist wants to know if education level and marital status are related for all people in some country. He collects data on a simple random sample of n = 300 people, part of which are shown below.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0" y="3260747"/>
            <a:ext cx="9820701" cy="290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66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F879-CBA5-4ED2-BB95-1C047BBD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F666D-F61B-4AA6-B2F2-D6B74700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null hypothesis for a chi-square independence test is that two categorical variables are independent in some population.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16" y="3001441"/>
            <a:ext cx="10475858" cy="309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39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F879-CBA5-4ED2-BB95-1C047BBD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F666D-F61B-4AA6-B2F2-D6B74700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88" y="1534378"/>
            <a:ext cx="51816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88" y="2455674"/>
            <a:ext cx="9095142" cy="363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06" y="6172200"/>
            <a:ext cx="41052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255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F879-CBA5-4ED2-BB95-1C047BBD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F666D-F61B-4AA6-B2F2-D6B74700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5" y="1659696"/>
            <a:ext cx="8212811" cy="420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2435" y="6182436"/>
            <a:ext cx="617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b="1" dirty="0"/>
              <a:t>Conclusion: Marital status and Education are related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0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78D4-AA49-4A5E-AB45-85B17F52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Anova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06F9-C34A-47AD-B06E-F1DFE7F78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statistical technique for examining the difference among mean for three or more population. </a:t>
            </a:r>
          </a:p>
          <a:p>
            <a:r>
              <a:rPr lang="en-IN" dirty="0"/>
              <a:t>Here the dependent variable is metric and independent variables are categorical. </a:t>
            </a:r>
          </a:p>
          <a:p>
            <a:r>
              <a:rPr lang="en-IN" dirty="0"/>
              <a:t>One-way </a:t>
            </a:r>
            <a:r>
              <a:rPr lang="en-IN" dirty="0" err="1"/>
              <a:t>Anova</a:t>
            </a:r>
            <a:r>
              <a:rPr lang="en-IN" dirty="0"/>
              <a:t> – When there is only one factor.</a:t>
            </a:r>
          </a:p>
          <a:p>
            <a:r>
              <a:rPr lang="en-US" dirty="0"/>
              <a:t>One-way ANOVA for comparing 3(+) groups on 1 variable: do all children from school A, B and C have equal mean IQ scores? *</a:t>
            </a:r>
          </a:p>
          <a:p>
            <a:r>
              <a:rPr lang="en-US" dirty="0"/>
              <a:t>Repeated measures ANOVA for comparing 3(+) variables in 1 group: is the mean rating for beer A, B and C equal for all people?*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950AA-690B-4AA7-BF1E-AA0C41E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47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78D4-AA49-4A5E-AB45-85B17F52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Anova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950AA-690B-4AA7-BF1E-AA0C41E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7" y="1314810"/>
            <a:ext cx="9341526" cy="2192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1697" y="4018844"/>
            <a:ext cx="878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null hypothesis for (any) ANOVA is that all population means are exactly equal.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4432530"/>
            <a:ext cx="9556399" cy="230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0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FC42-046A-4A90-AF3D-E5CCEF58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E41B-B378-4315-9511-08E80EB6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covariance of two variables x and y in a data sample measures how the two variables are linearly related and it is a measure of how much two random variables change together</a:t>
            </a:r>
          </a:p>
          <a:p>
            <a:r>
              <a:rPr lang="en-IN" dirty="0"/>
              <a:t>A positive covariance would indicates a positive linear relationship between the variables, and a negative covariance would indicate the opposite.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8E17E-C81C-4F5B-9E4F-41D2647F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95" y="4208822"/>
            <a:ext cx="6362700" cy="14192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3F79-3FAA-4104-ABE1-FA9A29BD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9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5D1D-FB59-46DF-A180-1BA2099A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dirty="0"/>
              <a:t>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07308-7A7F-4522-A80C-4F24FB04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11359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55BC-D549-4773-BD9C-D94930AB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IN" sz="1500"/>
              <a:t>Correlation is a statistical technique that can show whether and how strongly pairs of variables are related</a:t>
            </a:r>
          </a:p>
          <a:p>
            <a:r>
              <a:rPr lang="en-IN" sz="1500"/>
              <a:t>It is a scaled version of covariance and values ranges from -1 to +1</a:t>
            </a:r>
          </a:p>
          <a:p>
            <a:endParaRPr lang="en-IN" sz="15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C620-E051-4001-BE0A-567AFFB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40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AC36-6B41-4E64-9D8B-EE16DD0C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6B62-D972-44E8-AABD-549B8A3C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Collinearity or Multicollinearity is the occurrence of several independent variables in a regression model are closely correlated to one another</a:t>
            </a:r>
          </a:p>
          <a:p>
            <a:r>
              <a:rPr lang="en-IN" dirty="0"/>
              <a:t>Collinearity tends to inflate the variance of at least one estimated regression coefficient.</a:t>
            </a:r>
          </a:p>
          <a:p>
            <a:r>
              <a:rPr lang="en-IN" dirty="0"/>
              <a:t>This can cause at least some regression coefficients to have the wrong sign</a:t>
            </a:r>
          </a:p>
          <a:p>
            <a:r>
              <a:rPr lang="en-IN" dirty="0"/>
              <a:t>Get rid of the redundant variables using a variable selection technique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0DB22-32D1-4723-80B9-DD7CCFC8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82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301B-54E2-4D35-A54F-AFF5B03F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14" y="2881460"/>
            <a:ext cx="8596668" cy="1320800"/>
          </a:xfrm>
        </p:spPr>
        <p:txBody>
          <a:bodyPr/>
          <a:lstStyle/>
          <a:p>
            <a:r>
              <a:rPr lang="en-IN" dirty="0"/>
              <a:t>							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025FB-CAC8-4746-A338-BAAFC999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2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585C-D792-4293-98B8-D9715870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116A-3031-4D45-86D8-D9BF91CC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IN" dirty="0"/>
              <a:t>Mean – The value obtained by summing all elements in a set and dividing by the number of elements</a:t>
            </a:r>
          </a:p>
          <a:p>
            <a:r>
              <a:rPr lang="en-IN" dirty="0"/>
              <a:t>Median –A measure of central tendency give as the value above which half of the values fall and below which half of the values fall</a:t>
            </a:r>
          </a:p>
          <a:p>
            <a:r>
              <a:rPr lang="en-IN" dirty="0"/>
              <a:t>Mode – A measure of central tendency given as the value that occur the most in a sample distribution.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79B01-5B81-4202-94A4-962686EE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5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77DF-3E53-42FA-893D-79F9B879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 of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C2B6-7A77-438F-BCFB-46006D64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Range – The difference between the largest and the smallest values of distribution</a:t>
            </a:r>
          </a:p>
          <a:p>
            <a:r>
              <a:rPr lang="en-IN" dirty="0"/>
              <a:t>Interquartile Range – The range of a distribution encompassing the middle 50% of the observation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BC65F-8ACF-4611-ADA4-DEC8EB15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3357545"/>
            <a:ext cx="3156919" cy="33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9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77DF-3E53-42FA-893D-79F9B879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 of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C2B6-7A77-438F-BCFB-46006D64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Variance – The mean squared deviation of all the values from the mean</a:t>
            </a:r>
          </a:p>
          <a:p>
            <a:r>
              <a:rPr lang="en-IN" dirty="0"/>
              <a:t>Standard Deviation – The square root of the variance</a:t>
            </a:r>
          </a:p>
          <a:p>
            <a:r>
              <a:rPr lang="en-IN" dirty="0"/>
              <a:t>Coefficient of Variation – A useful expression in sampling theory for the standard deviation as a percentage of mean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BC65F-8ACF-4611-ADA4-DEC8EB15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912" y="3971641"/>
            <a:ext cx="32766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36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394B-3F30-4D08-9195-3CEF42C0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 of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594E-0471-42C6-8BC1-E03141C5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Skewness – A characteristic of a distribution that assesses its symmetry about he mean</a:t>
            </a:r>
          </a:p>
          <a:p>
            <a:r>
              <a:rPr lang="en-IN" dirty="0"/>
              <a:t>Kurtosis – A measure of the relative </a:t>
            </a:r>
            <a:r>
              <a:rPr lang="en-IN" dirty="0" err="1"/>
              <a:t>peakedness</a:t>
            </a:r>
            <a:r>
              <a:rPr lang="en-IN" dirty="0"/>
              <a:t> or flatness of the curve defined by the frequency distribution.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0C8A0B-912E-4C76-BBA3-CC08C6477117}"/>
              </a:ext>
            </a:extLst>
          </p:cNvPr>
          <p:cNvSpPr txBox="1">
            <a:spLocks/>
          </p:cNvSpPr>
          <p:nvPr/>
        </p:nvSpPr>
        <p:spPr>
          <a:xfrm>
            <a:off x="603486" y="379743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90F26-5B84-47B7-802C-8F2BC077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67" y="3802182"/>
            <a:ext cx="6836616" cy="26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09BE-4A2A-43C5-86B9-CA4AE0F6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48253" cy="741528"/>
          </a:xfrm>
        </p:spPr>
        <p:txBody>
          <a:bodyPr>
            <a:normAutofit fontScale="90000"/>
          </a:bodyPr>
          <a:lstStyle/>
          <a:p>
            <a:r>
              <a:rPr lang="en-IN" dirty="0"/>
              <a:t>Types of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95" y="1410550"/>
            <a:ext cx="7078466" cy="486742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99A83-84C4-425A-8611-F6BF8EDB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2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99A83-84C4-425A-8611-F6BF8EDB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38" y="1121033"/>
            <a:ext cx="8357422" cy="489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08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9D90-1D65-4956-BEE1-5A26A2BF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dirty="0"/>
              <a:t>Normal Distribution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19CA7-CBC5-4776-86AA-6FDA4737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9" y="2046027"/>
            <a:ext cx="7547212" cy="37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6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5357</TotalTime>
  <Words>1283</Words>
  <Application>Microsoft Office PowerPoint</Application>
  <PresentationFormat>Widescreen</PresentationFormat>
  <Paragraphs>130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STATISTICS</vt:lpstr>
      <vt:lpstr>Topics Covered</vt:lpstr>
      <vt:lpstr>Measure of Location</vt:lpstr>
      <vt:lpstr>Measure of Variability</vt:lpstr>
      <vt:lpstr>Measure of Variability</vt:lpstr>
      <vt:lpstr>Measure of Shape</vt:lpstr>
      <vt:lpstr>Types of Data</vt:lpstr>
      <vt:lpstr>PowerPoint Presentation</vt:lpstr>
      <vt:lpstr>Normal Distribution</vt:lpstr>
      <vt:lpstr>Normalization/Standardization</vt:lpstr>
      <vt:lpstr>Central Limit Theorem</vt:lpstr>
      <vt:lpstr>Hypothesis</vt:lpstr>
      <vt:lpstr>PowerPoint Presentation</vt:lpstr>
      <vt:lpstr>z-test</vt:lpstr>
      <vt:lpstr>z-test</vt:lpstr>
      <vt:lpstr>t-Test</vt:lpstr>
      <vt:lpstr>t-Test</vt:lpstr>
      <vt:lpstr>Key Differences Between T-test and Z-test </vt:lpstr>
      <vt:lpstr>Chi-Square test</vt:lpstr>
      <vt:lpstr>Chi-Square test</vt:lpstr>
      <vt:lpstr>Chi-Square test</vt:lpstr>
      <vt:lpstr>Chi-Square test</vt:lpstr>
      <vt:lpstr>Chi-Square test</vt:lpstr>
      <vt:lpstr>Anova</vt:lpstr>
      <vt:lpstr>Anova</vt:lpstr>
      <vt:lpstr>Covariance</vt:lpstr>
      <vt:lpstr>Correlation</vt:lpstr>
      <vt:lpstr>Collinearity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Sharma, Deepak</dc:creator>
  <cp:lastModifiedBy>Deepak Sharma</cp:lastModifiedBy>
  <cp:revision>31</cp:revision>
  <dcterms:created xsi:type="dcterms:W3CDTF">2018-11-21T04:55:20Z</dcterms:created>
  <dcterms:modified xsi:type="dcterms:W3CDTF">2019-03-22T07:39:11Z</dcterms:modified>
</cp:coreProperties>
</file>