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15" r:id="rId7"/>
    <p:sldId id="329" r:id="rId8"/>
    <p:sldId id="302" r:id="rId9"/>
    <p:sldId id="339" r:id="rId10"/>
    <p:sldId id="340" r:id="rId11"/>
    <p:sldId id="341" r:id="rId12"/>
    <p:sldId id="342"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6" d="100"/>
          <a:sy n="96" d="100"/>
        </p:scale>
        <p:origin x="82" y="245"/>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fif"/><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865733" y="3088066"/>
            <a:ext cx="3400089" cy="589027"/>
          </a:xfrm>
        </p:spPr>
        <p:txBody>
          <a:bodyPr/>
          <a:lstStyle/>
          <a:p>
            <a:pPr algn="r"/>
            <a:r>
              <a:rPr lang="en-US" b="0" dirty="0">
                <a:solidFill>
                  <a:schemeClr val="tx1"/>
                </a:solidFill>
              </a:rPr>
              <a:t>Name :- </a:t>
            </a:r>
            <a:r>
              <a:rPr lang="en-US" dirty="0">
                <a:solidFill>
                  <a:schemeClr val="tx1"/>
                </a:solidFill>
              </a:rPr>
              <a:t>Deepak Prajapat</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197824" y="1796110"/>
            <a:ext cx="6138871" cy="1058407"/>
          </a:xfrm>
        </p:spPr>
        <p:txBody>
          <a:bodyPr>
            <a:normAutofit fontScale="90000"/>
          </a:bodyPr>
          <a:lstStyle/>
          <a:p>
            <a:r>
              <a:rPr lang="en-GB" sz="3200" dirty="0"/>
              <a:t>Project Title - </a:t>
            </a:r>
            <a:r>
              <a:rPr lang="en-US" sz="3200" b="1" dirty="0"/>
              <a:t>Healthcare Analytics                  	                 for Doctor Visits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 Placeholder 1">
            <a:extLst>
              <a:ext uri="{FF2B5EF4-FFF2-40B4-BE49-F238E27FC236}">
                <a16:creationId xmlns:a16="http://schemas.microsoft.com/office/drawing/2014/main" id="{C4B49A25-9927-48D5-62E7-5FB1F1EBCD4D}"/>
              </a:ext>
            </a:extLst>
          </p:cNvPr>
          <p:cNvSpPr txBox="1">
            <a:spLocks/>
          </p:cNvSpPr>
          <p:nvPr/>
        </p:nvSpPr>
        <p:spPr>
          <a:xfrm>
            <a:off x="5130567" y="3769934"/>
            <a:ext cx="5852625" cy="589027"/>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0" dirty="0">
                <a:solidFill>
                  <a:schemeClr val="tx1"/>
                </a:solidFill>
              </a:rPr>
              <a:t>Collage :- </a:t>
            </a:r>
            <a:r>
              <a:rPr lang="en-US" dirty="0">
                <a:solidFill>
                  <a:schemeClr val="tx1"/>
                </a:solidFill>
              </a:rPr>
              <a:t>Poornima Institute of Engineering and 			   Technology, Jaipur</a:t>
            </a:r>
            <a:endParaRPr lang="en-IN" dirty="0">
              <a:solidFill>
                <a:schemeClr val="tx1"/>
              </a:solidFill>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2799684"/>
            <a:ext cx="11340000" cy="700114"/>
          </a:xfrm>
          <a:prstGeom prst="rect">
            <a:avLst/>
          </a:prstGeom>
        </p:spPr>
        <p:txBody>
          <a:bodyPr anchor="ctr">
            <a:noAutofit/>
          </a:bodyPr>
          <a:lstStyle/>
          <a:p>
            <a:pPr algn="ctr"/>
            <a:r>
              <a:rPr lang="en-US" sz="72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634280"/>
            <a:ext cx="8996017" cy="4746855"/>
          </a:xfrm>
        </p:spPr>
        <p:txBody>
          <a:bodyPr>
            <a:normAutofit/>
          </a:bodyPr>
          <a:lstStyle/>
          <a:p>
            <a:pPr marL="0" indent="0" algn="just">
              <a:lnSpc>
                <a:spcPct val="120000"/>
              </a:lnSpc>
              <a:buNone/>
            </a:pPr>
            <a:r>
              <a:rPr lang="en-US" sz="2400" dirty="0"/>
              <a:t>Healthcare systems face significant challenges in managing resources and ensuring equitable access to care. To address these challenges, it is essential to understand the underlying factors that influence how often patients visit doctors and utilize healthcare services. This project aims to analyze a diverse set of doctor visit data to identify key determinants of healthcare utilization.</a:t>
            </a:r>
          </a:p>
          <a:p>
            <a:pPr marL="0" indent="0" algn="just">
              <a:lnSpc>
                <a:spcPct val="120000"/>
              </a:lnSpc>
              <a:buNone/>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rot="20714032">
            <a:off x="9939343" y="3789851"/>
            <a:ext cx="1976361" cy="2863573"/>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itle 2">
            <a:extLst>
              <a:ext uri="{FF2B5EF4-FFF2-40B4-BE49-F238E27FC236}">
                <a16:creationId xmlns:a16="http://schemas.microsoft.com/office/drawing/2014/main" id="{4A822325-B678-68A9-D1C3-56784C0D70AC}"/>
              </a:ext>
            </a:extLst>
          </p:cNvPr>
          <p:cNvSpPr txBox="1">
            <a:spLocks/>
          </p:cNvSpPr>
          <p:nvPr/>
        </p:nvSpPr>
        <p:spPr>
          <a:xfrm>
            <a:off x="675956" y="1636211"/>
            <a:ext cx="9225127" cy="50287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0" dirty="0"/>
              <a:t>This project aims to analyze healthcare data to uncover key insights into the patterns of doctor visits. Utilizing Python for data analysis and visualization, we will investigate the relationships between patient demographics, health conditions, and the frequency of doctor visits. The process will involve data cleaning, exploratory data analysis, and the creation of visualizations to clearly present findings. The insights derived from this analysis will aid healthcare providers and policymakers in making informed decisions to enhance healthcare accessibility, improve service delivery, and optimize resource allocation.</a:t>
            </a:r>
            <a:br>
              <a:rPr lang="en-US" sz="2400" dirty="0"/>
            </a:br>
            <a:endParaRPr lang="en-IN" sz="24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887BCA94-5D6E-0E76-635D-33A26991AD1D}"/>
              </a:ext>
            </a:extLst>
          </p:cNvPr>
          <p:cNvSpPr>
            <a:spLocks noGrp="1" noChangeArrowheads="1"/>
          </p:cNvSpPr>
          <p:nvPr>
            <p:ph type="body" sz="quarter" idx="12"/>
          </p:nvPr>
        </p:nvSpPr>
        <p:spPr bwMode="auto">
          <a:xfrm>
            <a:off x="620008" y="1826399"/>
            <a:ext cx="927980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Healthcare Providers</a:t>
            </a:r>
            <a:r>
              <a:rPr kumimoji="0" lang="en-US" altLang="en-US" sz="2400" b="0" i="0" u="none" strike="noStrike" cap="none" normalizeH="0" baseline="0" dirty="0">
                <a:ln>
                  <a:noFill/>
                </a:ln>
                <a:solidFill>
                  <a:schemeClr val="tx1"/>
                </a:solidFill>
                <a:effectLst/>
                <a:latin typeface="Arial" panose="020B0604020202020204" pitchFamily="34" charset="0"/>
              </a:rPr>
              <a:t>: Use insights to optimize patient care, scheduling, and resource allocation.</a:t>
            </a:r>
          </a:p>
          <a:p>
            <a:pPr marL="0" indent="0" algn="just"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Patients</a:t>
            </a:r>
            <a:r>
              <a:rPr kumimoji="0" lang="en-US" altLang="en-US" sz="2400" b="0" i="0" u="none" strike="noStrike" cap="none" normalizeH="0" baseline="0" dirty="0">
                <a:ln>
                  <a:noFill/>
                </a:ln>
                <a:solidFill>
                  <a:schemeClr val="tx1"/>
                </a:solidFill>
                <a:effectLst/>
                <a:latin typeface="Arial" panose="020B0604020202020204" pitchFamily="34" charset="0"/>
              </a:rPr>
              <a:t>: Benefit from improved care and more efficient scheduling based on visit patterns.</a:t>
            </a:r>
          </a:p>
          <a:p>
            <a:pPr marL="0" indent="0" algn="just"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Healthcare Policy Makers</a:t>
            </a:r>
            <a:r>
              <a:rPr kumimoji="0" lang="en-US" altLang="en-US" sz="2400" b="0" i="0" u="none" strike="noStrike" cap="none" normalizeH="0" baseline="0" dirty="0">
                <a:ln>
                  <a:noFill/>
                </a:ln>
                <a:solidFill>
                  <a:schemeClr val="tx1"/>
                </a:solidFill>
                <a:effectLst/>
                <a:latin typeface="Arial" panose="020B0604020202020204" pitchFamily="34" charset="0"/>
              </a:rPr>
              <a:t>: Utilize data to shape policies and public health initiatives.</a:t>
            </a:r>
          </a:p>
          <a:p>
            <a:pPr marL="0" indent="0" algn="just"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Insurance Companies</a:t>
            </a:r>
            <a:r>
              <a:rPr kumimoji="0" lang="en-US" altLang="en-US" sz="2400" b="0" i="0" u="none" strike="noStrike" cap="none" normalizeH="0" baseline="0" dirty="0">
                <a:ln>
                  <a:noFill/>
                </a:ln>
                <a:solidFill>
                  <a:schemeClr val="tx1"/>
                </a:solidFill>
                <a:effectLst/>
                <a:latin typeface="Arial" panose="020B0604020202020204" pitchFamily="34" charset="0"/>
              </a:rPr>
              <a:t>: Analyze data to manage risk and adjust coverage plans.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5239498"/>
            <a:ext cx="912761" cy="1590686"/>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F6007453-1A74-FC2F-141E-677DBD078F2A}"/>
              </a:ext>
            </a:extLst>
          </p:cNvPr>
          <p:cNvSpPr>
            <a:spLocks noGrp="1" noChangeArrowheads="1"/>
          </p:cNvSpPr>
          <p:nvPr>
            <p:ph type="body" sz="quarter" idx="12"/>
          </p:nvPr>
        </p:nvSpPr>
        <p:spPr bwMode="auto">
          <a:xfrm>
            <a:off x="660399" y="1412796"/>
            <a:ext cx="1068279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Python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Python is used as the primary programming language for data analysis, offering a wide range of libraries and tools for handling complex data tasks.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err="1">
                <a:ln>
                  <a:noFill/>
                </a:ln>
                <a:solidFill>
                  <a:schemeClr val="tx1"/>
                </a:solidFill>
                <a:effectLst/>
                <a:latin typeface="Arial" panose="020B0604020202020204" pitchFamily="34" charset="0"/>
              </a:rPr>
              <a:t>Jupyter</a:t>
            </a:r>
            <a:r>
              <a:rPr kumimoji="0" lang="en-US" altLang="en-US" b="1" i="0" u="none" strike="noStrike" cap="none" normalizeH="0" baseline="0" dirty="0">
                <a:ln>
                  <a:noFill/>
                </a:ln>
                <a:solidFill>
                  <a:schemeClr val="tx1"/>
                </a:solidFill>
                <a:effectLst/>
                <a:latin typeface="Arial" panose="020B0604020202020204" pitchFamily="34" charset="0"/>
              </a:rPr>
              <a:t> Notebook</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Jupyter</a:t>
            </a:r>
            <a:r>
              <a:rPr kumimoji="0" lang="en-US" altLang="en-US" b="0" i="0" u="none" strike="noStrike" cap="none" normalizeH="0" baseline="0" dirty="0">
                <a:ln>
                  <a:noFill/>
                </a:ln>
                <a:solidFill>
                  <a:schemeClr val="tx1"/>
                </a:solidFill>
                <a:effectLst/>
                <a:latin typeface="Arial" panose="020B0604020202020204" pitchFamily="34" charset="0"/>
              </a:rPr>
              <a:t> Notebook provides an interactive environment for writing and executing Python code.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err="1">
                <a:ln>
                  <a:noFill/>
                </a:ln>
                <a:solidFill>
                  <a:schemeClr val="tx1"/>
                </a:solidFill>
                <a:effectLst/>
                <a:latin typeface="Arial" panose="020B0604020202020204" pitchFamily="34" charset="0"/>
              </a:rPr>
              <a:t>Numpy</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Numpy</a:t>
            </a:r>
            <a:r>
              <a:rPr kumimoji="0" lang="en-US" altLang="en-US" b="0" i="0" u="none" strike="noStrike" cap="none" normalizeH="0" baseline="0" dirty="0">
                <a:ln>
                  <a:noFill/>
                </a:ln>
                <a:solidFill>
                  <a:schemeClr val="tx1"/>
                </a:solidFill>
                <a:effectLst/>
                <a:latin typeface="Arial" panose="020B0604020202020204" pitchFamily="34" charset="0"/>
              </a:rPr>
              <a:t> is utilized for efficient numerical computations and handling large arrays of data, </a:t>
            </a:r>
            <a:r>
              <a:rPr kumimoji="0" lang="en-US" altLang="en-US" b="1" i="0" u="none" strike="noStrike" cap="none" normalizeH="0" baseline="0" dirty="0">
                <a:ln>
                  <a:noFill/>
                </a:ln>
                <a:solidFill>
                  <a:schemeClr val="tx1"/>
                </a:solidFill>
                <a:effectLst/>
                <a:latin typeface="Arial" panose="020B0604020202020204" pitchFamily="34" charset="0"/>
              </a:rPr>
              <a:t>Pandas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Pandas is used for data manipulation and analysis.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Arial" panose="020B0604020202020204" pitchFamily="34" charset="0"/>
              </a:rPr>
              <a:t>Seaborn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Seaborn is employed for creating informative and attractive statistical graphics, helping to visualize trends and patterns in healthcare data.</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Arial" panose="020B0604020202020204" pitchFamily="34" charset="0"/>
              </a:rPr>
              <a:t>Matplotlib</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Matplotlib is used to generate static, interactive, and animated plots and graphs, which are crucial for visualizing healthcare data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276246" y="1284045"/>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3A1D062D-3A9C-B115-21F6-E55728BE2D57}"/>
              </a:ext>
            </a:extLst>
          </p:cNvPr>
          <p:cNvPicPr>
            <a:picLocks noChangeAspect="1"/>
          </p:cNvPicPr>
          <p:nvPr/>
        </p:nvPicPr>
        <p:blipFill>
          <a:blip r:embed="rId4"/>
          <a:stretch>
            <a:fillRect/>
          </a:stretch>
        </p:blipFill>
        <p:spPr>
          <a:xfrm>
            <a:off x="675956" y="1936063"/>
            <a:ext cx="4762736" cy="3446970"/>
          </a:xfrm>
          <a:prstGeom prst="rect">
            <a:avLst/>
          </a:prstGeom>
        </p:spPr>
      </p:pic>
      <p:sp>
        <p:nvSpPr>
          <p:cNvPr id="12" name="Title 3">
            <a:extLst>
              <a:ext uri="{FF2B5EF4-FFF2-40B4-BE49-F238E27FC236}">
                <a16:creationId xmlns:a16="http://schemas.microsoft.com/office/drawing/2014/main" id="{3DA7531D-8552-394B-A0D8-04BA02896B81}"/>
              </a:ext>
            </a:extLst>
          </p:cNvPr>
          <p:cNvSpPr txBox="1">
            <a:spLocks/>
          </p:cNvSpPr>
          <p:nvPr/>
        </p:nvSpPr>
        <p:spPr>
          <a:xfrm>
            <a:off x="675957" y="1201586"/>
            <a:ext cx="5838661"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0" dirty="0"/>
              <a:t>Summary of Dataset : </a:t>
            </a:r>
            <a:endParaRPr lang="en-IN" sz="2800" b="0" dirty="0"/>
          </a:p>
        </p:txBody>
      </p:sp>
      <p:pic>
        <p:nvPicPr>
          <p:cNvPr id="3" name="Picture 2">
            <a:extLst>
              <a:ext uri="{FF2B5EF4-FFF2-40B4-BE49-F238E27FC236}">
                <a16:creationId xmlns:a16="http://schemas.microsoft.com/office/drawing/2014/main" id="{3EE6EA07-600E-207D-1161-D52FA28535F4}"/>
              </a:ext>
            </a:extLst>
          </p:cNvPr>
          <p:cNvPicPr>
            <a:picLocks noChangeAspect="1"/>
          </p:cNvPicPr>
          <p:nvPr/>
        </p:nvPicPr>
        <p:blipFill>
          <a:blip r:embed="rId5"/>
          <a:stretch>
            <a:fillRect/>
          </a:stretch>
        </p:blipFill>
        <p:spPr>
          <a:xfrm>
            <a:off x="5668838" y="4064797"/>
            <a:ext cx="3060042" cy="1731703"/>
          </a:xfrm>
          <a:prstGeom prst="rect">
            <a:avLst/>
          </a:prstGeom>
        </p:spPr>
      </p:pic>
      <p:pic>
        <p:nvPicPr>
          <p:cNvPr id="10" name="Picture 9">
            <a:extLst>
              <a:ext uri="{FF2B5EF4-FFF2-40B4-BE49-F238E27FC236}">
                <a16:creationId xmlns:a16="http://schemas.microsoft.com/office/drawing/2014/main" id="{BC18E9E6-7ACA-4411-A23F-AEEDFB86C7B1}"/>
              </a:ext>
            </a:extLst>
          </p:cNvPr>
          <p:cNvPicPr>
            <a:picLocks noChangeAspect="1"/>
          </p:cNvPicPr>
          <p:nvPr/>
        </p:nvPicPr>
        <p:blipFill>
          <a:blip r:embed="rId6"/>
          <a:stretch>
            <a:fillRect/>
          </a:stretch>
        </p:blipFill>
        <p:spPr>
          <a:xfrm>
            <a:off x="5668838" y="1902499"/>
            <a:ext cx="3060042" cy="192216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8F7DA99-7848-25B5-A987-9FBB3E2CC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04" y="1313192"/>
            <a:ext cx="5206014" cy="26511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BA4F91-A4C3-0BDE-DFE5-16FC6D7393D6}"/>
              </a:ext>
            </a:extLst>
          </p:cNvPr>
          <p:cNvSpPr txBox="1"/>
          <p:nvPr/>
        </p:nvSpPr>
        <p:spPr>
          <a:xfrm>
            <a:off x="571783" y="520861"/>
            <a:ext cx="8623139" cy="923330"/>
          </a:xfrm>
          <a:prstGeom prst="rect">
            <a:avLst/>
          </a:prstGeom>
          <a:noFill/>
        </p:spPr>
        <p:txBody>
          <a:bodyPr wrap="square" rtlCol="0">
            <a:spAutoFit/>
          </a:bodyPr>
          <a:lstStyle/>
          <a:p>
            <a:r>
              <a:rPr lang="en-IN" sz="3600" b="1" dirty="0"/>
              <a:t>Visualization Results</a:t>
            </a:r>
          </a:p>
          <a:p>
            <a:endParaRPr lang="en-IN" dirty="0"/>
          </a:p>
        </p:txBody>
      </p:sp>
      <p:pic>
        <p:nvPicPr>
          <p:cNvPr id="5124" name="Picture 4">
            <a:extLst>
              <a:ext uri="{FF2B5EF4-FFF2-40B4-BE49-F238E27FC236}">
                <a16:creationId xmlns:a16="http://schemas.microsoft.com/office/drawing/2014/main" id="{CF2CDDDA-2A32-D5B1-2110-B333CAFDB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883" y="1272680"/>
            <a:ext cx="4685154" cy="25606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43D7883-BBAB-240C-FCB7-B5CC0F879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883" y="3833330"/>
            <a:ext cx="4685154" cy="288577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92187BA-1323-C23A-2F54-277BF595CC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103" y="3964330"/>
            <a:ext cx="5206015" cy="277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22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436E1A-22A5-16B9-977A-34CA642DE0D0}"/>
              </a:ext>
            </a:extLst>
          </p:cNvPr>
          <p:cNvSpPr>
            <a:spLocks noGrp="1"/>
          </p:cNvSpPr>
          <p:nvPr>
            <p:ph type="title"/>
          </p:nvPr>
        </p:nvSpPr>
        <p:spPr>
          <a:xfrm>
            <a:off x="660400" y="573719"/>
            <a:ext cx="6214962" cy="830997"/>
          </a:xfrm>
        </p:spPr>
        <p:txBody>
          <a:bodyPr>
            <a:normAutofit fontScale="90000"/>
          </a:bodyPr>
          <a:lstStyle/>
          <a:p>
            <a:r>
              <a:rPr lang="en-IN" sz="4800" b="1" dirty="0"/>
              <a:t>Visualization Results</a:t>
            </a:r>
            <a:br>
              <a:rPr lang="en-IN" sz="4800" b="1" dirty="0"/>
            </a:br>
            <a:endParaRPr lang="en-IN" dirty="0"/>
          </a:p>
        </p:txBody>
      </p:sp>
      <p:pic>
        <p:nvPicPr>
          <p:cNvPr id="4100" name="Picture 4">
            <a:extLst>
              <a:ext uri="{FF2B5EF4-FFF2-40B4-BE49-F238E27FC236}">
                <a16:creationId xmlns:a16="http://schemas.microsoft.com/office/drawing/2014/main" id="{F314D0B8-0119-C562-4247-69E7D1BA2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57" y="1374263"/>
            <a:ext cx="3580780" cy="2595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5DDA223-56BD-7BB1-7041-64EB752FC97D}"/>
              </a:ext>
            </a:extLst>
          </p:cNvPr>
          <p:cNvPicPr>
            <a:picLocks noChangeAspect="1"/>
          </p:cNvPicPr>
          <p:nvPr/>
        </p:nvPicPr>
        <p:blipFill rotWithShape="1">
          <a:blip r:embed="rId3"/>
          <a:srcRect t="96181"/>
          <a:stretch/>
        </p:blipFill>
        <p:spPr>
          <a:xfrm>
            <a:off x="675957" y="6471920"/>
            <a:ext cx="2143125" cy="193040"/>
          </a:xfrm>
          <a:prstGeom prst="rect">
            <a:avLst/>
          </a:prstGeom>
        </p:spPr>
      </p:pic>
      <p:pic>
        <p:nvPicPr>
          <p:cNvPr id="2050" name="Picture 2">
            <a:extLst>
              <a:ext uri="{FF2B5EF4-FFF2-40B4-BE49-F238E27FC236}">
                <a16:creationId xmlns:a16="http://schemas.microsoft.com/office/drawing/2014/main" id="{791E93A7-357C-8C83-4B99-4A0F9FE11F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4154" y="1416007"/>
            <a:ext cx="2618625" cy="24198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BD4A3A6-936D-3BAF-320D-4CECDDAE8D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059" y="4203135"/>
            <a:ext cx="2415500" cy="21912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37E8128-EFFF-72DA-0963-40BED2B94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279" y="4028069"/>
            <a:ext cx="2415500" cy="255301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E41DC55-7AE2-B311-BCC8-C12520D8B7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9010" y="3969558"/>
            <a:ext cx="2456953" cy="25588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0A3C561E-E069-52C5-AF09-E270E91752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0196" y="1374263"/>
            <a:ext cx="2986228" cy="229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80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49ADBB-C0B3-5EEF-0E91-216A6A8C7649}"/>
              </a:ext>
            </a:extLst>
          </p:cNvPr>
          <p:cNvSpPr txBox="1"/>
          <p:nvPr/>
        </p:nvSpPr>
        <p:spPr>
          <a:xfrm>
            <a:off x="699303" y="486136"/>
            <a:ext cx="3098925" cy="584775"/>
          </a:xfrm>
          <a:prstGeom prst="rect">
            <a:avLst/>
          </a:prstGeom>
          <a:noFill/>
        </p:spPr>
        <p:txBody>
          <a:bodyPr wrap="none" rtlCol="0">
            <a:spAutoFit/>
          </a:bodyPr>
          <a:lstStyle/>
          <a:p>
            <a:r>
              <a:rPr lang="en-IN" sz="3200" b="1" dirty="0"/>
              <a:t>Heatmap plots:</a:t>
            </a:r>
          </a:p>
        </p:txBody>
      </p:sp>
      <p:pic>
        <p:nvPicPr>
          <p:cNvPr id="6" name="Picture 5">
            <a:extLst>
              <a:ext uri="{FF2B5EF4-FFF2-40B4-BE49-F238E27FC236}">
                <a16:creationId xmlns:a16="http://schemas.microsoft.com/office/drawing/2014/main" id="{2F4EEF52-5049-63EC-C812-6C32BC759C91}"/>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1026" name="Picture 2">
            <a:extLst>
              <a:ext uri="{FF2B5EF4-FFF2-40B4-BE49-F238E27FC236}">
                <a16:creationId xmlns:a16="http://schemas.microsoft.com/office/drawing/2014/main" id="{8180B29D-CEFB-B4E4-742E-4F205EEAE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301" y="1462087"/>
            <a:ext cx="4675076" cy="4327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AC2A7F1-BCD6-48E7-8561-1B1F67308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04694"/>
            <a:ext cx="4675076" cy="493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370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634</TotalTime>
  <Words>393</Words>
  <Application>Microsoft Office PowerPoint</Application>
  <PresentationFormat>Widescreen</PresentationFormat>
  <Paragraphs>37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Project Title - Healthcare Analytics                                    for Doctor Visits</vt:lpstr>
      <vt:lpstr>PROBLEM  STATEMENT</vt:lpstr>
      <vt:lpstr>Project Description   </vt:lpstr>
      <vt:lpstr>WHO ARE THE END USERS?</vt:lpstr>
      <vt:lpstr>Technology Used</vt:lpstr>
      <vt:lpstr>RESULTS </vt:lpstr>
      <vt:lpstr>PowerPoint Presentation</vt:lpstr>
      <vt:lpstr>Visualization Results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Deepak Prajapat_PIET</cp:lastModifiedBy>
  <cp:revision>75</cp:revision>
  <dcterms:created xsi:type="dcterms:W3CDTF">2021-07-11T13:13:15Z</dcterms:created>
  <dcterms:modified xsi:type="dcterms:W3CDTF">2024-07-13T18:17:40Z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