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0"/>
    <p:sldId id="257" r:id="rId11"/>
    <p:sldId id="258" r:id="rId12"/>
    <p:sldId id="259" r:id="rId13"/>
    <p:sldId id="260" r:id="rId14"/>
    <p:sldId id="261" r:id="rId15"/>
    <p:sldId id="262" r:id="rId1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slides/slide5.xml" Type="http://schemas.openxmlformats.org/officeDocument/2006/relationships/slide"/><Relationship Id="rId15" Target="slides/slide6.xml" Type="http://schemas.openxmlformats.org/officeDocument/2006/relationships/slide"/><Relationship Id="rId16"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400190" y="7643812"/>
            <a:ext cx="7487621" cy="2643188"/>
            <a:chOff x="0" y="0"/>
            <a:chExt cx="9983494" cy="3524250"/>
          </a:xfrm>
        </p:grpSpPr>
        <p:sp>
          <p:nvSpPr>
            <p:cNvPr name="Freeform 3" id="3"/>
            <p:cNvSpPr/>
            <p:nvPr/>
          </p:nvSpPr>
          <p:spPr>
            <a:xfrm flipH="false" flipV="false" rot="0">
              <a:off x="0" y="0"/>
              <a:ext cx="9983470" cy="3524250"/>
            </a:xfrm>
            <a:custGeom>
              <a:avLst/>
              <a:gdLst/>
              <a:ahLst/>
              <a:cxnLst/>
              <a:rect r="r" b="b" t="t" l="l"/>
              <a:pathLst>
                <a:path h="3524250" w="9983470">
                  <a:moveTo>
                    <a:pt x="0" y="0"/>
                  </a:moveTo>
                  <a:lnTo>
                    <a:pt x="9983470" y="0"/>
                  </a:lnTo>
                  <a:lnTo>
                    <a:pt x="9983470" y="3524250"/>
                  </a:lnTo>
                  <a:lnTo>
                    <a:pt x="0" y="3524250"/>
                  </a:lnTo>
                  <a:close/>
                </a:path>
              </a:pathLst>
            </a:custGeom>
            <a:solidFill>
              <a:srgbClr val="595959"/>
            </a:solidFill>
          </p:spPr>
        </p:sp>
      </p:grpSp>
      <p:sp>
        <p:nvSpPr>
          <p:cNvPr name="Freeform 4" id="4"/>
          <p:cNvSpPr/>
          <p:nvPr/>
        </p:nvSpPr>
        <p:spPr>
          <a:xfrm flipH="false" flipV="false" rot="0">
            <a:off x="700088" y="371475"/>
            <a:ext cx="16887825" cy="8886825"/>
          </a:xfrm>
          <a:custGeom>
            <a:avLst/>
            <a:gdLst/>
            <a:ahLst/>
            <a:cxnLst/>
            <a:rect r="r" b="b" t="t" l="l"/>
            <a:pathLst>
              <a:path h="8886825" w="16887825">
                <a:moveTo>
                  <a:pt x="0" y="0"/>
                </a:moveTo>
                <a:lnTo>
                  <a:pt x="16887824" y="0"/>
                </a:lnTo>
                <a:lnTo>
                  <a:pt x="16887824" y="8886825"/>
                </a:lnTo>
                <a:lnTo>
                  <a:pt x="0" y="8886825"/>
                </a:lnTo>
                <a:lnTo>
                  <a:pt x="0" y="0"/>
                </a:lnTo>
                <a:close/>
              </a:path>
            </a:pathLst>
          </a:custGeom>
          <a:blipFill>
            <a:blip r:embed="rId2"/>
            <a:stretch>
              <a:fillRect l="0" t="0" r="0" b="-83"/>
            </a:stretch>
          </a:blipFill>
        </p:spPr>
      </p:sp>
      <p:sp>
        <p:nvSpPr>
          <p:cNvPr name="TextBox 5" id="5"/>
          <p:cNvSpPr txBox="true"/>
          <p:nvPr/>
        </p:nvSpPr>
        <p:spPr>
          <a:xfrm rot="0">
            <a:off x="1816872" y="3601663"/>
            <a:ext cx="13878792" cy="1983430"/>
          </a:xfrm>
          <a:prstGeom prst="rect">
            <a:avLst/>
          </a:prstGeom>
        </p:spPr>
        <p:txBody>
          <a:bodyPr anchor="t" rtlCol="false" tIns="0" lIns="0" bIns="0" rIns="0">
            <a:spAutoFit/>
          </a:bodyPr>
          <a:lstStyle/>
          <a:p>
            <a:pPr algn="ctr">
              <a:lnSpc>
                <a:spcPts val="7407"/>
              </a:lnSpc>
            </a:pPr>
            <a:r>
              <a:rPr lang="en-US" sz="7716" spc="308">
                <a:solidFill>
                  <a:srgbClr val="FFFFFF"/>
                </a:solidFill>
                <a:latin typeface="Arimo Bold"/>
              </a:rPr>
              <a:t>AI Assisted telemedicine kiosk</a:t>
            </a:r>
          </a:p>
        </p:txBody>
      </p:sp>
      <p:sp>
        <p:nvSpPr>
          <p:cNvPr name="TextBox 6" id="6"/>
          <p:cNvSpPr txBox="true"/>
          <p:nvPr/>
        </p:nvSpPr>
        <p:spPr>
          <a:xfrm rot="0">
            <a:off x="6032822" y="9595971"/>
            <a:ext cx="6222358" cy="369805"/>
          </a:xfrm>
          <a:prstGeom prst="rect">
            <a:avLst/>
          </a:prstGeom>
        </p:spPr>
        <p:txBody>
          <a:bodyPr anchor="t" rtlCol="false" tIns="0" lIns="0" bIns="0" rIns="0">
            <a:spAutoFit/>
          </a:bodyPr>
          <a:lstStyle/>
          <a:p>
            <a:pPr algn="ctr">
              <a:lnSpc>
                <a:spcPts val="2916"/>
              </a:lnSpc>
            </a:pPr>
            <a:r>
              <a:rPr lang="en-US" sz="3000" spc="150">
                <a:solidFill>
                  <a:srgbClr val="D1EF59"/>
                </a:solidFill>
                <a:latin typeface="Arimo"/>
              </a:rPr>
              <a:t>EXPLORERS​​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70745" y="2622786"/>
            <a:ext cx="15877181" cy="5778193"/>
          </a:xfrm>
          <a:prstGeom prst="rect">
            <a:avLst/>
          </a:prstGeom>
        </p:spPr>
        <p:txBody>
          <a:bodyPr anchor="t" rtlCol="false" tIns="0" lIns="0" bIns="0" rIns="0">
            <a:spAutoFit/>
          </a:bodyPr>
          <a:lstStyle/>
          <a:p>
            <a:pPr algn="just">
              <a:lnSpc>
                <a:spcPts val="4157"/>
              </a:lnSpc>
            </a:pPr>
            <a:r>
              <a:rPr lang="en-US" sz="4330" spc="173">
                <a:solidFill>
                  <a:srgbClr val="000000"/>
                </a:solidFill>
                <a:latin typeface="Arimo Bold"/>
              </a:rPr>
              <a:t>AI Assisted telemedicine Rural residents will be able to connect with doctors via a telemedicine platform built using HTML and CSS which will be deployed using a kiosk setup in center of the village , and real-time health vitals of the patients will be stored in a MySQL database. Patients can converse with virtual assistant to share their health status, which will be saved and shared with doctors at the time of consultation in the form of graphs. To assist patients in receiving basic information and suggestions regarding their health status, a chatbot option has also been developed. kiosk</a:t>
            </a:r>
          </a:p>
        </p:txBody>
      </p:sp>
      <p:sp>
        <p:nvSpPr>
          <p:cNvPr name="TextBox 3" id="3"/>
          <p:cNvSpPr txBox="true"/>
          <p:nvPr/>
        </p:nvSpPr>
        <p:spPr>
          <a:xfrm rot="0">
            <a:off x="1463190" y="1104900"/>
            <a:ext cx="13802316" cy="1052169"/>
          </a:xfrm>
          <a:prstGeom prst="rect">
            <a:avLst/>
          </a:prstGeom>
        </p:spPr>
        <p:txBody>
          <a:bodyPr anchor="t" rtlCol="false" tIns="0" lIns="0" bIns="0" rIns="0">
            <a:spAutoFit/>
          </a:bodyPr>
          <a:lstStyle/>
          <a:p>
            <a:pPr algn="ctr">
              <a:lnSpc>
                <a:spcPts val="3985"/>
              </a:lnSpc>
            </a:pPr>
            <a:r>
              <a:rPr lang="en-US" sz="4099" spc="204">
                <a:solidFill>
                  <a:srgbClr val="155463"/>
                </a:solidFill>
                <a:latin typeface="Arimo Bold"/>
              </a:rPr>
              <a:t>AI-assisted health care chatbot that can be set up anywhere in the village</a:t>
            </a:r>
            <a:r>
              <a:rPr lang="en-US" sz="4099" spc="204">
                <a:solidFill>
                  <a:srgbClr val="155463"/>
                </a:solidFill>
                <a:latin typeface="Arimo Bold"/>
              </a:rPr>
              <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63190" y="1104900"/>
            <a:ext cx="13802316" cy="547344"/>
          </a:xfrm>
          <a:prstGeom prst="rect">
            <a:avLst/>
          </a:prstGeom>
        </p:spPr>
        <p:txBody>
          <a:bodyPr anchor="t" rtlCol="false" tIns="0" lIns="0" bIns="0" rIns="0">
            <a:spAutoFit/>
          </a:bodyPr>
          <a:lstStyle/>
          <a:p>
            <a:pPr algn="ctr">
              <a:lnSpc>
                <a:spcPts val="3985"/>
              </a:lnSpc>
            </a:pPr>
            <a:r>
              <a:rPr lang="en-US" sz="4099" spc="204">
                <a:solidFill>
                  <a:srgbClr val="155463"/>
                </a:solidFill>
                <a:latin typeface="Arimo"/>
              </a:rPr>
              <a:t>Used Technology</a:t>
            </a:r>
          </a:p>
        </p:txBody>
      </p:sp>
      <p:sp>
        <p:nvSpPr>
          <p:cNvPr name="TextBox 3" id="3"/>
          <p:cNvSpPr txBox="true"/>
          <p:nvPr/>
        </p:nvSpPr>
        <p:spPr>
          <a:xfrm rot="0">
            <a:off x="1028700" y="1966137"/>
            <a:ext cx="4964016" cy="2003830"/>
          </a:xfrm>
          <a:prstGeom prst="rect">
            <a:avLst/>
          </a:prstGeom>
        </p:spPr>
        <p:txBody>
          <a:bodyPr anchor="t" rtlCol="false" tIns="0" lIns="0" bIns="0" rIns="0">
            <a:spAutoFit/>
          </a:bodyPr>
          <a:lstStyle/>
          <a:p>
            <a:pPr algn="ctr">
              <a:lnSpc>
                <a:spcPts val="5209"/>
              </a:lnSpc>
              <a:spcBef>
                <a:spcPct val="0"/>
              </a:spcBef>
            </a:pPr>
            <a:r>
              <a:rPr lang="en-US" sz="4341" spc="434">
                <a:solidFill>
                  <a:srgbClr val="155463"/>
                </a:solidFill>
                <a:latin typeface="Arimo"/>
              </a:rPr>
              <a:t>Hardware Used: </a:t>
            </a:r>
          </a:p>
          <a:p>
            <a:pPr algn="ctr">
              <a:lnSpc>
                <a:spcPts val="5209"/>
              </a:lnSpc>
              <a:spcBef>
                <a:spcPct val="0"/>
              </a:spcBef>
            </a:pPr>
            <a:r>
              <a:rPr lang="en-US" sz="4341" spc="434">
                <a:solidFill>
                  <a:srgbClr val="155463"/>
                </a:solidFill>
                <a:latin typeface="Arimo"/>
              </a:rPr>
              <a:t>              </a:t>
            </a:r>
          </a:p>
          <a:p>
            <a:pPr algn="ctr">
              <a:lnSpc>
                <a:spcPts val="5209"/>
              </a:lnSpc>
              <a:spcBef>
                <a:spcPct val="0"/>
              </a:spcBef>
            </a:pPr>
            <a:r>
              <a:rPr lang="en-US" sz="4341" spc="434">
                <a:solidFill>
                  <a:srgbClr val="155463"/>
                </a:solidFill>
                <a:latin typeface="Arimo"/>
              </a:rPr>
              <a:t>  </a:t>
            </a:r>
          </a:p>
        </p:txBody>
      </p:sp>
      <p:sp>
        <p:nvSpPr>
          <p:cNvPr name="Freeform 4" id="4"/>
          <p:cNvSpPr/>
          <p:nvPr/>
        </p:nvSpPr>
        <p:spPr>
          <a:xfrm flipH="false" flipV="false" rot="0">
            <a:off x="2590879" y="2744325"/>
            <a:ext cx="2063290" cy="2399175"/>
          </a:xfrm>
          <a:custGeom>
            <a:avLst/>
            <a:gdLst/>
            <a:ahLst/>
            <a:cxnLst/>
            <a:rect r="r" b="b" t="t" l="l"/>
            <a:pathLst>
              <a:path h="2399175" w="2063290">
                <a:moveTo>
                  <a:pt x="0" y="0"/>
                </a:moveTo>
                <a:lnTo>
                  <a:pt x="2063290" y="0"/>
                </a:lnTo>
                <a:lnTo>
                  <a:pt x="2063290" y="2399175"/>
                </a:lnTo>
                <a:lnTo>
                  <a:pt x="0" y="2399175"/>
                </a:lnTo>
                <a:lnTo>
                  <a:pt x="0" y="0"/>
                </a:lnTo>
                <a:close/>
              </a:path>
            </a:pathLst>
          </a:custGeom>
          <a:blipFill>
            <a:blip r:embed="rId2"/>
            <a:stretch>
              <a:fillRect l="0" t="0" r="0" b="0"/>
            </a:stretch>
          </a:blipFill>
        </p:spPr>
      </p:sp>
      <p:sp>
        <p:nvSpPr>
          <p:cNvPr name="Freeform 5" id="5"/>
          <p:cNvSpPr/>
          <p:nvPr/>
        </p:nvSpPr>
        <p:spPr>
          <a:xfrm flipH="false" flipV="false" rot="0">
            <a:off x="5602378" y="2577008"/>
            <a:ext cx="2766564" cy="2766564"/>
          </a:xfrm>
          <a:custGeom>
            <a:avLst/>
            <a:gdLst/>
            <a:ahLst/>
            <a:cxnLst/>
            <a:rect r="r" b="b" t="t" l="l"/>
            <a:pathLst>
              <a:path h="2766564" w="2766564">
                <a:moveTo>
                  <a:pt x="0" y="0"/>
                </a:moveTo>
                <a:lnTo>
                  <a:pt x="2766564" y="0"/>
                </a:lnTo>
                <a:lnTo>
                  <a:pt x="2766564" y="2766563"/>
                </a:lnTo>
                <a:lnTo>
                  <a:pt x="0" y="2766563"/>
                </a:lnTo>
                <a:lnTo>
                  <a:pt x="0" y="0"/>
                </a:lnTo>
                <a:close/>
              </a:path>
            </a:pathLst>
          </a:custGeom>
          <a:blipFill>
            <a:blip r:embed="rId3"/>
            <a:stretch>
              <a:fillRect l="0" t="0" r="0" b="0"/>
            </a:stretch>
          </a:blipFill>
        </p:spPr>
      </p:sp>
      <p:sp>
        <p:nvSpPr>
          <p:cNvPr name="TextBox 6" id="6"/>
          <p:cNvSpPr txBox="true"/>
          <p:nvPr/>
        </p:nvSpPr>
        <p:spPr>
          <a:xfrm rot="0">
            <a:off x="1028700" y="5314997"/>
            <a:ext cx="5524411" cy="1834729"/>
          </a:xfrm>
          <a:prstGeom prst="rect">
            <a:avLst/>
          </a:prstGeom>
        </p:spPr>
        <p:txBody>
          <a:bodyPr anchor="t" rtlCol="false" tIns="0" lIns="0" bIns="0" rIns="0">
            <a:spAutoFit/>
          </a:bodyPr>
          <a:lstStyle/>
          <a:p>
            <a:pPr algn="ctr">
              <a:lnSpc>
                <a:spcPts val="4740"/>
              </a:lnSpc>
              <a:spcBef>
                <a:spcPct val="0"/>
              </a:spcBef>
            </a:pPr>
            <a:r>
              <a:rPr lang="en-US" sz="3950" spc="395">
                <a:solidFill>
                  <a:srgbClr val="155463"/>
                </a:solidFill>
                <a:latin typeface="Arimo"/>
              </a:rPr>
              <a:t>Software</a:t>
            </a:r>
            <a:r>
              <a:rPr lang="en-US" sz="3950" spc="395">
                <a:solidFill>
                  <a:srgbClr val="155463"/>
                </a:solidFill>
                <a:latin typeface="Arimo"/>
              </a:rPr>
              <a:t> Used: </a:t>
            </a:r>
          </a:p>
          <a:p>
            <a:pPr algn="ctr">
              <a:lnSpc>
                <a:spcPts val="4740"/>
              </a:lnSpc>
              <a:spcBef>
                <a:spcPct val="0"/>
              </a:spcBef>
            </a:pPr>
            <a:r>
              <a:rPr lang="en-US" sz="3950" spc="395">
                <a:solidFill>
                  <a:srgbClr val="155463"/>
                </a:solidFill>
                <a:latin typeface="Arimo"/>
              </a:rPr>
              <a:t>              </a:t>
            </a:r>
          </a:p>
          <a:p>
            <a:pPr algn="ctr">
              <a:lnSpc>
                <a:spcPts val="4740"/>
              </a:lnSpc>
              <a:spcBef>
                <a:spcPct val="0"/>
              </a:spcBef>
            </a:pPr>
            <a:r>
              <a:rPr lang="en-US" sz="3950" spc="395">
                <a:solidFill>
                  <a:srgbClr val="155463"/>
                </a:solidFill>
                <a:latin typeface="Arimo"/>
              </a:rPr>
              <a:t>  </a:t>
            </a:r>
          </a:p>
        </p:txBody>
      </p:sp>
      <p:sp>
        <p:nvSpPr>
          <p:cNvPr name="Freeform 7" id="7"/>
          <p:cNvSpPr/>
          <p:nvPr/>
        </p:nvSpPr>
        <p:spPr>
          <a:xfrm flipH="false" flipV="false" rot="0">
            <a:off x="710255" y="6274354"/>
            <a:ext cx="3915145" cy="2610097"/>
          </a:xfrm>
          <a:custGeom>
            <a:avLst/>
            <a:gdLst/>
            <a:ahLst/>
            <a:cxnLst/>
            <a:rect r="r" b="b" t="t" l="l"/>
            <a:pathLst>
              <a:path h="2610097" w="3915145">
                <a:moveTo>
                  <a:pt x="0" y="0"/>
                </a:moveTo>
                <a:lnTo>
                  <a:pt x="3915146" y="0"/>
                </a:lnTo>
                <a:lnTo>
                  <a:pt x="3915146" y="2610097"/>
                </a:lnTo>
                <a:lnTo>
                  <a:pt x="0" y="2610097"/>
                </a:lnTo>
                <a:lnTo>
                  <a:pt x="0" y="0"/>
                </a:lnTo>
                <a:close/>
              </a:path>
            </a:pathLst>
          </a:custGeom>
          <a:blipFill>
            <a:blip r:embed="rId4"/>
            <a:stretch>
              <a:fillRect l="0" t="0" r="0" b="0"/>
            </a:stretch>
          </a:blipFill>
        </p:spPr>
      </p:sp>
      <p:sp>
        <p:nvSpPr>
          <p:cNvPr name="Freeform 8" id="8"/>
          <p:cNvSpPr/>
          <p:nvPr/>
        </p:nvSpPr>
        <p:spPr>
          <a:xfrm flipH="false" flipV="false" rot="0">
            <a:off x="4960965" y="6359157"/>
            <a:ext cx="2239120" cy="2239120"/>
          </a:xfrm>
          <a:custGeom>
            <a:avLst/>
            <a:gdLst/>
            <a:ahLst/>
            <a:cxnLst/>
            <a:rect r="r" b="b" t="t" l="l"/>
            <a:pathLst>
              <a:path h="2239120" w="2239120">
                <a:moveTo>
                  <a:pt x="0" y="0"/>
                </a:moveTo>
                <a:lnTo>
                  <a:pt x="2239121" y="0"/>
                </a:lnTo>
                <a:lnTo>
                  <a:pt x="2239121" y="2239120"/>
                </a:lnTo>
                <a:lnTo>
                  <a:pt x="0" y="2239120"/>
                </a:lnTo>
                <a:lnTo>
                  <a:pt x="0" y="0"/>
                </a:lnTo>
                <a:close/>
              </a:path>
            </a:pathLst>
          </a:custGeom>
          <a:blipFill>
            <a:blip r:embed="rId5"/>
            <a:stretch>
              <a:fillRect l="0" t="0" r="0" b="0"/>
            </a:stretch>
          </a:blipFill>
        </p:spPr>
      </p:sp>
      <p:sp>
        <p:nvSpPr>
          <p:cNvPr name="Freeform 9" id="9"/>
          <p:cNvSpPr/>
          <p:nvPr/>
        </p:nvSpPr>
        <p:spPr>
          <a:xfrm flipH="false" flipV="false" rot="0">
            <a:off x="8133176" y="6274354"/>
            <a:ext cx="3292942" cy="2469707"/>
          </a:xfrm>
          <a:custGeom>
            <a:avLst/>
            <a:gdLst/>
            <a:ahLst/>
            <a:cxnLst/>
            <a:rect r="r" b="b" t="t" l="l"/>
            <a:pathLst>
              <a:path h="2469707" w="3292942">
                <a:moveTo>
                  <a:pt x="0" y="0"/>
                </a:moveTo>
                <a:lnTo>
                  <a:pt x="3292942" y="0"/>
                </a:lnTo>
                <a:lnTo>
                  <a:pt x="3292942" y="2469707"/>
                </a:lnTo>
                <a:lnTo>
                  <a:pt x="0" y="2469707"/>
                </a:lnTo>
                <a:lnTo>
                  <a:pt x="0" y="0"/>
                </a:lnTo>
                <a:close/>
              </a:path>
            </a:pathLst>
          </a:custGeom>
          <a:blipFill>
            <a:blip r:embed="rId6"/>
            <a:stretch>
              <a:fillRect l="0" t="0" r="0" b="0"/>
            </a:stretch>
          </a:blipFill>
        </p:spPr>
      </p:sp>
      <p:sp>
        <p:nvSpPr>
          <p:cNvPr name="Freeform 10" id="10"/>
          <p:cNvSpPr/>
          <p:nvPr/>
        </p:nvSpPr>
        <p:spPr>
          <a:xfrm flipH="false" flipV="false" rot="0">
            <a:off x="12729388" y="6133964"/>
            <a:ext cx="2110508" cy="2610097"/>
          </a:xfrm>
          <a:custGeom>
            <a:avLst/>
            <a:gdLst/>
            <a:ahLst/>
            <a:cxnLst/>
            <a:rect r="r" b="b" t="t" l="l"/>
            <a:pathLst>
              <a:path h="2610097" w="2110508">
                <a:moveTo>
                  <a:pt x="0" y="0"/>
                </a:moveTo>
                <a:lnTo>
                  <a:pt x="2110508" y="0"/>
                </a:lnTo>
                <a:lnTo>
                  <a:pt x="2110508" y="2610097"/>
                </a:lnTo>
                <a:lnTo>
                  <a:pt x="0" y="2610097"/>
                </a:lnTo>
                <a:lnTo>
                  <a:pt x="0" y="0"/>
                </a:lnTo>
                <a:close/>
              </a:path>
            </a:pathLst>
          </a:custGeom>
          <a:blipFill>
            <a:blip r:embed="rId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90314" y="0"/>
            <a:ext cx="2782894" cy="6689926"/>
            <a:chOff x="0" y="0"/>
            <a:chExt cx="3710526" cy="8919902"/>
          </a:xfrm>
        </p:grpSpPr>
        <p:sp>
          <p:nvSpPr>
            <p:cNvPr name="Freeform 3" id="3"/>
            <p:cNvSpPr/>
            <p:nvPr/>
          </p:nvSpPr>
          <p:spPr>
            <a:xfrm flipH="false" flipV="false" rot="0">
              <a:off x="0" y="0"/>
              <a:ext cx="3710559" cy="8919845"/>
            </a:xfrm>
            <a:custGeom>
              <a:avLst/>
              <a:gdLst/>
              <a:ahLst/>
              <a:cxnLst/>
              <a:rect r="r" b="b" t="t" l="l"/>
              <a:pathLst>
                <a:path h="8919845" w="3710559">
                  <a:moveTo>
                    <a:pt x="0" y="0"/>
                  </a:moveTo>
                  <a:lnTo>
                    <a:pt x="3710559" y="0"/>
                  </a:lnTo>
                  <a:lnTo>
                    <a:pt x="3710559" y="8919845"/>
                  </a:lnTo>
                  <a:lnTo>
                    <a:pt x="0" y="8919845"/>
                  </a:lnTo>
                  <a:close/>
                </a:path>
              </a:pathLst>
            </a:custGeom>
            <a:solidFill>
              <a:srgbClr val="DCEAF1"/>
            </a:solidFill>
          </p:spPr>
        </p:sp>
      </p:grpSp>
      <p:sp>
        <p:nvSpPr>
          <p:cNvPr name="TextBox 4" id="4"/>
          <p:cNvSpPr txBox="true"/>
          <p:nvPr/>
        </p:nvSpPr>
        <p:spPr>
          <a:xfrm rot="0">
            <a:off x="1348740" y="9800300"/>
            <a:ext cx="3931920" cy="236193"/>
          </a:xfrm>
          <a:prstGeom prst="rect">
            <a:avLst/>
          </a:prstGeom>
        </p:spPr>
        <p:txBody>
          <a:bodyPr anchor="t" rtlCol="false" tIns="0" lIns="0" bIns="0" rIns="0">
            <a:spAutoFit/>
          </a:bodyPr>
          <a:lstStyle/>
          <a:p>
            <a:pPr algn="l">
              <a:lnSpc>
                <a:spcPts val="1800"/>
              </a:lnSpc>
            </a:pPr>
            <a:r>
              <a:rPr lang="en-US" sz="1500" spc="150">
                <a:solidFill>
                  <a:srgbClr val="767171"/>
                </a:solidFill>
                <a:latin typeface="Arimo"/>
              </a:rPr>
              <a:t>8/03/20XX</a:t>
            </a:r>
          </a:p>
        </p:txBody>
      </p:sp>
      <p:sp>
        <p:nvSpPr>
          <p:cNvPr name="TextBox 5" id="5"/>
          <p:cNvSpPr txBox="true"/>
          <p:nvPr/>
        </p:nvSpPr>
        <p:spPr>
          <a:xfrm rot="0">
            <a:off x="6149340" y="9800300"/>
            <a:ext cx="5989320" cy="236193"/>
          </a:xfrm>
          <a:prstGeom prst="rect">
            <a:avLst/>
          </a:prstGeom>
        </p:spPr>
        <p:txBody>
          <a:bodyPr anchor="t" rtlCol="false" tIns="0" lIns="0" bIns="0" rIns="0">
            <a:spAutoFit/>
          </a:bodyPr>
          <a:lstStyle/>
          <a:p>
            <a:pPr algn="ctr">
              <a:lnSpc>
                <a:spcPts val="1800"/>
              </a:lnSpc>
            </a:pPr>
            <a:r>
              <a:rPr lang="en-US" sz="1500" spc="150">
                <a:solidFill>
                  <a:srgbClr val="767171"/>
                </a:solidFill>
                <a:latin typeface="Arimo"/>
              </a:rPr>
              <a:t>PITCH DECK</a:t>
            </a:r>
          </a:p>
        </p:txBody>
      </p:sp>
      <p:sp>
        <p:nvSpPr>
          <p:cNvPr name="TextBox 6" id="6"/>
          <p:cNvSpPr txBox="true"/>
          <p:nvPr/>
        </p:nvSpPr>
        <p:spPr>
          <a:xfrm rot="0">
            <a:off x="13007340" y="9800300"/>
            <a:ext cx="3931920" cy="236193"/>
          </a:xfrm>
          <a:prstGeom prst="rect">
            <a:avLst/>
          </a:prstGeom>
        </p:spPr>
        <p:txBody>
          <a:bodyPr anchor="t" rtlCol="false" tIns="0" lIns="0" bIns="0" rIns="0">
            <a:spAutoFit/>
          </a:bodyPr>
          <a:lstStyle/>
          <a:p>
            <a:pPr algn="r">
              <a:lnSpc>
                <a:spcPts val="1800"/>
              </a:lnSpc>
            </a:pPr>
            <a:r>
              <a:rPr lang="en-US" sz="1500" spc="150">
                <a:solidFill>
                  <a:srgbClr val="767171"/>
                </a:solidFill>
                <a:latin typeface="Arimo"/>
              </a:rPr>
              <a:t>2</a:t>
            </a:r>
          </a:p>
        </p:txBody>
      </p:sp>
      <p:sp>
        <p:nvSpPr>
          <p:cNvPr name="TextBox 7" id="7"/>
          <p:cNvSpPr txBox="true"/>
          <p:nvPr/>
        </p:nvSpPr>
        <p:spPr>
          <a:xfrm rot="0">
            <a:off x="11159274" y="539868"/>
            <a:ext cx="5779986" cy="1289086"/>
          </a:xfrm>
          <a:prstGeom prst="rect">
            <a:avLst/>
          </a:prstGeom>
        </p:spPr>
        <p:txBody>
          <a:bodyPr anchor="t" rtlCol="false" tIns="0" lIns="0" bIns="0" rIns="0">
            <a:spAutoFit/>
          </a:bodyPr>
          <a:lstStyle/>
          <a:p>
            <a:pPr algn="l">
              <a:lnSpc>
                <a:spcPts val="5759"/>
              </a:lnSpc>
            </a:pPr>
            <a:r>
              <a:rPr lang="en-US" sz="6000" spc="300">
                <a:solidFill>
                  <a:srgbClr val="000000"/>
                </a:solidFill>
                <a:latin typeface="Arimo Bold"/>
              </a:rPr>
              <a:t>Problem</a:t>
            </a:r>
          </a:p>
        </p:txBody>
      </p:sp>
      <p:sp>
        <p:nvSpPr>
          <p:cNvPr name="Freeform 8" id="8"/>
          <p:cNvSpPr/>
          <p:nvPr/>
        </p:nvSpPr>
        <p:spPr>
          <a:xfrm flipH="false" flipV="false" rot="0">
            <a:off x="303146" y="1439583"/>
            <a:ext cx="8299175" cy="7673566"/>
          </a:xfrm>
          <a:custGeom>
            <a:avLst/>
            <a:gdLst/>
            <a:ahLst/>
            <a:cxnLst/>
            <a:rect r="r" b="b" t="t" l="l"/>
            <a:pathLst>
              <a:path h="7673566" w="8299175">
                <a:moveTo>
                  <a:pt x="0" y="0"/>
                </a:moveTo>
                <a:lnTo>
                  <a:pt x="8299174" y="0"/>
                </a:lnTo>
                <a:lnTo>
                  <a:pt x="8299174" y="7673566"/>
                </a:lnTo>
                <a:lnTo>
                  <a:pt x="0" y="7673566"/>
                </a:lnTo>
                <a:lnTo>
                  <a:pt x="0" y="0"/>
                </a:lnTo>
                <a:close/>
              </a:path>
            </a:pathLst>
          </a:custGeom>
          <a:blipFill>
            <a:blip r:embed="rId2"/>
            <a:stretch>
              <a:fillRect l="-3153" t="-97529" r="-248007" b="-16102"/>
            </a:stretch>
          </a:blipFill>
        </p:spPr>
      </p:sp>
      <p:sp>
        <p:nvSpPr>
          <p:cNvPr name="Freeform 9" id="9"/>
          <p:cNvSpPr/>
          <p:nvPr/>
        </p:nvSpPr>
        <p:spPr>
          <a:xfrm flipH="false" flipV="false" rot="0">
            <a:off x="10537182" y="4683387"/>
            <a:ext cx="7024170" cy="5090242"/>
          </a:xfrm>
          <a:custGeom>
            <a:avLst/>
            <a:gdLst/>
            <a:ahLst/>
            <a:cxnLst/>
            <a:rect r="r" b="b" t="t" l="l"/>
            <a:pathLst>
              <a:path h="5090242" w="7024170">
                <a:moveTo>
                  <a:pt x="0" y="0"/>
                </a:moveTo>
                <a:lnTo>
                  <a:pt x="7024170" y="0"/>
                </a:lnTo>
                <a:lnTo>
                  <a:pt x="7024170" y="5090242"/>
                </a:lnTo>
                <a:lnTo>
                  <a:pt x="0" y="5090242"/>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90314" y="0"/>
            <a:ext cx="2782894" cy="6689926"/>
            <a:chOff x="0" y="0"/>
            <a:chExt cx="3710526" cy="8919902"/>
          </a:xfrm>
        </p:grpSpPr>
        <p:sp>
          <p:nvSpPr>
            <p:cNvPr name="Freeform 3" id="3"/>
            <p:cNvSpPr/>
            <p:nvPr/>
          </p:nvSpPr>
          <p:spPr>
            <a:xfrm flipH="false" flipV="false" rot="0">
              <a:off x="0" y="0"/>
              <a:ext cx="3710559" cy="8919845"/>
            </a:xfrm>
            <a:custGeom>
              <a:avLst/>
              <a:gdLst/>
              <a:ahLst/>
              <a:cxnLst/>
              <a:rect r="r" b="b" t="t" l="l"/>
              <a:pathLst>
                <a:path h="8919845" w="3710559">
                  <a:moveTo>
                    <a:pt x="0" y="0"/>
                  </a:moveTo>
                  <a:lnTo>
                    <a:pt x="3710559" y="0"/>
                  </a:lnTo>
                  <a:lnTo>
                    <a:pt x="3710559" y="8919845"/>
                  </a:lnTo>
                  <a:lnTo>
                    <a:pt x="0" y="8919845"/>
                  </a:lnTo>
                  <a:close/>
                </a:path>
              </a:pathLst>
            </a:custGeom>
            <a:solidFill>
              <a:srgbClr val="DCEAF1"/>
            </a:solidFill>
          </p:spPr>
        </p:sp>
      </p:grpSp>
      <p:sp>
        <p:nvSpPr>
          <p:cNvPr name="TextBox 4" id="4"/>
          <p:cNvSpPr txBox="true"/>
          <p:nvPr/>
        </p:nvSpPr>
        <p:spPr>
          <a:xfrm rot="0">
            <a:off x="1348740" y="9800300"/>
            <a:ext cx="3931920" cy="236193"/>
          </a:xfrm>
          <a:prstGeom prst="rect">
            <a:avLst/>
          </a:prstGeom>
        </p:spPr>
        <p:txBody>
          <a:bodyPr anchor="t" rtlCol="false" tIns="0" lIns="0" bIns="0" rIns="0">
            <a:spAutoFit/>
          </a:bodyPr>
          <a:lstStyle/>
          <a:p>
            <a:pPr algn="l">
              <a:lnSpc>
                <a:spcPts val="1800"/>
              </a:lnSpc>
            </a:pPr>
            <a:r>
              <a:rPr lang="en-US" sz="1500" spc="150">
                <a:solidFill>
                  <a:srgbClr val="767171"/>
                </a:solidFill>
                <a:latin typeface="Arimo"/>
              </a:rPr>
              <a:t>8/03/20XX</a:t>
            </a:r>
          </a:p>
        </p:txBody>
      </p:sp>
      <p:sp>
        <p:nvSpPr>
          <p:cNvPr name="TextBox 5" id="5"/>
          <p:cNvSpPr txBox="true"/>
          <p:nvPr/>
        </p:nvSpPr>
        <p:spPr>
          <a:xfrm rot="0">
            <a:off x="6149340" y="9800300"/>
            <a:ext cx="5989320" cy="236193"/>
          </a:xfrm>
          <a:prstGeom prst="rect">
            <a:avLst/>
          </a:prstGeom>
        </p:spPr>
        <p:txBody>
          <a:bodyPr anchor="t" rtlCol="false" tIns="0" lIns="0" bIns="0" rIns="0">
            <a:spAutoFit/>
          </a:bodyPr>
          <a:lstStyle/>
          <a:p>
            <a:pPr algn="ctr">
              <a:lnSpc>
                <a:spcPts val="1800"/>
              </a:lnSpc>
            </a:pPr>
            <a:r>
              <a:rPr lang="en-US" sz="1500" spc="150">
                <a:solidFill>
                  <a:srgbClr val="767171"/>
                </a:solidFill>
                <a:latin typeface="Arimo"/>
              </a:rPr>
              <a:t>PITCH DECK</a:t>
            </a:r>
          </a:p>
        </p:txBody>
      </p:sp>
      <p:sp>
        <p:nvSpPr>
          <p:cNvPr name="TextBox 6" id="6"/>
          <p:cNvSpPr txBox="true"/>
          <p:nvPr/>
        </p:nvSpPr>
        <p:spPr>
          <a:xfrm rot="0">
            <a:off x="13007340" y="9800300"/>
            <a:ext cx="3931920" cy="236193"/>
          </a:xfrm>
          <a:prstGeom prst="rect">
            <a:avLst/>
          </a:prstGeom>
        </p:spPr>
        <p:txBody>
          <a:bodyPr anchor="t" rtlCol="false" tIns="0" lIns="0" bIns="0" rIns="0">
            <a:spAutoFit/>
          </a:bodyPr>
          <a:lstStyle/>
          <a:p>
            <a:pPr algn="r">
              <a:lnSpc>
                <a:spcPts val="1800"/>
              </a:lnSpc>
            </a:pPr>
            <a:r>
              <a:rPr lang="en-US" sz="1500" spc="150">
                <a:solidFill>
                  <a:srgbClr val="767171"/>
                </a:solidFill>
                <a:latin typeface="Arimo"/>
              </a:rPr>
              <a:t>3</a:t>
            </a:r>
          </a:p>
        </p:txBody>
      </p:sp>
      <p:sp>
        <p:nvSpPr>
          <p:cNvPr name="TextBox 7" id="7"/>
          <p:cNvSpPr txBox="true"/>
          <p:nvPr/>
        </p:nvSpPr>
        <p:spPr>
          <a:xfrm rot="0">
            <a:off x="4809429" y="495139"/>
            <a:ext cx="5779986" cy="1289086"/>
          </a:xfrm>
          <a:prstGeom prst="rect">
            <a:avLst/>
          </a:prstGeom>
        </p:spPr>
        <p:txBody>
          <a:bodyPr anchor="t" rtlCol="false" tIns="0" lIns="0" bIns="0" rIns="0">
            <a:spAutoFit/>
          </a:bodyPr>
          <a:lstStyle/>
          <a:p>
            <a:pPr algn="l">
              <a:lnSpc>
                <a:spcPts val="5759"/>
              </a:lnSpc>
            </a:pPr>
            <a:r>
              <a:rPr lang="en-US" sz="6000" spc="300">
                <a:solidFill>
                  <a:srgbClr val="000000"/>
                </a:solidFill>
                <a:latin typeface="Arimo Bold"/>
              </a:rPr>
              <a:t>Solution</a:t>
            </a:r>
          </a:p>
        </p:txBody>
      </p:sp>
      <p:sp>
        <p:nvSpPr>
          <p:cNvPr name="Freeform 8" id="8"/>
          <p:cNvSpPr/>
          <p:nvPr/>
        </p:nvSpPr>
        <p:spPr>
          <a:xfrm flipH="false" flipV="false" rot="0">
            <a:off x="11457962" y="2240914"/>
            <a:ext cx="6553598" cy="7121745"/>
          </a:xfrm>
          <a:custGeom>
            <a:avLst/>
            <a:gdLst/>
            <a:ahLst/>
            <a:cxnLst/>
            <a:rect r="r" b="b" t="t" l="l"/>
            <a:pathLst>
              <a:path h="7121745" w="6553598">
                <a:moveTo>
                  <a:pt x="0" y="0"/>
                </a:moveTo>
                <a:lnTo>
                  <a:pt x="6553597" y="0"/>
                </a:lnTo>
                <a:lnTo>
                  <a:pt x="6553597" y="7121746"/>
                </a:lnTo>
                <a:lnTo>
                  <a:pt x="0" y="7121746"/>
                </a:lnTo>
                <a:lnTo>
                  <a:pt x="0" y="0"/>
                </a:lnTo>
                <a:close/>
              </a:path>
            </a:pathLst>
          </a:custGeom>
          <a:blipFill>
            <a:blip r:embed="rId2"/>
            <a:stretch>
              <a:fillRect l="-264810" t="-38436" r="-88601" b="-96261"/>
            </a:stretch>
          </a:blipFill>
        </p:spPr>
      </p:sp>
      <p:sp>
        <p:nvSpPr>
          <p:cNvPr name="TextBox 9" id="9"/>
          <p:cNvSpPr txBox="true"/>
          <p:nvPr/>
        </p:nvSpPr>
        <p:spPr>
          <a:xfrm rot="0">
            <a:off x="890296" y="2267584"/>
            <a:ext cx="10005971" cy="6529418"/>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000000"/>
                </a:solidFill>
                <a:latin typeface="Arimo Bold Italics"/>
              </a:rPr>
              <a:t>Rural residents will be able to connect with doctors via a telemedicine platform which will be deployed using a kiosk setup in the center of the village </a:t>
            </a:r>
          </a:p>
          <a:p>
            <a:pPr algn="l" marL="542925" indent="-271462" lvl="1">
              <a:lnSpc>
                <a:spcPts val="3600"/>
              </a:lnSpc>
              <a:buFont typeface="Arial"/>
              <a:buChar char="•"/>
            </a:pPr>
            <a:r>
              <a:rPr lang="en-US" sz="3000">
                <a:solidFill>
                  <a:srgbClr val="000000"/>
                </a:solidFill>
                <a:latin typeface="Arimo Bold Italics"/>
              </a:rPr>
              <a:t>Using an emergency SOS, patient real time location will be shared with the ambulance driver and asha worker will be intimated. </a:t>
            </a:r>
          </a:p>
          <a:p>
            <a:pPr algn="l" marL="542925" indent="-271462" lvl="1">
              <a:lnSpc>
                <a:spcPts val="3600"/>
              </a:lnSpc>
              <a:buFont typeface="Arial"/>
              <a:buChar char="•"/>
            </a:pPr>
            <a:r>
              <a:rPr lang="en-US" sz="3000">
                <a:solidFill>
                  <a:srgbClr val="000000"/>
                </a:solidFill>
                <a:latin typeface="Arimo Bold Italics"/>
              </a:rPr>
              <a:t>Real-time health vitals of the patients will be stored in a MySQL database Patients can converse with a virtual assistant to share their health status, which will be saved and shared with doctors at the time of consultation in the form of graphs.</a:t>
            </a:r>
          </a:p>
          <a:p>
            <a:pPr algn="l" marL="542925" indent="-271462" lvl="1">
              <a:lnSpc>
                <a:spcPts val="3600"/>
              </a:lnSpc>
              <a:buFont typeface="Arial"/>
              <a:buChar char="•"/>
            </a:pPr>
            <a:r>
              <a:rPr lang="en-US" sz="3000">
                <a:solidFill>
                  <a:srgbClr val="000000"/>
                </a:solidFill>
                <a:latin typeface="Arimo Bold Italics"/>
              </a:rPr>
              <a:t>To assist patients in receiving basic information and suggestions regarding their health status, a chatbot option has also been developed </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29445" y="234060"/>
            <a:ext cx="8879982" cy="757373"/>
          </a:xfrm>
          <a:prstGeom prst="rect">
            <a:avLst/>
          </a:prstGeom>
        </p:spPr>
        <p:txBody>
          <a:bodyPr anchor="t" rtlCol="false" tIns="0" lIns="0" bIns="0" rIns="0">
            <a:spAutoFit/>
          </a:bodyPr>
          <a:lstStyle/>
          <a:p>
            <a:pPr algn="l">
              <a:lnSpc>
                <a:spcPts val="5759"/>
              </a:lnSpc>
            </a:pPr>
            <a:r>
              <a:rPr lang="en-US" sz="6000" spc="300">
                <a:solidFill>
                  <a:srgbClr val="000000"/>
                </a:solidFill>
                <a:latin typeface="Arimo Bold"/>
              </a:rPr>
              <a:t>Business model</a:t>
            </a:r>
          </a:p>
        </p:txBody>
      </p:sp>
      <p:sp>
        <p:nvSpPr>
          <p:cNvPr name="TextBox 3" id="3"/>
          <p:cNvSpPr txBox="true"/>
          <p:nvPr/>
        </p:nvSpPr>
        <p:spPr>
          <a:xfrm rot="0">
            <a:off x="1348740" y="9800300"/>
            <a:ext cx="3931920" cy="236193"/>
          </a:xfrm>
          <a:prstGeom prst="rect">
            <a:avLst/>
          </a:prstGeom>
        </p:spPr>
        <p:txBody>
          <a:bodyPr anchor="t" rtlCol="false" tIns="0" lIns="0" bIns="0" rIns="0">
            <a:spAutoFit/>
          </a:bodyPr>
          <a:lstStyle/>
          <a:p>
            <a:pPr algn="l">
              <a:lnSpc>
                <a:spcPts val="1800"/>
              </a:lnSpc>
            </a:pPr>
            <a:r>
              <a:rPr lang="en-US" sz="1500" spc="150">
                <a:solidFill>
                  <a:srgbClr val="808080"/>
                </a:solidFill>
                <a:latin typeface="Arimo"/>
              </a:rPr>
              <a:t>8/03/20XX</a:t>
            </a:r>
          </a:p>
        </p:txBody>
      </p:sp>
      <p:sp>
        <p:nvSpPr>
          <p:cNvPr name="TextBox 4" id="4"/>
          <p:cNvSpPr txBox="true"/>
          <p:nvPr/>
        </p:nvSpPr>
        <p:spPr>
          <a:xfrm rot="0">
            <a:off x="6149340" y="9800300"/>
            <a:ext cx="5989320" cy="236193"/>
          </a:xfrm>
          <a:prstGeom prst="rect">
            <a:avLst/>
          </a:prstGeom>
        </p:spPr>
        <p:txBody>
          <a:bodyPr anchor="t" rtlCol="false" tIns="0" lIns="0" bIns="0" rIns="0">
            <a:spAutoFit/>
          </a:bodyPr>
          <a:lstStyle/>
          <a:p>
            <a:pPr algn="ctr">
              <a:lnSpc>
                <a:spcPts val="1800"/>
              </a:lnSpc>
            </a:pPr>
            <a:r>
              <a:rPr lang="en-US" sz="1500" spc="150">
                <a:solidFill>
                  <a:srgbClr val="808080"/>
                </a:solidFill>
                <a:latin typeface="Arimo"/>
              </a:rPr>
              <a:t>PITCH DECK</a:t>
            </a:r>
          </a:p>
        </p:txBody>
      </p:sp>
      <p:sp>
        <p:nvSpPr>
          <p:cNvPr name="TextBox 5" id="5"/>
          <p:cNvSpPr txBox="true"/>
          <p:nvPr/>
        </p:nvSpPr>
        <p:spPr>
          <a:xfrm rot="0">
            <a:off x="13007340" y="9800300"/>
            <a:ext cx="3931920" cy="236193"/>
          </a:xfrm>
          <a:prstGeom prst="rect">
            <a:avLst/>
          </a:prstGeom>
        </p:spPr>
        <p:txBody>
          <a:bodyPr anchor="t" rtlCol="false" tIns="0" lIns="0" bIns="0" rIns="0">
            <a:spAutoFit/>
          </a:bodyPr>
          <a:lstStyle/>
          <a:p>
            <a:pPr algn="r">
              <a:lnSpc>
                <a:spcPts val="1800"/>
              </a:lnSpc>
            </a:pPr>
            <a:r>
              <a:rPr lang="en-US" sz="1500" spc="150">
                <a:solidFill>
                  <a:srgbClr val="808080"/>
                </a:solidFill>
                <a:latin typeface="Arimo"/>
              </a:rPr>
              <a:t>4</a:t>
            </a:r>
          </a:p>
        </p:txBody>
      </p:sp>
      <p:grpSp>
        <p:nvGrpSpPr>
          <p:cNvPr name="Group 6" id="6"/>
          <p:cNvGrpSpPr/>
          <p:nvPr/>
        </p:nvGrpSpPr>
        <p:grpSpPr>
          <a:xfrm rot="0">
            <a:off x="153936" y="1071033"/>
            <a:ext cx="10689242" cy="1559541"/>
            <a:chOff x="0" y="0"/>
            <a:chExt cx="14252322" cy="2079388"/>
          </a:xfrm>
        </p:grpSpPr>
        <p:sp>
          <p:nvSpPr>
            <p:cNvPr name="Freeform 7" id="7"/>
            <p:cNvSpPr/>
            <p:nvPr/>
          </p:nvSpPr>
          <p:spPr>
            <a:xfrm flipH="false" flipV="false" rot="0">
              <a:off x="12700" y="12700"/>
              <a:ext cx="14226921" cy="2054098"/>
            </a:xfrm>
            <a:custGeom>
              <a:avLst/>
              <a:gdLst/>
              <a:ahLst/>
              <a:cxnLst/>
              <a:rect r="r" b="b" t="t" l="l"/>
              <a:pathLst>
                <a:path h="2054098" w="14226921">
                  <a:moveTo>
                    <a:pt x="0" y="342392"/>
                  </a:moveTo>
                  <a:cubicBezTo>
                    <a:pt x="0" y="153289"/>
                    <a:pt x="154940" y="0"/>
                    <a:pt x="345948" y="0"/>
                  </a:cubicBezTo>
                  <a:lnTo>
                    <a:pt x="13880973" y="0"/>
                  </a:lnTo>
                  <a:cubicBezTo>
                    <a:pt x="14071981" y="0"/>
                    <a:pt x="14226921" y="153289"/>
                    <a:pt x="14226921" y="342392"/>
                  </a:cubicBezTo>
                  <a:lnTo>
                    <a:pt x="14226921" y="1711706"/>
                  </a:lnTo>
                  <a:cubicBezTo>
                    <a:pt x="14226921" y="1900809"/>
                    <a:pt x="14071981" y="2054098"/>
                    <a:pt x="13880973" y="2054098"/>
                  </a:cubicBezTo>
                  <a:lnTo>
                    <a:pt x="345948" y="2054098"/>
                  </a:lnTo>
                  <a:cubicBezTo>
                    <a:pt x="154940" y="2053971"/>
                    <a:pt x="0" y="1900682"/>
                    <a:pt x="0" y="1711706"/>
                  </a:cubicBezTo>
                  <a:close/>
                </a:path>
              </a:pathLst>
            </a:custGeom>
            <a:solidFill>
              <a:srgbClr val="155463"/>
            </a:solidFill>
          </p:spPr>
        </p:sp>
        <p:sp>
          <p:nvSpPr>
            <p:cNvPr name="Freeform 8" id="8"/>
            <p:cNvSpPr/>
            <p:nvPr/>
          </p:nvSpPr>
          <p:spPr>
            <a:xfrm flipH="false" flipV="false" rot="0">
              <a:off x="0" y="0"/>
              <a:ext cx="14252321" cy="2079498"/>
            </a:xfrm>
            <a:custGeom>
              <a:avLst/>
              <a:gdLst/>
              <a:ahLst/>
              <a:cxnLst/>
              <a:rect r="r" b="b" t="t" l="l"/>
              <a:pathLst>
                <a:path h="2079498" w="14252321">
                  <a:moveTo>
                    <a:pt x="0" y="355092"/>
                  </a:moveTo>
                  <a:cubicBezTo>
                    <a:pt x="0" y="158877"/>
                    <a:pt x="160655" y="0"/>
                    <a:pt x="358648" y="0"/>
                  </a:cubicBezTo>
                  <a:lnTo>
                    <a:pt x="13893673" y="0"/>
                  </a:lnTo>
                  <a:lnTo>
                    <a:pt x="13893673" y="12700"/>
                  </a:lnTo>
                  <a:lnTo>
                    <a:pt x="13893673" y="0"/>
                  </a:lnTo>
                  <a:cubicBezTo>
                    <a:pt x="14091665" y="0"/>
                    <a:pt x="14252321" y="158877"/>
                    <a:pt x="14252321" y="355092"/>
                  </a:cubicBezTo>
                  <a:lnTo>
                    <a:pt x="14239621" y="355092"/>
                  </a:lnTo>
                  <a:lnTo>
                    <a:pt x="14252321" y="355092"/>
                  </a:lnTo>
                  <a:lnTo>
                    <a:pt x="14252321" y="1724406"/>
                  </a:lnTo>
                  <a:lnTo>
                    <a:pt x="14239621" y="1724406"/>
                  </a:lnTo>
                  <a:lnTo>
                    <a:pt x="14252321" y="1724406"/>
                  </a:lnTo>
                  <a:cubicBezTo>
                    <a:pt x="14252321" y="1920621"/>
                    <a:pt x="14091665" y="2079498"/>
                    <a:pt x="13893673" y="2079498"/>
                  </a:cubicBezTo>
                  <a:lnTo>
                    <a:pt x="13893673" y="2066798"/>
                  </a:lnTo>
                  <a:lnTo>
                    <a:pt x="13893673" y="2079498"/>
                  </a:lnTo>
                  <a:lnTo>
                    <a:pt x="358648" y="2079498"/>
                  </a:lnTo>
                  <a:lnTo>
                    <a:pt x="358648" y="2066798"/>
                  </a:lnTo>
                  <a:lnTo>
                    <a:pt x="358648" y="2079498"/>
                  </a:lnTo>
                  <a:cubicBezTo>
                    <a:pt x="160655" y="2079371"/>
                    <a:pt x="0" y="1920494"/>
                    <a:pt x="0" y="1724406"/>
                  </a:cubicBezTo>
                  <a:lnTo>
                    <a:pt x="0" y="355092"/>
                  </a:lnTo>
                  <a:lnTo>
                    <a:pt x="12700" y="355092"/>
                  </a:lnTo>
                  <a:lnTo>
                    <a:pt x="0" y="355092"/>
                  </a:lnTo>
                  <a:moveTo>
                    <a:pt x="25400" y="355092"/>
                  </a:moveTo>
                  <a:lnTo>
                    <a:pt x="25400" y="1724406"/>
                  </a:lnTo>
                  <a:lnTo>
                    <a:pt x="12700" y="1724406"/>
                  </a:lnTo>
                  <a:lnTo>
                    <a:pt x="25400" y="1724406"/>
                  </a:lnTo>
                  <a:cubicBezTo>
                    <a:pt x="25400" y="1906397"/>
                    <a:pt x="174498" y="2054098"/>
                    <a:pt x="358648" y="2054098"/>
                  </a:cubicBezTo>
                  <a:lnTo>
                    <a:pt x="13893673" y="2054098"/>
                  </a:lnTo>
                  <a:cubicBezTo>
                    <a:pt x="14077823" y="2054098"/>
                    <a:pt x="14226921" y="1906397"/>
                    <a:pt x="14226921" y="1724406"/>
                  </a:cubicBezTo>
                  <a:lnTo>
                    <a:pt x="14226921" y="355092"/>
                  </a:lnTo>
                  <a:cubicBezTo>
                    <a:pt x="14226921" y="173101"/>
                    <a:pt x="14077823" y="25400"/>
                    <a:pt x="13893673" y="25400"/>
                  </a:cubicBezTo>
                  <a:lnTo>
                    <a:pt x="358648" y="25400"/>
                  </a:lnTo>
                  <a:lnTo>
                    <a:pt x="358648" y="12700"/>
                  </a:lnTo>
                  <a:lnTo>
                    <a:pt x="358648" y="25400"/>
                  </a:lnTo>
                  <a:cubicBezTo>
                    <a:pt x="174498" y="25400"/>
                    <a:pt x="25400" y="173101"/>
                    <a:pt x="25400" y="355092"/>
                  </a:cubicBezTo>
                  <a:close/>
                </a:path>
              </a:pathLst>
            </a:custGeom>
            <a:solidFill>
              <a:srgbClr val="FFFFFF"/>
            </a:solidFill>
          </p:spPr>
        </p:sp>
      </p:grpSp>
      <p:sp>
        <p:nvSpPr>
          <p:cNvPr name="TextBox 9" id="9"/>
          <p:cNvSpPr txBox="true"/>
          <p:nvPr/>
        </p:nvSpPr>
        <p:spPr>
          <a:xfrm rot="0">
            <a:off x="282477" y="1218624"/>
            <a:ext cx="10432160" cy="1283409"/>
          </a:xfrm>
          <a:prstGeom prst="rect">
            <a:avLst/>
          </a:prstGeom>
        </p:spPr>
        <p:txBody>
          <a:bodyPr anchor="t" rtlCol="false" tIns="0" lIns="0" bIns="0" rIns="0">
            <a:spAutoFit/>
          </a:bodyPr>
          <a:lstStyle/>
          <a:p>
            <a:pPr algn="l">
              <a:lnSpc>
                <a:spcPts val="2268"/>
              </a:lnSpc>
            </a:pPr>
            <a:r>
              <a:rPr lang="en-US" sz="2100">
                <a:solidFill>
                  <a:srgbClr val="FFFFFF"/>
                </a:solidFill>
                <a:latin typeface="Arimo Bold Italics"/>
              </a:rPr>
              <a:t>In India there are around 5Lakhs plus villages where approximately around 3 lakh plus villages are small village which has around 500 people and those villages  lack of basic healthcare. So those small villages nearby to each other can be combined group of 3 and in a common place the kiosk can be seted up.</a:t>
            </a:r>
          </a:p>
        </p:txBody>
      </p:sp>
      <p:grpSp>
        <p:nvGrpSpPr>
          <p:cNvPr name="Group 10" id="10"/>
          <p:cNvGrpSpPr/>
          <p:nvPr/>
        </p:nvGrpSpPr>
        <p:grpSpPr>
          <a:xfrm rot="0">
            <a:off x="153936" y="2590592"/>
            <a:ext cx="10689242" cy="1559541"/>
            <a:chOff x="0" y="0"/>
            <a:chExt cx="14252322" cy="2079388"/>
          </a:xfrm>
        </p:grpSpPr>
        <p:sp>
          <p:nvSpPr>
            <p:cNvPr name="Freeform 11" id="11"/>
            <p:cNvSpPr/>
            <p:nvPr/>
          </p:nvSpPr>
          <p:spPr>
            <a:xfrm flipH="false" flipV="false" rot="0">
              <a:off x="12700" y="12700"/>
              <a:ext cx="14226921" cy="2054098"/>
            </a:xfrm>
            <a:custGeom>
              <a:avLst/>
              <a:gdLst/>
              <a:ahLst/>
              <a:cxnLst/>
              <a:rect r="r" b="b" t="t" l="l"/>
              <a:pathLst>
                <a:path h="2054098" w="14226921">
                  <a:moveTo>
                    <a:pt x="0" y="342392"/>
                  </a:moveTo>
                  <a:cubicBezTo>
                    <a:pt x="0" y="153289"/>
                    <a:pt x="154940" y="0"/>
                    <a:pt x="345948" y="0"/>
                  </a:cubicBezTo>
                  <a:lnTo>
                    <a:pt x="13880973" y="0"/>
                  </a:lnTo>
                  <a:cubicBezTo>
                    <a:pt x="14071981" y="0"/>
                    <a:pt x="14226921" y="153289"/>
                    <a:pt x="14226921" y="342392"/>
                  </a:cubicBezTo>
                  <a:lnTo>
                    <a:pt x="14226921" y="1711706"/>
                  </a:lnTo>
                  <a:cubicBezTo>
                    <a:pt x="14226921" y="1900809"/>
                    <a:pt x="14071981" y="2054098"/>
                    <a:pt x="13880973" y="2054098"/>
                  </a:cubicBezTo>
                  <a:lnTo>
                    <a:pt x="345948" y="2054098"/>
                  </a:lnTo>
                  <a:cubicBezTo>
                    <a:pt x="154940" y="2053971"/>
                    <a:pt x="0" y="1900682"/>
                    <a:pt x="0" y="1711706"/>
                  </a:cubicBezTo>
                  <a:close/>
                </a:path>
              </a:pathLst>
            </a:custGeom>
            <a:solidFill>
              <a:srgbClr val="155463"/>
            </a:solidFill>
          </p:spPr>
        </p:sp>
        <p:sp>
          <p:nvSpPr>
            <p:cNvPr name="Freeform 12" id="12"/>
            <p:cNvSpPr/>
            <p:nvPr/>
          </p:nvSpPr>
          <p:spPr>
            <a:xfrm flipH="false" flipV="false" rot="0">
              <a:off x="0" y="0"/>
              <a:ext cx="14252321" cy="2079498"/>
            </a:xfrm>
            <a:custGeom>
              <a:avLst/>
              <a:gdLst/>
              <a:ahLst/>
              <a:cxnLst/>
              <a:rect r="r" b="b" t="t" l="l"/>
              <a:pathLst>
                <a:path h="2079498" w="14252321">
                  <a:moveTo>
                    <a:pt x="0" y="355092"/>
                  </a:moveTo>
                  <a:cubicBezTo>
                    <a:pt x="0" y="158877"/>
                    <a:pt x="160655" y="0"/>
                    <a:pt x="358648" y="0"/>
                  </a:cubicBezTo>
                  <a:lnTo>
                    <a:pt x="13893673" y="0"/>
                  </a:lnTo>
                  <a:lnTo>
                    <a:pt x="13893673" y="12700"/>
                  </a:lnTo>
                  <a:lnTo>
                    <a:pt x="13893673" y="0"/>
                  </a:lnTo>
                  <a:cubicBezTo>
                    <a:pt x="14091665" y="0"/>
                    <a:pt x="14252321" y="158877"/>
                    <a:pt x="14252321" y="355092"/>
                  </a:cubicBezTo>
                  <a:lnTo>
                    <a:pt x="14239621" y="355092"/>
                  </a:lnTo>
                  <a:lnTo>
                    <a:pt x="14252321" y="355092"/>
                  </a:lnTo>
                  <a:lnTo>
                    <a:pt x="14252321" y="1724406"/>
                  </a:lnTo>
                  <a:lnTo>
                    <a:pt x="14239621" y="1724406"/>
                  </a:lnTo>
                  <a:lnTo>
                    <a:pt x="14252321" y="1724406"/>
                  </a:lnTo>
                  <a:cubicBezTo>
                    <a:pt x="14252321" y="1920621"/>
                    <a:pt x="14091665" y="2079498"/>
                    <a:pt x="13893673" y="2079498"/>
                  </a:cubicBezTo>
                  <a:lnTo>
                    <a:pt x="13893673" y="2066798"/>
                  </a:lnTo>
                  <a:lnTo>
                    <a:pt x="13893673" y="2079498"/>
                  </a:lnTo>
                  <a:lnTo>
                    <a:pt x="358648" y="2079498"/>
                  </a:lnTo>
                  <a:lnTo>
                    <a:pt x="358648" y="2066798"/>
                  </a:lnTo>
                  <a:lnTo>
                    <a:pt x="358648" y="2079498"/>
                  </a:lnTo>
                  <a:cubicBezTo>
                    <a:pt x="160655" y="2079371"/>
                    <a:pt x="0" y="1920494"/>
                    <a:pt x="0" y="1724406"/>
                  </a:cubicBezTo>
                  <a:lnTo>
                    <a:pt x="0" y="355092"/>
                  </a:lnTo>
                  <a:lnTo>
                    <a:pt x="12700" y="355092"/>
                  </a:lnTo>
                  <a:lnTo>
                    <a:pt x="0" y="355092"/>
                  </a:lnTo>
                  <a:moveTo>
                    <a:pt x="25400" y="355092"/>
                  </a:moveTo>
                  <a:lnTo>
                    <a:pt x="25400" y="1724406"/>
                  </a:lnTo>
                  <a:lnTo>
                    <a:pt x="12700" y="1724406"/>
                  </a:lnTo>
                  <a:lnTo>
                    <a:pt x="25400" y="1724406"/>
                  </a:lnTo>
                  <a:cubicBezTo>
                    <a:pt x="25400" y="1906397"/>
                    <a:pt x="174498" y="2054098"/>
                    <a:pt x="358648" y="2054098"/>
                  </a:cubicBezTo>
                  <a:lnTo>
                    <a:pt x="13893673" y="2054098"/>
                  </a:lnTo>
                  <a:cubicBezTo>
                    <a:pt x="14077823" y="2054098"/>
                    <a:pt x="14226921" y="1906397"/>
                    <a:pt x="14226921" y="1724406"/>
                  </a:cubicBezTo>
                  <a:lnTo>
                    <a:pt x="14226921" y="355092"/>
                  </a:lnTo>
                  <a:cubicBezTo>
                    <a:pt x="14226921" y="173101"/>
                    <a:pt x="14077823" y="25400"/>
                    <a:pt x="13893673" y="25400"/>
                  </a:cubicBezTo>
                  <a:lnTo>
                    <a:pt x="358648" y="25400"/>
                  </a:lnTo>
                  <a:lnTo>
                    <a:pt x="358648" y="12700"/>
                  </a:lnTo>
                  <a:lnTo>
                    <a:pt x="358648" y="25400"/>
                  </a:lnTo>
                  <a:cubicBezTo>
                    <a:pt x="174498" y="25400"/>
                    <a:pt x="25400" y="173101"/>
                    <a:pt x="25400" y="355092"/>
                  </a:cubicBezTo>
                  <a:close/>
                </a:path>
              </a:pathLst>
            </a:custGeom>
            <a:solidFill>
              <a:srgbClr val="FFFFFF"/>
            </a:solidFill>
          </p:spPr>
        </p:sp>
      </p:grpSp>
      <p:sp>
        <p:nvSpPr>
          <p:cNvPr name="TextBox 13" id="13"/>
          <p:cNvSpPr txBox="true"/>
          <p:nvPr/>
        </p:nvSpPr>
        <p:spPr>
          <a:xfrm rot="0">
            <a:off x="282477" y="2738183"/>
            <a:ext cx="10432160" cy="1283409"/>
          </a:xfrm>
          <a:prstGeom prst="rect">
            <a:avLst/>
          </a:prstGeom>
        </p:spPr>
        <p:txBody>
          <a:bodyPr anchor="t" rtlCol="false" tIns="0" lIns="0" bIns="0" rIns="0">
            <a:spAutoFit/>
          </a:bodyPr>
          <a:lstStyle/>
          <a:p>
            <a:pPr algn="l">
              <a:lnSpc>
                <a:spcPts val="2268"/>
              </a:lnSpc>
            </a:pPr>
            <a:r>
              <a:rPr lang="en-US" sz="2100">
                <a:solidFill>
                  <a:srgbClr val="FFFFFF"/>
                </a:solidFill>
                <a:latin typeface="Arimo Bold Italics"/>
              </a:rPr>
              <a:t>Common Rural patients on time of consultation with the doctor through the portal have to pay a Rs 50 per visit.</a:t>
            </a:r>
          </a:p>
        </p:txBody>
      </p:sp>
      <p:grpSp>
        <p:nvGrpSpPr>
          <p:cNvPr name="Group 14" id="14"/>
          <p:cNvGrpSpPr/>
          <p:nvPr/>
        </p:nvGrpSpPr>
        <p:grpSpPr>
          <a:xfrm rot="0">
            <a:off x="153936" y="4151692"/>
            <a:ext cx="10689242" cy="1559541"/>
            <a:chOff x="0" y="0"/>
            <a:chExt cx="14252322" cy="2079388"/>
          </a:xfrm>
        </p:grpSpPr>
        <p:sp>
          <p:nvSpPr>
            <p:cNvPr name="Freeform 15" id="15"/>
            <p:cNvSpPr/>
            <p:nvPr/>
          </p:nvSpPr>
          <p:spPr>
            <a:xfrm flipH="false" flipV="false" rot="0">
              <a:off x="12700" y="12700"/>
              <a:ext cx="14226921" cy="2054098"/>
            </a:xfrm>
            <a:custGeom>
              <a:avLst/>
              <a:gdLst/>
              <a:ahLst/>
              <a:cxnLst/>
              <a:rect r="r" b="b" t="t" l="l"/>
              <a:pathLst>
                <a:path h="2054098" w="14226921">
                  <a:moveTo>
                    <a:pt x="0" y="342392"/>
                  </a:moveTo>
                  <a:cubicBezTo>
                    <a:pt x="0" y="153289"/>
                    <a:pt x="154940" y="0"/>
                    <a:pt x="345948" y="0"/>
                  </a:cubicBezTo>
                  <a:lnTo>
                    <a:pt x="13880973" y="0"/>
                  </a:lnTo>
                  <a:cubicBezTo>
                    <a:pt x="14071981" y="0"/>
                    <a:pt x="14226921" y="153289"/>
                    <a:pt x="14226921" y="342392"/>
                  </a:cubicBezTo>
                  <a:lnTo>
                    <a:pt x="14226921" y="1711706"/>
                  </a:lnTo>
                  <a:cubicBezTo>
                    <a:pt x="14226921" y="1900809"/>
                    <a:pt x="14071981" y="2054098"/>
                    <a:pt x="13880973" y="2054098"/>
                  </a:cubicBezTo>
                  <a:lnTo>
                    <a:pt x="345948" y="2054098"/>
                  </a:lnTo>
                  <a:cubicBezTo>
                    <a:pt x="154940" y="2053971"/>
                    <a:pt x="0" y="1900682"/>
                    <a:pt x="0" y="1711706"/>
                  </a:cubicBezTo>
                  <a:close/>
                </a:path>
              </a:pathLst>
            </a:custGeom>
            <a:solidFill>
              <a:srgbClr val="155463"/>
            </a:solidFill>
          </p:spPr>
        </p:sp>
        <p:sp>
          <p:nvSpPr>
            <p:cNvPr name="Freeform 16" id="16"/>
            <p:cNvSpPr/>
            <p:nvPr/>
          </p:nvSpPr>
          <p:spPr>
            <a:xfrm flipH="false" flipV="false" rot="0">
              <a:off x="0" y="0"/>
              <a:ext cx="14252321" cy="2079498"/>
            </a:xfrm>
            <a:custGeom>
              <a:avLst/>
              <a:gdLst/>
              <a:ahLst/>
              <a:cxnLst/>
              <a:rect r="r" b="b" t="t" l="l"/>
              <a:pathLst>
                <a:path h="2079498" w="14252321">
                  <a:moveTo>
                    <a:pt x="0" y="355092"/>
                  </a:moveTo>
                  <a:cubicBezTo>
                    <a:pt x="0" y="158877"/>
                    <a:pt x="160655" y="0"/>
                    <a:pt x="358648" y="0"/>
                  </a:cubicBezTo>
                  <a:lnTo>
                    <a:pt x="13893673" y="0"/>
                  </a:lnTo>
                  <a:lnTo>
                    <a:pt x="13893673" y="12700"/>
                  </a:lnTo>
                  <a:lnTo>
                    <a:pt x="13893673" y="0"/>
                  </a:lnTo>
                  <a:cubicBezTo>
                    <a:pt x="14091665" y="0"/>
                    <a:pt x="14252321" y="158877"/>
                    <a:pt x="14252321" y="355092"/>
                  </a:cubicBezTo>
                  <a:lnTo>
                    <a:pt x="14239621" y="355092"/>
                  </a:lnTo>
                  <a:lnTo>
                    <a:pt x="14252321" y="355092"/>
                  </a:lnTo>
                  <a:lnTo>
                    <a:pt x="14252321" y="1724406"/>
                  </a:lnTo>
                  <a:lnTo>
                    <a:pt x="14239621" y="1724406"/>
                  </a:lnTo>
                  <a:lnTo>
                    <a:pt x="14252321" y="1724406"/>
                  </a:lnTo>
                  <a:cubicBezTo>
                    <a:pt x="14252321" y="1920621"/>
                    <a:pt x="14091665" y="2079498"/>
                    <a:pt x="13893673" y="2079498"/>
                  </a:cubicBezTo>
                  <a:lnTo>
                    <a:pt x="13893673" y="2066798"/>
                  </a:lnTo>
                  <a:lnTo>
                    <a:pt x="13893673" y="2079498"/>
                  </a:lnTo>
                  <a:lnTo>
                    <a:pt x="358648" y="2079498"/>
                  </a:lnTo>
                  <a:lnTo>
                    <a:pt x="358648" y="2066798"/>
                  </a:lnTo>
                  <a:lnTo>
                    <a:pt x="358648" y="2079498"/>
                  </a:lnTo>
                  <a:cubicBezTo>
                    <a:pt x="160655" y="2079371"/>
                    <a:pt x="0" y="1920494"/>
                    <a:pt x="0" y="1724406"/>
                  </a:cubicBezTo>
                  <a:lnTo>
                    <a:pt x="0" y="355092"/>
                  </a:lnTo>
                  <a:lnTo>
                    <a:pt x="12700" y="355092"/>
                  </a:lnTo>
                  <a:lnTo>
                    <a:pt x="0" y="355092"/>
                  </a:lnTo>
                  <a:moveTo>
                    <a:pt x="25400" y="355092"/>
                  </a:moveTo>
                  <a:lnTo>
                    <a:pt x="25400" y="1724406"/>
                  </a:lnTo>
                  <a:lnTo>
                    <a:pt x="12700" y="1724406"/>
                  </a:lnTo>
                  <a:lnTo>
                    <a:pt x="25400" y="1724406"/>
                  </a:lnTo>
                  <a:cubicBezTo>
                    <a:pt x="25400" y="1906397"/>
                    <a:pt x="174498" y="2054098"/>
                    <a:pt x="358648" y="2054098"/>
                  </a:cubicBezTo>
                  <a:lnTo>
                    <a:pt x="13893673" y="2054098"/>
                  </a:lnTo>
                  <a:cubicBezTo>
                    <a:pt x="14077823" y="2054098"/>
                    <a:pt x="14226921" y="1906397"/>
                    <a:pt x="14226921" y="1724406"/>
                  </a:cubicBezTo>
                  <a:lnTo>
                    <a:pt x="14226921" y="355092"/>
                  </a:lnTo>
                  <a:cubicBezTo>
                    <a:pt x="14226921" y="173101"/>
                    <a:pt x="14077823" y="25400"/>
                    <a:pt x="13893673" y="25400"/>
                  </a:cubicBezTo>
                  <a:lnTo>
                    <a:pt x="358648" y="25400"/>
                  </a:lnTo>
                  <a:lnTo>
                    <a:pt x="358648" y="12700"/>
                  </a:lnTo>
                  <a:lnTo>
                    <a:pt x="358648" y="25400"/>
                  </a:lnTo>
                  <a:cubicBezTo>
                    <a:pt x="174498" y="25400"/>
                    <a:pt x="25400" y="173101"/>
                    <a:pt x="25400" y="355092"/>
                  </a:cubicBezTo>
                  <a:close/>
                </a:path>
              </a:pathLst>
            </a:custGeom>
            <a:solidFill>
              <a:srgbClr val="FFFFFF"/>
            </a:solidFill>
          </p:spPr>
        </p:sp>
      </p:grpSp>
      <p:sp>
        <p:nvSpPr>
          <p:cNvPr name="TextBox 17" id="17"/>
          <p:cNvSpPr txBox="true"/>
          <p:nvPr/>
        </p:nvSpPr>
        <p:spPr>
          <a:xfrm rot="0">
            <a:off x="282477" y="4299284"/>
            <a:ext cx="10432160" cy="1283409"/>
          </a:xfrm>
          <a:prstGeom prst="rect">
            <a:avLst/>
          </a:prstGeom>
        </p:spPr>
        <p:txBody>
          <a:bodyPr anchor="t" rtlCol="false" tIns="0" lIns="0" bIns="0" rIns="0">
            <a:spAutoFit/>
          </a:bodyPr>
          <a:lstStyle/>
          <a:p>
            <a:pPr algn="l">
              <a:lnSpc>
                <a:spcPts val="2268"/>
              </a:lnSpc>
            </a:pPr>
            <a:r>
              <a:rPr lang="en-US" sz="2100">
                <a:solidFill>
                  <a:srgbClr val="FFFFFF"/>
                </a:solidFill>
                <a:latin typeface="Arimo Bold Italics"/>
              </a:rPr>
              <a:t>Old age people have to check thier health vitals frequently and get suggestion for their health so we can have an offer like on paying Rs 500 per month they can use the platform for 30 times.</a:t>
            </a:r>
          </a:p>
        </p:txBody>
      </p:sp>
      <p:sp>
        <p:nvSpPr>
          <p:cNvPr name="TextBox 18" id="18"/>
          <p:cNvSpPr txBox="true"/>
          <p:nvPr/>
        </p:nvSpPr>
        <p:spPr>
          <a:xfrm rot="0">
            <a:off x="9541395" y="1831123"/>
            <a:ext cx="10250508" cy="998964"/>
          </a:xfrm>
          <a:prstGeom prst="rect">
            <a:avLst/>
          </a:prstGeom>
        </p:spPr>
        <p:txBody>
          <a:bodyPr anchor="t" rtlCol="false" tIns="0" lIns="0" bIns="0" rIns="0">
            <a:spAutoFit/>
          </a:bodyPr>
          <a:lstStyle/>
          <a:p>
            <a:pPr algn="ctr">
              <a:lnSpc>
                <a:spcPts val="7200"/>
              </a:lnSpc>
            </a:pPr>
            <a:r>
              <a:rPr lang="en-US" sz="6000" spc="75">
                <a:solidFill>
                  <a:srgbClr val="FEFEFE"/>
                </a:solidFill>
                <a:latin typeface="Arimo Bold"/>
              </a:rPr>
              <a:t>TARGET CUSTOMER</a:t>
            </a:r>
          </a:p>
        </p:txBody>
      </p:sp>
      <p:grpSp>
        <p:nvGrpSpPr>
          <p:cNvPr name="Group 19" id="19"/>
          <p:cNvGrpSpPr/>
          <p:nvPr/>
        </p:nvGrpSpPr>
        <p:grpSpPr>
          <a:xfrm rot="0">
            <a:off x="11657730" y="2782332"/>
            <a:ext cx="4485394" cy="4485395"/>
            <a:chOff x="0" y="0"/>
            <a:chExt cx="5980526" cy="5980526"/>
          </a:xfrm>
        </p:grpSpPr>
        <p:sp>
          <p:nvSpPr>
            <p:cNvPr name="Freeform 20" id="20"/>
            <p:cNvSpPr/>
            <p:nvPr/>
          </p:nvSpPr>
          <p:spPr>
            <a:xfrm flipH="false" flipV="false" rot="0">
              <a:off x="12700" y="12700"/>
              <a:ext cx="5955157" cy="5955157"/>
            </a:xfrm>
            <a:custGeom>
              <a:avLst/>
              <a:gdLst/>
              <a:ahLst/>
              <a:cxnLst/>
              <a:rect r="r" b="b" t="t" l="l"/>
              <a:pathLst>
                <a:path h="5955157" w="5955157">
                  <a:moveTo>
                    <a:pt x="0" y="2977515"/>
                  </a:moveTo>
                  <a:cubicBezTo>
                    <a:pt x="0" y="1333119"/>
                    <a:pt x="1333119" y="0"/>
                    <a:pt x="2977515" y="0"/>
                  </a:cubicBezTo>
                  <a:cubicBezTo>
                    <a:pt x="4621911" y="0"/>
                    <a:pt x="5955157" y="1333119"/>
                    <a:pt x="5955157" y="2977515"/>
                  </a:cubicBezTo>
                  <a:cubicBezTo>
                    <a:pt x="5955157" y="4621911"/>
                    <a:pt x="4622038" y="5955157"/>
                    <a:pt x="2977515" y="5955157"/>
                  </a:cubicBezTo>
                  <a:cubicBezTo>
                    <a:pt x="1332992" y="5955157"/>
                    <a:pt x="0" y="4622038"/>
                    <a:pt x="0" y="2977515"/>
                  </a:cubicBezTo>
                  <a:close/>
                </a:path>
              </a:pathLst>
            </a:custGeom>
            <a:solidFill>
              <a:srgbClr val="155463">
                <a:alpha val="49804"/>
              </a:srgbClr>
            </a:solidFill>
          </p:spPr>
        </p:sp>
        <p:sp>
          <p:nvSpPr>
            <p:cNvPr name="Freeform 21" id="21"/>
            <p:cNvSpPr/>
            <p:nvPr/>
          </p:nvSpPr>
          <p:spPr>
            <a:xfrm flipH="false" flipV="false" rot="0">
              <a:off x="0" y="0"/>
              <a:ext cx="5980557" cy="5980557"/>
            </a:xfrm>
            <a:custGeom>
              <a:avLst/>
              <a:gdLst/>
              <a:ahLst/>
              <a:cxnLst/>
              <a:rect r="r" b="b" t="t" l="l"/>
              <a:pathLst>
                <a:path h="5980557" w="5980557">
                  <a:moveTo>
                    <a:pt x="0" y="2990215"/>
                  </a:moveTo>
                  <a:cubicBezTo>
                    <a:pt x="0" y="1338834"/>
                    <a:pt x="1338834" y="0"/>
                    <a:pt x="2990215" y="0"/>
                  </a:cubicBezTo>
                  <a:lnTo>
                    <a:pt x="2990215" y="12700"/>
                  </a:lnTo>
                  <a:lnTo>
                    <a:pt x="2990215" y="0"/>
                  </a:lnTo>
                  <a:cubicBezTo>
                    <a:pt x="4641723" y="0"/>
                    <a:pt x="5980557" y="1338834"/>
                    <a:pt x="5980557" y="2990215"/>
                  </a:cubicBezTo>
                  <a:lnTo>
                    <a:pt x="5967857" y="2990215"/>
                  </a:lnTo>
                  <a:lnTo>
                    <a:pt x="5980557" y="2990215"/>
                  </a:lnTo>
                  <a:cubicBezTo>
                    <a:pt x="5980557" y="4641723"/>
                    <a:pt x="4641723" y="5980430"/>
                    <a:pt x="2990342" y="5980430"/>
                  </a:cubicBezTo>
                  <a:lnTo>
                    <a:pt x="2990342" y="5967730"/>
                  </a:lnTo>
                  <a:lnTo>
                    <a:pt x="2990342" y="5980430"/>
                  </a:lnTo>
                  <a:cubicBezTo>
                    <a:pt x="1338834" y="5980557"/>
                    <a:pt x="0" y="4641723"/>
                    <a:pt x="0" y="2990215"/>
                  </a:cubicBezTo>
                  <a:lnTo>
                    <a:pt x="12700" y="2990215"/>
                  </a:lnTo>
                  <a:lnTo>
                    <a:pt x="25400" y="2990215"/>
                  </a:lnTo>
                  <a:lnTo>
                    <a:pt x="12700" y="2990215"/>
                  </a:lnTo>
                  <a:lnTo>
                    <a:pt x="0" y="2990215"/>
                  </a:lnTo>
                  <a:moveTo>
                    <a:pt x="25400" y="2990215"/>
                  </a:moveTo>
                  <a:cubicBezTo>
                    <a:pt x="25400" y="2997200"/>
                    <a:pt x="19685" y="3002915"/>
                    <a:pt x="12700" y="3002915"/>
                  </a:cubicBezTo>
                  <a:cubicBezTo>
                    <a:pt x="5715" y="3002915"/>
                    <a:pt x="0" y="2997200"/>
                    <a:pt x="0" y="2990215"/>
                  </a:cubicBezTo>
                  <a:cubicBezTo>
                    <a:pt x="0" y="2983230"/>
                    <a:pt x="5715" y="2977515"/>
                    <a:pt x="12700" y="2977515"/>
                  </a:cubicBezTo>
                  <a:cubicBezTo>
                    <a:pt x="19685" y="2977515"/>
                    <a:pt x="25400" y="2983230"/>
                    <a:pt x="25400" y="2990215"/>
                  </a:cubicBezTo>
                  <a:cubicBezTo>
                    <a:pt x="25400" y="4627753"/>
                    <a:pt x="1352804" y="5955157"/>
                    <a:pt x="2990215" y="5955157"/>
                  </a:cubicBezTo>
                  <a:cubicBezTo>
                    <a:pt x="4627626" y="5955157"/>
                    <a:pt x="5955157" y="4627753"/>
                    <a:pt x="5955157" y="2990215"/>
                  </a:cubicBezTo>
                  <a:cubicBezTo>
                    <a:pt x="5955157" y="1352677"/>
                    <a:pt x="4627753" y="25400"/>
                    <a:pt x="2990215" y="25400"/>
                  </a:cubicBezTo>
                  <a:lnTo>
                    <a:pt x="2990215" y="12700"/>
                  </a:lnTo>
                  <a:lnTo>
                    <a:pt x="2990215" y="25400"/>
                  </a:lnTo>
                  <a:cubicBezTo>
                    <a:pt x="1352804" y="25400"/>
                    <a:pt x="25400" y="1352804"/>
                    <a:pt x="25400" y="2990215"/>
                  </a:cubicBezTo>
                  <a:close/>
                </a:path>
              </a:pathLst>
            </a:custGeom>
            <a:solidFill>
              <a:srgbClr val="FFFFFF"/>
            </a:solidFill>
          </p:spPr>
        </p:sp>
      </p:grpSp>
      <p:sp>
        <p:nvSpPr>
          <p:cNvPr name="TextBox 22" id="22"/>
          <p:cNvSpPr txBox="true"/>
          <p:nvPr/>
        </p:nvSpPr>
        <p:spPr>
          <a:xfrm rot="0">
            <a:off x="12253242" y="3582993"/>
            <a:ext cx="3294369" cy="2009855"/>
          </a:xfrm>
          <a:prstGeom prst="rect">
            <a:avLst/>
          </a:prstGeom>
        </p:spPr>
        <p:txBody>
          <a:bodyPr anchor="t" rtlCol="false" tIns="0" lIns="0" bIns="0" rIns="0">
            <a:spAutoFit/>
          </a:bodyPr>
          <a:lstStyle/>
          <a:p>
            <a:pPr algn="ctr">
              <a:lnSpc>
                <a:spcPts val="2592"/>
              </a:lnSpc>
            </a:pPr>
            <a:r>
              <a:rPr lang="en-US" sz="2400">
                <a:solidFill>
                  <a:srgbClr val="000000"/>
                </a:solidFill>
                <a:latin typeface="Arimo Bold Italics"/>
              </a:rPr>
              <a:t>• Individuals living in rural areas who require access to healthcare services.</a:t>
            </a:r>
          </a:p>
        </p:txBody>
      </p:sp>
      <p:grpSp>
        <p:nvGrpSpPr>
          <p:cNvPr name="Group 23" id="23"/>
          <p:cNvGrpSpPr/>
          <p:nvPr/>
        </p:nvGrpSpPr>
        <p:grpSpPr>
          <a:xfrm rot="0">
            <a:off x="13522802" y="5694032"/>
            <a:ext cx="4485394" cy="4485394"/>
            <a:chOff x="0" y="0"/>
            <a:chExt cx="5980526" cy="5980526"/>
          </a:xfrm>
        </p:grpSpPr>
        <p:sp>
          <p:nvSpPr>
            <p:cNvPr name="Freeform 24" id="24"/>
            <p:cNvSpPr/>
            <p:nvPr/>
          </p:nvSpPr>
          <p:spPr>
            <a:xfrm flipH="false" flipV="false" rot="0">
              <a:off x="12700" y="12700"/>
              <a:ext cx="5955157" cy="5955157"/>
            </a:xfrm>
            <a:custGeom>
              <a:avLst/>
              <a:gdLst/>
              <a:ahLst/>
              <a:cxnLst/>
              <a:rect r="r" b="b" t="t" l="l"/>
              <a:pathLst>
                <a:path h="5955157" w="5955157">
                  <a:moveTo>
                    <a:pt x="0" y="2977515"/>
                  </a:moveTo>
                  <a:cubicBezTo>
                    <a:pt x="0" y="1333119"/>
                    <a:pt x="1333119" y="0"/>
                    <a:pt x="2977515" y="0"/>
                  </a:cubicBezTo>
                  <a:cubicBezTo>
                    <a:pt x="4621911" y="0"/>
                    <a:pt x="5955157" y="1333119"/>
                    <a:pt x="5955157" y="2977515"/>
                  </a:cubicBezTo>
                  <a:cubicBezTo>
                    <a:pt x="5955157" y="4621911"/>
                    <a:pt x="4622038" y="5955157"/>
                    <a:pt x="2977515" y="5955157"/>
                  </a:cubicBezTo>
                  <a:cubicBezTo>
                    <a:pt x="1332992" y="5955157"/>
                    <a:pt x="0" y="4622038"/>
                    <a:pt x="0" y="2977515"/>
                  </a:cubicBezTo>
                  <a:close/>
                </a:path>
              </a:pathLst>
            </a:custGeom>
            <a:solidFill>
              <a:srgbClr val="155463">
                <a:alpha val="49804"/>
              </a:srgbClr>
            </a:solidFill>
          </p:spPr>
        </p:sp>
        <p:sp>
          <p:nvSpPr>
            <p:cNvPr name="Freeform 25" id="25"/>
            <p:cNvSpPr/>
            <p:nvPr/>
          </p:nvSpPr>
          <p:spPr>
            <a:xfrm flipH="false" flipV="false" rot="0">
              <a:off x="0" y="0"/>
              <a:ext cx="5980557" cy="5980557"/>
            </a:xfrm>
            <a:custGeom>
              <a:avLst/>
              <a:gdLst/>
              <a:ahLst/>
              <a:cxnLst/>
              <a:rect r="r" b="b" t="t" l="l"/>
              <a:pathLst>
                <a:path h="5980557" w="5980557">
                  <a:moveTo>
                    <a:pt x="0" y="2990215"/>
                  </a:moveTo>
                  <a:cubicBezTo>
                    <a:pt x="0" y="1338834"/>
                    <a:pt x="1338834" y="0"/>
                    <a:pt x="2990215" y="0"/>
                  </a:cubicBezTo>
                  <a:lnTo>
                    <a:pt x="2990215" y="12700"/>
                  </a:lnTo>
                  <a:lnTo>
                    <a:pt x="2990215" y="0"/>
                  </a:lnTo>
                  <a:cubicBezTo>
                    <a:pt x="4641723" y="0"/>
                    <a:pt x="5980557" y="1338834"/>
                    <a:pt x="5980557" y="2990215"/>
                  </a:cubicBezTo>
                  <a:lnTo>
                    <a:pt x="5967857" y="2990215"/>
                  </a:lnTo>
                  <a:lnTo>
                    <a:pt x="5980557" y="2990215"/>
                  </a:lnTo>
                  <a:cubicBezTo>
                    <a:pt x="5980557" y="4641723"/>
                    <a:pt x="4641723" y="5980430"/>
                    <a:pt x="2990342" y="5980430"/>
                  </a:cubicBezTo>
                  <a:lnTo>
                    <a:pt x="2990342" y="5967730"/>
                  </a:lnTo>
                  <a:lnTo>
                    <a:pt x="2990342" y="5980430"/>
                  </a:lnTo>
                  <a:cubicBezTo>
                    <a:pt x="1338834" y="5980557"/>
                    <a:pt x="0" y="4641723"/>
                    <a:pt x="0" y="2990215"/>
                  </a:cubicBezTo>
                  <a:lnTo>
                    <a:pt x="12700" y="2990215"/>
                  </a:lnTo>
                  <a:lnTo>
                    <a:pt x="25400" y="2990215"/>
                  </a:lnTo>
                  <a:lnTo>
                    <a:pt x="12700" y="2990215"/>
                  </a:lnTo>
                  <a:lnTo>
                    <a:pt x="0" y="2990215"/>
                  </a:lnTo>
                  <a:moveTo>
                    <a:pt x="25400" y="2990215"/>
                  </a:moveTo>
                  <a:cubicBezTo>
                    <a:pt x="25400" y="2997200"/>
                    <a:pt x="19685" y="3002915"/>
                    <a:pt x="12700" y="3002915"/>
                  </a:cubicBezTo>
                  <a:cubicBezTo>
                    <a:pt x="5715" y="3002915"/>
                    <a:pt x="0" y="2997200"/>
                    <a:pt x="0" y="2990215"/>
                  </a:cubicBezTo>
                  <a:cubicBezTo>
                    <a:pt x="0" y="2983230"/>
                    <a:pt x="5715" y="2977515"/>
                    <a:pt x="12700" y="2977515"/>
                  </a:cubicBezTo>
                  <a:cubicBezTo>
                    <a:pt x="19685" y="2977515"/>
                    <a:pt x="25400" y="2983230"/>
                    <a:pt x="25400" y="2990215"/>
                  </a:cubicBezTo>
                  <a:cubicBezTo>
                    <a:pt x="25400" y="4627753"/>
                    <a:pt x="1352804" y="5955157"/>
                    <a:pt x="2990215" y="5955157"/>
                  </a:cubicBezTo>
                  <a:cubicBezTo>
                    <a:pt x="4627626" y="5955157"/>
                    <a:pt x="5955157" y="4627753"/>
                    <a:pt x="5955157" y="2990215"/>
                  </a:cubicBezTo>
                  <a:cubicBezTo>
                    <a:pt x="5955157" y="1352677"/>
                    <a:pt x="4627753" y="25400"/>
                    <a:pt x="2990215" y="25400"/>
                  </a:cubicBezTo>
                  <a:lnTo>
                    <a:pt x="2990215" y="12700"/>
                  </a:lnTo>
                  <a:lnTo>
                    <a:pt x="2990215" y="25400"/>
                  </a:lnTo>
                  <a:cubicBezTo>
                    <a:pt x="1352804" y="25400"/>
                    <a:pt x="25400" y="1352804"/>
                    <a:pt x="25400" y="2990215"/>
                  </a:cubicBezTo>
                  <a:close/>
                </a:path>
              </a:pathLst>
            </a:custGeom>
            <a:solidFill>
              <a:srgbClr val="FFFFFF"/>
            </a:solidFill>
          </p:spPr>
        </p:sp>
      </p:grpSp>
      <p:sp>
        <p:nvSpPr>
          <p:cNvPr name="TextBox 26" id="26"/>
          <p:cNvSpPr txBox="true"/>
          <p:nvPr/>
        </p:nvSpPr>
        <p:spPr>
          <a:xfrm rot="0">
            <a:off x="14888758" y="6866888"/>
            <a:ext cx="2698855" cy="2456488"/>
          </a:xfrm>
          <a:prstGeom prst="rect">
            <a:avLst/>
          </a:prstGeom>
        </p:spPr>
        <p:txBody>
          <a:bodyPr anchor="t" rtlCol="false" tIns="0" lIns="0" bIns="0" rIns="0">
            <a:spAutoFit/>
          </a:bodyPr>
          <a:lstStyle/>
          <a:p>
            <a:pPr algn="ctr">
              <a:lnSpc>
                <a:spcPts val="2592"/>
              </a:lnSpc>
            </a:pPr>
            <a:r>
              <a:rPr lang="en-US" sz="2400">
                <a:solidFill>
                  <a:srgbClr val="000000"/>
                </a:solidFill>
                <a:latin typeface="Arimo Bold Italics"/>
              </a:rPr>
              <a:t>• Patients with chronic diseases, mobility limitations, or transportation challenges who can benefit from remote consultations.</a:t>
            </a:r>
          </a:p>
        </p:txBody>
      </p:sp>
      <p:grpSp>
        <p:nvGrpSpPr>
          <p:cNvPr name="Group 27" id="27"/>
          <p:cNvGrpSpPr/>
          <p:nvPr/>
        </p:nvGrpSpPr>
        <p:grpSpPr>
          <a:xfrm rot="0">
            <a:off x="10046124" y="5573798"/>
            <a:ext cx="4485394" cy="4485394"/>
            <a:chOff x="0" y="0"/>
            <a:chExt cx="5980526" cy="5980526"/>
          </a:xfrm>
        </p:grpSpPr>
        <p:sp>
          <p:nvSpPr>
            <p:cNvPr name="Freeform 28" id="28"/>
            <p:cNvSpPr/>
            <p:nvPr/>
          </p:nvSpPr>
          <p:spPr>
            <a:xfrm flipH="false" flipV="false" rot="0">
              <a:off x="12700" y="12700"/>
              <a:ext cx="5955157" cy="5955157"/>
            </a:xfrm>
            <a:custGeom>
              <a:avLst/>
              <a:gdLst/>
              <a:ahLst/>
              <a:cxnLst/>
              <a:rect r="r" b="b" t="t" l="l"/>
              <a:pathLst>
                <a:path h="5955157" w="5955157">
                  <a:moveTo>
                    <a:pt x="0" y="2977515"/>
                  </a:moveTo>
                  <a:cubicBezTo>
                    <a:pt x="0" y="1333119"/>
                    <a:pt x="1333119" y="0"/>
                    <a:pt x="2977515" y="0"/>
                  </a:cubicBezTo>
                  <a:cubicBezTo>
                    <a:pt x="4621911" y="0"/>
                    <a:pt x="5955157" y="1333119"/>
                    <a:pt x="5955157" y="2977515"/>
                  </a:cubicBezTo>
                  <a:cubicBezTo>
                    <a:pt x="5955157" y="4621911"/>
                    <a:pt x="4622038" y="5955157"/>
                    <a:pt x="2977515" y="5955157"/>
                  </a:cubicBezTo>
                  <a:cubicBezTo>
                    <a:pt x="1332992" y="5955157"/>
                    <a:pt x="0" y="4622038"/>
                    <a:pt x="0" y="2977515"/>
                  </a:cubicBezTo>
                  <a:close/>
                </a:path>
              </a:pathLst>
            </a:custGeom>
            <a:solidFill>
              <a:srgbClr val="155463">
                <a:alpha val="49804"/>
              </a:srgbClr>
            </a:solidFill>
          </p:spPr>
        </p:sp>
        <p:sp>
          <p:nvSpPr>
            <p:cNvPr name="Freeform 29" id="29"/>
            <p:cNvSpPr/>
            <p:nvPr/>
          </p:nvSpPr>
          <p:spPr>
            <a:xfrm flipH="false" flipV="false" rot="0">
              <a:off x="0" y="0"/>
              <a:ext cx="5980557" cy="5980557"/>
            </a:xfrm>
            <a:custGeom>
              <a:avLst/>
              <a:gdLst/>
              <a:ahLst/>
              <a:cxnLst/>
              <a:rect r="r" b="b" t="t" l="l"/>
              <a:pathLst>
                <a:path h="5980557" w="5980557">
                  <a:moveTo>
                    <a:pt x="0" y="2990215"/>
                  </a:moveTo>
                  <a:cubicBezTo>
                    <a:pt x="0" y="1338834"/>
                    <a:pt x="1338834" y="0"/>
                    <a:pt x="2990215" y="0"/>
                  </a:cubicBezTo>
                  <a:lnTo>
                    <a:pt x="2990215" y="12700"/>
                  </a:lnTo>
                  <a:lnTo>
                    <a:pt x="2990215" y="0"/>
                  </a:lnTo>
                  <a:cubicBezTo>
                    <a:pt x="4641723" y="0"/>
                    <a:pt x="5980557" y="1338834"/>
                    <a:pt x="5980557" y="2990215"/>
                  </a:cubicBezTo>
                  <a:lnTo>
                    <a:pt x="5967857" y="2990215"/>
                  </a:lnTo>
                  <a:lnTo>
                    <a:pt x="5980557" y="2990215"/>
                  </a:lnTo>
                  <a:cubicBezTo>
                    <a:pt x="5980557" y="4641723"/>
                    <a:pt x="4641723" y="5980430"/>
                    <a:pt x="2990342" y="5980430"/>
                  </a:cubicBezTo>
                  <a:lnTo>
                    <a:pt x="2990342" y="5967730"/>
                  </a:lnTo>
                  <a:lnTo>
                    <a:pt x="2990342" y="5980430"/>
                  </a:lnTo>
                  <a:cubicBezTo>
                    <a:pt x="1338834" y="5980557"/>
                    <a:pt x="0" y="4641723"/>
                    <a:pt x="0" y="2990215"/>
                  </a:cubicBezTo>
                  <a:lnTo>
                    <a:pt x="12700" y="2990215"/>
                  </a:lnTo>
                  <a:lnTo>
                    <a:pt x="25400" y="2990215"/>
                  </a:lnTo>
                  <a:lnTo>
                    <a:pt x="12700" y="2990215"/>
                  </a:lnTo>
                  <a:lnTo>
                    <a:pt x="0" y="2990215"/>
                  </a:lnTo>
                  <a:moveTo>
                    <a:pt x="25400" y="2990215"/>
                  </a:moveTo>
                  <a:cubicBezTo>
                    <a:pt x="25400" y="2997200"/>
                    <a:pt x="19685" y="3002915"/>
                    <a:pt x="12700" y="3002915"/>
                  </a:cubicBezTo>
                  <a:cubicBezTo>
                    <a:pt x="5715" y="3002915"/>
                    <a:pt x="0" y="2997200"/>
                    <a:pt x="0" y="2990215"/>
                  </a:cubicBezTo>
                  <a:cubicBezTo>
                    <a:pt x="0" y="2983230"/>
                    <a:pt x="5715" y="2977515"/>
                    <a:pt x="12700" y="2977515"/>
                  </a:cubicBezTo>
                  <a:cubicBezTo>
                    <a:pt x="19685" y="2977515"/>
                    <a:pt x="25400" y="2983230"/>
                    <a:pt x="25400" y="2990215"/>
                  </a:cubicBezTo>
                  <a:cubicBezTo>
                    <a:pt x="25400" y="4627753"/>
                    <a:pt x="1352804" y="5955157"/>
                    <a:pt x="2990215" y="5955157"/>
                  </a:cubicBezTo>
                  <a:cubicBezTo>
                    <a:pt x="4627626" y="5955157"/>
                    <a:pt x="5955157" y="4627753"/>
                    <a:pt x="5955157" y="2990215"/>
                  </a:cubicBezTo>
                  <a:cubicBezTo>
                    <a:pt x="5955157" y="1352677"/>
                    <a:pt x="4627753" y="25400"/>
                    <a:pt x="2990215" y="25400"/>
                  </a:cubicBezTo>
                  <a:lnTo>
                    <a:pt x="2990215" y="12700"/>
                  </a:lnTo>
                  <a:lnTo>
                    <a:pt x="2990215" y="25400"/>
                  </a:lnTo>
                  <a:cubicBezTo>
                    <a:pt x="1352804" y="25400"/>
                    <a:pt x="25400" y="1352804"/>
                    <a:pt x="25400" y="2990215"/>
                  </a:cubicBezTo>
                  <a:close/>
                </a:path>
              </a:pathLst>
            </a:custGeom>
            <a:solidFill>
              <a:srgbClr val="FFFFFF"/>
            </a:solidFill>
          </p:spPr>
        </p:sp>
      </p:grpSp>
      <p:sp>
        <p:nvSpPr>
          <p:cNvPr name="TextBox 30" id="30"/>
          <p:cNvSpPr txBox="true"/>
          <p:nvPr/>
        </p:nvSpPr>
        <p:spPr>
          <a:xfrm rot="0">
            <a:off x="10466704" y="6746654"/>
            <a:ext cx="2698855" cy="2456488"/>
          </a:xfrm>
          <a:prstGeom prst="rect">
            <a:avLst/>
          </a:prstGeom>
        </p:spPr>
        <p:txBody>
          <a:bodyPr anchor="t" rtlCol="false" tIns="0" lIns="0" bIns="0" rIns="0">
            <a:spAutoFit/>
          </a:bodyPr>
          <a:lstStyle/>
          <a:p>
            <a:pPr algn="ctr">
              <a:lnSpc>
                <a:spcPts val="2592"/>
              </a:lnSpc>
            </a:pPr>
            <a:r>
              <a:rPr lang="en-US" sz="2400">
                <a:solidFill>
                  <a:srgbClr val="000000"/>
                </a:solidFill>
                <a:latin typeface="Arimo Bold Italics"/>
              </a:rPr>
              <a:t>•Elderly populations in need of regular medical check-ups and monitoring.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901428" y="305772"/>
            <a:ext cx="8879980" cy="753048"/>
          </a:xfrm>
          <a:prstGeom prst="rect">
            <a:avLst/>
          </a:prstGeom>
        </p:spPr>
        <p:txBody>
          <a:bodyPr anchor="t" rtlCol="false" tIns="0" lIns="0" bIns="0" rIns="0">
            <a:spAutoFit/>
          </a:bodyPr>
          <a:lstStyle/>
          <a:p>
            <a:pPr algn="l">
              <a:lnSpc>
                <a:spcPts val="5759"/>
              </a:lnSpc>
            </a:pPr>
            <a:r>
              <a:rPr lang="en-US" sz="6000" spc="300">
                <a:solidFill>
                  <a:srgbClr val="000000"/>
                </a:solidFill>
                <a:latin typeface="Arimo Bold"/>
              </a:rPr>
              <a:t>Our competitors</a:t>
            </a:r>
          </a:p>
        </p:txBody>
      </p:sp>
      <p:sp>
        <p:nvSpPr>
          <p:cNvPr name="TextBox 3" id="3"/>
          <p:cNvSpPr txBox="true"/>
          <p:nvPr/>
        </p:nvSpPr>
        <p:spPr>
          <a:xfrm rot="0">
            <a:off x="1348740" y="9800300"/>
            <a:ext cx="3931920" cy="236193"/>
          </a:xfrm>
          <a:prstGeom prst="rect">
            <a:avLst/>
          </a:prstGeom>
        </p:spPr>
        <p:txBody>
          <a:bodyPr anchor="t" rtlCol="false" tIns="0" lIns="0" bIns="0" rIns="0">
            <a:spAutoFit/>
          </a:bodyPr>
          <a:lstStyle/>
          <a:p>
            <a:pPr algn="l">
              <a:lnSpc>
                <a:spcPts val="1800"/>
              </a:lnSpc>
            </a:pPr>
            <a:r>
              <a:rPr lang="en-US" sz="1500" spc="150">
                <a:solidFill>
                  <a:srgbClr val="808080"/>
                </a:solidFill>
                <a:latin typeface="Arimo"/>
              </a:rPr>
              <a:t>8/03/20XX</a:t>
            </a:r>
          </a:p>
        </p:txBody>
      </p:sp>
      <p:sp>
        <p:nvSpPr>
          <p:cNvPr name="TextBox 4" id="4"/>
          <p:cNvSpPr txBox="true"/>
          <p:nvPr/>
        </p:nvSpPr>
        <p:spPr>
          <a:xfrm rot="0">
            <a:off x="6149340" y="9800300"/>
            <a:ext cx="5989320" cy="236193"/>
          </a:xfrm>
          <a:prstGeom prst="rect">
            <a:avLst/>
          </a:prstGeom>
        </p:spPr>
        <p:txBody>
          <a:bodyPr anchor="t" rtlCol="false" tIns="0" lIns="0" bIns="0" rIns="0">
            <a:spAutoFit/>
          </a:bodyPr>
          <a:lstStyle/>
          <a:p>
            <a:pPr algn="ctr">
              <a:lnSpc>
                <a:spcPts val="1800"/>
              </a:lnSpc>
            </a:pPr>
            <a:r>
              <a:rPr lang="en-US" sz="1500" spc="150">
                <a:solidFill>
                  <a:srgbClr val="808080"/>
                </a:solidFill>
                <a:latin typeface="Arimo"/>
              </a:rPr>
              <a:t>PITCH DECK</a:t>
            </a:r>
          </a:p>
        </p:txBody>
      </p:sp>
      <p:sp>
        <p:nvSpPr>
          <p:cNvPr name="TextBox 5" id="5"/>
          <p:cNvSpPr txBox="true"/>
          <p:nvPr/>
        </p:nvSpPr>
        <p:spPr>
          <a:xfrm rot="0">
            <a:off x="13007340" y="9800300"/>
            <a:ext cx="3931920" cy="236193"/>
          </a:xfrm>
          <a:prstGeom prst="rect">
            <a:avLst/>
          </a:prstGeom>
        </p:spPr>
        <p:txBody>
          <a:bodyPr anchor="t" rtlCol="false" tIns="0" lIns="0" bIns="0" rIns="0">
            <a:spAutoFit/>
          </a:bodyPr>
          <a:lstStyle/>
          <a:p>
            <a:pPr algn="r">
              <a:lnSpc>
                <a:spcPts val="1800"/>
              </a:lnSpc>
            </a:pPr>
            <a:r>
              <a:rPr lang="en-US" sz="1500" spc="150">
                <a:solidFill>
                  <a:srgbClr val="808080"/>
                </a:solidFill>
                <a:latin typeface="Arimo"/>
              </a:rPr>
              <a:t>5</a:t>
            </a:r>
          </a:p>
        </p:txBody>
      </p:sp>
      <p:sp>
        <p:nvSpPr>
          <p:cNvPr name="Freeform 6" id="6"/>
          <p:cNvSpPr/>
          <p:nvPr/>
        </p:nvSpPr>
        <p:spPr>
          <a:xfrm flipH="false" flipV="false" rot="0">
            <a:off x="8835370" y="1423668"/>
            <a:ext cx="2390718" cy="3426513"/>
          </a:xfrm>
          <a:custGeom>
            <a:avLst/>
            <a:gdLst/>
            <a:ahLst/>
            <a:cxnLst/>
            <a:rect r="r" b="b" t="t" l="l"/>
            <a:pathLst>
              <a:path h="3426513" w="2390718">
                <a:moveTo>
                  <a:pt x="0" y="0"/>
                </a:moveTo>
                <a:lnTo>
                  <a:pt x="2390718" y="0"/>
                </a:lnTo>
                <a:lnTo>
                  <a:pt x="2390718" y="3426513"/>
                </a:lnTo>
                <a:lnTo>
                  <a:pt x="0" y="3426513"/>
                </a:lnTo>
                <a:lnTo>
                  <a:pt x="0" y="0"/>
                </a:lnTo>
                <a:close/>
              </a:path>
            </a:pathLst>
          </a:custGeom>
          <a:blipFill>
            <a:blip r:embed="rId2"/>
            <a:stretch>
              <a:fillRect l="0" t="-2416" r="0" b="-2416"/>
            </a:stretch>
          </a:blipFill>
        </p:spPr>
      </p:sp>
      <p:sp>
        <p:nvSpPr>
          <p:cNvPr name="Freeform 7" id="7"/>
          <p:cNvSpPr/>
          <p:nvPr/>
        </p:nvSpPr>
        <p:spPr>
          <a:xfrm flipH="false" flipV="false" rot="0">
            <a:off x="11430502" y="1773615"/>
            <a:ext cx="2970794" cy="2970793"/>
          </a:xfrm>
          <a:custGeom>
            <a:avLst/>
            <a:gdLst/>
            <a:ahLst/>
            <a:cxnLst/>
            <a:rect r="r" b="b" t="t" l="l"/>
            <a:pathLst>
              <a:path h="2970793" w="2970794">
                <a:moveTo>
                  <a:pt x="0" y="0"/>
                </a:moveTo>
                <a:lnTo>
                  <a:pt x="2970794" y="0"/>
                </a:lnTo>
                <a:lnTo>
                  <a:pt x="2970794" y="2970793"/>
                </a:lnTo>
                <a:lnTo>
                  <a:pt x="0" y="2970793"/>
                </a:lnTo>
                <a:lnTo>
                  <a:pt x="0" y="0"/>
                </a:lnTo>
                <a:close/>
              </a:path>
            </a:pathLst>
          </a:custGeom>
          <a:blipFill>
            <a:blip r:embed="rId3"/>
            <a:stretch>
              <a:fillRect l="0" t="0" r="0" b="0"/>
            </a:stretch>
          </a:blipFill>
        </p:spPr>
      </p:sp>
      <p:sp>
        <p:nvSpPr>
          <p:cNvPr name="Freeform 8" id="8"/>
          <p:cNvSpPr/>
          <p:nvPr/>
        </p:nvSpPr>
        <p:spPr>
          <a:xfrm flipH="false" flipV="false" rot="0">
            <a:off x="14973299" y="1479576"/>
            <a:ext cx="2762247" cy="3314696"/>
          </a:xfrm>
          <a:custGeom>
            <a:avLst/>
            <a:gdLst/>
            <a:ahLst/>
            <a:cxnLst/>
            <a:rect r="r" b="b" t="t" l="l"/>
            <a:pathLst>
              <a:path h="3314696" w="2762247">
                <a:moveTo>
                  <a:pt x="0" y="0"/>
                </a:moveTo>
                <a:lnTo>
                  <a:pt x="2762247" y="0"/>
                </a:lnTo>
                <a:lnTo>
                  <a:pt x="2762247" y="3314696"/>
                </a:lnTo>
                <a:lnTo>
                  <a:pt x="0" y="3314696"/>
                </a:lnTo>
                <a:lnTo>
                  <a:pt x="0" y="0"/>
                </a:lnTo>
                <a:close/>
              </a:path>
            </a:pathLst>
          </a:custGeom>
          <a:blipFill>
            <a:blip r:embed="rId4"/>
            <a:stretch>
              <a:fillRect l="0" t="0" r="0" b="0"/>
            </a:stretch>
          </a:blipFill>
        </p:spPr>
      </p:sp>
      <p:sp>
        <p:nvSpPr>
          <p:cNvPr name="TextBox 9" id="9"/>
          <p:cNvSpPr txBox="true"/>
          <p:nvPr/>
        </p:nvSpPr>
        <p:spPr>
          <a:xfrm rot="0">
            <a:off x="-1353462" y="3189425"/>
            <a:ext cx="10406022" cy="1737628"/>
          </a:xfrm>
          <a:prstGeom prst="rect">
            <a:avLst/>
          </a:prstGeom>
        </p:spPr>
        <p:txBody>
          <a:bodyPr anchor="t" rtlCol="false" tIns="0" lIns="0" bIns="0" rIns="0">
            <a:spAutoFit/>
          </a:bodyPr>
          <a:lstStyle/>
          <a:p>
            <a:pPr algn="ctr">
              <a:lnSpc>
                <a:spcPts val="6480"/>
              </a:lnSpc>
            </a:pPr>
            <a:r>
              <a:rPr lang="en-US" sz="5400" spc="75">
                <a:solidFill>
                  <a:srgbClr val="FEFEFE"/>
                </a:solidFill>
                <a:latin typeface="Arimo Bold"/>
              </a:rPr>
              <a:t>UNIQUE SELLING PROPOSITION</a:t>
            </a:r>
          </a:p>
        </p:txBody>
      </p:sp>
      <p:sp>
        <p:nvSpPr>
          <p:cNvPr name="Freeform 10" id="10"/>
          <p:cNvSpPr/>
          <p:nvPr/>
        </p:nvSpPr>
        <p:spPr>
          <a:xfrm flipH="false" flipV="false" rot="0">
            <a:off x="-173818" y="4850181"/>
            <a:ext cx="11399906" cy="4985548"/>
          </a:xfrm>
          <a:custGeom>
            <a:avLst/>
            <a:gdLst/>
            <a:ahLst/>
            <a:cxnLst/>
            <a:rect r="r" b="b" t="t" l="l"/>
            <a:pathLst>
              <a:path h="4985548" w="11399906">
                <a:moveTo>
                  <a:pt x="0" y="0"/>
                </a:moveTo>
                <a:lnTo>
                  <a:pt x="11399906" y="0"/>
                </a:lnTo>
                <a:lnTo>
                  <a:pt x="11399906" y="4985548"/>
                </a:lnTo>
                <a:lnTo>
                  <a:pt x="0" y="4985548"/>
                </a:lnTo>
                <a:lnTo>
                  <a:pt x="0" y="0"/>
                </a:lnTo>
                <a:close/>
              </a:path>
            </a:pathLst>
          </a:custGeom>
          <a:blipFill>
            <a:blip r:embed="rId5"/>
            <a:stretch>
              <a:fillRect l="0" t="0" r="0" b="-57662"/>
            </a:stretch>
          </a:blipFill>
        </p:spPr>
      </p:sp>
      <p:sp>
        <p:nvSpPr>
          <p:cNvPr name="TextBox 11" id="11"/>
          <p:cNvSpPr txBox="true"/>
          <p:nvPr/>
        </p:nvSpPr>
        <p:spPr>
          <a:xfrm rot="0">
            <a:off x="856768" y="6301822"/>
            <a:ext cx="8555531" cy="4073794"/>
          </a:xfrm>
          <a:prstGeom prst="rect">
            <a:avLst/>
          </a:prstGeom>
        </p:spPr>
        <p:txBody>
          <a:bodyPr anchor="t" rtlCol="false" tIns="0" lIns="0" bIns="0" rIns="0">
            <a:spAutoFit/>
          </a:bodyPr>
          <a:lstStyle/>
          <a:p>
            <a:pPr algn="l">
              <a:lnSpc>
                <a:spcPts val="2538"/>
              </a:lnSpc>
            </a:pPr>
            <a:r>
              <a:rPr lang="en-US" sz="1977">
                <a:solidFill>
                  <a:srgbClr val="D1D5DB"/>
                </a:solidFill>
                <a:latin typeface="Arimo"/>
              </a:rPr>
              <a:t> </a:t>
            </a:r>
          </a:p>
          <a:p>
            <a:pPr algn="l">
              <a:lnSpc>
                <a:spcPts val="3050"/>
              </a:lnSpc>
            </a:pPr>
            <a:r>
              <a:rPr lang="en-US" sz="2542">
                <a:solidFill>
                  <a:srgbClr val="000000"/>
                </a:solidFill>
                <a:latin typeface="Arimo Bold Italics"/>
              </a:rPr>
              <a:t>1. Voice based interface is designed so that it will be easy for rural people to use.</a:t>
            </a:r>
          </a:p>
          <a:p>
            <a:pPr algn="l">
              <a:lnSpc>
                <a:spcPts val="3050"/>
              </a:lnSpc>
            </a:pPr>
            <a:r>
              <a:rPr lang="en-US" sz="2542">
                <a:solidFill>
                  <a:srgbClr val="000000"/>
                </a:solidFill>
                <a:latin typeface="Arimo Bold Italics"/>
              </a:rPr>
              <a:t>2. Regional local language voice assistant is deployed to make conversation easier.</a:t>
            </a:r>
          </a:p>
          <a:p>
            <a:pPr algn="l">
              <a:lnSpc>
                <a:spcPts val="3050"/>
              </a:lnSpc>
            </a:pPr>
            <a:r>
              <a:rPr lang="en-US" sz="2542">
                <a:solidFill>
                  <a:srgbClr val="000000"/>
                </a:solidFill>
                <a:latin typeface="Arimo Bold Italics"/>
              </a:rPr>
              <a:t>3. LLM based chatbot is deployed that is used by patient when no doctor is available for consultation.</a:t>
            </a:r>
          </a:p>
          <a:p>
            <a:pPr algn="l">
              <a:lnSpc>
                <a:spcPts val="3050"/>
              </a:lnSpc>
            </a:pPr>
            <a:r>
              <a:rPr lang="en-US" sz="2542">
                <a:solidFill>
                  <a:srgbClr val="000000"/>
                </a:solidFill>
                <a:latin typeface="Arimo Bold Italics"/>
              </a:rPr>
              <a:t>4. Real time health vitals of the patient are stored and shared with doctor on the time of consultation.</a:t>
            </a:r>
          </a:p>
          <a:p>
            <a:pPr algn="l">
              <a:lnSpc>
                <a:spcPts val="3050"/>
              </a:lnSpc>
            </a:pPr>
          </a:p>
        </p:txBody>
      </p:sp>
      <p:sp>
        <p:nvSpPr>
          <p:cNvPr name="Freeform 12" id="12"/>
          <p:cNvSpPr/>
          <p:nvPr/>
        </p:nvSpPr>
        <p:spPr>
          <a:xfrm flipH="false" flipV="false" rot="0">
            <a:off x="12456214" y="6941908"/>
            <a:ext cx="5034170" cy="2831721"/>
          </a:xfrm>
          <a:custGeom>
            <a:avLst/>
            <a:gdLst/>
            <a:ahLst/>
            <a:cxnLst/>
            <a:rect r="r" b="b" t="t" l="l"/>
            <a:pathLst>
              <a:path h="2831721" w="5034170">
                <a:moveTo>
                  <a:pt x="0" y="0"/>
                </a:moveTo>
                <a:lnTo>
                  <a:pt x="5034170" y="0"/>
                </a:lnTo>
                <a:lnTo>
                  <a:pt x="5034170" y="2831721"/>
                </a:lnTo>
                <a:lnTo>
                  <a:pt x="0" y="2831721"/>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DAFx4MOACmc</dc:identifier>
  <dcterms:modified xsi:type="dcterms:W3CDTF">2011-08-01T06:04:30Z</dcterms:modified>
  <cp:revision>1</cp:revision>
  <dc:title>Pitch Deck.pptx</dc:title>
</cp:coreProperties>
</file>