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40" r:id="rId1"/>
  </p:sldMasterIdLst>
  <p:notesMasterIdLst>
    <p:notesMasterId r:id="rId151"/>
  </p:notesMasterIdLst>
  <p:sldIdLst>
    <p:sldId id="256" r:id="rId2"/>
    <p:sldId id="282" r:id="rId3"/>
    <p:sldId id="386" r:id="rId4"/>
    <p:sldId id="384" r:id="rId5"/>
    <p:sldId id="315" r:id="rId6"/>
    <p:sldId id="258" r:id="rId7"/>
    <p:sldId id="284" r:id="rId8"/>
    <p:sldId id="285" r:id="rId9"/>
    <p:sldId id="286" r:id="rId10"/>
    <p:sldId id="259" r:id="rId11"/>
    <p:sldId id="263" r:id="rId12"/>
    <p:sldId id="266" r:id="rId13"/>
    <p:sldId id="270" r:id="rId14"/>
    <p:sldId id="271" r:id="rId15"/>
    <p:sldId id="288" r:id="rId16"/>
    <p:sldId id="287" r:id="rId17"/>
    <p:sldId id="289" r:id="rId18"/>
    <p:sldId id="277" r:id="rId19"/>
    <p:sldId id="368" r:id="rId20"/>
    <p:sldId id="275" r:id="rId21"/>
    <p:sldId id="276" r:id="rId22"/>
    <p:sldId id="317" r:id="rId23"/>
    <p:sldId id="278" r:id="rId24"/>
    <p:sldId id="293" r:id="rId25"/>
    <p:sldId id="369" r:id="rId26"/>
    <p:sldId id="294" r:id="rId27"/>
    <p:sldId id="370" r:id="rId28"/>
    <p:sldId id="292" r:id="rId29"/>
    <p:sldId id="371" r:id="rId30"/>
    <p:sldId id="281" r:id="rId31"/>
    <p:sldId id="295" r:id="rId32"/>
    <p:sldId id="296" r:id="rId33"/>
    <p:sldId id="297" r:id="rId34"/>
    <p:sldId id="298" r:id="rId35"/>
    <p:sldId id="372" r:id="rId36"/>
    <p:sldId id="300" r:id="rId37"/>
    <p:sldId id="373" r:id="rId38"/>
    <p:sldId id="302" r:id="rId39"/>
    <p:sldId id="374" r:id="rId40"/>
    <p:sldId id="375" r:id="rId41"/>
    <p:sldId id="381" r:id="rId42"/>
    <p:sldId id="382" r:id="rId43"/>
    <p:sldId id="383" r:id="rId44"/>
    <p:sldId id="304" r:id="rId45"/>
    <p:sldId id="376" r:id="rId46"/>
    <p:sldId id="321" r:id="rId47"/>
    <p:sldId id="358" r:id="rId48"/>
    <p:sldId id="322" r:id="rId49"/>
    <p:sldId id="325" r:id="rId50"/>
    <p:sldId id="326" r:id="rId51"/>
    <p:sldId id="377" r:id="rId52"/>
    <p:sldId id="378" r:id="rId53"/>
    <p:sldId id="332" r:id="rId54"/>
    <p:sldId id="360" r:id="rId55"/>
    <p:sldId id="341" r:id="rId56"/>
    <p:sldId id="342" r:id="rId57"/>
    <p:sldId id="379" r:id="rId58"/>
    <p:sldId id="365" r:id="rId59"/>
    <p:sldId id="380" r:id="rId60"/>
    <p:sldId id="385" r:id="rId61"/>
    <p:sldId id="387" r:id="rId62"/>
    <p:sldId id="388" r:id="rId63"/>
    <p:sldId id="389" r:id="rId64"/>
    <p:sldId id="390" r:id="rId65"/>
    <p:sldId id="391" r:id="rId66"/>
    <p:sldId id="392" r:id="rId67"/>
    <p:sldId id="393" r:id="rId68"/>
    <p:sldId id="394" r:id="rId69"/>
    <p:sldId id="395" r:id="rId70"/>
    <p:sldId id="396" r:id="rId71"/>
    <p:sldId id="397" r:id="rId72"/>
    <p:sldId id="398" r:id="rId73"/>
    <p:sldId id="399" r:id="rId74"/>
    <p:sldId id="400" r:id="rId75"/>
    <p:sldId id="401" r:id="rId76"/>
    <p:sldId id="402" r:id="rId77"/>
    <p:sldId id="403" r:id="rId78"/>
    <p:sldId id="404" r:id="rId79"/>
    <p:sldId id="405" r:id="rId80"/>
    <p:sldId id="406" r:id="rId81"/>
    <p:sldId id="407" r:id="rId82"/>
    <p:sldId id="408" r:id="rId83"/>
    <p:sldId id="409" r:id="rId84"/>
    <p:sldId id="410" r:id="rId85"/>
    <p:sldId id="411" r:id="rId86"/>
    <p:sldId id="412" r:id="rId87"/>
    <p:sldId id="413" r:id="rId88"/>
    <p:sldId id="414" r:id="rId89"/>
    <p:sldId id="415" r:id="rId90"/>
    <p:sldId id="416" r:id="rId91"/>
    <p:sldId id="417" r:id="rId92"/>
    <p:sldId id="418" r:id="rId93"/>
    <p:sldId id="419" r:id="rId94"/>
    <p:sldId id="420" r:id="rId95"/>
    <p:sldId id="421" r:id="rId96"/>
    <p:sldId id="422" r:id="rId97"/>
    <p:sldId id="423" r:id="rId98"/>
    <p:sldId id="424" r:id="rId99"/>
    <p:sldId id="425" r:id="rId100"/>
    <p:sldId id="426" r:id="rId101"/>
    <p:sldId id="427" r:id="rId102"/>
    <p:sldId id="428" r:id="rId103"/>
    <p:sldId id="429" r:id="rId104"/>
    <p:sldId id="430" r:id="rId105"/>
    <p:sldId id="431" r:id="rId106"/>
    <p:sldId id="432" r:id="rId107"/>
    <p:sldId id="433" r:id="rId108"/>
    <p:sldId id="434" r:id="rId109"/>
    <p:sldId id="435" r:id="rId110"/>
    <p:sldId id="436" r:id="rId111"/>
    <p:sldId id="437" r:id="rId112"/>
    <p:sldId id="438" r:id="rId113"/>
    <p:sldId id="439" r:id="rId114"/>
    <p:sldId id="440" r:id="rId115"/>
    <p:sldId id="441" r:id="rId116"/>
    <p:sldId id="442" r:id="rId117"/>
    <p:sldId id="443" r:id="rId118"/>
    <p:sldId id="444" r:id="rId119"/>
    <p:sldId id="445" r:id="rId120"/>
    <p:sldId id="446" r:id="rId121"/>
    <p:sldId id="447" r:id="rId122"/>
    <p:sldId id="448" r:id="rId123"/>
    <p:sldId id="478" r:id="rId124"/>
    <p:sldId id="472" r:id="rId125"/>
    <p:sldId id="449" r:id="rId126"/>
    <p:sldId id="450" r:id="rId127"/>
    <p:sldId id="451" r:id="rId128"/>
    <p:sldId id="452" r:id="rId129"/>
    <p:sldId id="453" r:id="rId130"/>
    <p:sldId id="454" r:id="rId131"/>
    <p:sldId id="455" r:id="rId132"/>
    <p:sldId id="456" r:id="rId133"/>
    <p:sldId id="457" r:id="rId134"/>
    <p:sldId id="458" r:id="rId135"/>
    <p:sldId id="459" r:id="rId136"/>
    <p:sldId id="460" r:id="rId137"/>
    <p:sldId id="461" r:id="rId138"/>
    <p:sldId id="462" r:id="rId139"/>
    <p:sldId id="463" r:id="rId140"/>
    <p:sldId id="464" r:id="rId141"/>
    <p:sldId id="465" r:id="rId142"/>
    <p:sldId id="466" r:id="rId143"/>
    <p:sldId id="467" r:id="rId144"/>
    <p:sldId id="468" r:id="rId145"/>
    <p:sldId id="469" r:id="rId146"/>
    <p:sldId id="470" r:id="rId147"/>
    <p:sldId id="471" r:id="rId148"/>
    <p:sldId id="473" r:id="rId149"/>
    <p:sldId id="477" r:id="rId150"/>
  </p:sldIdLst>
  <p:sldSz cx="9144000" cy="6858000" type="screen4x3"/>
  <p:notesSz cx="6858000" cy="9144000"/>
  <p:embeddedFontLst>
    <p:embeddedFont>
      <p:font typeface="Calibri" panose="020F0502020204030204" pitchFamily="34" charset="0"/>
      <p:regular r:id="rId152"/>
      <p:bold r:id="rId153"/>
      <p:italic r:id="rId154"/>
      <p:boldItalic r:id="rId155"/>
    </p:embeddedFont>
    <p:embeddedFont>
      <p:font typeface="Cambria Math" panose="02040503050406030204" pitchFamily="18" charset="0"/>
      <p:regular r:id="rId156"/>
    </p:embeddedFont>
    <p:embeddedFont>
      <p:font typeface="Wingdings 2" panose="05020102010507070707" pitchFamily="18" charset="2"/>
      <p:regular r:id="rId15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7" autoAdjust="0"/>
    <p:restoredTop sz="94660"/>
  </p:normalViewPr>
  <p:slideViewPr>
    <p:cSldViewPr>
      <p:cViewPr varScale="1">
        <p:scale>
          <a:sx n="82" d="100"/>
          <a:sy n="82" d="100"/>
        </p:scale>
        <p:origin x="147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56" Type="http://schemas.openxmlformats.org/officeDocument/2006/relationships/font" Target="fonts/font5.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6.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font" Target="fonts/font2.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3.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4.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A91F26-9B96-4F6C-9B2F-31A664210CC6}" type="datetimeFigureOut">
              <a:rPr lang="en-US" smtClean="0"/>
              <a:pPr/>
              <a:t>8/15/2019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70E198-0811-4448-9E07-72E1965FD462}" type="slidenum">
              <a:rPr lang="en-US" smtClean="0"/>
              <a:pPr/>
              <a:t>‹#›</a:t>
            </a:fld>
            <a:endParaRPr lang="en-US"/>
          </a:p>
        </p:txBody>
      </p:sp>
    </p:spTree>
    <p:extLst>
      <p:ext uri="{BB962C8B-B14F-4D97-AF65-F5344CB8AC3E}">
        <p14:creationId xmlns:p14="http://schemas.microsoft.com/office/powerpoint/2010/main" val="3745748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83</a:t>
            </a:fld>
            <a:endParaRPr lang="en-US"/>
          </a:p>
        </p:txBody>
      </p:sp>
    </p:spTree>
    <p:extLst>
      <p:ext uri="{BB962C8B-B14F-4D97-AF65-F5344CB8AC3E}">
        <p14:creationId xmlns:p14="http://schemas.microsoft.com/office/powerpoint/2010/main" val="3316577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857B6A7-1EA9-4BE6-974C-D49D9BB4E801}" type="slidenum">
              <a:rPr lang="en-US" smtClean="0"/>
              <a:pPr/>
              <a:t>84</a:t>
            </a:fld>
            <a:endParaRPr lang="en-US"/>
          </a:p>
        </p:txBody>
      </p:sp>
    </p:spTree>
    <p:extLst>
      <p:ext uri="{BB962C8B-B14F-4D97-AF65-F5344CB8AC3E}">
        <p14:creationId xmlns:p14="http://schemas.microsoft.com/office/powerpoint/2010/main" val="1725809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that a truth table would have 32 rows since we have 5 propositional variables.</a:t>
            </a:r>
          </a:p>
        </p:txBody>
      </p:sp>
      <p:sp>
        <p:nvSpPr>
          <p:cNvPr id="4" name="Slide Number Placeholder 3"/>
          <p:cNvSpPr>
            <a:spLocks noGrp="1"/>
          </p:cNvSpPr>
          <p:nvPr>
            <p:ph type="sldNum" sz="quarter" idx="10"/>
          </p:nvPr>
        </p:nvSpPr>
        <p:spPr/>
        <p:txBody>
          <a:bodyPr/>
          <a:lstStyle/>
          <a:p>
            <a:fld id="{F0612B00-BF9F-4C8A-8D33-EED5BFD17111}" type="slidenum">
              <a:rPr lang="en-US" smtClean="0"/>
              <a:pPr/>
              <a:t>138</a:t>
            </a:fld>
            <a:endParaRPr lang="en-US"/>
          </a:p>
        </p:txBody>
      </p:sp>
    </p:spTree>
    <p:extLst>
      <p:ext uri="{BB962C8B-B14F-4D97-AF65-F5344CB8AC3E}">
        <p14:creationId xmlns:p14="http://schemas.microsoft.com/office/powerpoint/2010/main" val="3406785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a:prstGeom prst="rect">
            <a:avLst/>
          </a:prstGeom>
        </p:spPr>
        <p:txBody>
          <a:bodyPr/>
          <a:lstStyle>
            <a:lvl1pPr>
              <a:defRPr>
                <a:solidFill>
                  <a:srgbClr val="C00000"/>
                </a:solidFill>
                <a:latin typeface="+mj-lt"/>
              </a:defRPr>
            </a:lvl1pPr>
          </a:lstStyle>
          <a:p>
            <a:r>
              <a:rPr lang="en-US" noProof="0"/>
              <a:t>Click to edit Master title style</a:t>
            </a:r>
            <a:endParaRPr lang="en-GB" noProof="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a:prstGeom prst="rect">
            <a:avLst/>
          </a:prstGeom>
        </p:spPr>
        <p:txBody>
          <a:bodyPr vert="eaVert"/>
          <a:lstStyle>
            <a:lvl1pPr>
              <a:defRPr>
                <a:solidFill>
                  <a:srgbClr val="C00000"/>
                </a:solidFill>
                <a:latin typeface="Arial"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42"/>
            <a:ext cx="6019800" cy="5851525"/>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3D15220D-0BB5-4C71-B862-812B075D02FE}" type="datetimeFigureOut">
              <a:rPr lang="en-US" smtClean="0"/>
              <a:pPr/>
              <a:t>8/15/2019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sz="4000">
                <a:solidFill>
                  <a:srgbClr val="C00000"/>
                </a:solidFill>
                <a:latin typeface="+mj-lt"/>
                <a:cs typeface="Times New Roman"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00204"/>
            <a:ext cx="8229600" cy="4525963"/>
          </a:xfrm>
          <a:prstGeom prst="rect">
            <a:avLst/>
          </a:prstGeom>
        </p:spPr>
        <p:txBody>
          <a:bodyPr/>
          <a:lstStyle>
            <a:lvl1pPr algn="just">
              <a:defRPr>
                <a:latin typeface="+mn-lt"/>
              </a:defRPr>
            </a:lvl1pPr>
            <a:lvl2pPr algn="just">
              <a:defRPr>
                <a:latin typeface="+mn-lt"/>
              </a:defRPr>
            </a:lvl2pPr>
            <a:lvl3pPr algn="just">
              <a:defRPr>
                <a:latin typeface="+mn-lt"/>
              </a:defRPr>
            </a:lvl3pPr>
            <a:lvl4pPr algn="just">
              <a:defRPr>
                <a:latin typeface="+mn-lt"/>
              </a:defRPr>
            </a:lvl4pPr>
            <a:lvl5pPr algn="jus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mn-lt"/>
                <a:cs typeface="+mn-cs"/>
              </a:defRPr>
            </a:lvl1pPr>
          </a:lstStyle>
          <a:p>
            <a:fld id="{3D15220D-0BB5-4C71-B862-812B075D02FE}" type="datetimeFigureOut">
              <a:rPr lang="en-US" smtClean="0"/>
              <a:pPr/>
              <a:t>8/15/2019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dirty="0">
                <a:latin typeface="+mn-lt"/>
                <a:cs typeface="+mn-cs"/>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a:prstGeom prst="rect">
            <a:avLst/>
          </a:prstGeom>
        </p:spPr>
        <p:txBody>
          <a:bodyPr anchor="t"/>
          <a:lstStyle>
            <a:lvl1pPr algn="l">
              <a:defRPr sz="4000" b="1" cap="all">
                <a:solidFill>
                  <a:srgbClr val="C00000"/>
                </a:solidFill>
                <a:latin typeface="Arial"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latin typeface="Arial"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3D15220D-0BB5-4C71-B862-812B075D02FE}" type="datetimeFigureOut">
              <a:rPr lang="en-US" smtClean="0"/>
              <a:pPr/>
              <a:t>8/15/2019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C00000"/>
                </a:solidFill>
                <a:latin typeface="Arial"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4"/>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4"/>
            <a:ext cx="4038600" cy="4525963"/>
          </a:xfrm>
          <a:prstGeom prst="rect">
            <a:avLst/>
          </a:prstGeom>
        </p:spPr>
        <p:txBody>
          <a:bodyPr/>
          <a:lstStyle>
            <a:lvl1pPr>
              <a:defRPr sz="2800">
                <a:latin typeface="Arial" pitchFamily="34" charset="0"/>
              </a:defRPr>
            </a:lvl1pPr>
            <a:lvl2pPr>
              <a:defRPr sz="2400">
                <a:latin typeface="Arial" pitchFamily="34" charset="0"/>
              </a:defRPr>
            </a:lvl2pPr>
            <a:lvl3pPr>
              <a:defRPr sz="2000">
                <a:latin typeface="Arial" pitchFamily="34" charset="0"/>
              </a:defRPr>
            </a:lvl3pPr>
            <a:lvl4pPr>
              <a:defRPr sz="1800">
                <a:latin typeface="Arial" pitchFamily="34" charset="0"/>
              </a:defRPr>
            </a:lvl4pPr>
            <a:lvl5pPr>
              <a:defRPr sz="1800">
                <a:latin typeface="Arial"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3D15220D-0BB5-4C71-B862-812B075D02FE}" type="datetimeFigureOut">
              <a:rPr lang="en-US" smtClean="0"/>
              <a:pPr/>
              <a:t>8/15/2019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C00000"/>
                </a:solidFill>
                <a:latin typeface="Arial"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1535113"/>
            <a:ext cx="4041775" cy="639762"/>
          </a:xfrm>
          <a:prstGeom prst="rect">
            <a:avLst/>
          </a:prstGeom>
        </p:spPr>
        <p:txBody>
          <a:bodyPr anchor="b"/>
          <a:lstStyle>
            <a:lvl1pPr marL="0" indent="0">
              <a:buNone/>
              <a:defRPr sz="2400" b="1">
                <a:latin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a:prstGeom prst="rect">
            <a:avLst/>
          </a:prstGeom>
        </p:spPr>
        <p:txBody>
          <a:bodyPr/>
          <a:lstStyle>
            <a:lvl1pPr>
              <a:defRPr sz="2400">
                <a:latin typeface="Arial" pitchFamily="34" charset="0"/>
              </a:defRPr>
            </a:lvl1pPr>
            <a:lvl2pPr>
              <a:defRPr sz="2000">
                <a:latin typeface="Arial" pitchFamily="34" charset="0"/>
              </a:defRPr>
            </a:lvl2pPr>
            <a:lvl3pPr>
              <a:defRPr sz="1800">
                <a:latin typeface="Arial" pitchFamily="34" charset="0"/>
              </a:defRPr>
            </a:lvl3pPr>
            <a:lvl4pPr>
              <a:defRPr sz="1600">
                <a:latin typeface="Arial" pitchFamily="34" charset="0"/>
              </a:defRPr>
            </a:lvl4pPr>
            <a:lvl5pPr>
              <a:defRPr sz="1600">
                <a:latin typeface="Arial"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3D15220D-0BB5-4C71-B862-812B075D02FE}" type="datetimeFigureOut">
              <a:rPr lang="en-US" smtClean="0"/>
              <a:pPr/>
              <a:t>8/15/2019</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C00000"/>
                </a:solidFill>
                <a:latin typeface="Arial" pitchFamily="34" charset="0"/>
              </a:defRPr>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solidFill>
                  <a:srgbClr val="C00000"/>
                </a:solidFill>
                <a:latin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575051" y="273054"/>
            <a:ext cx="5111750" cy="5853113"/>
          </a:xfrm>
          <a:prstGeom prst="rect">
            <a:avLst/>
          </a:prstGeom>
        </p:spPr>
        <p:txBody>
          <a:bodyPr/>
          <a:lstStyle>
            <a:lvl1pPr>
              <a:defRPr sz="3200">
                <a:latin typeface="Arial" pitchFamily="34" charset="0"/>
              </a:defRPr>
            </a:lvl1pPr>
            <a:lvl2pPr>
              <a:defRPr sz="2800">
                <a:latin typeface="Arial" pitchFamily="34" charset="0"/>
              </a:defRPr>
            </a:lvl2pPr>
            <a:lvl3pPr>
              <a:defRPr sz="2400">
                <a:latin typeface="Arial" pitchFamily="34" charset="0"/>
              </a:defRPr>
            </a:lvl3pPr>
            <a:lvl4pPr>
              <a:defRPr sz="2000">
                <a:latin typeface="Arial" pitchFamily="34" charset="0"/>
              </a:defRPr>
            </a:lvl4pPr>
            <a:lvl5pPr>
              <a:defRPr sz="2000">
                <a:latin typeface="Arial"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3"/>
            <a:ext cx="3008313" cy="4691063"/>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3D15220D-0BB5-4C71-B862-812B075D02FE}" type="datetimeFigureOut">
              <a:rPr lang="en-US" smtClean="0"/>
              <a:pPr/>
              <a:t>8/15/2019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atin typeface="Arial" pitchFamily="34" charset="0"/>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atin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atin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3D15220D-0BB5-4C71-B862-812B075D02FE}" type="datetimeFigureOut">
              <a:rPr lang="en-US" smtClean="0"/>
              <a:pPr/>
              <a:t>8/15/2019</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C00000"/>
                </a:solidFill>
                <a:latin typeface="Arial"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600204"/>
            <a:ext cx="8229600" cy="4525963"/>
          </a:xfrm>
          <a:prstGeom prst="rect">
            <a:avLst/>
          </a:prstGeom>
        </p:spPr>
        <p:txBody>
          <a:bodyPr vert="eaVert"/>
          <a:lstStyle>
            <a:lvl1pPr>
              <a:defRPr>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smtClean="0">
                <a:latin typeface="Arial" pitchFamily="34" charset="0"/>
                <a:cs typeface="+mn-cs"/>
              </a:defRPr>
            </a:lvl1pPr>
          </a:lstStyle>
          <a:p>
            <a:fld id="{3D15220D-0BB5-4C71-B862-812B075D02FE}" type="datetimeFigureOut">
              <a:rPr lang="en-US" smtClean="0"/>
              <a:pPr/>
              <a:t>8/15/2019</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Arial" pitchFamily="34" charset="0"/>
                <a:cs typeface="+mn-cs"/>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p:nvSpPr>
        <p:spPr>
          <a:xfrm>
            <a:off x="0" y="0"/>
            <a:ext cx="9144000" cy="152400"/>
          </a:xfrm>
          <a:prstGeom prst="rect">
            <a:avLst/>
          </a:prstGeom>
          <a:solidFill>
            <a:srgbClr val="009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endParaRPr>
          </a:p>
        </p:txBody>
      </p:sp>
      <p:sp>
        <p:nvSpPr>
          <p:cNvPr id="14" name="Rectangle 13"/>
          <p:cNvSpPr/>
          <p:nvPr/>
        </p:nvSpPr>
        <p:spPr>
          <a:xfrm>
            <a:off x="0" y="6705600"/>
            <a:ext cx="9144000" cy="152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latin typeface="Arial" pitchFamily="34" charset="0"/>
            </a:endParaRPr>
          </a:p>
        </p:txBody>
      </p:sp>
      <p:sp>
        <p:nvSpPr>
          <p:cNvPr id="17" name="Rectangle 16"/>
          <p:cNvSpPr/>
          <p:nvPr/>
        </p:nvSpPr>
        <p:spPr>
          <a:xfrm>
            <a:off x="8791575" y="6324600"/>
            <a:ext cx="352425" cy="533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endParaRPr>
          </a:p>
        </p:txBody>
      </p:sp>
      <p:sp>
        <p:nvSpPr>
          <p:cNvPr id="18" name="Rectangle 17"/>
          <p:cNvSpPr/>
          <p:nvPr/>
        </p:nvSpPr>
        <p:spPr>
          <a:xfrm>
            <a:off x="8686800" y="6324600"/>
            <a:ext cx="561975" cy="461963"/>
          </a:xfrm>
          <a:prstGeom prst="rect">
            <a:avLst/>
          </a:prstGeom>
        </p:spPr>
        <p:txBody>
          <a:bodyPr wrap="none">
            <a:spAutoFit/>
          </a:bodyPr>
          <a:lstStyle/>
          <a:p>
            <a:pPr algn="ctr" fontAlgn="auto">
              <a:spcBef>
                <a:spcPts val="0"/>
              </a:spcBef>
              <a:spcAft>
                <a:spcPts val="0"/>
              </a:spcAft>
              <a:defRPr/>
            </a:pPr>
            <a:fld id="{F6E96B80-11CA-4A8B-B72D-C5705A9D7540}" type="slidenum">
              <a:rPr lang="en-US">
                <a:solidFill>
                  <a:schemeClr val="bg1"/>
                </a:solidFill>
                <a:latin typeface="Arial" pitchFamily="34" charset="0"/>
                <a:cs typeface="+mn-cs"/>
              </a:rPr>
              <a:pPr algn="ctr" fontAlgn="auto">
                <a:spcBef>
                  <a:spcPts val="0"/>
                </a:spcBef>
                <a:spcAft>
                  <a:spcPts val="0"/>
                </a:spcAft>
                <a:defRPr/>
              </a:pPr>
              <a:t>‹#›</a:t>
            </a:fld>
            <a:endParaRPr lang="en-US" dirty="0">
              <a:solidFill>
                <a:schemeClr val="bg1"/>
              </a:solidFill>
              <a:latin typeface="Arial" pitchFamily="34" charset="0"/>
              <a:cs typeface="+mn-cs"/>
            </a:endParaRPr>
          </a:p>
        </p:txBody>
      </p:sp>
      <p:pic>
        <p:nvPicPr>
          <p:cNvPr id="1030" name="Pictur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bwMode="auto">
          <a:xfrm>
            <a:off x="36095" y="6107112"/>
            <a:ext cx="458141" cy="598488"/>
          </a:xfrm>
          <a:prstGeom prst="rect">
            <a:avLst/>
          </a:prstGeom>
          <a:noFill/>
          <a:ln w="9525">
            <a:noFill/>
            <a:miter lim="800000"/>
            <a:headEnd/>
            <a:tailEnd/>
          </a:ln>
        </p:spPr>
      </p:pic>
      <p:sp>
        <p:nvSpPr>
          <p:cNvPr id="8" name="TextBox 7"/>
          <p:cNvSpPr txBox="1"/>
          <p:nvPr/>
        </p:nvSpPr>
        <p:spPr>
          <a:xfrm>
            <a:off x="-23813" y="6654800"/>
            <a:ext cx="2178051" cy="254000"/>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cs typeface="+mn-cs"/>
              </a:rPr>
              <a:t>Faculty of Engineering &amp; Technology</a:t>
            </a:r>
          </a:p>
        </p:txBody>
      </p:sp>
      <p:sp>
        <p:nvSpPr>
          <p:cNvPr id="16" name="TextBox 15"/>
          <p:cNvSpPr txBox="1"/>
          <p:nvPr/>
        </p:nvSpPr>
        <p:spPr>
          <a:xfrm>
            <a:off x="6396038" y="6654800"/>
            <a:ext cx="2505814" cy="253916"/>
          </a:xfrm>
          <a:prstGeom prst="rect">
            <a:avLst/>
          </a:prstGeom>
          <a:noFill/>
        </p:spPr>
        <p:txBody>
          <a:bodyPr wrap="none">
            <a:spAutoFit/>
          </a:bodyPr>
          <a:lstStyle/>
          <a:p>
            <a:pPr fontAlgn="auto">
              <a:spcBef>
                <a:spcPts val="0"/>
              </a:spcBef>
              <a:spcAft>
                <a:spcPts val="0"/>
              </a:spcAft>
              <a:defRPr/>
            </a:pPr>
            <a:r>
              <a:rPr lang="en-US" sz="1050" dirty="0">
                <a:solidFill>
                  <a:schemeClr val="bg1"/>
                </a:solidFill>
                <a:latin typeface="+mn-lt"/>
                <a:cs typeface="+mn-cs"/>
              </a:rPr>
              <a:t>© Ramaiah University of Applied Sciences</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45.png"/><Relationship Id="rId4" Type="http://schemas.openxmlformats.org/officeDocument/2006/relationships/image" Target="../media/image4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tags" Target="../tags/tag59.xml"/><Relationship Id="rId7" Type="http://schemas.openxmlformats.org/officeDocument/2006/relationships/slideLayout" Target="../slideLayouts/slideLayout2.xml"/><Relationship Id="rId12" Type="http://schemas.openxmlformats.org/officeDocument/2006/relationships/image" Target="../media/image50.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image" Target="../media/image49.png"/><Relationship Id="rId5" Type="http://schemas.openxmlformats.org/officeDocument/2006/relationships/tags" Target="../tags/tag61.xml"/><Relationship Id="rId10" Type="http://schemas.openxmlformats.org/officeDocument/2006/relationships/image" Target="../media/image48.png"/><Relationship Id="rId4" Type="http://schemas.openxmlformats.org/officeDocument/2006/relationships/tags" Target="../tags/tag60.xml"/><Relationship Id="rId9" Type="http://schemas.openxmlformats.org/officeDocument/2006/relationships/image" Target="../media/image4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tags" Target="../tags/tag65.xml"/><Relationship Id="rId7" Type="http://schemas.openxmlformats.org/officeDocument/2006/relationships/image" Target="../media/image53.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52.png"/><Relationship Id="rId5" Type="http://schemas.openxmlformats.org/officeDocument/2006/relationships/slideLayout" Target="../slideLayouts/slideLayout2.xml"/><Relationship Id="rId4" Type="http://schemas.openxmlformats.org/officeDocument/2006/relationships/tags" Target="../tags/tag66.xml"/><Relationship Id="rId9" Type="http://schemas.openxmlformats.org/officeDocument/2006/relationships/image" Target="../media/image55.png"/></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53.png"/><Relationship Id="rId4" Type="http://schemas.openxmlformats.org/officeDocument/2006/relationships/image" Target="../media/image52.png"/></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55.png"/><Relationship Id="rId4" Type="http://schemas.openxmlformats.org/officeDocument/2006/relationships/image" Target="../media/image54.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13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3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79.xml"/><Relationship Id="rId4" Type="http://schemas.openxmlformats.org/officeDocument/2006/relationships/image" Target="../media/image66.png"/></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8.wmf"/></Relationships>
</file>

<file path=ppt/slides/_rels/slide1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1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4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1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4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tags" Target="../tags/tag86.xml"/><Relationship Id="rId7" Type="http://schemas.openxmlformats.org/officeDocument/2006/relationships/image" Target="../media/image73.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37.png"/><Relationship Id="rId5" Type="http://schemas.openxmlformats.org/officeDocument/2006/relationships/slideLayout" Target="../slideLayouts/slideLayout2.xml"/><Relationship Id="rId4" Type="http://schemas.openxmlformats.org/officeDocument/2006/relationships/tags" Target="../tags/tag87.xml"/><Relationship Id="rId9" Type="http://schemas.openxmlformats.org/officeDocument/2006/relationships/image" Target="../media/image75.png"/></Relationships>
</file>

<file path=ppt/slides/_rels/slide14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1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76.png"/><Relationship Id="rId4" Type="http://schemas.openxmlformats.org/officeDocument/2006/relationships/image" Target="../media/image77.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tags" Target="../tags/tag8.xml"/><Relationship Id="rId16" Type="http://schemas.openxmlformats.org/officeDocument/2006/relationships/image" Target="../media/image13.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8.png"/><Relationship Id="rId5" Type="http://schemas.openxmlformats.org/officeDocument/2006/relationships/tags" Target="../tags/tag11.xml"/><Relationship Id="rId15" Type="http://schemas.openxmlformats.org/officeDocument/2006/relationships/image" Target="../media/image12.png"/><Relationship Id="rId10" Type="http://schemas.openxmlformats.org/officeDocument/2006/relationships/slideLayout" Target="../slideLayouts/slideLayout2.xml"/><Relationship Id="rId19" Type="http://schemas.openxmlformats.org/officeDocument/2006/relationships/image" Target="../media/image16.png"/><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11.png"/></Relationships>
</file>

<file path=ppt/slides/_rels/slide53.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20.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tags" Target="../tags/tag17.xml"/><Relationship Id="rId16" Type="http://schemas.openxmlformats.org/officeDocument/2006/relationships/image" Target="../media/image23.png"/><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18.png"/><Relationship Id="rId5" Type="http://schemas.openxmlformats.org/officeDocument/2006/relationships/tags" Target="../tags/tag20.xml"/><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tags" Target="../tags/tag19.xml"/><Relationship Id="rId9" Type="http://schemas.openxmlformats.org/officeDocument/2006/relationships/slideLayout" Target="../slideLayouts/slideLayout2.xml"/><Relationship Id="rId1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6.xml"/><Relationship Id="rId7" Type="http://schemas.openxmlformats.org/officeDocument/2006/relationships/image" Target="../media/image28.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27.png"/><Relationship Id="rId5" Type="http://schemas.openxmlformats.org/officeDocument/2006/relationships/slideLayout" Target="../slideLayouts/slideLayout2.xml"/><Relationship Id="rId4" Type="http://schemas.openxmlformats.org/officeDocument/2006/relationships/tags" Target="../tags/tag27.xml"/><Relationship Id="rId9" Type="http://schemas.openxmlformats.org/officeDocument/2006/relationships/image" Target="../media/image30.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32.png"/><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3" Type="http://schemas.openxmlformats.org/officeDocument/2006/relationships/tags" Target="../tags/tag32.xml"/><Relationship Id="rId7" Type="http://schemas.openxmlformats.org/officeDocument/2006/relationships/image" Target="../media/image32.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31.png"/><Relationship Id="rId5" Type="http://schemas.openxmlformats.org/officeDocument/2006/relationships/image" Target="../media/image33.png"/><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34.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image" Target="../media/image38.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notesSlide" Target="../notesSlides/notesSlide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jpe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Lectures 06-10</a:t>
            </a:r>
            <a:br>
              <a:rPr lang="en-US" dirty="0"/>
            </a:br>
            <a:r>
              <a:rPr lang="en-US" dirty="0"/>
              <a:t>Logic and Applications Part 1</a:t>
            </a:r>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Compound Propositions: Negation</a:t>
            </a:r>
          </a:p>
        </p:txBody>
      </p:sp>
      <p:sp>
        <p:nvSpPr>
          <p:cNvPr id="3" name="Content Placeholder 2"/>
          <p:cNvSpPr>
            <a:spLocks noGrp="1"/>
          </p:cNvSpPr>
          <p:nvPr>
            <p:ph idx="1"/>
          </p:nvPr>
        </p:nvSpPr>
        <p:spPr/>
        <p:txBody>
          <a:bodyPr>
            <a:normAutofit fontScale="92500" lnSpcReduction="20000"/>
          </a:bodyPr>
          <a:lstStyle/>
          <a:p>
            <a:pPr marL="274320" lvl="1" indent="-274320">
              <a:buSzPct val="95000"/>
              <a:buFont typeface="Arial" pitchFamily="34" charset="0"/>
              <a:buChar char="•"/>
            </a:pPr>
            <a:r>
              <a:rPr lang="en-US" sz="3500" dirty="0"/>
              <a:t>The </a:t>
            </a:r>
            <a:r>
              <a:rPr lang="en-US" sz="3500" i="1" dirty="0"/>
              <a:t>negation</a:t>
            </a:r>
            <a:r>
              <a:rPr lang="en-US" sz="3500" dirty="0"/>
              <a:t> of a proposition  </a:t>
            </a:r>
            <a:r>
              <a:rPr lang="en-US" sz="3500" i="1" dirty="0">
                <a:latin typeface="Cambria Math" pitchFamily="18" charset="0"/>
                <a:ea typeface="Cambria Math" pitchFamily="18" charset="0"/>
              </a:rPr>
              <a:t>p</a:t>
            </a:r>
            <a:r>
              <a:rPr lang="en-US" sz="3500" dirty="0"/>
              <a:t>  is  denoted by  </a:t>
            </a:r>
            <a:r>
              <a:rPr lang="en-US" sz="3500" dirty="0">
                <a:latin typeface="Cambria Math"/>
                <a:ea typeface="Cambria Math"/>
              </a:rPr>
              <a:t>¬</a:t>
            </a:r>
            <a:r>
              <a:rPr lang="en-US" sz="3500" i="1" dirty="0">
                <a:latin typeface="Cambria Math" pitchFamily="18" charset="0"/>
                <a:ea typeface="Cambria Math" pitchFamily="18" charset="0"/>
              </a:rPr>
              <a:t>p</a:t>
            </a:r>
            <a:r>
              <a:rPr lang="en-US" sz="3500" dirty="0"/>
              <a:t>  and has this truth table:</a:t>
            </a:r>
          </a:p>
          <a:p>
            <a:pPr marL="274320" lvl="1" indent="-274320">
              <a:buClr>
                <a:schemeClr val="accent3"/>
              </a:buClr>
              <a:buSzPct val="95000"/>
            </a:pPr>
            <a:endParaRPr lang="en-US" dirty="0"/>
          </a:p>
          <a:p>
            <a:pPr marL="274320" lvl="1" indent="-274320">
              <a:buClr>
                <a:schemeClr val="accent3"/>
              </a:buClr>
              <a:buSzPct val="95000"/>
            </a:pPr>
            <a:endParaRPr lang="en-US" dirty="0"/>
          </a:p>
          <a:p>
            <a:endParaRPr lang="en-US" b="1"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“The earth is round.”, then </a:t>
            </a:r>
            <a:r>
              <a:rPr lang="en-US" dirty="0">
                <a:latin typeface="Cambria Math"/>
                <a:ea typeface="Cambria Math"/>
              </a:rPr>
              <a:t>¬</a:t>
            </a:r>
            <a:r>
              <a:rPr lang="en-US" i="1" dirty="0">
                <a:latin typeface="Cambria Math" pitchFamily="18" charset="0"/>
                <a:ea typeface="Cambria Math" pitchFamily="18" charset="0"/>
              </a:rPr>
              <a:t>p</a:t>
            </a:r>
            <a:r>
              <a:rPr lang="en-US" dirty="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743200"/>
          <a:ext cx="56388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b="0" i="1" dirty="0">
                          <a:latin typeface="Cambria Math" pitchFamily="18" charset="0"/>
                          <a:ea typeface="Cambria Math" pitchFamily="18" charset="0"/>
                        </a:rPr>
                        <a:t>P</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 Example</a:t>
            </a:r>
          </a:p>
        </p:txBody>
      </p:sp>
      <p:sp>
        <p:nvSpPr>
          <p:cNvPr id="3" name="Content Placeholder 2"/>
          <p:cNvSpPr>
            <a:spLocks noGrp="1"/>
          </p:cNvSpPr>
          <p:nvPr>
            <p:ph idx="1"/>
          </p:nvPr>
        </p:nvSpPr>
        <p:spPr>
          <a:xfrm>
            <a:off x="304800" y="1143000"/>
            <a:ext cx="8229600" cy="5074920"/>
          </a:xfrm>
        </p:spPr>
        <p:txBody>
          <a:bodyPr>
            <a:normAutofit fontScale="92500"/>
          </a:bodyPr>
          <a:lstStyle/>
          <a:p>
            <a:r>
              <a:rPr lang="en-US" sz="2400" dirty="0"/>
              <a:t>Predicate logic is used for specifying properties that systems must satisfy.</a:t>
            </a:r>
          </a:p>
          <a:p>
            <a:r>
              <a:rPr lang="en-US" sz="2400" dirty="0"/>
              <a:t>For example, translate into predicate logic:</a:t>
            </a:r>
          </a:p>
          <a:p>
            <a:pPr lvl="1"/>
            <a:r>
              <a:rPr lang="en-US" sz="2400" dirty="0"/>
              <a:t>“Every mail message larger than one megabyte will be compressed.”</a:t>
            </a:r>
          </a:p>
          <a:p>
            <a:pPr lvl="1"/>
            <a:r>
              <a:rPr lang="en-US" sz="2400" dirty="0"/>
              <a:t>“If a user is active, at least one network link will be available.”</a:t>
            </a:r>
          </a:p>
          <a:p>
            <a:r>
              <a:rPr lang="en-US" sz="2400" dirty="0"/>
              <a:t>Decide on predicates and domains (left implicit here) for the variables:</a:t>
            </a:r>
          </a:p>
          <a:p>
            <a:pPr lvl="1"/>
            <a:r>
              <a:rPr lang="en-US" sz="2000" dirty="0"/>
              <a:t>Let </a:t>
            </a:r>
            <a:r>
              <a:rPr lang="en-US" sz="2000" i="1" dirty="0"/>
              <a:t>L</a:t>
            </a:r>
            <a:r>
              <a:rPr lang="en-US" sz="2000" dirty="0"/>
              <a:t>(</a:t>
            </a:r>
            <a:r>
              <a:rPr lang="en-US" sz="2000" i="1" dirty="0"/>
              <a:t>m</a:t>
            </a:r>
            <a:r>
              <a:rPr lang="en-US" sz="2000" dirty="0"/>
              <a:t>, </a:t>
            </a:r>
            <a:r>
              <a:rPr lang="en-US" sz="2000" i="1" dirty="0"/>
              <a:t>y</a:t>
            </a:r>
            <a:r>
              <a:rPr lang="en-US" sz="2000" dirty="0"/>
              <a:t>) be “Mail message </a:t>
            </a:r>
            <a:r>
              <a:rPr lang="en-US" sz="2000" i="1" dirty="0"/>
              <a:t>m</a:t>
            </a:r>
            <a:r>
              <a:rPr lang="en-US" sz="2000" dirty="0"/>
              <a:t> is larger than </a:t>
            </a:r>
            <a:r>
              <a:rPr lang="en-US" sz="2000" i="1" dirty="0"/>
              <a:t>y</a:t>
            </a:r>
            <a:r>
              <a:rPr lang="en-US" sz="2000" dirty="0"/>
              <a:t> megabytes.”</a:t>
            </a:r>
          </a:p>
          <a:p>
            <a:pPr lvl="1"/>
            <a:r>
              <a:rPr lang="en-US" sz="2000" dirty="0"/>
              <a:t>Let </a:t>
            </a:r>
            <a:r>
              <a:rPr lang="en-US" sz="2000" i="1" dirty="0"/>
              <a:t>C</a:t>
            </a:r>
            <a:r>
              <a:rPr lang="en-US" sz="2000" dirty="0"/>
              <a:t>(</a:t>
            </a:r>
            <a:r>
              <a:rPr lang="en-US" sz="2000" i="1" dirty="0"/>
              <a:t>m</a:t>
            </a:r>
            <a:r>
              <a:rPr lang="en-US" sz="2000" dirty="0"/>
              <a:t>) denote “Mail message </a:t>
            </a:r>
            <a:r>
              <a:rPr lang="en-US" sz="2000" i="1" dirty="0"/>
              <a:t>m</a:t>
            </a:r>
            <a:r>
              <a:rPr lang="en-US" sz="2000" dirty="0"/>
              <a:t> will be compressed.”</a:t>
            </a:r>
          </a:p>
          <a:p>
            <a:pPr lvl="1"/>
            <a:r>
              <a:rPr lang="en-US" sz="2000" dirty="0"/>
              <a:t>Let </a:t>
            </a:r>
            <a:r>
              <a:rPr lang="en-US" sz="2000" i="1" dirty="0"/>
              <a:t>A</a:t>
            </a:r>
            <a:r>
              <a:rPr lang="en-US" sz="2000" dirty="0"/>
              <a:t>(</a:t>
            </a:r>
            <a:r>
              <a:rPr lang="en-US" sz="2000" i="1" dirty="0"/>
              <a:t>u</a:t>
            </a:r>
            <a:r>
              <a:rPr lang="en-US" sz="2000" dirty="0"/>
              <a:t>) represent “User </a:t>
            </a:r>
            <a:r>
              <a:rPr lang="en-US" sz="2000" i="1" dirty="0"/>
              <a:t>u</a:t>
            </a:r>
            <a:r>
              <a:rPr lang="en-US" sz="2000" dirty="0"/>
              <a:t> is active.”</a:t>
            </a:r>
          </a:p>
          <a:p>
            <a:pPr lvl="1"/>
            <a:r>
              <a:rPr lang="en-US" sz="2000" dirty="0"/>
              <a:t>Let </a:t>
            </a:r>
            <a:r>
              <a:rPr lang="en-US" sz="2000" i="1" dirty="0"/>
              <a:t>S</a:t>
            </a:r>
            <a:r>
              <a:rPr lang="en-US" sz="2000" dirty="0"/>
              <a:t>(</a:t>
            </a:r>
            <a:r>
              <a:rPr lang="en-US" sz="2000" i="1" dirty="0"/>
              <a:t>n, x</a:t>
            </a:r>
            <a:r>
              <a:rPr lang="en-US" sz="2000" dirty="0"/>
              <a:t>) represent “Network link </a:t>
            </a:r>
            <a:r>
              <a:rPr lang="en-US" sz="2000" i="1" dirty="0"/>
              <a:t>n</a:t>
            </a:r>
            <a:r>
              <a:rPr lang="en-US" sz="2000" dirty="0"/>
              <a:t> is state </a:t>
            </a:r>
            <a:r>
              <a:rPr lang="en-US" sz="2000" i="1" dirty="0"/>
              <a:t>x</a:t>
            </a:r>
            <a:r>
              <a:rPr lang="en-US" sz="2000" dirty="0"/>
              <a:t>.</a:t>
            </a:r>
          </a:p>
          <a:p>
            <a:r>
              <a:rPr lang="en-US" sz="2400" dirty="0"/>
              <a:t>Now we have:</a:t>
            </a:r>
          </a:p>
          <a:p>
            <a:endParaRPr lang="en-US" sz="2000" dirty="0"/>
          </a:p>
          <a:p>
            <a:endParaRPr lang="en-US" sz="2000" dirty="0"/>
          </a:p>
          <a:p>
            <a:endParaRPr lang="en-US" sz="2000" dirty="0"/>
          </a:p>
          <a:p>
            <a:pPr lvl="1">
              <a:buNone/>
            </a:pPr>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743200" y="5791200"/>
            <a:ext cx="2974181" cy="319088"/>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488406" y="6310312"/>
            <a:ext cx="3988594" cy="319088"/>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Nested Quantifiers</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fontScale="92500"/>
          </a:bodyPr>
          <a:lstStyle/>
          <a:p>
            <a:r>
              <a:rPr lang="en-US" dirty="0"/>
              <a:t>Nested Quantifiers </a:t>
            </a:r>
          </a:p>
          <a:p>
            <a:r>
              <a:rPr lang="en-US" dirty="0"/>
              <a:t>Order of Quantifiers</a:t>
            </a:r>
          </a:p>
          <a:p>
            <a:r>
              <a:rPr lang="en-US" dirty="0"/>
              <a:t>Translating from Nested Quantifiers into English</a:t>
            </a:r>
          </a:p>
          <a:p>
            <a:r>
              <a:rPr lang="en-US" dirty="0"/>
              <a:t>Translating Mathematical Statements into Statements involving Nested Quantifiers.</a:t>
            </a:r>
          </a:p>
          <a:p>
            <a:r>
              <a:rPr lang="en-US" dirty="0"/>
              <a:t>Translated English Sentences into Logical Expressions.</a:t>
            </a:r>
          </a:p>
          <a:p>
            <a:r>
              <a:rPr lang="en-US" dirty="0"/>
              <a:t>Negating Nested Quantifiers.</a:t>
            </a:r>
          </a:p>
          <a:p>
            <a:endParaRPr lang="en-US" dirty="0"/>
          </a:p>
          <a:p>
            <a:pPr lvl="1">
              <a:buNone/>
            </a:pPr>
            <a:endParaRPr lang="en-US" dirty="0"/>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Quantifiers</a:t>
            </a:r>
          </a:p>
        </p:txBody>
      </p:sp>
      <p:sp>
        <p:nvSpPr>
          <p:cNvPr id="3" name="Content Placeholder 2"/>
          <p:cNvSpPr>
            <a:spLocks noGrp="1"/>
          </p:cNvSpPr>
          <p:nvPr>
            <p:ph idx="1"/>
          </p:nvPr>
        </p:nvSpPr>
        <p:spPr/>
        <p:txBody>
          <a:bodyPr>
            <a:normAutofit fontScale="85000" lnSpcReduction="10000"/>
          </a:bodyPr>
          <a:lstStyle/>
          <a:p>
            <a:r>
              <a:rPr lang="en-US" dirty="0"/>
              <a:t>Nested quantifiers are often necessary to express the meaning of sentences in English as well as important concepts in computer science and mathematics. </a:t>
            </a:r>
          </a:p>
          <a:p>
            <a:r>
              <a:rPr lang="en-US" b="1" dirty="0"/>
              <a:t>Example</a:t>
            </a:r>
            <a:r>
              <a:rPr lang="en-US" dirty="0"/>
              <a:t>: “Every real number has an additive inverse ” is   </a:t>
            </a:r>
            <a:r>
              <a:rPr lang="en-US" i="1" dirty="0">
                <a:latin typeface="Cambria Math" pitchFamily="18" charset="0"/>
                <a:ea typeface="Cambria Math" pitchFamily="18" charset="0"/>
                <a:sym typeface="Symbol"/>
              </a:rPr>
              <a:t> x </a:t>
            </a:r>
            <a:r>
              <a:rPr lang="en-US" dirty="0">
                <a:sym typeface="Symbol"/>
              </a:rPr>
              <a:t></a:t>
            </a:r>
            <a:r>
              <a:rPr lang="en-US" i="1" dirty="0">
                <a:latin typeface="Cambria Math" pitchFamily="18" charset="0"/>
                <a:ea typeface="Cambria Math" pitchFamily="18" charset="0"/>
                <a:sym typeface="Symbol"/>
              </a:rPr>
              <a:t>y(x + y = 0</a:t>
            </a:r>
            <a:r>
              <a:rPr lang="en-US" i="1" dirty="0">
                <a:latin typeface="Cambria Math"/>
                <a:ea typeface="Cambria Math"/>
                <a:sym typeface="Symbol"/>
              </a:rPr>
              <a:t>) </a:t>
            </a:r>
          </a:p>
          <a:p>
            <a:pPr>
              <a:buNone/>
            </a:pPr>
            <a:r>
              <a:rPr lang="en-US" i="1" dirty="0">
                <a:latin typeface="Cambria Math"/>
                <a:ea typeface="Cambria Math"/>
                <a:sym typeface="Symbol"/>
              </a:rPr>
              <a:t>     </a:t>
            </a:r>
            <a:r>
              <a:rPr lang="en-US" dirty="0">
                <a:latin typeface="Cambria Math"/>
                <a:ea typeface="Cambria Math"/>
                <a:sym typeface="Symbol"/>
              </a:rPr>
              <a:t>where the domains of x and y are the real numbers.</a:t>
            </a:r>
            <a:endParaRPr lang="en-US" dirty="0"/>
          </a:p>
          <a:p>
            <a:r>
              <a:rPr lang="en-US" dirty="0"/>
              <a:t>We can also think of nested propositional functions:</a:t>
            </a:r>
          </a:p>
          <a:p>
            <a:pPr lvl="1">
              <a:buNone/>
            </a:pPr>
            <a:r>
              <a:rPr lang="en-US" sz="3300" i="1" dirty="0">
                <a:latin typeface="Cambria Math" pitchFamily="18" charset="0"/>
                <a:ea typeface="Cambria Math" pitchFamily="18" charset="0"/>
                <a:sym typeface="Symbol"/>
              </a:rPr>
              <a:t>x </a:t>
            </a:r>
            <a:r>
              <a:rPr lang="en-US" sz="3300" dirty="0">
                <a:sym typeface="Symbol"/>
              </a:rPr>
              <a:t></a:t>
            </a:r>
            <a:r>
              <a:rPr lang="en-US" sz="3300" i="1" dirty="0">
                <a:latin typeface="Cambria Math" pitchFamily="18" charset="0"/>
                <a:ea typeface="Cambria Math" pitchFamily="18" charset="0"/>
                <a:sym typeface="Symbol"/>
              </a:rPr>
              <a:t>y(x + y = 0</a:t>
            </a:r>
            <a:r>
              <a:rPr lang="en-US" sz="3300" i="1" dirty="0">
                <a:latin typeface="Cambria Math"/>
                <a:ea typeface="Cambria Math"/>
                <a:sym typeface="Symbol"/>
              </a:rPr>
              <a:t>) </a:t>
            </a:r>
            <a:r>
              <a:rPr lang="en-US" sz="3300" dirty="0">
                <a:ea typeface="Cambria Math"/>
                <a:sym typeface="Symbol"/>
              </a:rPr>
              <a:t>can be viewed as </a:t>
            </a:r>
            <a:r>
              <a:rPr lang="en-US" sz="3300" i="1" dirty="0">
                <a:latin typeface="Cambria Math" pitchFamily="18" charset="0"/>
                <a:ea typeface="Cambria Math" pitchFamily="18" charset="0"/>
                <a:sym typeface="Symbol"/>
              </a:rPr>
              <a:t>x Q</a:t>
            </a:r>
            <a:r>
              <a:rPr lang="en-US" sz="3300" dirty="0">
                <a:latin typeface="Cambria Math" pitchFamily="18" charset="0"/>
                <a:ea typeface="Cambria Math" pitchFamily="18" charset="0"/>
                <a:sym typeface="Symbol"/>
              </a:rPr>
              <a:t>(</a:t>
            </a:r>
            <a:r>
              <a:rPr lang="en-US" sz="3300" i="1" dirty="0">
                <a:latin typeface="Cambria Math" pitchFamily="18" charset="0"/>
                <a:ea typeface="Cambria Math" pitchFamily="18" charset="0"/>
                <a:sym typeface="Symbol"/>
              </a:rPr>
              <a:t>x</a:t>
            </a:r>
            <a:r>
              <a:rPr lang="en-US" sz="3300" dirty="0">
                <a:latin typeface="Cambria Math" pitchFamily="18" charset="0"/>
                <a:ea typeface="Cambria Math" pitchFamily="18" charset="0"/>
                <a:sym typeface="Symbol"/>
              </a:rPr>
              <a:t>) </a:t>
            </a:r>
            <a:r>
              <a:rPr lang="en-US" sz="3300" dirty="0">
                <a:ea typeface="Cambria Math"/>
                <a:sym typeface="Symbol"/>
              </a:rPr>
              <a:t>where </a:t>
            </a:r>
            <a:r>
              <a:rPr lang="en-US" sz="3300" i="1" dirty="0">
                <a:latin typeface="Cambria Math" pitchFamily="18" charset="0"/>
                <a:ea typeface="Cambria Math" pitchFamily="18" charset="0"/>
                <a:sym typeface="Symbol"/>
              </a:rPr>
              <a:t>Q</a:t>
            </a:r>
            <a:r>
              <a:rPr lang="en-US" sz="3300" dirty="0">
                <a:latin typeface="Cambria Math" pitchFamily="18" charset="0"/>
                <a:ea typeface="Cambria Math" pitchFamily="18" charset="0"/>
                <a:sym typeface="Symbol"/>
              </a:rPr>
              <a:t>(</a:t>
            </a:r>
            <a:r>
              <a:rPr lang="en-US" sz="3300" i="1" dirty="0">
                <a:latin typeface="Cambria Math" pitchFamily="18" charset="0"/>
                <a:ea typeface="Cambria Math" pitchFamily="18" charset="0"/>
                <a:sym typeface="Symbol"/>
              </a:rPr>
              <a:t>x</a:t>
            </a:r>
            <a:r>
              <a:rPr lang="en-US" sz="3300" dirty="0">
                <a:latin typeface="Cambria Math" pitchFamily="18" charset="0"/>
                <a:ea typeface="Cambria Math" pitchFamily="18" charset="0"/>
                <a:sym typeface="Symbol"/>
              </a:rPr>
              <a:t>) </a:t>
            </a:r>
            <a:r>
              <a:rPr lang="en-US" sz="3300" dirty="0">
                <a:ea typeface="Cambria Math"/>
                <a:sym typeface="Symbol"/>
              </a:rPr>
              <a:t>is </a:t>
            </a:r>
            <a:r>
              <a:rPr lang="en-US" sz="3300" dirty="0">
                <a:sym typeface="Symbol"/>
              </a:rPr>
              <a:t></a:t>
            </a:r>
            <a:r>
              <a:rPr lang="en-US" sz="3300" i="1" dirty="0">
                <a:latin typeface="Cambria Math" pitchFamily="18" charset="0"/>
                <a:ea typeface="Cambria Math" pitchFamily="18" charset="0"/>
                <a:sym typeface="Symbol"/>
              </a:rPr>
              <a:t>y P(x, y) </a:t>
            </a:r>
            <a:r>
              <a:rPr lang="en-US" sz="3300" dirty="0">
                <a:ea typeface="Cambria Math" pitchFamily="18" charset="0"/>
                <a:sym typeface="Symbol"/>
              </a:rPr>
              <a:t>where </a:t>
            </a:r>
            <a:r>
              <a:rPr lang="en-US" sz="3300" i="1" dirty="0">
                <a:latin typeface="Cambria Math" pitchFamily="18" charset="0"/>
                <a:ea typeface="Cambria Math" pitchFamily="18" charset="0"/>
                <a:sym typeface="Symbol"/>
              </a:rPr>
              <a:t>P(x, y) </a:t>
            </a:r>
            <a:r>
              <a:rPr lang="en-US" sz="3300" i="1" dirty="0">
                <a:ea typeface="Cambria Math" pitchFamily="18" charset="0"/>
                <a:sym typeface="Symbol"/>
              </a:rPr>
              <a:t>is</a:t>
            </a:r>
            <a:r>
              <a:rPr lang="en-US" sz="3300" i="1" dirty="0">
                <a:latin typeface="Cambria Math" pitchFamily="18" charset="0"/>
                <a:ea typeface="Cambria Math" pitchFamily="18" charset="0"/>
                <a:sym typeface="Symbol"/>
              </a:rPr>
              <a:t> (x + y = 0</a:t>
            </a:r>
            <a:r>
              <a:rPr lang="en-US" sz="3300" i="1" dirty="0">
                <a:latin typeface="Cambria Math"/>
                <a:ea typeface="Cambria Math"/>
                <a:sym typeface="Symbol"/>
              </a:rPr>
              <a:t>) </a:t>
            </a:r>
            <a:endParaRPr lang="en-US" sz="33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Thinking of Nested Quantification</a:t>
            </a:r>
          </a:p>
        </p:txBody>
      </p:sp>
      <p:sp>
        <p:nvSpPr>
          <p:cNvPr id="3" name="Content Placeholder 2"/>
          <p:cNvSpPr>
            <a:spLocks noGrp="1"/>
          </p:cNvSpPr>
          <p:nvPr>
            <p:ph idx="1"/>
          </p:nvPr>
        </p:nvSpPr>
        <p:spPr/>
        <p:txBody>
          <a:bodyPr>
            <a:normAutofit fontScale="70000" lnSpcReduction="20000"/>
          </a:bodyPr>
          <a:lstStyle/>
          <a:p>
            <a:r>
              <a:rPr lang="en-US" dirty="0">
                <a:ea typeface="Cambria Math"/>
                <a:sym typeface="Symbol"/>
              </a:rPr>
              <a:t>Nested Loops</a:t>
            </a:r>
          </a:p>
          <a:p>
            <a:pPr lvl="1"/>
            <a:r>
              <a:rPr lang="en-US" dirty="0">
                <a:ea typeface="Cambria Math"/>
                <a:sym typeface="Symbol"/>
              </a:rPr>
              <a:t>To see if </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 (</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is true, loop through the values of </a:t>
            </a:r>
            <a:r>
              <a:rPr lang="en-US" i="1" dirty="0">
                <a:latin typeface="Cambria Math" pitchFamily="18" charset="0"/>
                <a:ea typeface="Cambria Math" pitchFamily="18" charset="0"/>
                <a:sym typeface="Symbol"/>
              </a:rPr>
              <a:t>x </a:t>
            </a:r>
            <a:r>
              <a:rPr lang="en-US" dirty="0">
                <a:latin typeface="Cambria Math" pitchFamily="18" charset="0"/>
                <a:ea typeface="Cambria Math" pitchFamily="18" charset="0"/>
                <a:sym typeface="Symbol"/>
              </a:rPr>
              <a:t>:</a:t>
            </a:r>
          </a:p>
          <a:p>
            <a:pPr lvl="2"/>
            <a:r>
              <a:rPr lang="en-US" dirty="0">
                <a:latin typeface="Cambria Math" pitchFamily="18" charset="0"/>
                <a:ea typeface="Cambria Math" pitchFamily="18" charset="0"/>
                <a:sym typeface="Symbol"/>
              </a:rPr>
              <a:t> At each step, loop through the values for </a:t>
            </a:r>
            <a:r>
              <a:rPr lang="en-US" i="1" dirty="0">
                <a:latin typeface="Cambria Math" pitchFamily="18" charset="0"/>
                <a:ea typeface="Cambria Math" pitchFamily="18" charset="0"/>
                <a:sym typeface="Symbol"/>
              </a:rPr>
              <a:t>y</a:t>
            </a:r>
            <a:r>
              <a:rPr lang="en-US" dirty="0">
                <a:latin typeface="Cambria Math" pitchFamily="18" charset="0"/>
                <a:ea typeface="Cambria Math" pitchFamily="18" charset="0"/>
                <a:sym typeface="Symbol"/>
              </a:rPr>
              <a:t>. </a:t>
            </a:r>
          </a:p>
          <a:p>
            <a:pPr lvl="2"/>
            <a:r>
              <a:rPr lang="en-US" dirty="0">
                <a:ea typeface="Cambria Math" pitchFamily="18" charset="0"/>
                <a:sym typeface="Symbol"/>
              </a:rPr>
              <a:t> If for some pair of </a:t>
            </a:r>
            <a:r>
              <a:rPr lang="en-US" i="1" dirty="0">
                <a:latin typeface="Cambria Math" pitchFamily="18" charset="0"/>
                <a:ea typeface="Cambria Math" pitchFamily="18" charset="0"/>
                <a:sym typeface="Symbol"/>
              </a:rPr>
              <a:t>x </a:t>
            </a:r>
            <a:r>
              <a:rPr lang="en-US" dirty="0" err="1">
                <a:ea typeface="Cambria Math" pitchFamily="18" charset="0"/>
                <a:sym typeface="Symbol"/>
              </a:rPr>
              <a:t>and</a:t>
            </a:r>
            <a:r>
              <a:rPr lang="en-US" i="1" dirty="0" err="1">
                <a:latin typeface="Cambria Math" pitchFamily="18" charset="0"/>
                <a:ea typeface="Cambria Math" pitchFamily="18" charset="0"/>
                <a:sym typeface="Symbol"/>
              </a:rPr>
              <a:t>y</a:t>
            </a:r>
            <a:r>
              <a:rPr lang="en-US" i="1" dirty="0">
                <a:latin typeface="Cambria Math" pitchFamily="18" charset="0"/>
                <a:ea typeface="Cambria Math" pitchFamily="18" charset="0"/>
                <a:sym typeface="Symbol"/>
              </a:rPr>
              <a:t>,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false, then </a:t>
            </a:r>
            <a:r>
              <a:rPr lang="en-US" i="1" dirty="0">
                <a:latin typeface="Cambria Math" pitchFamily="18" charset="0"/>
                <a:ea typeface="Cambria Math" pitchFamily="18" charset="0"/>
                <a:sym typeface="Symbol"/>
              </a:rPr>
              <a:t>x </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false and both the outer and inner loop terminate.</a:t>
            </a:r>
            <a:endParaRPr lang="en-US" dirty="0">
              <a:latin typeface="Cambria Math" pitchFamily="18" charset="0"/>
              <a:ea typeface="Cambria Math" pitchFamily="18" charset="0"/>
              <a:sym typeface="Symbol"/>
            </a:endParaRPr>
          </a:p>
          <a:p>
            <a:pPr lvl="1">
              <a:buNone/>
            </a:pPr>
            <a:r>
              <a:rPr lang="en-US" i="1" dirty="0">
                <a:latin typeface="Cambria Math" pitchFamily="18" charset="0"/>
                <a:ea typeface="Cambria Math" pitchFamily="18" charset="0"/>
                <a:sym typeface="Symbol"/>
              </a:rPr>
              <a:t>    x y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true</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if the outer loop ends after stepping through each </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t>
            </a:r>
            <a:endParaRPr lang="en-US" dirty="0">
              <a:ea typeface="Cambria Math"/>
              <a:sym typeface="Symbol"/>
            </a:endParaRPr>
          </a:p>
          <a:p>
            <a:pPr lvl="1"/>
            <a:r>
              <a:rPr lang="en-US" dirty="0">
                <a:ea typeface="Cambria Math"/>
                <a:sym typeface="Symbol"/>
              </a:rPr>
              <a:t>To see if </a:t>
            </a:r>
            <a:r>
              <a:rPr lang="en-US" i="1" dirty="0">
                <a:latin typeface="Cambria Math" pitchFamily="18" charset="0"/>
                <a:ea typeface="Cambria Math" pitchFamily="18" charset="0"/>
                <a:sym typeface="Symbol"/>
              </a:rPr>
              <a:t>x </a:t>
            </a:r>
            <a:r>
              <a:rPr lang="en-US" dirty="0">
                <a:sym typeface="Symbol"/>
              </a:rPr>
              <a:t></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is true, loop through the values of </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a:t>
            </a:r>
          </a:p>
          <a:p>
            <a:pPr lvl="2"/>
            <a:r>
              <a:rPr lang="en-US" dirty="0">
                <a:latin typeface="Cambria Math" pitchFamily="18" charset="0"/>
                <a:ea typeface="Cambria Math" pitchFamily="18" charset="0"/>
                <a:sym typeface="Symbol"/>
              </a:rPr>
              <a:t>At each step, loop through the values for </a:t>
            </a:r>
            <a:r>
              <a:rPr lang="en-US" i="1" dirty="0">
                <a:latin typeface="Cambria Math" pitchFamily="18" charset="0"/>
                <a:ea typeface="Cambria Math" pitchFamily="18" charset="0"/>
                <a:sym typeface="Symbol"/>
              </a:rPr>
              <a:t>y.</a:t>
            </a:r>
          </a:p>
          <a:p>
            <a:pPr lvl="2"/>
            <a:r>
              <a:rPr lang="en-US" dirty="0">
                <a:latin typeface="Cambria Math" pitchFamily="18" charset="0"/>
                <a:ea typeface="Cambria Math" pitchFamily="18" charset="0"/>
                <a:sym typeface="Symbol"/>
              </a:rPr>
              <a:t>The inner loop ends when a pair </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and </a:t>
            </a:r>
            <a:r>
              <a:rPr lang="en-US" i="1" dirty="0">
                <a:latin typeface="Cambria Math" pitchFamily="18" charset="0"/>
                <a:ea typeface="Cambria Math" pitchFamily="18" charset="0"/>
                <a:sym typeface="Symbol"/>
              </a:rPr>
              <a:t>y</a:t>
            </a:r>
            <a:r>
              <a:rPr lang="en-US" dirty="0">
                <a:latin typeface="Cambria Math" pitchFamily="18" charset="0"/>
                <a:ea typeface="Cambria Math" pitchFamily="18" charset="0"/>
                <a:sym typeface="Symbol"/>
              </a:rPr>
              <a:t>  is found such that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y) is true.</a:t>
            </a:r>
          </a:p>
          <a:p>
            <a:pPr lvl="2"/>
            <a:r>
              <a:rPr lang="en-US" dirty="0">
                <a:latin typeface="Cambria Math" pitchFamily="18" charset="0"/>
                <a:ea typeface="Cambria Math" pitchFamily="18" charset="0"/>
                <a:sym typeface="Symbol"/>
              </a:rPr>
              <a:t>If no </a:t>
            </a:r>
            <a:r>
              <a:rPr lang="en-US" i="1" dirty="0">
                <a:latin typeface="Cambria Math" pitchFamily="18" charset="0"/>
                <a:ea typeface="Cambria Math" pitchFamily="18" charset="0"/>
                <a:sym typeface="Symbol"/>
              </a:rPr>
              <a:t>y </a:t>
            </a:r>
            <a:r>
              <a:rPr lang="en-US" dirty="0">
                <a:latin typeface="Cambria Math" pitchFamily="18" charset="0"/>
                <a:ea typeface="Cambria Math" pitchFamily="18" charset="0"/>
                <a:sym typeface="Symbol"/>
              </a:rPr>
              <a:t> is found such that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y) is true the outer loop terminates as </a:t>
            </a:r>
            <a:r>
              <a:rPr lang="en-US" i="1" dirty="0">
                <a:latin typeface="Cambria Math" pitchFamily="18" charset="0"/>
                <a:ea typeface="Cambria Math" pitchFamily="18" charset="0"/>
                <a:sym typeface="Symbol"/>
              </a:rPr>
              <a:t>x </a:t>
            </a:r>
            <a:r>
              <a:rPr lang="en-US" dirty="0">
                <a:sym typeface="Symbol"/>
              </a:rPr>
              <a:t></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ea typeface="Cambria Math" pitchFamily="18" charset="0"/>
                <a:sym typeface="Symbol"/>
              </a:rPr>
              <a:t>  has been shown to be false. </a:t>
            </a:r>
            <a:endParaRPr lang="en-US" dirty="0">
              <a:latin typeface="Cambria Math" pitchFamily="18" charset="0"/>
              <a:ea typeface="Cambria Math" pitchFamily="18" charset="0"/>
              <a:sym typeface="Symbol"/>
            </a:endParaRPr>
          </a:p>
          <a:p>
            <a:pPr lvl="1">
              <a:buNone/>
            </a:pPr>
            <a:r>
              <a:rPr lang="en-US" i="1" dirty="0">
                <a:latin typeface="Cambria Math" pitchFamily="18" charset="0"/>
                <a:ea typeface="Cambria Math" pitchFamily="18" charset="0"/>
                <a:sym typeface="Symbol"/>
              </a:rPr>
              <a:t>    x </a:t>
            </a:r>
            <a:r>
              <a:rPr lang="en-US" dirty="0">
                <a:sym typeface="Symbol"/>
              </a:rPr>
              <a:t></a:t>
            </a:r>
            <a:r>
              <a:rPr lang="en-US" i="1" dirty="0">
                <a:latin typeface="Cambria Math" pitchFamily="18" charset="0"/>
                <a:ea typeface="Cambria Math" pitchFamily="18" charset="0"/>
                <a:sym typeface="Symbol"/>
              </a:rPr>
              <a:t>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true</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if the outer loop ends after stepping through each </a:t>
            </a:r>
            <a:r>
              <a:rPr lang="en-US" i="1" dirty="0">
                <a:latin typeface="Cambria Math" pitchFamily="18" charset="0"/>
                <a:ea typeface="Cambria Math" pitchFamily="18" charset="0"/>
                <a:sym typeface="Symbol"/>
              </a:rPr>
              <a:t>x</a:t>
            </a:r>
            <a:r>
              <a:rPr lang="en-US" dirty="0">
                <a:latin typeface="Cambria Math" pitchFamily="18" charset="0"/>
                <a:ea typeface="Cambria Math" pitchFamily="18" charset="0"/>
                <a:sym typeface="Symbol"/>
              </a:rPr>
              <a:t>. </a:t>
            </a:r>
            <a:endParaRPr lang="en-US" dirty="0">
              <a:ea typeface="Cambria Math" pitchFamily="18" charset="0"/>
              <a:sym typeface="Symbol"/>
            </a:endParaRPr>
          </a:p>
          <a:p>
            <a:r>
              <a:rPr lang="en-US" dirty="0">
                <a:ea typeface="Cambria Math" pitchFamily="18" charset="0"/>
                <a:sym typeface="Symbol"/>
              </a:rPr>
              <a:t>If the domains of the variables are infinite, then this process can not actually be carried out.</a:t>
            </a:r>
            <a:endParaRPr lang="en-US" dirty="0">
              <a:ea typeface="Cambria Math"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Quantifiers</a:t>
            </a:r>
          </a:p>
        </p:txBody>
      </p:sp>
      <p:sp>
        <p:nvSpPr>
          <p:cNvPr id="3" name="Content Placeholder 2"/>
          <p:cNvSpPr>
            <a:spLocks noGrp="1"/>
          </p:cNvSpPr>
          <p:nvPr>
            <p:ph idx="1"/>
          </p:nvPr>
        </p:nvSpPr>
        <p:spPr/>
        <p:txBody>
          <a:bodyPr/>
          <a:lstStyle/>
          <a:p>
            <a:pPr>
              <a:buNone/>
            </a:pPr>
            <a:r>
              <a:rPr lang="en-US" b="1" dirty="0"/>
              <a:t>Examples</a:t>
            </a:r>
            <a:r>
              <a:rPr lang="en-US" dirty="0"/>
              <a:t>:</a:t>
            </a:r>
          </a:p>
          <a:p>
            <a:pPr marL="514350" indent="-514350">
              <a:buFont typeface="+mj-lt"/>
              <a:buAutoNum type="arabicPeriod"/>
            </a:pPr>
            <a:r>
              <a:rPr lang="en-US" dirty="0"/>
              <a:t>Let </a:t>
            </a:r>
            <a:r>
              <a:rPr lang="en-US" i="1" dirty="0">
                <a:latin typeface="Cambria Math" pitchFamily="18" charset="0"/>
                <a:ea typeface="Cambria Math" pitchFamily="18" charset="0"/>
              </a:rPr>
              <a:t>P(</a:t>
            </a:r>
            <a:r>
              <a:rPr lang="en-US" i="1" dirty="0" err="1">
                <a:latin typeface="Cambria Math" pitchFamily="18" charset="0"/>
                <a:ea typeface="Cambria Math" pitchFamily="18" charset="0"/>
              </a:rPr>
              <a:t>x,y</a:t>
            </a:r>
            <a:r>
              <a:rPr lang="en-US" i="1" dirty="0">
                <a:latin typeface="Cambria Math" pitchFamily="18" charset="0"/>
                <a:ea typeface="Cambria Math" pitchFamily="18" charset="0"/>
              </a:rPr>
              <a:t>) </a:t>
            </a:r>
            <a:r>
              <a:rPr lang="en-US" dirty="0"/>
              <a:t>be the statement “</a:t>
            </a:r>
            <a:r>
              <a:rPr lang="en-US" i="1" dirty="0">
                <a:latin typeface="Cambria Math" pitchFamily="18" charset="0"/>
                <a:ea typeface="Cambria Math" pitchFamily="18" charset="0"/>
              </a:rPr>
              <a:t>x + y = y + x</a:t>
            </a:r>
            <a:r>
              <a:rPr lang="en-US" dirty="0"/>
              <a:t>.” Assume that </a:t>
            </a:r>
            <a:r>
              <a:rPr lang="en-US" i="1" dirty="0">
                <a:latin typeface="Cambria Math" pitchFamily="18" charset="0"/>
                <a:ea typeface="Cambria Math" pitchFamily="18" charset="0"/>
              </a:rPr>
              <a:t>U</a:t>
            </a:r>
            <a:r>
              <a:rPr lang="en-US" dirty="0"/>
              <a:t> is the real numbers. Then </a:t>
            </a:r>
            <a:r>
              <a:rPr lang="en-US" i="1" dirty="0">
                <a:latin typeface="Cambria Math" pitchFamily="18" charset="0"/>
                <a:ea typeface="Cambria Math" pitchFamily="18" charset="0"/>
                <a:sym typeface="Symbol"/>
              </a:rPr>
              <a:t>x </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and     </a:t>
            </a:r>
            <a:r>
              <a:rPr lang="en-US" i="1" dirty="0">
                <a:latin typeface="Cambria Math" pitchFamily="18" charset="0"/>
                <a:ea typeface="Cambria Math" pitchFamily="18" charset="0"/>
                <a:sym typeface="Symbol"/>
              </a:rPr>
              <a:t>y </a:t>
            </a:r>
            <a:r>
              <a:rPr lang="en-US" i="1" dirty="0" err="1">
                <a:latin typeface="Cambria Math" pitchFamily="18" charset="0"/>
                <a:ea typeface="Cambria Math" pitchFamily="18" charset="0"/>
                <a:sym typeface="Symbol"/>
              </a:rPr>
              <a:t>xP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have the same truth value.</a:t>
            </a:r>
          </a:p>
          <a:p>
            <a:pPr marL="514350" indent="-514350">
              <a:buFont typeface="+mj-lt"/>
              <a:buAutoNum type="arabicPeriod"/>
            </a:pPr>
            <a:r>
              <a:rPr lang="en-US" dirty="0"/>
              <a:t>Let </a:t>
            </a:r>
            <a:r>
              <a:rPr lang="en-US" i="1" dirty="0">
                <a:latin typeface="Cambria Math" pitchFamily="18" charset="0"/>
                <a:ea typeface="Cambria Math" pitchFamily="18" charset="0"/>
              </a:rPr>
              <a:t>Q(</a:t>
            </a:r>
            <a:r>
              <a:rPr lang="en-US" i="1" dirty="0" err="1">
                <a:latin typeface="Cambria Math" pitchFamily="18" charset="0"/>
                <a:ea typeface="Cambria Math" pitchFamily="18" charset="0"/>
              </a:rPr>
              <a:t>x,y</a:t>
            </a:r>
            <a:r>
              <a:rPr lang="en-US" i="1" dirty="0">
                <a:latin typeface="Cambria Math" pitchFamily="18" charset="0"/>
                <a:ea typeface="Cambria Math" pitchFamily="18" charset="0"/>
              </a:rPr>
              <a:t>) </a:t>
            </a:r>
            <a:r>
              <a:rPr lang="en-US" dirty="0"/>
              <a:t>be the statement “</a:t>
            </a:r>
            <a:r>
              <a:rPr lang="en-US" i="1" dirty="0">
                <a:latin typeface="Cambria Math" pitchFamily="18" charset="0"/>
                <a:ea typeface="Cambria Math" pitchFamily="18" charset="0"/>
              </a:rPr>
              <a:t>x + y = </a:t>
            </a:r>
            <a:r>
              <a:rPr lang="en-US" dirty="0">
                <a:latin typeface="Cambria Math" pitchFamily="18" charset="0"/>
                <a:ea typeface="Cambria Math" pitchFamily="18" charset="0"/>
              </a:rPr>
              <a:t>0</a:t>
            </a:r>
            <a:r>
              <a:rPr lang="en-US" dirty="0"/>
              <a:t>.” Assume that </a:t>
            </a:r>
            <a:r>
              <a:rPr lang="en-US" i="1" dirty="0">
                <a:latin typeface="Cambria Math" pitchFamily="18" charset="0"/>
                <a:ea typeface="Cambria Math" pitchFamily="18" charset="0"/>
              </a:rPr>
              <a:t>U</a:t>
            </a:r>
            <a:r>
              <a:rPr lang="en-US" dirty="0"/>
              <a:t> is the real numbers. Then </a:t>
            </a:r>
            <a:r>
              <a:rPr lang="en-US" i="1" dirty="0">
                <a:latin typeface="Cambria Math" pitchFamily="18" charset="0"/>
                <a:ea typeface="Cambria Math" pitchFamily="18" charset="0"/>
                <a:sym typeface="Symbol"/>
              </a:rPr>
              <a:t>x </a:t>
            </a:r>
            <a:r>
              <a:rPr lang="en-US" dirty="0">
                <a:sym typeface="Symbol"/>
              </a:rPr>
              <a:t></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a:t>
            </a:r>
            <a:r>
              <a:rPr lang="en-US" i="1" dirty="0">
                <a:ea typeface="Cambria Math" pitchFamily="18" charset="0"/>
                <a:sym typeface="Symbol"/>
              </a:rPr>
              <a:t>  and     </a:t>
            </a:r>
            <a:r>
              <a:rPr lang="en-US" dirty="0">
                <a:ea typeface="Cambria Math" pitchFamily="18" charset="0"/>
                <a:sym typeface="Symbol"/>
              </a:rPr>
              <a:t> </a:t>
            </a:r>
            <a:r>
              <a:rPr lang="en-US" dirty="0">
                <a:sym typeface="Symbol"/>
              </a:rPr>
              <a:t></a:t>
            </a:r>
            <a:r>
              <a:rPr lang="en-US" i="1" dirty="0">
                <a:latin typeface="Cambria Math" pitchFamily="18" charset="0"/>
                <a:ea typeface="Cambria Math" pitchFamily="18" charset="0"/>
                <a:sym typeface="Symbol"/>
              </a:rPr>
              <a:t>y</a:t>
            </a:r>
            <a:r>
              <a:rPr lang="en-US" dirty="0">
                <a:sym typeface="Symbol"/>
              </a:rPr>
              <a:t> </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a:t>
            </a:r>
          </a:p>
          <a:p>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of Quantifiers</a:t>
            </a:r>
          </a:p>
        </p:txBody>
      </p:sp>
      <p:sp>
        <p:nvSpPr>
          <p:cNvPr id="3" name="Content Placeholder 2"/>
          <p:cNvSpPr>
            <a:spLocks noGrp="1"/>
          </p:cNvSpPr>
          <p:nvPr>
            <p:ph idx="1"/>
          </p:nvPr>
        </p:nvSpPr>
        <p:spPr/>
        <p:txBody>
          <a:bodyPr/>
          <a:lstStyle/>
          <a:p>
            <a:pPr>
              <a:buNone/>
            </a:pPr>
            <a:r>
              <a:rPr lang="en-US" b="1" dirty="0"/>
              <a:t>Examples</a:t>
            </a:r>
            <a:r>
              <a:rPr lang="en-US" dirty="0"/>
              <a:t>:</a:t>
            </a:r>
          </a:p>
          <a:p>
            <a:pPr marL="514350" indent="-514350">
              <a:buFont typeface="+mj-lt"/>
              <a:buAutoNum type="arabicPeriod"/>
            </a:pPr>
            <a:r>
              <a:rPr lang="en-US" dirty="0"/>
              <a:t>Let </a:t>
            </a:r>
            <a:r>
              <a:rPr lang="en-US" i="1" dirty="0">
                <a:latin typeface="Cambria Math" pitchFamily="18" charset="0"/>
                <a:ea typeface="Cambria Math" pitchFamily="18" charset="0"/>
              </a:rPr>
              <a:t>P(</a:t>
            </a:r>
            <a:r>
              <a:rPr lang="en-US" i="1" dirty="0" err="1">
                <a:latin typeface="Cambria Math" pitchFamily="18" charset="0"/>
                <a:ea typeface="Cambria Math" pitchFamily="18" charset="0"/>
              </a:rPr>
              <a:t>x,y</a:t>
            </a:r>
            <a:r>
              <a:rPr lang="en-US" i="1" dirty="0">
                <a:latin typeface="Cambria Math" pitchFamily="18" charset="0"/>
                <a:ea typeface="Cambria Math" pitchFamily="18" charset="0"/>
              </a:rPr>
              <a:t>) </a:t>
            </a:r>
            <a:r>
              <a:rPr lang="en-US" dirty="0"/>
              <a:t>be the statement “</a:t>
            </a:r>
            <a:r>
              <a:rPr lang="en-US" i="1" dirty="0">
                <a:latin typeface="Cambria Math" pitchFamily="18" charset="0"/>
                <a:ea typeface="Cambria Math" pitchFamily="18" charset="0"/>
              </a:rPr>
              <a:t>x + y = y + x</a:t>
            </a:r>
            <a:r>
              <a:rPr lang="en-US" dirty="0"/>
              <a:t>.” Assume that </a:t>
            </a:r>
            <a:r>
              <a:rPr lang="en-US" i="1" dirty="0">
                <a:latin typeface="Cambria Math" pitchFamily="18" charset="0"/>
                <a:ea typeface="Cambria Math" pitchFamily="18" charset="0"/>
              </a:rPr>
              <a:t>U</a:t>
            </a:r>
            <a:r>
              <a:rPr lang="en-US" dirty="0"/>
              <a:t> is the real numbers. Then </a:t>
            </a:r>
            <a:r>
              <a:rPr lang="en-US" i="1" dirty="0">
                <a:latin typeface="Cambria Math" pitchFamily="18" charset="0"/>
                <a:ea typeface="Cambria Math" pitchFamily="18" charset="0"/>
                <a:sym typeface="Symbol"/>
              </a:rPr>
              <a:t>x </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and     </a:t>
            </a:r>
            <a:r>
              <a:rPr lang="en-US" i="1" dirty="0">
                <a:latin typeface="Cambria Math" pitchFamily="18" charset="0"/>
                <a:ea typeface="Cambria Math" pitchFamily="18" charset="0"/>
                <a:sym typeface="Symbol"/>
              </a:rPr>
              <a:t>y </a:t>
            </a:r>
            <a:r>
              <a:rPr lang="en-US" i="1" dirty="0" err="1">
                <a:latin typeface="Cambria Math" pitchFamily="18" charset="0"/>
                <a:ea typeface="Cambria Math" pitchFamily="18" charset="0"/>
                <a:sym typeface="Symbol"/>
              </a:rPr>
              <a:t>xP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have the same truth value.</a:t>
            </a:r>
          </a:p>
          <a:p>
            <a:pPr marL="514350" indent="-514350">
              <a:buFont typeface="+mj-lt"/>
              <a:buAutoNum type="arabicPeriod"/>
            </a:pPr>
            <a:r>
              <a:rPr lang="en-US" dirty="0"/>
              <a:t>Let </a:t>
            </a:r>
            <a:r>
              <a:rPr lang="en-US" i="1" dirty="0">
                <a:latin typeface="Cambria Math" pitchFamily="18" charset="0"/>
                <a:ea typeface="Cambria Math" pitchFamily="18" charset="0"/>
              </a:rPr>
              <a:t>Q(</a:t>
            </a:r>
            <a:r>
              <a:rPr lang="en-US" i="1" dirty="0" err="1">
                <a:latin typeface="Cambria Math" pitchFamily="18" charset="0"/>
                <a:ea typeface="Cambria Math" pitchFamily="18" charset="0"/>
              </a:rPr>
              <a:t>x,y</a:t>
            </a:r>
            <a:r>
              <a:rPr lang="en-US" i="1" dirty="0">
                <a:latin typeface="Cambria Math" pitchFamily="18" charset="0"/>
                <a:ea typeface="Cambria Math" pitchFamily="18" charset="0"/>
              </a:rPr>
              <a:t>) </a:t>
            </a:r>
            <a:r>
              <a:rPr lang="en-US" dirty="0"/>
              <a:t>be the statement “</a:t>
            </a:r>
            <a:r>
              <a:rPr lang="en-US" i="1" dirty="0">
                <a:latin typeface="Cambria Math" pitchFamily="18" charset="0"/>
                <a:ea typeface="Cambria Math" pitchFamily="18" charset="0"/>
              </a:rPr>
              <a:t>x + y = </a:t>
            </a:r>
            <a:r>
              <a:rPr lang="en-US" dirty="0">
                <a:latin typeface="Cambria Math" pitchFamily="18" charset="0"/>
                <a:ea typeface="Cambria Math" pitchFamily="18" charset="0"/>
              </a:rPr>
              <a:t>0</a:t>
            </a:r>
            <a:r>
              <a:rPr lang="en-US" dirty="0"/>
              <a:t>.” Assume that </a:t>
            </a:r>
            <a:r>
              <a:rPr lang="en-US" i="1" dirty="0">
                <a:latin typeface="Cambria Math" pitchFamily="18" charset="0"/>
                <a:ea typeface="Cambria Math" pitchFamily="18" charset="0"/>
              </a:rPr>
              <a:t>U</a:t>
            </a:r>
            <a:r>
              <a:rPr lang="en-US" dirty="0"/>
              <a:t> is the real numbers. Then </a:t>
            </a:r>
            <a:r>
              <a:rPr lang="en-US" i="1" dirty="0">
                <a:latin typeface="Cambria Math" pitchFamily="18" charset="0"/>
                <a:ea typeface="Cambria Math" pitchFamily="18" charset="0"/>
                <a:sym typeface="Symbol"/>
              </a:rPr>
              <a:t>x </a:t>
            </a:r>
            <a:r>
              <a:rPr lang="en-US" dirty="0">
                <a:sym typeface="Symbol"/>
              </a:rPr>
              <a:t></a:t>
            </a:r>
            <a:r>
              <a:rPr lang="en-US" i="1" dirty="0" err="1">
                <a:latin typeface="Cambria Math" pitchFamily="18" charset="0"/>
                <a:ea typeface="Cambria Math" pitchFamily="18" charset="0"/>
                <a:sym typeface="Symbol"/>
              </a:rPr>
              <a:t>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true</a:t>
            </a:r>
            <a:r>
              <a:rPr lang="en-US" i="1" dirty="0">
                <a:ea typeface="Cambria Math" pitchFamily="18" charset="0"/>
                <a:sym typeface="Symbol"/>
              </a:rPr>
              <a:t>, </a:t>
            </a:r>
            <a:r>
              <a:rPr lang="en-US" dirty="0">
                <a:ea typeface="Cambria Math" pitchFamily="18" charset="0"/>
                <a:sym typeface="Symbol"/>
              </a:rPr>
              <a:t>but</a:t>
            </a:r>
            <a:r>
              <a:rPr lang="en-US" i="1" dirty="0">
                <a:ea typeface="Cambria Math" pitchFamily="18" charset="0"/>
                <a:sym typeface="Symbol"/>
              </a:rPr>
              <a:t>     </a:t>
            </a:r>
            <a:r>
              <a:rPr lang="en-US" dirty="0">
                <a:ea typeface="Cambria Math" pitchFamily="18" charset="0"/>
                <a:sym typeface="Symbol"/>
              </a:rPr>
              <a:t> </a:t>
            </a:r>
            <a:r>
              <a:rPr lang="en-US" dirty="0">
                <a:sym typeface="Symbol"/>
              </a:rPr>
              <a:t></a:t>
            </a:r>
            <a:r>
              <a:rPr lang="en-US" i="1" dirty="0">
                <a:latin typeface="Cambria Math" pitchFamily="18" charset="0"/>
                <a:ea typeface="Cambria Math" pitchFamily="18" charset="0"/>
                <a:sym typeface="Symbol"/>
              </a:rPr>
              <a:t>y</a:t>
            </a:r>
            <a:r>
              <a:rPr lang="en-US" dirty="0">
                <a:sym typeface="Symbol"/>
              </a:rPr>
              <a:t> </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a:t>
            </a:r>
            <a:r>
              <a:rPr lang="en-US" dirty="0">
                <a:ea typeface="Cambria Math" pitchFamily="18" charset="0"/>
                <a:sym typeface="Symbol"/>
              </a:rPr>
              <a:t>is false.</a:t>
            </a:r>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 on Order of Quantifiers </a:t>
            </a:r>
          </a:p>
        </p:txBody>
      </p:sp>
      <p:sp>
        <p:nvSpPr>
          <p:cNvPr id="3" name="Content Placeholder 2"/>
          <p:cNvSpPr>
            <a:spLocks noGrp="1"/>
          </p:cNvSpPr>
          <p:nvPr>
            <p:ph idx="1"/>
          </p:nvPr>
        </p:nvSpPr>
        <p:spPr/>
        <p:txBody>
          <a:bodyPr>
            <a:normAutofit fontScale="92500" lnSpcReduction="20000"/>
          </a:bodyPr>
          <a:lstStyle/>
          <a:p>
            <a:r>
              <a:rPr lang="en-US" b="1" dirty="0"/>
              <a:t>Example </a:t>
            </a:r>
            <a:r>
              <a:rPr lang="en-US" b="1" dirty="0">
                <a:latin typeface="Cambria Math" pitchFamily="18" charset="0"/>
                <a:ea typeface="Cambria Math" pitchFamily="18" charset="0"/>
              </a:rPr>
              <a:t>1</a:t>
            </a:r>
            <a:r>
              <a:rPr lang="en-US" dirty="0"/>
              <a:t>: Let </a:t>
            </a:r>
            <a:r>
              <a:rPr lang="en-US" i="1" dirty="0"/>
              <a:t>U</a:t>
            </a:r>
            <a:r>
              <a:rPr lang="en-US" dirty="0"/>
              <a:t> be the real numbers,</a:t>
            </a:r>
          </a:p>
          <a:p>
            <a:pPr>
              <a:buNone/>
            </a:pPr>
            <a:r>
              <a:rPr lang="en-US" dirty="0"/>
              <a:t>    Define </a:t>
            </a:r>
            <a:r>
              <a:rPr lang="en-US" i="1" dirty="0"/>
              <a:t>P(</a:t>
            </a:r>
            <a:r>
              <a:rPr lang="en-US" i="1" dirty="0" err="1"/>
              <a:t>x,y</a:t>
            </a:r>
            <a:r>
              <a:rPr lang="en-US" i="1" dirty="0"/>
              <a:t>) : “x ∙ y </a:t>
            </a:r>
            <a:r>
              <a:rPr lang="en-US" dirty="0"/>
              <a:t>= </a:t>
            </a:r>
            <a:r>
              <a:rPr lang="en-US" dirty="0">
                <a:latin typeface="Cambria Math" pitchFamily="18" charset="0"/>
                <a:ea typeface="Cambria Math" pitchFamily="18" charset="0"/>
              </a:rPr>
              <a:t>0”</a:t>
            </a:r>
          </a:p>
          <a:p>
            <a:pPr>
              <a:buNone/>
            </a:pPr>
            <a:r>
              <a:rPr lang="en-US" dirty="0"/>
              <a:t>    What is the truth value of the following:</a:t>
            </a:r>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t>
            </a:r>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t>
            </a:r>
            <a:endParaRPr lang="en-US" dirty="0"/>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t>
            </a:r>
            <a:endParaRPr lang="en-US" dirty="0"/>
          </a:p>
          <a:p>
            <a:pPr marL="914400" lvl="1" indent="-514350">
              <a:buFont typeface="+mj-lt"/>
              <a:buAutoNum type="arabicPeriod"/>
            </a:pPr>
            <a:r>
              <a:rPr lang="en-US" i="1" dirty="0">
                <a:latin typeface="Cambria Math" pitchFamily="18" charset="0"/>
                <a:ea typeface="Cambria Math" pitchFamily="18" charset="0"/>
                <a:sym typeface="Symbol"/>
              </a:rPr>
              <a:t>x  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914400" lvl="1" indent="-514350">
              <a:buNone/>
            </a:pPr>
            <a:r>
              <a:rPr lang="en-US" b="1" dirty="0"/>
              <a:t>       </a:t>
            </a:r>
            <a:endParaRPr lang="en-US" dirty="0"/>
          </a:p>
          <a:p>
            <a:pPr marL="914400" lvl="1" indent="-514350">
              <a:buNone/>
            </a:pPr>
            <a:endParaRPr lang="en-US" dirty="0"/>
          </a:p>
          <a:p>
            <a:pPr marL="914400" lvl="1" indent="-514350">
              <a:buNone/>
            </a:pPr>
            <a:endParaRPr lang="en-US" dirty="0"/>
          </a:p>
          <a:p>
            <a:pPr marL="914400" lvl="1" indent="-514350">
              <a:buNone/>
            </a:pPr>
            <a:endParaRPr lang="en-US" dirty="0"/>
          </a:p>
          <a:p>
            <a:pPr marL="914400" lvl="1" indent="-514350">
              <a:buNone/>
            </a:pPr>
            <a:endParaRPr lang="en-US" dirty="0"/>
          </a:p>
          <a:p>
            <a:pPr marL="914400" lvl="1" indent="-514350">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 on Order of Quantifiers </a:t>
            </a:r>
          </a:p>
        </p:txBody>
      </p:sp>
      <p:sp>
        <p:nvSpPr>
          <p:cNvPr id="3" name="Content Placeholder 2"/>
          <p:cNvSpPr>
            <a:spLocks noGrp="1"/>
          </p:cNvSpPr>
          <p:nvPr>
            <p:ph idx="1"/>
          </p:nvPr>
        </p:nvSpPr>
        <p:spPr/>
        <p:txBody>
          <a:bodyPr>
            <a:normAutofit fontScale="92500" lnSpcReduction="20000"/>
          </a:bodyPr>
          <a:lstStyle/>
          <a:p>
            <a:r>
              <a:rPr lang="en-US" b="1" dirty="0"/>
              <a:t>Example </a:t>
            </a:r>
            <a:r>
              <a:rPr lang="en-US" b="1" dirty="0">
                <a:latin typeface="Cambria Math" pitchFamily="18" charset="0"/>
                <a:ea typeface="Cambria Math" pitchFamily="18" charset="0"/>
              </a:rPr>
              <a:t>1</a:t>
            </a:r>
            <a:r>
              <a:rPr lang="en-US" dirty="0"/>
              <a:t>: Let </a:t>
            </a:r>
            <a:r>
              <a:rPr lang="en-US" i="1" dirty="0"/>
              <a:t>U</a:t>
            </a:r>
            <a:r>
              <a:rPr lang="en-US" dirty="0"/>
              <a:t> be the real numbers,</a:t>
            </a:r>
          </a:p>
          <a:p>
            <a:pPr>
              <a:buNone/>
            </a:pPr>
            <a:r>
              <a:rPr lang="en-US" dirty="0"/>
              <a:t>    Define </a:t>
            </a:r>
            <a:r>
              <a:rPr lang="en-US" i="1" dirty="0"/>
              <a:t>P(</a:t>
            </a:r>
            <a:r>
              <a:rPr lang="en-US" i="1" dirty="0" err="1"/>
              <a:t>x,y</a:t>
            </a:r>
            <a:r>
              <a:rPr lang="en-US" i="1" dirty="0"/>
              <a:t>) : “x ∙ y </a:t>
            </a:r>
            <a:r>
              <a:rPr lang="en-US" dirty="0"/>
              <a:t>= </a:t>
            </a:r>
            <a:r>
              <a:rPr lang="en-US" dirty="0">
                <a:latin typeface="Cambria Math" pitchFamily="18" charset="0"/>
                <a:ea typeface="Cambria Math" pitchFamily="18" charset="0"/>
              </a:rPr>
              <a:t>0”</a:t>
            </a:r>
          </a:p>
          <a:p>
            <a:pPr>
              <a:buNone/>
            </a:pPr>
            <a:r>
              <a:rPr lang="en-US" dirty="0"/>
              <a:t>    What is the truth value of the following:</a:t>
            </a:r>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 </a:t>
            </a:r>
            <a:r>
              <a:rPr lang="en-US" dirty="0"/>
              <a:t>False</a:t>
            </a:r>
            <a:endParaRPr lang="en-US" b="1" dirty="0"/>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 </a:t>
            </a:r>
            <a:r>
              <a:rPr lang="en-US" dirty="0"/>
              <a:t>True</a:t>
            </a:r>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 </a:t>
            </a:r>
            <a:r>
              <a:rPr lang="en-US" dirty="0"/>
              <a:t>True</a:t>
            </a:r>
          </a:p>
          <a:p>
            <a:pPr marL="914400" lvl="1" indent="-514350">
              <a:buFont typeface="+mj-lt"/>
              <a:buAutoNum type="arabicPeriod"/>
            </a:pPr>
            <a:r>
              <a:rPr lang="en-US" i="1" dirty="0">
                <a:latin typeface="Cambria Math" pitchFamily="18" charset="0"/>
                <a:ea typeface="Cambria Math" pitchFamily="18" charset="0"/>
                <a:sym typeface="Symbol"/>
              </a:rPr>
              <a:t>x  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914400" lvl="1" indent="-514350">
              <a:buNone/>
            </a:pPr>
            <a:r>
              <a:rPr lang="en-US" b="1" dirty="0"/>
              <a:t>       Answer: </a:t>
            </a:r>
            <a:r>
              <a:rPr lang="en-US" dirty="0"/>
              <a:t>True</a:t>
            </a:r>
          </a:p>
          <a:p>
            <a:pPr marL="914400" lvl="1" indent="-514350">
              <a:buNone/>
            </a:pPr>
            <a:endParaRPr lang="en-US" dirty="0"/>
          </a:p>
          <a:p>
            <a:pPr marL="914400" lvl="1" indent="-514350">
              <a:buNone/>
            </a:pPr>
            <a:endParaRPr lang="en-US" dirty="0"/>
          </a:p>
          <a:p>
            <a:pPr marL="914400" lvl="1" indent="-514350">
              <a:buNone/>
            </a:pPr>
            <a:endParaRPr lang="en-US" dirty="0"/>
          </a:p>
          <a:p>
            <a:pPr marL="914400" lvl="1" indent="-514350">
              <a:buNone/>
            </a:pPr>
            <a:endParaRPr lang="en-US" dirty="0"/>
          </a:p>
          <a:p>
            <a:pPr marL="914400" lvl="1" indent="-514350">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 on Order of Quantifiers</a:t>
            </a:r>
          </a:p>
        </p:txBody>
      </p:sp>
      <p:sp>
        <p:nvSpPr>
          <p:cNvPr id="3" name="Content Placeholder 2"/>
          <p:cNvSpPr>
            <a:spLocks noGrp="1"/>
          </p:cNvSpPr>
          <p:nvPr>
            <p:ph idx="1"/>
          </p:nvPr>
        </p:nvSpPr>
        <p:spPr/>
        <p:txBody>
          <a:bodyPr>
            <a:normAutofit fontScale="92500" lnSpcReduction="20000"/>
          </a:bodyPr>
          <a:lstStyle/>
          <a:p>
            <a:r>
              <a:rPr lang="en-US" b="1" dirty="0"/>
              <a:t>Example </a:t>
            </a:r>
            <a:r>
              <a:rPr lang="en-US" b="1" dirty="0">
                <a:latin typeface="Cambria Math" pitchFamily="18" charset="0"/>
                <a:ea typeface="Cambria Math" pitchFamily="18" charset="0"/>
              </a:rPr>
              <a:t>2</a:t>
            </a:r>
            <a:r>
              <a:rPr lang="en-US" dirty="0"/>
              <a:t>: Let </a:t>
            </a:r>
            <a:r>
              <a:rPr lang="en-US" i="1" dirty="0"/>
              <a:t>U</a:t>
            </a:r>
            <a:r>
              <a:rPr lang="en-US" dirty="0"/>
              <a:t> be the non-zero real numbers,</a:t>
            </a:r>
          </a:p>
          <a:p>
            <a:pPr>
              <a:buNone/>
            </a:pPr>
            <a:r>
              <a:rPr lang="en-US" dirty="0"/>
              <a:t>   	Define </a:t>
            </a:r>
            <a:r>
              <a:rPr lang="en-US" i="1" dirty="0"/>
              <a:t>P(</a:t>
            </a:r>
            <a:r>
              <a:rPr lang="en-US" i="1" dirty="0" err="1"/>
              <a:t>x,y</a:t>
            </a:r>
            <a:r>
              <a:rPr lang="en-US" i="1" dirty="0"/>
              <a:t>) </a:t>
            </a:r>
            <a:r>
              <a:rPr lang="en-US" dirty="0"/>
              <a:t>:</a:t>
            </a:r>
            <a:r>
              <a:rPr lang="en-US" i="1" dirty="0"/>
              <a:t>   “x / y </a:t>
            </a:r>
            <a:r>
              <a:rPr lang="en-US" dirty="0"/>
              <a:t>= </a:t>
            </a:r>
            <a:r>
              <a:rPr lang="en-US" dirty="0">
                <a:latin typeface="Cambria Math" pitchFamily="18" charset="0"/>
                <a:ea typeface="Cambria Math" pitchFamily="18" charset="0"/>
              </a:rPr>
              <a:t>1”</a:t>
            </a:r>
          </a:p>
          <a:p>
            <a:pPr>
              <a:buNone/>
            </a:pPr>
            <a:r>
              <a:rPr lang="en-US" dirty="0"/>
              <a:t>   	What is the truth value of the following:</a:t>
            </a:r>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t>
            </a:r>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t>
            </a:r>
            <a:endParaRPr lang="en-US" dirty="0"/>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t>
            </a:r>
            <a:endParaRPr lang="en-US" dirty="0"/>
          </a:p>
          <a:p>
            <a:pPr marL="914400" lvl="1" indent="-514350">
              <a:buFont typeface="+mj-lt"/>
              <a:buAutoNum type="arabicPeriod"/>
            </a:pPr>
            <a:r>
              <a:rPr lang="en-US" i="1" dirty="0">
                <a:latin typeface="Cambria Math" pitchFamily="18" charset="0"/>
                <a:ea typeface="Cambria Math" pitchFamily="18" charset="0"/>
                <a:sym typeface="Symbol"/>
              </a:rPr>
              <a:t>x  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dirty="0"/>
              <a:t>   </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Conjunction</a:t>
            </a:r>
          </a:p>
        </p:txBody>
      </p:sp>
      <p:sp>
        <p:nvSpPr>
          <p:cNvPr id="3" name="Content Placeholder 2"/>
          <p:cNvSpPr>
            <a:spLocks noGrp="1"/>
          </p:cNvSpPr>
          <p:nvPr>
            <p:ph idx="1"/>
          </p:nvPr>
        </p:nvSpPr>
        <p:spPr/>
        <p:txBody>
          <a:bodyPr>
            <a:normAutofit fontScale="92500" lnSpcReduction="20000"/>
          </a:bodyPr>
          <a:lstStyle/>
          <a:p>
            <a:r>
              <a:rPr lang="en-US" dirty="0"/>
              <a:t>The </a:t>
            </a:r>
            <a:r>
              <a:rPr lang="en-US" i="1" dirty="0"/>
              <a:t>conjunction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r>
              <a:rPr lang="en-US" dirty="0"/>
              <a:t>and has this truth table:</a:t>
            </a:r>
          </a:p>
          <a:p>
            <a:endParaRPr lang="en-US" dirty="0"/>
          </a:p>
          <a:p>
            <a:endParaRPr lang="en-US" dirty="0"/>
          </a:p>
          <a:p>
            <a:endParaRPr lang="en-US" dirty="0"/>
          </a:p>
          <a:p>
            <a:endParaRPr lang="en-US" dirty="0"/>
          </a:p>
          <a:p>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endParaRPr lang="en-US" dirty="0"/>
                    </a:p>
                  </a:txBody>
                  <a:tcPr marL="91441" marR="91441"/>
                </a:tc>
                <a:tc>
                  <a:txBody>
                    <a:bodyPr/>
                    <a:lstStyle/>
                    <a:p>
                      <a:r>
                        <a:rPr lang="en-US" i="1" baseline="0" dirty="0">
                          <a:latin typeface="Cambria Math" pitchFamily="18" charset="0"/>
                          <a:ea typeface="Cambria Math" pitchFamily="18" charset="0"/>
                        </a:rPr>
                        <a:t>p </a:t>
                      </a:r>
                      <a:r>
                        <a:rPr lang="en-US" dirty="0">
                          <a:latin typeface="Cambria Math" pitchFamily="18" charset="0"/>
                          <a:ea typeface="Cambria Math" pitchFamily="18" charset="0"/>
                        </a:rPr>
                        <a:t>∧ </a:t>
                      </a:r>
                      <a:r>
                        <a:rPr lang="en-US" i="1" dirty="0">
                          <a:latin typeface="Cambria Math" pitchFamily="18" charset="0"/>
                          <a:ea typeface="Cambria Math" pitchFamily="18" charset="0"/>
                        </a:rPr>
                        <a:t>q </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 on Order of Quantifiers</a:t>
            </a:r>
          </a:p>
        </p:txBody>
      </p:sp>
      <p:sp>
        <p:nvSpPr>
          <p:cNvPr id="3" name="Content Placeholder 2"/>
          <p:cNvSpPr>
            <a:spLocks noGrp="1"/>
          </p:cNvSpPr>
          <p:nvPr>
            <p:ph idx="1"/>
          </p:nvPr>
        </p:nvSpPr>
        <p:spPr/>
        <p:txBody>
          <a:bodyPr>
            <a:normAutofit fontScale="92500" lnSpcReduction="20000"/>
          </a:bodyPr>
          <a:lstStyle/>
          <a:p>
            <a:r>
              <a:rPr lang="en-US" b="1" dirty="0"/>
              <a:t>Example </a:t>
            </a:r>
            <a:r>
              <a:rPr lang="en-US" b="1" dirty="0">
                <a:latin typeface="Cambria Math" pitchFamily="18" charset="0"/>
                <a:ea typeface="Cambria Math" pitchFamily="18" charset="0"/>
              </a:rPr>
              <a:t>2</a:t>
            </a:r>
            <a:r>
              <a:rPr lang="en-US" dirty="0"/>
              <a:t>: Let </a:t>
            </a:r>
            <a:r>
              <a:rPr lang="en-US" i="1" dirty="0"/>
              <a:t>U</a:t>
            </a:r>
            <a:r>
              <a:rPr lang="en-US" dirty="0"/>
              <a:t> be the non-zero real numbers,</a:t>
            </a:r>
          </a:p>
          <a:p>
            <a:pPr>
              <a:buNone/>
            </a:pPr>
            <a:r>
              <a:rPr lang="en-US" dirty="0"/>
              <a:t>   	Define </a:t>
            </a:r>
            <a:r>
              <a:rPr lang="en-US" i="1" dirty="0"/>
              <a:t>P(</a:t>
            </a:r>
            <a:r>
              <a:rPr lang="en-US" i="1" dirty="0" err="1"/>
              <a:t>x,y</a:t>
            </a:r>
            <a:r>
              <a:rPr lang="en-US" i="1" dirty="0"/>
              <a:t>) </a:t>
            </a:r>
            <a:r>
              <a:rPr lang="en-US" dirty="0"/>
              <a:t>:</a:t>
            </a:r>
            <a:r>
              <a:rPr lang="en-US" i="1" dirty="0"/>
              <a:t>  “x / y </a:t>
            </a:r>
            <a:r>
              <a:rPr lang="en-US" dirty="0"/>
              <a:t>= </a:t>
            </a:r>
            <a:r>
              <a:rPr lang="en-US" dirty="0">
                <a:latin typeface="Cambria Math" pitchFamily="18" charset="0"/>
                <a:ea typeface="Cambria Math" pitchFamily="18" charset="0"/>
              </a:rPr>
              <a:t>1”</a:t>
            </a:r>
          </a:p>
          <a:p>
            <a:pPr>
              <a:buNone/>
            </a:pPr>
            <a:r>
              <a:rPr lang="en-US" dirty="0"/>
              <a:t>   	What is the truth value of the following:</a:t>
            </a:r>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 </a:t>
            </a:r>
            <a:r>
              <a:rPr lang="en-US" dirty="0"/>
              <a:t>False</a:t>
            </a:r>
            <a:endParaRPr lang="en-US" b="1" dirty="0"/>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xyP</a:t>
            </a: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 </a:t>
            </a:r>
            <a:r>
              <a:rPr lang="en-US" dirty="0"/>
              <a:t>True</a:t>
            </a:r>
          </a:p>
          <a:p>
            <a:pPr marL="914400" lvl="1" indent="-514350">
              <a:buFont typeface="+mj-lt"/>
              <a:buAutoNum type="arabicPeriod"/>
            </a:pPr>
            <a:r>
              <a:rPr lang="en-US" i="1"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b="1" dirty="0"/>
              <a:t>    Answer: </a:t>
            </a:r>
            <a:r>
              <a:rPr lang="en-US" dirty="0"/>
              <a:t>False</a:t>
            </a:r>
          </a:p>
          <a:p>
            <a:pPr marL="914400" lvl="1" indent="-514350">
              <a:buFont typeface="+mj-lt"/>
              <a:buAutoNum type="arabicPeriod"/>
            </a:pPr>
            <a:r>
              <a:rPr lang="en-US" i="1" dirty="0">
                <a:latin typeface="Cambria Math" pitchFamily="18" charset="0"/>
                <a:ea typeface="Cambria Math" pitchFamily="18" charset="0"/>
                <a:sym typeface="Symbol"/>
              </a:rPr>
              <a:t>x  y P(</a:t>
            </a:r>
            <a:r>
              <a:rPr lang="en-US" i="1" dirty="0" err="1">
                <a:latin typeface="Cambria Math" pitchFamily="18" charset="0"/>
                <a:ea typeface="Cambria Math" pitchFamily="18" charset="0"/>
                <a:sym typeface="Symbol"/>
              </a:rPr>
              <a:t>x,y</a:t>
            </a:r>
            <a:r>
              <a:rPr lang="en-US" i="1" dirty="0">
                <a:latin typeface="Cambria Math" pitchFamily="18" charset="0"/>
                <a:ea typeface="Cambria Math" pitchFamily="18" charset="0"/>
                <a:sym typeface="Symbol"/>
              </a:rPr>
              <a:t>)</a:t>
            </a:r>
            <a:r>
              <a:rPr lang="en-US" dirty="0"/>
              <a:t>     </a:t>
            </a:r>
          </a:p>
          <a:p>
            <a:pPr marL="1188720" lvl="2" indent="-514350">
              <a:buNone/>
            </a:pPr>
            <a:r>
              <a:rPr lang="en-US" dirty="0"/>
              <a:t>   </a:t>
            </a:r>
            <a:r>
              <a:rPr lang="en-US" b="1" dirty="0"/>
              <a:t>Answer: </a:t>
            </a:r>
            <a:r>
              <a:rPr lang="en-US" dirty="0"/>
              <a:t>True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Quantifications of Two Variables</a:t>
            </a:r>
          </a:p>
        </p:txBody>
      </p:sp>
      <p:graphicFrame>
        <p:nvGraphicFramePr>
          <p:cNvPr id="4" name="Content Placeholder 3"/>
          <p:cNvGraphicFramePr>
            <a:graphicFrameLocks noGrp="1"/>
          </p:cNvGraphicFramePr>
          <p:nvPr>
            <p:ph idx="1"/>
          </p:nvPr>
        </p:nvGraphicFramePr>
        <p:xfrm>
          <a:off x="533400" y="2514600"/>
          <a:ext cx="8229600" cy="34798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Statement</a:t>
                      </a:r>
                    </a:p>
                  </a:txBody>
                  <a:tcPr/>
                </a:tc>
                <a:tc>
                  <a:txBody>
                    <a:bodyPr/>
                    <a:lstStyle/>
                    <a:p>
                      <a:r>
                        <a:rPr lang="en-US" dirty="0"/>
                        <a:t>When True?</a:t>
                      </a:r>
                    </a:p>
                  </a:txBody>
                  <a:tcPr/>
                </a:tc>
                <a:tc>
                  <a:txBody>
                    <a:bodyPr/>
                    <a:lstStyle/>
                    <a:p>
                      <a:r>
                        <a:rPr lang="en-US" dirty="0"/>
                        <a:t>When False</a:t>
                      </a:r>
                    </a:p>
                  </a:txBody>
                  <a:tcPr/>
                </a:tc>
                <a:extLst>
                  <a:ext uri="{0D108BD9-81ED-4DB2-BD59-A6C34878D82A}">
                    <a16:rowId xmlns:a16="http://schemas.microsoft.com/office/drawing/2014/main" val="10000"/>
                  </a:ext>
                </a:extLst>
              </a:tr>
              <a:tr h="370840">
                <a:tc>
                  <a:txBody>
                    <a:bodyPr/>
                    <a:lstStyle/>
                    <a:p>
                      <a:endParaRPr lang="en-US" dirty="0"/>
                    </a:p>
                    <a:p>
                      <a:endParaRPr lang="en-US" dirty="0"/>
                    </a:p>
                    <a:p>
                      <a:endParaRPr lang="en-US" dirty="0"/>
                    </a:p>
                  </a:txBody>
                  <a:tcPr/>
                </a:tc>
                <a:tc>
                  <a:txBody>
                    <a:bodyPr/>
                    <a:lstStyle/>
                    <a:p>
                      <a:r>
                        <a:rPr lang="en-US" i="1" dirty="0"/>
                        <a:t>P</a:t>
                      </a:r>
                      <a:r>
                        <a:rPr lang="en-US" dirty="0"/>
                        <a:t>(</a:t>
                      </a:r>
                      <a:r>
                        <a:rPr lang="en-US" i="1" dirty="0" err="1"/>
                        <a:t>x</a:t>
                      </a:r>
                      <a:r>
                        <a:rPr lang="en-US" dirty="0" err="1"/>
                        <a:t>,</a:t>
                      </a:r>
                      <a:r>
                        <a:rPr lang="en-US" i="1" dirty="0" err="1"/>
                        <a:t>y</a:t>
                      </a:r>
                      <a:r>
                        <a:rPr lang="en-US" dirty="0"/>
                        <a:t>) is true for every pair </a:t>
                      </a:r>
                      <a:r>
                        <a:rPr lang="en-US" i="1" dirty="0" err="1"/>
                        <a:t>x</a:t>
                      </a:r>
                      <a:r>
                        <a:rPr lang="en-US" dirty="0" err="1"/>
                        <a:t>,</a:t>
                      </a:r>
                      <a:r>
                        <a:rPr lang="en-US" i="1" dirty="0" err="1"/>
                        <a:t>y</a:t>
                      </a:r>
                      <a:r>
                        <a:rPr lang="en-US" dirty="0"/>
                        <a:t>.</a:t>
                      </a:r>
                    </a:p>
                  </a:txBody>
                  <a:tcPr/>
                </a:tc>
                <a:tc>
                  <a:txBody>
                    <a:bodyPr/>
                    <a:lstStyle/>
                    <a:p>
                      <a:r>
                        <a:rPr lang="en-US" dirty="0"/>
                        <a:t>There is a pair </a:t>
                      </a:r>
                      <a:r>
                        <a:rPr lang="en-US" i="1" dirty="0"/>
                        <a:t>x, y </a:t>
                      </a:r>
                      <a:r>
                        <a:rPr lang="en-US" dirty="0"/>
                        <a:t>for</a:t>
                      </a:r>
                      <a:r>
                        <a:rPr lang="en-US" baseline="0" dirty="0"/>
                        <a:t> which </a:t>
                      </a:r>
                      <a:r>
                        <a:rPr lang="en-US" i="1" baseline="0" dirty="0"/>
                        <a:t>P</a:t>
                      </a:r>
                      <a:r>
                        <a:rPr lang="en-US" baseline="0" dirty="0"/>
                        <a:t>(</a:t>
                      </a:r>
                      <a:r>
                        <a:rPr lang="en-US" i="1" baseline="0" dirty="0" err="1"/>
                        <a:t>x,y</a:t>
                      </a:r>
                      <a:r>
                        <a:rPr lang="en-US" baseline="0" dirty="0"/>
                        <a:t>) is false.</a:t>
                      </a:r>
                      <a:endParaRPr lang="en-US" dirty="0"/>
                    </a:p>
                  </a:txBody>
                  <a:tcPr/>
                </a:tc>
                <a:extLst>
                  <a:ext uri="{0D108BD9-81ED-4DB2-BD59-A6C34878D82A}">
                    <a16:rowId xmlns:a16="http://schemas.microsoft.com/office/drawing/2014/main" val="10001"/>
                  </a:ext>
                </a:extLst>
              </a:tr>
              <a:tr h="370840">
                <a:tc>
                  <a:txBody>
                    <a:bodyPr/>
                    <a:lstStyle/>
                    <a:p>
                      <a:endParaRPr lang="en-US" dirty="0"/>
                    </a:p>
                    <a:p>
                      <a:endParaRPr lang="en-US" dirty="0"/>
                    </a:p>
                  </a:txBody>
                  <a:tcPr/>
                </a:tc>
                <a:tc>
                  <a:txBody>
                    <a:bodyPr/>
                    <a:lstStyle/>
                    <a:p>
                      <a:r>
                        <a:rPr lang="en-US" dirty="0"/>
                        <a:t>For every </a:t>
                      </a:r>
                      <a:r>
                        <a:rPr lang="en-US" i="1" dirty="0"/>
                        <a:t>x </a:t>
                      </a:r>
                      <a:r>
                        <a:rPr lang="en-US" dirty="0"/>
                        <a:t>there is a </a:t>
                      </a:r>
                      <a:r>
                        <a:rPr lang="en-US" i="1" dirty="0"/>
                        <a:t>y</a:t>
                      </a:r>
                      <a:r>
                        <a:rPr lang="en-US" dirty="0"/>
                        <a:t> for which </a:t>
                      </a:r>
                      <a:r>
                        <a:rPr lang="en-US" i="1" dirty="0"/>
                        <a:t>P</a:t>
                      </a:r>
                      <a:r>
                        <a:rPr lang="en-US" dirty="0"/>
                        <a:t>(</a:t>
                      </a:r>
                      <a:r>
                        <a:rPr lang="en-US" i="1" dirty="0" err="1"/>
                        <a:t>x,y</a:t>
                      </a:r>
                      <a:r>
                        <a:rPr lang="en-US" dirty="0"/>
                        <a:t>) is true.</a:t>
                      </a:r>
                    </a:p>
                  </a:txBody>
                  <a:tcPr/>
                </a:tc>
                <a:tc>
                  <a:txBody>
                    <a:bodyPr/>
                    <a:lstStyle/>
                    <a:p>
                      <a:r>
                        <a:rPr lang="en-US" dirty="0"/>
                        <a:t>There is an x such that </a:t>
                      </a:r>
                      <a:r>
                        <a:rPr lang="en-US" i="1" dirty="0"/>
                        <a:t>P</a:t>
                      </a:r>
                      <a:r>
                        <a:rPr lang="en-US" dirty="0"/>
                        <a:t>(</a:t>
                      </a:r>
                      <a:r>
                        <a:rPr lang="en-US" i="1" dirty="0" err="1"/>
                        <a:t>x,y</a:t>
                      </a:r>
                      <a:r>
                        <a:rPr lang="en-US" dirty="0"/>
                        <a:t>) is false for every </a:t>
                      </a:r>
                      <a:r>
                        <a:rPr lang="en-US" i="1" dirty="0"/>
                        <a:t>y</a:t>
                      </a:r>
                      <a:r>
                        <a:rPr lang="en-US" dirty="0"/>
                        <a:t>.</a:t>
                      </a:r>
                    </a:p>
                  </a:txBody>
                  <a:tcPr/>
                </a:tc>
                <a:extLst>
                  <a:ext uri="{0D108BD9-81ED-4DB2-BD59-A6C34878D82A}">
                    <a16:rowId xmlns:a16="http://schemas.microsoft.com/office/drawing/2014/main" val="10002"/>
                  </a:ext>
                </a:extLst>
              </a:tr>
              <a:tr h="370840">
                <a:tc>
                  <a:txBody>
                    <a:bodyPr/>
                    <a:lstStyle/>
                    <a:p>
                      <a:endParaRPr lang="en-US" dirty="0"/>
                    </a:p>
                    <a:p>
                      <a:endParaRPr lang="en-US" dirty="0"/>
                    </a:p>
                  </a:txBody>
                  <a:tcPr/>
                </a:tc>
                <a:tc>
                  <a:txBody>
                    <a:bodyPr/>
                    <a:lstStyle/>
                    <a:p>
                      <a:r>
                        <a:rPr lang="en-US" dirty="0"/>
                        <a:t>There is an </a:t>
                      </a:r>
                      <a:r>
                        <a:rPr lang="en-US" i="1" dirty="0"/>
                        <a:t>x</a:t>
                      </a:r>
                      <a:r>
                        <a:rPr lang="en-US" dirty="0"/>
                        <a:t> for which </a:t>
                      </a:r>
                      <a:r>
                        <a:rPr lang="en-US" i="1" dirty="0"/>
                        <a:t>P</a:t>
                      </a:r>
                      <a:r>
                        <a:rPr lang="en-US" dirty="0"/>
                        <a:t>(</a:t>
                      </a:r>
                      <a:r>
                        <a:rPr lang="en-US" i="1" dirty="0" err="1"/>
                        <a:t>x,y</a:t>
                      </a:r>
                      <a:r>
                        <a:rPr lang="en-US" dirty="0"/>
                        <a:t>) is true for every </a:t>
                      </a:r>
                      <a:r>
                        <a:rPr lang="en-US" i="1" dirty="0"/>
                        <a:t>y</a:t>
                      </a:r>
                      <a:r>
                        <a:rPr lang="en-US" dirty="0"/>
                        <a:t>.</a:t>
                      </a:r>
                    </a:p>
                  </a:txBody>
                  <a:tcPr/>
                </a:tc>
                <a:tc>
                  <a:txBody>
                    <a:bodyPr/>
                    <a:lstStyle/>
                    <a:p>
                      <a:r>
                        <a:rPr lang="en-US" dirty="0"/>
                        <a:t>For every </a:t>
                      </a:r>
                      <a:r>
                        <a:rPr lang="en-US" i="1" dirty="0"/>
                        <a:t>x</a:t>
                      </a:r>
                      <a:r>
                        <a:rPr lang="en-US" dirty="0"/>
                        <a:t> there is a y for which </a:t>
                      </a:r>
                      <a:r>
                        <a:rPr lang="en-US" i="1" dirty="0"/>
                        <a:t>P</a:t>
                      </a:r>
                      <a:r>
                        <a:rPr lang="en-US" dirty="0"/>
                        <a:t>(</a:t>
                      </a:r>
                      <a:r>
                        <a:rPr lang="en-US" dirty="0" err="1"/>
                        <a:t>x,y</a:t>
                      </a:r>
                      <a:r>
                        <a:rPr lang="en-US" dirty="0"/>
                        <a:t>) is false.</a:t>
                      </a:r>
                    </a:p>
                  </a:txBody>
                  <a:tcPr/>
                </a:tc>
                <a:extLst>
                  <a:ext uri="{0D108BD9-81ED-4DB2-BD59-A6C34878D82A}">
                    <a16:rowId xmlns:a16="http://schemas.microsoft.com/office/drawing/2014/main" val="10003"/>
                  </a:ext>
                </a:extLst>
              </a:tr>
              <a:tr h="370840">
                <a:tc>
                  <a:txBody>
                    <a:bodyPr/>
                    <a:lstStyle/>
                    <a:p>
                      <a:endParaRPr lang="en-US" dirty="0"/>
                    </a:p>
                    <a:p>
                      <a:endParaRPr lang="en-US" dirty="0"/>
                    </a:p>
                    <a:p>
                      <a:endParaRPr lang="en-US" dirty="0"/>
                    </a:p>
                  </a:txBody>
                  <a:tcPr/>
                </a:tc>
                <a:tc>
                  <a:txBody>
                    <a:bodyPr/>
                    <a:lstStyle/>
                    <a:p>
                      <a:r>
                        <a:rPr lang="en-US" dirty="0"/>
                        <a:t>There is a pair </a:t>
                      </a:r>
                      <a:r>
                        <a:rPr lang="en-US" i="1" dirty="0"/>
                        <a:t>x, y </a:t>
                      </a:r>
                      <a:r>
                        <a:rPr lang="en-US" dirty="0"/>
                        <a:t>for which </a:t>
                      </a:r>
                      <a:r>
                        <a:rPr lang="en-US" i="1" dirty="0"/>
                        <a:t>P</a:t>
                      </a:r>
                      <a:r>
                        <a:rPr lang="en-US" dirty="0"/>
                        <a:t>(</a:t>
                      </a:r>
                      <a:r>
                        <a:rPr lang="en-US" i="1" dirty="0" err="1"/>
                        <a:t>x,y</a:t>
                      </a:r>
                      <a:r>
                        <a:rPr lang="en-US" dirty="0"/>
                        <a:t>) is true.</a:t>
                      </a:r>
                    </a:p>
                  </a:txBody>
                  <a:tcPr/>
                </a:tc>
                <a:tc>
                  <a:txBody>
                    <a:bodyPr/>
                    <a:lstStyle/>
                    <a:p>
                      <a:r>
                        <a:rPr lang="en-US" i="1" dirty="0"/>
                        <a:t>P</a:t>
                      </a:r>
                      <a:r>
                        <a:rPr lang="en-US" dirty="0"/>
                        <a:t>(</a:t>
                      </a:r>
                      <a:r>
                        <a:rPr lang="en-US" dirty="0" err="1"/>
                        <a:t>x,y</a:t>
                      </a:r>
                      <a:r>
                        <a:rPr lang="en-US" dirty="0"/>
                        <a:t>) is false for every pair </a:t>
                      </a:r>
                      <a:r>
                        <a:rPr lang="en-US" i="1" dirty="0" err="1"/>
                        <a:t>x,y</a:t>
                      </a:r>
                      <a:endParaRPr lang="en-US" i="1" dirty="0"/>
                    </a:p>
                  </a:txBody>
                  <a:tcPr/>
                </a:tc>
                <a:extLst>
                  <a:ext uri="{0D108BD9-81ED-4DB2-BD59-A6C34878D82A}">
                    <a16:rowId xmlns:a16="http://schemas.microsoft.com/office/drawing/2014/main" val="10004"/>
                  </a:ext>
                </a:extLst>
              </a:tr>
            </a:tbl>
          </a:graphicData>
        </a:graphic>
      </p:graphicFrame>
      <p:pic>
        <p:nvPicPr>
          <p:cNvPr id="5" name="Picture 4" descr="addin_tmp.png"/>
          <p:cNvPicPr>
            <a:picLocks noChangeAspect="1"/>
          </p:cNvPicPr>
          <p:nvPr>
            <p:custDataLst>
              <p:tags r:id="rId1"/>
            </p:custDataLst>
          </p:nvPr>
        </p:nvPicPr>
        <p:blipFill>
          <a:blip r:embed="rId8" cstate="print"/>
          <a:stretch>
            <a:fillRect/>
          </a:stretch>
        </p:blipFill>
        <p:spPr>
          <a:xfrm>
            <a:off x="914400" y="2971800"/>
            <a:ext cx="1320165" cy="255270"/>
          </a:xfrm>
          <a:prstGeom prst="rect">
            <a:avLst/>
          </a:prstGeom>
        </p:spPr>
      </p:pic>
      <p:pic>
        <p:nvPicPr>
          <p:cNvPr id="6" name="Picture 5" descr="addin_tmp.png"/>
          <p:cNvPicPr>
            <a:picLocks noChangeAspect="1"/>
          </p:cNvPicPr>
          <p:nvPr>
            <p:custDataLst>
              <p:tags r:id="rId2"/>
            </p:custDataLst>
          </p:nvPr>
        </p:nvPicPr>
        <p:blipFill>
          <a:blip r:embed="rId9" cstate="print"/>
          <a:stretch>
            <a:fillRect/>
          </a:stretch>
        </p:blipFill>
        <p:spPr>
          <a:xfrm>
            <a:off x="914400" y="3429000"/>
            <a:ext cx="1320165" cy="255270"/>
          </a:xfrm>
          <a:prstGeom prst="rect">
            <a:avLst/>
          </a:prstGeom>
        </p:spPr>
      </p:pic>
      <p:pic>
        <p:nvPicPr>
          <p:cNvPr id="10" name="Picture 9" descr="addin_tmp.png"/>
          <p:cNvPicPr>
            <a:picLocks noChangeAspect="1"/>
          </p:cNvPicPr>
          <p:nvPr>
            <p:custDataLst>
              <p:tags r:id="rId3"/>
            </p:custDataLst>
          </p:nvPr>
        </p:nvPicPr>
        <p:blipFill>
          <a:blip r:embed="rId10" cstate="print"/>
          <a:stretch>
            <a:fillRect/>
          </a:stretch>
        </p:blipFill>
        <p:spPr>
          <a:xfrm>
            <a:off x="914400" y="3962400"/>
            <a:ext cx="1320165" cy="255270"/>
          </a:xfrm>
          <a:prstGeom prst="rect">
            <a:avLst/>
          </a:prstGeom>
        </p:spPr>
      </p:pic>
      <p:pic>
        <p:nvPicPr>
          <p:cNvPr id="11" name="Picture 10" descr="addin_tmp.png"/>
          <p:cNvPicPr>
            <a:picLocks noChangeAspect="1"/>
          </p:cNvPicPr>
          <p:nvPr>
            <p:custDataLst>
              <p:tags r:id="rId4"/>
            </p:custDataLst>
          </p:nvPr>
        </p:nvPicPr>
        <p:blipFill>
          <a:blip r:embed="rId11" cstate="print"/>
          <a:stretch>
            <a:fillRect/>
          </a:stretch>
        </p:blipFill>
        <p:spPr>
          <a:xfrm>
            <a:off x="990600" y="4572000"/>
            <a:ext cx="1306830" cy="255270"/>
          </a:xfrm>
          <a:prstGeom prst="rect">
            <a:avLst/>
          </a:prstGeom>
        </p:spPr>
      </p:pic>
      <p:pic>
        <p:nvPicPr>
          <p:cNvPr id="9" name="Picture 8" descr="addin_tmp.png"/>
          <p:cNvPicPr>
            <a:picLocks noChangeAspect="1"/>
          </p:cNvPicPr>
          <p:nvPr>
            <p:custDataLst>
              <p:tags r:id="rId5"/>
            </p:custDataLst>
          </p:nvPr>
        </p:nvPicPr>
        <p:blipFill>
          <a:blip r:embed="rId12" cstate="print"/>
          <a:stretch>
            <a:fillRect/>
          </a:stretch>
        </p:blipFill>
        <p:spPr>
          <a:xfrm>
            <a:off x="990600" y="5181600"/>
            <a:ext cx="1306830" cy="255270"/>
          </a:xfrm>
          <a:prstGeom prst="rect">
            <a:avLst/>
          </a:prstGeom>
        </p:spPr>
      </p:pic>
      <p:pic>
        <p:nvPicPr>
          <p:cNvPr id="13" name="Picture 12" descr="addin_tmp.png"/>
          <p:cNvPicPr>
            <a:picLocks noChangeAspect="1"/>
          </p:cNvPicPr>
          <p:nvPr>
            <p:custDataLst>
              <p:tags r:id="rId6"/>
            </p:custDataLst>
          </p:nvPr>
        </p:nvPicPr>
        <p:blipFill>
          <a:blip r:embed="rId13" cstate="print"/>
          <a:stretch>
            <a:fillRect/>
          </a:stretch>
        </p:blipFill>
        <p:spPr>
          <a:xfrm>
            <a:off x="914400" y="5638800"/>
            <a:ext cx="1306830" cy="255270"/>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Nested Quantifiers into English</a:t>
            </a:r>
          </a:p>
        </p:txBody>
      </p:sp>
      <p:sp>
        <p:nvSpPr>
          <p:cNvPr id="3" name="Content Placeholder 2"/>
          <p:cNvSpPr>
            <a:spLocks noGrp="1"/>
          </p:cNvSpPr>
          <p:nvPr>
            <p:ph idx="1"/>
          </p:nvPr>
        </p:nvSpPr>
        <p:spPr/>
        <p:txBody>
          <a:bodyPr>
            <a:normAutofit fontScale="92500"/>
          </a:bodyPr>
          <a:lstStyle/>
          <a:p>
            <a:pPr marL="274320" lvl="1" indent="-274320">
              <a:buClr>
                <a:schemeClr val="accent3"/>
              </a:buClr>
              <a:buSzPct val="95000"/>
              <a:buNone/>
            </a:pPr>
            <a:r>
              <a:rPr lang="en-US" b="1" dirty="0"/>
              <a:t>Example </a:t>
            </a:r>
            <a:r>
              <a:rPr lang="en-US" b="1" dirty="0">
                <a:latin typeface="Cambria Math" pitchFamily="18" charset="0"/>
                <a:ea typeface="Cambria Math" pitchFamily="18" charset="0"/>
              </a:rPr>
              <a:t>1</a:t>
            </a:r>
            <a:r>
              <a:rPr lang="en-US" dirty="0"/>
              <a:t>: Translate the statement </a:t>
            </a:r>
          </a:p>
          <a:p>
            <a:pPr marL="274320" lvl="1" indent="-274320">
              <a:buClr>
                <a:schemeClr val="accent3"/>
              </a:buClr>
              <a:buSzPct val="95000"/>
              <a:buNone/>
            </a:pPr>
            <a:r>
              <a:rPr lang="en-US" i="1" dirty="0">
                <a:latin typeface="Cambria Math" pitchFamily="18" charset="0"/>
                <a:ea typeface="Cambria Math" pitchFamily="18" charset="0"/>
                <a:sym typeface="Symbol"/>
              </a:rPr>
              <a:t>                x  (C(x )</a:t>
            </a:r>
            <a:r>
              <a:rPr lang="en-US" i="1" dirty="0">
                <a:latin typeface="Cambria Math"/>
                <a:ea typeface="Cambria Math"/>
                <a:sym typeface="Symbol"/>
              </a:rPr>
              <a:t>∨</a:t>
            </a:r>
            <a:r>
              <a:rPr lang="en-US" i="1" dirty="0">
                <a:latin typeface="Cambria Math" pitchFamily="18" charset="0"/>
                <a:ea typeface="Cambria Math" pitchFamily="18" charset="0"/>
                <a:sym typeface="Symbol"/>
              </a:rPr>
              <a:t> y (C(y ) </a:t>
            </a:r>
            <a:r>
              <a:rPr lang="en-US" i="1" dirty="0">
                <a:latin typeface="Cambria Math"/>
                <a:ea typeface="Cambria Math"/>
                <a:sym typeface="Symbol"/>
              </a:rPr>
              <a:t>∧ F(x, y)))</a:t>
            </a:r>
            <a:r>
              <a:rPr lang="en-US" i="1" dirty="0">
                <a:latin typeface="Cambria Math" pitchFamily="18" charset="0"/>
                <a:ea typeface="Cambria Math" pitchFamily="18" charset="0"/>
                <a:sym typeface="Symbol"/>
              </a:rPr>
              <a:t> </a:t>
            </a:r>
            <a:endParaRPr lang="en-US" i="1" dirty="0">
              <a:latin typeface="Cambria Math"/>
              <a:ea typeface="Cambria Math"/>
              <a:sym typeface="Symbol"/>
            </a:endParaRPr>
          </a:p>
          <a:p>
            <a:pPr marL="274320" lvl="1" indent="-274320">
              <a:buClr>
                <a:schemeClr val="accent3"/>
              </a:buClr>
              <a:buSzPct val="95000"/>
              <a:buNone/>
            </a:pPr>
            <a:r>
              <a:rPr lang="en-US" dirty="0"/>
              <a:t>    where C(x) is “</a:t>
            </a:r>
            <a:r>
              <a:rPr lang="en-US" i="1" dirty="0"/>
              <a:t>x</a:t>
            </a:r>
            <a:r>
              <a:rPr lang="en-US" dirty="0"/>
              <a:t> has a computer,” and </a:t>
            </a:r>
            <a:r>
              <a:rPr lang="en-US" i="1" dirty="0"/>
              <a:t>F</a:t>
            </a:r>
            <a:r>
              <a:rPr lang="en-US" dirty="0"/>
              <a:t>(</a:t>
            </a:r>
            <a:r>
              <a:rPr lang="en-US" i="1" dirty="0" err="1"/>
              <a:t>x</a:t>
            </a:r>
            <a:r>
              <a:rPr lang="en-US" dirty="0" err="1"/>
              <a:t>,</a:t>
            </a:r>
            <a:r>
              <a:rPr lang="en-US" i="1" dirty="0" err="1"/>
              <a:t>y</a:t>
            </a:r>
            <a:r>
              <a:rPr lang="en-US" dirty="0"/>
              <a:t>) is “</a:t>
            </a:r>
            <a:r>
              <a:rPr lang="en-US" i="1" dirty="0"/>
              <a:t>x</a:t>
            </a:r>
            <a:r>
              <a:rPr lang="en-US" dirty="0"/>
              <a:t> and </a:t>
            </a:r>
            <a:r>
              <a:rPr lang="en-US" i="1" dirty="0"/>
              <a:t>y</a:t>
            </a:r>
            <a:r>
              <a:rPr lang="en-US" dirty="0"/>
              <a:t> are friends,” and the domain for both </a:t>
            </a:r>
            <a:r>
              <a:rPr lang="en-US" i="1" dirty="0"/>
              <a:t>x</a:t>
            </a:r>
            <a:r>
              <a:rPr lang="en-US" dirty="0"/>
              <a:t> and </a:t>
            </a:r>
            <a:r>
              <a:rPr lang="en-US" i="1" dirty="0"/>
              <a:t>y</a:t>
            </a:r>
            <a:r>
              <a:rPr lang="en-US" dirty="0"/>
              <a:t> consists of all students in your school. </a:t>
            </a:r>
          </a:p>
          <a:p>
            <a:pPr marL="274320" lvl="1" indent="-274320">
              <a:buClr>
                <a:schemeClr val="accent3"/>
              </a:buClr>
              <a:buSzPct val="95000"/>
              <a:buNone/>
            </a:pPr>
            <a:r>
              <a:rPr lang="en-US" dirty="0"/>
              <a:t>    </a:t>
            </a:r>
          </a:p>
          <a:p>
            <a:pPr marL="274320" lvl="1" indent="-274320">
              <a:buClr>
                <a:schemeClr val="accent3"/>
              </a:buClr>
              <a:buSzPct val="95000"/>
              <a:buNone/>
            </a:pPr>
            <a:r>
              <a:rPr lang="en-US" b="1" dirty="0"/>
              <a:t>Example </a:t>
            </a:r>
            <a:r>
              <a:rPr lang="en-US" b="1" dirty="0">
                <a:latin typeface="Cambria Math" pitchFamily="18" charset="0"/>
                <a:ea typeface="Cambria Math" pitchFamily="18" charset="0"/>
              </a:rPr>
              <a:t>2</a:t>
            </a:r>
            <a:r>
              <a:rPr lang="en-US" dirty="0"/>
              <a:t>:  </a:t>
            </a:r>
            <a:r>
              <a:rPr lang="en-US" dirty="0">
                <a:sym typeface="Symbol"/>
              </a:rPr>
              <a:t>Translate the statement</a:t>
            </a:r>
            <a:endParaRPr lang="en-US" i="1" dirty="0">
              <a:latin typeface="Cambria Math"/>
              <a:ea typeface="Cambria Math"/>
              <a:sym typeface="Symbol"/>
            </a:endParaRPr>
          </a:p>
          <a:p>
            <a:pPr>
              <a:buNone/>
            </a:pPr>
            <a:r>
              <a:rPr lang="en-US" dirty="0"/>
              <a:t>       </a:t>
            </a:r>
            <a:r>
              <a:rPr lang="en-US" dirty="0">
                <a:sym typeface="Symbol"/>
              </a:rPr>
              <a:t></a:t>
            </a:r>
            <a:r>
              <a:rPr lang="en-US" dirty="0" err="1">
                <a:sym typeface="Symbol"/>
              </a:rPr>
              <a:t>x</a:t>
            </a:r>
            <a:r>
              <a:rPr lang="en-US" i="1" dirty="0" err="1">
                <a:latin typeface="Cambria Math" pitchFamily="18" charset="0"/>
                <a:ea typeface="Cambria Math" pitchFamily="18" charset="0"/>
                <a:sym typeface="Symbol"/>
              </a:rPr>
              <a:t>y</a:t>
            </a:r>
            <a:r>
              <a:rPr lang="en-US" i="1" dirty="0">
                <a:latin typeface="Cambria Math" pitchFamily="18" charset="0"/>
                <a:ea typeface="Cambria Math" pitchFamily="18" charset="0"/>
                <a:sym typeface="Symbol"/>
              </a:rPr>
              <a:t> z ((</a:t>
            </a:r>
            <a:r>
              <a:rPr lang="en-US" i="1" dirty="0">
                <a:latin typeface="Cambria Math"/>
                <a:ea typeface="Cambria Math"/>
                <a:sym typeface="Symbol"/>
              </a:rPr>
              <a:t>F(x, y)∧ F(</a:t>
            </a:r>
            <a:r>
              <a:rPr lang="en-US" i="1" dirty="0" err="1">
                <a:latin typeface="Cambria Math"/>
                <a:ea typeface="Cambria Math"/>
                <a:sym typeface="Symbol"/>
              </a:rPr>
              <a:t>x,z</a:t>
            </a:r>
            <a:r>
              <a:rPr lang="en-US" i="1" dirty="0">
                <a:latin typeface="Cambria Math"/>
                <a:ea typeface="Cambria Math"/>
                <a:sym typeface="Symbol"/>
              </a:rPr>
              <a:t>) ∧ (y ≠z))→¬F(</a:t>
            </a:r>
            <a:r>
              <a:rPr lang="en-US" i="1" dirty="0" err="1">
                <a:latin typeface="Cambria Math"/>
                <a:ea typeface="Cambria Math"/>
                <a:sym typeface="Symbol"/>
              </a:rPr>
              <a:t>y,z</a:t>
            </a:r>
            <a:r>
              <a:rPr lang="en-US" i="1" dirty="0">
                <a:latin typeface="Cambria Math"/>
                <a:ea typeface="Cambria Math"/>
                <a:sym typeface="Symbol"/>
              </a:rPr>
              <a:t>))</a:t>
            </a:r>
          </a:p>
          <a:p>
            <a:pPr>
              <a:buNone/>
            </a:pPr>
            <a:r>
              <a:rPr lang="en-US" i="1" dirty="0">
                <a:latin typeface="Cambria Math"/>
                <a:ea typeface="Cambria Math"/>
                <a:sym typeface="Symbol"/>
              </a:rPr>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Nested Quantifiers into English</a:t>
            </a:r>
          </a:p>
        </p:txBody>
      </p:sp>
      <p:sp>
        <p:nvSpPr>
          <p:cNvPr id="3" name="Content Placeholder 2"/>
          <p:cNvSpPr>
            <a:spLocks noGrp="1"/>
          </p:cNvSpPr>
          <p:nvPr>
            <p:ph idx="1"/>
          </p:nvPr>
        </p:nvSpPr>
        <p:spPr/>
        <p:txBody>
          <a:bodyPr>
            <a:normAutofit fontScale="85000" lnSpcReduction="20000"/>
          </a:bodyPr>
          <a:lstStyle/>
          <a:p>
            <a:pPr marL="274320" lvl="1" indent="-274320">
              <a:buClr>
                <a:schemeClr val="accent3"/>
              </a:buClr>
              <a:buSzPct val="95000"/>
              <a:buNone/>
            </a:pPr>
            <a:r>
              <a:rPr lang="en-US" b="1" dirty="0"/>
              <a:t>Example </a:t>
            </a:r>
            <a:r>
              <a:rPr lang="en-US" b="1" dirty="0">
                <a:latin typeface="Cambria Math" pitchFamily="18" charset="0"/>
                <a:ea typeface="Cambria Math" pitchFamily="18" charset="0"/>
              </a:rPr>
              <a:t>1</a:t>
            </a:r>
            <a:r>
              <a:rPr lang="en-US" dirty="0"/>
              <a:t>: Translate the statement </a:t>
            </a:r>
          </a:p>
          <a:p>
            <a:pPr marL="274320" lvl="1" indent="-274320">
              <a:buClr>
                <a:schemeClr val="accent3"/>
              </a:buClr>
              <a:buSzPct val="95000"/>
              <a:buNone/>
            </a:pPr>
            <a:r>
              <a:rPr lang="en-US" i="1" dirty="0">
                <a:latin typeface="Cambria Math" pitchFamily="18" charset="0"/>
                <a:ea typeface="Cambria Math" pitchFamily="18" charset="0"/>
                <a:sym typeface="Symbol"/>
              </a:rPr>
              <a:t>                x  (C(x )</a:t>
            </a:r>
            <a:r>
              <a:rPr lang="en-US" i="1" dirty="0">
                <a:latin typeface="Cambria Math"/>
                <a:ea typeface="Cambria Math"/>
                <a:sym typeface="Symbol"/>
              </a:rPr>
              <a:t>∨</a:t>
            </a:r>
            <a:r>
              <a:rPr lang="en-US" i="1" dirty="0">
                <a:latin typeface="Cambria Math" pitchFamily="18" charset="0"/>
                <a:ea typeface="Cambria Math" pitchFamily="18" charset="0"/>
                <a:sym typeface="Symbol"/>
              </a:rPr>
              <a:t> y (C(y ) </a:t>
            </a:r>
            <a:r>
              <a:rPr lang="en-US" i="1" dirty="0">
                <a:latin typeface="Cambria Math"/>
                <a:ea typeface="Cambria Math"/>
                <a:sym typeface="Symbol"/>
              </a:rPr>
              <a:t>∧ F(x, y)))</a:t>
            </a:r>
            <a:r>
              <a:rPr lang="en-US" i="1" dirty="0">
                <a:latin typeface="Cambria Math" pitchFamily="18" charset="0"/>
                <a:ea typeface="Cambria Math" pitchFamily="18" charset="0"/>
                <a:sym typeface="Symbol"/>
              </a:rPr>
              <a:t> </a:t>
            </a:r>
            <a:endParaRPr lang="en-US" i="1" dirty="0">
              <a:latin typeface="Cambria Math"/>
              <a:ea typeface="Cambria Math"/>
              <a:sym typeface="Symbol"/>
            </a:endParaRPr>
          </a:p>
          <a:p>
            <a:pPr marL="274320" lvl="1" indent="-274320">
              <a:buClr>
                <a:schemeClr val="accent3"/>
              </a:buClr>
              <a:buSzPct val="95000"/>
              <a:buNone/>
            </a:pPr>
            <a:r>
              <a:rPr lang="en-US" dirty="0"/>
              <a:t>    where C(x) is “</a:t>
            </a:r>
            <a:r>
              <a:rPr lang="en-US" i="1" dirty="0"/>
              <a:t>x</a:t>
            </a:r>
            <a:r>
              <a:rPr lang="en-US" dirty="0"/>
              <a:t> has a computer,” and </a:t>
            </a:r>
            <a:r>
              <a:rPr lang="en-US" i="1" dirty="0"/>
              <a:t>F</a:t>
            </a:r>
            <a:r>
              <a:rPr lang="en-US" dirty="0"/>
              <a:t>(</a:t>
            </a:r>
            <a:r>
              <a:rPr lang="en-US" i="1" dirty="0" err="1"/>
              <a:t>x</a:t>
            </a:r>
            <a:r>
              <a:rPr lang="en-US" dirty="0" err="1"/>
              <a:t>,</a:t>
            </a:r>
            <a:r>
              <a:rPr lang="en-US" i="1" dirty="0" err="1"/>
              <a:t>y</a:t>
            </a:r>
            <a:r>
              <a:rPr lang="en-US" dirty="0"/>
              <a:t>) is “</a:t>
            </a:r>
            <a:r>
              <a:rPr lang="en-US" i="1" dirty="0"/>
              <a:t>x</a:t>
            </a:r>
            <a:r>
              <a:rPr lang="en-US" dirty="0"/>
              <a:t> and </a:t>
            </a:r>
            <a:r>
              <a:rPr lang="en-US" i="1" dirty="0"/>
              <a:t>y</a:t>
            </a:r>
            <a:r>
              <a:rPr lang="en-US" dirty="0"/>
              <a:t> are friends,” and the domain for both </a:t>
            </a:r>
            <a:r>
              <a:rPr lang="en-US" i="1" dirty="0"/>
              <a:t>x</a:t>
            </a:r>
            <a:r>
              <a:rPr lang="en-US" dirty="0"/>
              <a:t> and </a:t>
            </a:r>
            <a:r>
              <a:rPr lang="en-US" i="1" dirty="0"/>
              <a:t>y</a:t>
            </a:r>
            <a:r>
              <a:rPr lang="en-US" dirty="0"/>
              <a:t> consists of all students in your school. </a:t>
            </a:r>
          </a:p>
          <a:p>
            <a:pPr marL="274320" lvl="1" indent="-274320">
              <a:buClr>
                <a:schemeClr val="accent3"/>
              </a:buClr>
              <a:buSzPct val="95000"/>
              <a:buNone/>
            </a:pPr>
            <a:r>
              <a:rPr lang="en-US" b="1" dirty="0"/>
              <a:t>Solution</a:t>
            </a:r>
            <a:r>
              <a:rPr lang="en-US" dirty="0"/>
              <a:t>: Every student in your school has a computer or has a friend who has a computer. </a:t>
            </a:r>
          </a:p>
          <a:p>
            <a:pPr marL="274320" lvl="1" indent="-274320">
              <a:buClr>
                <a:schemeClr val="accent3"/>
              </a:buClr>
              <a:buSzPct val="95000"/>
              <a:buNone/>
            </a:pPr>
            <a:endParaRPr lang="en-US" b="1" dirty="0"/>
          </a:p>
          <a:p>
            <a:pPr marL="274320" lvl="1" indent="-274320">
              <a:buClr>
                <a:schemeClr val="accent3"/>
              </a:buClr>
              <a:buSzPct val="95000"/>
              <a:buNone/>
            </a:pPr>
            <a:r>
              <a:rPr lang="en-US" b="1" dirty="0"/>
              <a:t>Example </a:t>
            </a:r>
            <a:r>
              <a:rPr lang="en-US" b="1" dirty="0">
                <a:latin typeface="Cambria Math" pitchFamily="18" charset="0"/>
                <a:ea typeface="Cambria Math" pitchFamily="18" charset="0"/>
              </a:rPr>
              <a:t>2</a:t>
            </a:r>
            <a:r>
              <a:rPr lang="en-US" dirty="0"/>
              <a:t>:  </a:t>
            </a:r>
            <a:r>
              <a:rPr lang="en-US" dirty="0">
                <a:sym typeface="Symbol"/>
              </a:rPr>
              <a:t>Translate the statement</a:t>
            </a:r>
            <a:endParaRPr lang="en-US" i="1" dirty="0">
              <a:latin typeface="Cambria Math"/>
              <a:ea typeface="Cambria Math"/>
              <a:sym typeface="Symbol"/>
            </a:endParaRPr>
          </a:p>
          <a:p>
            <a:pPr>
              <a:buNone/>
            </a:pPr>
            <a:r>
              <a:rPr lang="en-US" dirty="0"/>
              <a:t>        </a:t>
            </a:r>
            <a:r>
              <a:rPr lang="en-US" dirty="0">
                <a:sym typeface="Symbol"/>
              </a:rPr>
              <a:t></a:t>
            </a:r>
            <a:r>
              <a:rPr lang="en-US" dirty="0" err="1">
                <a:sym typeface="Symbol"/>
              </a:rPr>
              <a:t>x</a:t>
            </a:r>
            <a:r>
              <a:rPr lang="en-US" i="1" dirty="0" err="1">
                <a:latin typeface="Cambria Math" pitchFamily="18" charset="0"/>
                <a:ea typeface="Cambria Math" pitchFamily="18" charset="0"/>
                <a:sym typeface="Symbol"/>
              </a:rPr>
              <a:t>y</a:t>
            </a:r>
            <a:r>
              <a:rPr lang="en-US" i="1" dirty="0">
                <a:latin typeface="Cambria Math" pitchFamily="18" charset="0"/>
                <a:ea typeface="Cambria Math" pitchFamily="18" charset="0"/>
                <a:sym typeface="Symbol"/>
              </a:rPr>
              <a:t> z ((</a:t>
            </a:r>
            <a:r>
              <a:rPr lang="en-US" i="1" dirty="0">
                <a:latin typeface="Cambria Math"/>
                <a:ea typeface="Cambria Math"/>
                <a:sym typeface="Symbol"/>
              </a:rPr>
              <a:t>F(x, y)∧ F(</a:t>
            </a:r>
            <a:r>
              <a:rPr lang="en-US" i="1" dirty="0" err="1">
                <a:latin typeface="Cambria Math"/>
                <a:ea typeface="Cambria Math"/>
                <a:sym typeface="Symbol"/>
              </a:rPr>
              <a:t>x,z</a:t>
            </a:r>
            <a:r>
              <a:rPr lang="en-US" i="1" dirty="0">
                <a:latin typeface="Cambria Math"/>
                <a:ea typeface="Cambria Math"/>
                <a:sym typeface="Symbol"/>
              </a:rPr>
              <a:t>) ∧ (y ≠z))→¬F(</a:t>
            </a:r>
            <a:r>
              <a:rPr lang="en-US" i="1" dirty="0" err="1">
                <a:latin typeface="Cambria Math"/>
                <a:ea typeface="Cambria Math"/>
                <a:sym typeface="Symbol"/>
              </a:rPr>
              <a:t>y,z</a:t>
            </a:r>
            <a:r>
              <a:rPr lang="en-US" i="1" dirty="0">
                <a:latin typeface="Cambria Math"/>
                <a:ea typeface="Cambria Math"/>
                <a:sym typeface="Symbol"/>
              </a:rPr>
              <a:t>))</a:t>
            </a:r>
          </a:p>
          <a:p>
            <a:pPr>
              <a:buNone/>
            </a:pPr>
            <a:r>
              <a:rPr lang="en-US" b="1" dirty="0"/>
              <a:t>Solution</a:t>
            </a:r>
            <a:r>
              <a:rPr lang="en-US" dirty="0"/>
              <a:t>: There is a  student none of whose friends are also friends with each 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Mathematical Statements into Predicate Logic </a:t>
            </a:r>
          </a:p>
        </p:txBody>
      </p:sp>
      <p:sp>
        <p:nvSpPr>
          <p:cNvPr id="3" name="Content Placeholder 2"/>
          <p:cNvSpPr>
            <a:spLocks noGrp="1"/>
          </p:cNvSpPr>
          <p:nvPr>
            <p:ph idx="1"/>
          </p:nvPr>
        </p:nvSpPr>
        <p:spPr/>
        <p:txBody>
          <a:bodyPr>
            <a:normAutofit/>
          </a:bodyPr>
          <a:lstStyle/>
          <a:p>
            <a:r>
              <a:rPr lang="en-US" b="1" dirty="0"/>
              <a:t> Example</a:t>
            </a:r>
            <a:r>
              <a:rPr lang="en-US" dirty="0">
                <a:latin typeface="Cambria Math" pitchFamily="18" charset="0"/>
                <a:ea typeface="Cambria Math" pitchFamily="18" charset="0"/>
              </a:rPr>
              <a:t>:</a:t>
            </a:r>
            <a:r>
              <a:rPr lang="en-US" dirty="0"/>
              <a:t> Translate “The sum of two positive integers is always positive” into a logical expression.</a:t>
            </a:r>
          </a:p>
          <a:p>
            <a:pPr>
              <a:buNone/>
            </a:pPr>
            <a:r>
              <a:rPr lang="en-US" b="1" dirty="0"/>
              <a:t> </a:t>
            </a:r>
            <a:endParaRPr lang="en-US" dirty="0"/>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Mathematical Statements into Predicate Logic </a:t>
            </a:r>
          </a:p>
        </p:txBody>
      </p:sp>
      <p:sp>
        <p:nvSpPr>
          <p:cNvPr id="3" name="Content Placeholder 2"/>
          <p:cNvSpPr>
            <a:spLocks noGrp="1"/>
          </p:cNvSpPr>
          <p:nvPr>
            <p:ph idx="1"/>
          </p:nvPr>
        </p:nvSpPr>
        <p:spPr/>
        <p:txBody>
          <a:bodyPr>
            <a:normAutofit fontScale="85000" lnSpcReduction="20000"/>
          </a:bodyPr>
          <a:lstStyle/>
          <a:p>
            <a:r>
              <a:rPr lang="en-US" b="1" dirty="0"/>
              <a:t>Example </a:t>
            </a:r>
            <a:r>
              <a:rPr lang="en-US" dirty="0">
                <a:latin typeface="Cambria Math" pitchFamily="18" charset="0"/>
                <a:ea typeface="Cambria Math" pitchFamily="18" charset="0"/>
              </a:rPr>
              <a:t>:</a:t>
            </a:r>
            <a:r>
              <a:rPr lang="en-US" dirty="0"/>
              <a:t> Translate “The sum of two positive integers is always positive” into a logical expression.</a:t>
            </a:r>
          </a:p>
          <a:p>
            <a:r>
              <a:rPr lang="en-US" b="1" dirty="0"/>
              <a:t>Solution</a:t>
            </a:r>
            <a:r>
              <a:rPr lang="en-US" dirty="0"/>
              <a:t>:</a:t>
            </a:r>
          </a:p>
          <a:p>
            <a:pPr marL="850392" lvl="1" indent="-457200">
              <a:buFont typeface="+mj-lt"/>
              <a:buAutoNum type="arabicPeriod"/>
            </a:pPr>
            <a:r>
              <a:rPr lang="en-US" dirty="0"/>
              <a:t>Rewrite the statement to make the implied quantifiers and domains explicit:</a:t>
            </a:r>
          </a:p>
          <a:p>
            <a:pPr marL="1124712" lvl="2" indent="-457200">
              <a:buNone/>
            </a:pPr>
            <a:r>
              <a:rPr lang="en-US" dirty="0"/>
              <a:t>“For every two integers, if these integers are both positive, then the sum of these integers is positive.”</a:t>
            </a:r>
          </a:p>
          <a:p>
            <a:pPr marL="850392" lvl="1" indent="-457200">
              <a:buFont typeface="+mj-lt"/>
              <a:buAutoNum type="arabicPeriod"/>
            </a:pPr>
            <a:r>
              <a:rPr lang="en-US" dirty="0"/>
              <a:t>Introduce the variables </a:t>
            </a:r>
            <a:r>
              <a:rPr lang="en-US" i="1" dirty="0"/>
              <a:t>x</a:t>
            </a:r>
            <a:r>
              <a:rPr lang="en-US" dirty="0"/>
              <a:t> and </a:t>
            </a:r>
            <a:r>
              <a:rPr lang="en-US" i="1" dirty="0"/>
              <a:t>y</a:t>
            </a:r>
            <a:r>
              <a:rPr lang="en-US" dirty="0"/>
              <a:t>, and specify the domain, to obtain:</a:t>
            </a:r>
          </a:p>
          <a:p>
            <a:pPr marL="1124712" lvl="2" indent="-457200">
              <a:buNone/>
            </a:pPr>
            <a:r>
              <a:rPr lang="en-US" dirty="0"/>
              <a:t>“For all positive integers </a:t>
            </a:r>
            <a:r>
              <a:rPr lang="en-US" i="1" dirty="0"/>
              <a:t>x</a:t>
            </a:r>
            <a:r>
              <a:rPr lang="en-US" dirty="0"/>
              <a:t> and </a:t>
            </a:r>
            <a:r>
              <a:rPr lang="en-US" i="1" dirty="0"/>
              <a:t>y</a:t>
            </a:r>
            <a:r>
              <a:rPr lang="en-US" dirty="0"/>
              <a:t>, </a:t>
            </a:r>
            <a:r>
              <a:rPr lang="en-US" i="1" dirty="0"/>
              <a:t>x</a:t>
            </a:r>
            <a:r>
              <a:rPr lang="en-US" dirty="0"/>
              <a:t> </a:t>
            </a:r>
            <a:r>
              <a:rPr lang="en-US" i="1" dirty="0"/>
              <a:t>+ y</a:t>
            </a:r>
            <a:r>
              <a:rPr lang="en-US" dirty="0"/>
              <a:t> is positive.”</a:t>
            </a:r>
          </a:p>
          <a:p>
            <a:pPr marL="850392" lvl="1" indent="-457200">
              <a:buFont typeface="+mj-lt"/>
              <a:buAutoNum type="arabicPeriod"/>
            </a:pPr>
            <a:r>
              <a:rPr lang="en-US" dirty="0"/>
              <a:t>The result is:</a:t>
            </a:r>
          </a:p>
          <a:p>
            <a:pPr marL="1124712" lvl="2" indent="-457200">
              <a:buNone/>
            </a:pPr>
            <a:r>
              <a:rPr lang="en-US" dirty="0">
                <a:latin typeface="Cambria Math"/>
                <a:ea typeface="Cambria Math"/>
                <a:sym typeface="Symbol"/>
              </a:rPr>
              <a:t>            </a:t>
            </a:r>
            <a:r>
              <a:rPr lang="en-US" i="1" dirty="0">
                <a:ea typeface="Cambria Math"/>
                <a:sym typeface="Symbol"/>
              </a:rPr>
              <a:t>x</a:t>
            </a:r>
            <a:r>
              <a:rPr lang="en-US" dirty="0">
                <a:latin typeface="Cambria Math"/>
                <a:ea typeface="Cambria Math"/>
                <a:sym typeface="Symbol"/>
              </a:rPr>
              <a:t>  </a:t>
            </a:r>
            <a:r>
              <a:rPr lang="en-US" i="1" dirty="0">
                <a:latin typeface="Cambria Math"/>
                <a:ea typeface="Cambria Math"/>
                <a:sym typeface="Symbol"/>
              </a:rPr>
              <a:t>y </a:t>
            </a:r>
            <a:r>
              <a:rPr lang="en-US" dirty="0">
                <a:latin typeface="Cambria Math"/>
                <a:ea typeface="Cambria Math"/>
                <a:sym typeface="Symbol"/>
              </a:rPr>
              <a:t>((</a:t>
            </a:r>
            <a:r>
              <a:rPr lang="en-US" i="1" dirty="0">
                <a:ea typeface="Cambria Math"/>
                <a:sym typeface="Symbol"/>
              </a:rPr>
              <a:t>x</a:t>
            </a:r>
            <a:r>
              <a:rPr lang="en-US" dirty="0">
                <a:latin typeface="Cambria Math"/>
                <a:ea typeface="Cambria Math"/>
                <a:sym typeface="Symbol"/>
              </a:rPr>
              <a:t> &gt; 0)∧ (</a:t>
            </a:r>
            <a:r>
              <a:rPr lang="en-US" i="1" dirty="0">
                <a:ea typeface="Cambria Math"/>
                <a:sym typeface="Symbol"/>
              </a:rPr>
              <a:t>y </a:t>
            </a:r>
            <a:r>
              <a:rPr lang="en-US" dirty="0">
                <a:latin typeface="Cambria Math"/>
                <a:ea typeface="Cambria Math"/>
                <a:sym typeface="Symbol"/>
              </a:rPr>
              <a:t>&gt; 0)</a:t>
            </a:r>
            <a:r>
              <a:rPr lang="en-US" dirty="0">
                <a:latin typeface="Cambria Math"/>
                <a:ea typeface="Cambria Math"/>
              </a:rPr>
              <a:t>→ (</a:t>
            </a:r>
            <a:r>
              <a:rPr lang="en-US" i="1" dirty="0">
                <a:ea typeface="Cambria Math"/>
              </a:rPr>
              <a:t>x</a:t>
            </a:r>
            <a:r>
              <a:rPr lang="en-US" dirty="0">
                <a:latin typeface="Cambria Math"/>
                <a:ea typeface="Cambria Math"/>
              </a:rPr>
              <a:t> + </a:t>
            </a:r>
            <a:r>
              <a:rPr lang="en-US" i="1" dirty="0">
                <a:ea typeface="Cambria Math"/>
              </a:rPr>
              <a:t>y </a:t>
            </a:r>
            <a:r>
              <a:rPr lang="en-US" dirty="0">
                <a:latin typeface="Cambria Math"/>
                <a:ea typeface="Cambria Math"/>
              </a:rPr>
              <a:t>&gt; 0))</a:t>
            </a:r>
          </a:p>
          <a:p>
            <a:pPr marL="1124712" lvl="2" indent="-457200">
              <a:buNone/>
            </a:pPr>
            <a:r>
              <a:rPr lang="en-US" dirty="0">
                <a:latin typeface="Cambria Math"/>
                <a:ea typeface="Cambria Math"/>
              </a:rPr>
              <a:t> where the domain of both variables consists of all integers</a:t>
            </a:r>
            <a:endParaRPr lang="en-US" dirty="0"/>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English into Logical Expressions Example</a:t>
            </a:r>
          </a:p>
        </p:txBody>
      </p:sp>
      <p:sp>
        <p:nvSpPr>
          <p:cNvPr id="3" name="Content Placeholder 2"/>
          <p:cNvSpPr>
            <a:spLocks noGrp="1"/>
          </p:cNvSpPr>
          <p:nvPr>
            <p:ph idx="1"/>
          </p:nvPr>
        </p:nvSpPr>
        <p:spPr/>
        <p:txBody>
          <a:bodyPr/>
          <a:lstStyle/>
          <a:p>
            <a:r>
              <a:rPr lang="en-US" b="1" dirty="0"/>
              <a:t>Example</a:t>
            </a:r>
            <a:r>
              <a:rPr lang="en-US" dirty="0"/>
              <a:t>: Use quantifiers to express the statement “There is a woman who has taken a flight on every airline in the world.”</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Translating English into Logical Expressions Example</a:t>
            </a:r>
          </a:p>
        </p:txBody>
      </p:sp>
      <p:sp>
        <p:nvSpPr>
          <p:cNvPr id="3" name="Content Placeholder 2"/>
          <p:cNvSpPr>
            <a:spLocks noGrp="1"/>
          </p:cNvSpPr>
          <p:nvPr>
            <p:ph idx="1"/>
          </p:nvPr>
        </p:nvSpPr>
        <p:spPr/>
        <p:txBody>
          <a:bodyPr/>
          <a:lstStyle/>
          <a:p>
            <a:r>
              <a:rPr lang="en-US" b="1" dirty="0"/>
              <a:t>Example</a:t>
            </a:r>
            <a:r>
              <a:rPr lang="en-US" dirty="0"/>
              <a:t>: Use quantifiers to express the statement “There is a woman who has taken a flight on every airline in the world.”</a:t>
            </a:r>
          </a:p>
          <a:p>
            <a:r>
              <a:rPr lang="en-US" b="1" dirty="0"/>
              <a:t>Solution</a:t>
            </a:r>
            <a:r>
              <a:rPr lang="en-US" dirty="0"/>
              <a:t>:</a:t>
            </a:r>
          </a:p>
          <a:p>
            <a:pPr marL="850392" lvl="1" indent="-457200">
              <a:buFont typeface="+mj-lt"/>
              <a:buAutoNum type="arabicPeriod"/>
            </a:pPr>
            <a:r>
              <a:rPr lang="en-US" dirty="0"/>
              <a:t>Let </a:t>
            </a:r>
            <a:r>
              <a:rPr lang="en-US" i="1" dirty="0">
                <a:latin typeface="Cambria Math" pitchFamily="18" charset="0"/>
                <a:ea typeface="Cambria Math" pitchFamily="18" charset="0"/>
              </a:rPr>
              <a:t>P(</a:t>
            </a:r>
            <a:r>
              <a:rPr lang="en-US" i="1" dirty="0" err="1">
                <a:ea typeface="Cambria Math" pitchFamily="18" charset="0"/>
              </a:rPr>
              <a:t>w,f</a:t>
            </a:r>
            <a:r>
              <a:rPr lang="en-US" i="1" dirty="0">
                <a:latin typeface="Cambria Math" pitchFamily="18" charset="0"/>
                <a:ea typeface="Cambria Math" pitchFamily="18" charset="0"/>
              </a:rPr>
              <a:t>)</a:t>
            </a:r>
            <a:r>
              <a:rPr lang="en-US" dirty="0"/>
              <a:t> be “</a:t>
            </a:r>
            <a:r>
              <a:rPr lang="en-US" i="1" dirty="0">
                <a:ea typeface="Cambria Math" pitchFamily="18" charset="0"/>
              </a:rPr>
              <a:t>w</a:t>
            </a:r>
            <a:r>
              <a:rPr lang="en-US" dirty="0"/>
              <a:t> has taken </a:t>
            </a:r>
            <a:r>
              <a:rPr lang="en-US" i="1" dirty="0">
                <a:latin typeface="Cambria Math" pitchFamily="18" charset="0"/>
                <a:ea typeface="Cambria Math" pitchFamily="18" charset="0"/>
              </a:rPr>
              <a:t>f  </a:t>
            </a:r>
            <a:r>
              <a:rPr lang="en-US" dirty="0"/>
              <a:t>” and </a:t>
            </a:r>
            <a:r>
              <a:rPr lang="en-US" i="1" dirty="0">
                <a:latin typeface="Cambria Math" pitchFamily="18" charset="0"/>
                <a:ea typeface="Cambria Math" pitchFamily="18" charset="0"/>
              </a:rPr>
              <a:t>Q</a:t>
            </a:r>
            <a:r>
              <a:rPr lang="en-US" dirty="0">
                <a:latin typeface="Cambria Math" pitchFamily="18" charset="0"/>
                <a:ea typeface="Cambria Math" pitchFamily="18" charset="0"/>
              </a:rPr>
              <a:t>(</a:t>
            </a:r>
            <a:r>
              <a:rPr lang="en-US" i="1" dirty="0" err="1">
                <a:ea typeface="Cambria Math" pitchFamily="18" charset="0"/>
              </a:rPr>
              <a:t>f,a</a:t>
            </a:r>
            <a:r>
              <a:rPr lang="en-US" dirty="0">
                <a:latin typeface="Cambria Math" pitchFamily="18" charset="0"/>
                <a:ea typeface="Cambria Math" pitchFamily="18" charset="0"/>
              </a:rPr>
              <a:t>)</a:t>
            </a:r>
            <a:r>
              <a:rPr lang="en-US" i="1" dirty="0">
                <a:latin typeface="Cambria Math" pitchFamily="18" charset="0"/>
                <a:ea typeface="Cambria Math" pitchFamily="18" charset="0"/>
              </a:rPr>
              <a:t> </a:t>
            </a:r>
            <a:r>
              <a:rPr lang="en-US" dirty="0"/>
              <a:t>be “</a:t>
            </a:r>
            <a:r>
              <a:rPr lang="en-US" i="1" dirty="0">
                <a:ea typeface="Cambria Math" pitchFamily="18" charset="0"/>
              </a:rPr>
              <a:t>f</a:t>
            </a:r>
            <a:r>
              <a:rPr lang="en-US" dirty="0"/>
              <a:t>  is a flight on </a:t>
            </a:r>
            <a:r>
              <a:rPr lang="en-US" i="1" dirty="0">
                <a:ea typeface="Cambria Math" pitchFamily="18" charset="0"/>
              </a:rPr>
              <a:t>a</a:t>
            </a:r>
            <a:r>
              <a:rPr lang="en-US" i="1" dirty="0">
                <a:latin typeface="Cambria Math" pitchFamily="18" charset="0"/>
                <a:ea typeface="Cambria Math" pitchFamily="18" charset="0"/>
              </a:rPr>
              <a:t> .</a:t>
            </a:r>
            <a:r>
              <a:rPr lang="en-US" dirty="0"/>
              <a:t>” </a:t>
            </a:r>
          </a:p>
          <a:p>
            <a:pPr marL="850392" lvl="1" indent="-457200">
              <a:buFont typeface="+mj-lt"/>
              <a:buAutoNum type="arabicPeriod"/>
            </a:pPr>
            <a:r>
              <a:rPr lang="en-US" dirty="0"/>
              <a:t>The domain of </a:t>
            </a:r>
            <a:r>
              <a:rPr lang="en-US" i="1" dirty="0"/>
              <a:t>w</a:t>
            </a:r>
            <a:r>
              <a:rPr lang="en-US" dirty="0"/>
              <a:t> is all women, the domain of </a:t>
            </a:r>
            <a:r>
              <a:rPr lang="en-US" i="1" dirty="0"/>
              <a:t>f</a:t>
            </a:r>
            <a:r>
              <a:rPr lang="en-US" dirty="0"/>
              <a:t> is all flights, and the domain of </a:t>
            </a:r>
            <a:r>
              <a:rPr lang="en-US" i="1" dirty="0"/>
              <a:t>a</a:t>
            </a:r>
            <a:r>
              <a:rPr lang="en-US" dirty="0"/>
              <a:t> is all airlines.</a:t>
            </a:r>
          </a:p>
          <a:p>
            <a:pPr marL="850392" lvl="1" indent="-457200">
              <a:buFont typeface="+mj-lt"/>
              <a:buAutoNum type="arabicPeriod"/>
            </a:pPr>
            <a:r>
              <a:rPr lang="en-US" dirty="0"/>
              <a:t>Then the statement can be expressed as:</a:t>
            </a:r>
          </a:p>
          <a:p>
            <a:pPr marL="850392" lvl="1" indent="-457200">
              <a:buNone/>
            </a:pPr>
            <a:r>
              <a:rPr lang="en-US" dirty="0"/>
              <a:t>             </a:t>
            </a:r>
            <a:r>
              <a:rPr lang="en-US" dirty="0">
                <a:latin typeface="Cambria Math" pitchFamily="18" charset="0"/>
                <a:ea typeface="Cambria Math" pitchFamily="18" charset="0"/>
                <a:sym typeface="Symbol"/>
              </a:rPr>
              <a:t></a:t>
            </a:r>
            <a:r>
              <a:rPr lang="en-US" i="1" dirty="0">
                <a:ea typeface="Cambria Math" pitchFamily="18" charset="0"/>
                <a:sym typeface="Symbol"/>
              </a:rPr>
              <a:t>w</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a:t>
            </a:r>
            <a:r>
              <a:rPr lang="en-US" i="1" dirty="0">
                <a:ea typeface="Cambria Math" pitchFamily="18" charset="0"/>
                <a:sym typeface="Symbol"/>
              </a:rPr>
              <a:t>a</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ea typeface="Cambria Math" pitchFamily="18" charset="0"/>
                <a:sym typeface="Symbol"/>
              </a:rPr>
              <a:t>w,f</a:t>
            </a:r>
            <a:r>
              <a:rPr lang="en-US" i="1" dirty="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ea typeface="Cambria Math" pitchFamily="18" charset="0"/>
                <a:sym typeface="Symbol"/>
              </a:rPr>
              <a:t>f,a</a:t>
            </a:r>
            <a:r>
              <a:rPr lang="en-US" dirty="0">
                <a:latin typeface="Cambria Math" pitchFamily="18" charset="0"/>
                <a:ea typeface="Cambria Math" pitchFamily="18" charset="0"/>
                <a:sym typeface="Symbol"/>
              </a:rPr>
              <a:t>))</a:t>
            </a:r>
            <a:endParaRPr lang="en-US" dirty="0">
              <a:latin typeface="Cambria Math" pitchFamily="18" charset="0"/>
              <a:ea typeface="Cambria Math" pitchFamily="18"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 on Translation from English</a:t>
            </a:r>
          </a:p>
        </p:txBody>
      </p:sp>
      <p:sp>
        <p:nvSpPr>
          <p:cNvPr id="3" name="Content Placeholder 2"/>
          <p:cNvSpPr>
            <a:spLocks noGrp="1"/>
          </p:cNvSpPr>
          <p:nvPr>
            <p:ph idx="1"/>
          </p:nvPr>
        </p:nvSpPr>
        <p:spPr/>
        <p:txBody>
          <a:bodyPr>
            <a:normAutofit fontScale="70000" lnSpcReduction="20000"/>
          </a:bodyPr>
          <a:lstStyle/>
          <a:p>
            <a:r>
              <a:rPr lang="en-US" dirty="0"/>
              <a:t>Choose the obvious predicates and express in predicate logic.</a:t>
            </a:r>
          </a:p>
          <a:p>
            <a:pPr marL="514350" indent="-514350"/>
            <a:r>
              <a:rPr lang="en-US" b="1" dirty="0"/>
              <a:t>Example </a:t>
            </a:r>
            <a:r>
              <a:rPr lang="en-US" b="1" dirty="0">
                <a:latin typeface="Cambria Math" pitchFamily="18" charset="0"/>
                <a:ea typeface="Cambria Math" pitchFamily="18" charset="0"/>
              </a:rPr>
              <a:t>1</a:t>
            </a:r>
            <a:r>
              <a:rPr lang="en-US" dirty="0"/>
              <a:t>: “Brothers are siblings.”</a:t>
            </a:r>
          </a:p>
          <a:p>
            <a:pPr marL="514350" indent="-514350">
              <a:buNone/>
            </a:pPr>
            <a:r>
              <a:rPr lang="en-US" dirty="0">
                <a:sym typeface="Symbol"/>
              </a:rPr>
              <a:t>            </a:t>
            </a:r>
            <a:endParaRPr lang="en-US" dirty="0"/>
          </a:p>
          <a:p>
            <a:pPr marL="514350" indent="-514350"/>
            <a:r>
              <a:rPr lang="en-US" b="1" dirty="0"/>
              <a:t>Example </a:t>
            </a:r>
            <a:r>
              <a:rPr lang="en-US" b="1" dirty="0">
                <a:latin typeface="Cambria Math" pitchFamily="18" charset="0"/>
                <a:ea typeface="Cambria Math" pitchFamily="18" charset="0"/>
              </a:rPr>
              <a:t>2</a:t>
            </a:r>
            <a:r>
              <a:rPr lang="en-US" dirty="0"/>
              <a:t>: “Siblinghood is symmetric.”</a:t>
            </a:r>
          </a:p>
          <a:p>
            <a:pPr marL="514350" indent="-514350">
              <a:buNone/>
            </a:pPr>
            <a:r>
              <a:rPr lang="en-US" dirty="0">
                <a:sym typeface="Symbol"/>
              </a:rPr>
              <a:t>            </a:t>
            </a:r>
            <a:endParaRPr lang="en-US" dirty="0"/>
          </a:p>
          <a:p>
            <a:pPr marL="514350" indent="-514350"/>
            <a:r>
              <a:rPr lang="en-US" b="1" dirty="0"/>
              <a:t>Example </a:t>
            </a:r>
            <a:r>
              <a:rPr lang="en-US" b="1" dirty="0">
                <a:latin typeface="Cambria Math" pitchFamily="18" charset="0"/>
                <a:ea typeface="Cambria Math" pitchFamily="18" charset="0"/>
              </a:rPr>
              <a:t>3</a:t>
            </a:r>
            <a:r>
              <a:rPr lang="en-US" dirty="0"/>
              <a:t>: “Everybody loves somebody.”</a:t>
            </a:r>
          </a:p>
          <a:p>
            <a:pPr marL="514350" indent="-514350">
              <a:buNone/>
            </a:pPr>
            <a:r>
              <a:rPr lang="en-US" dirty="0">
                <a:sym typeface="Symbol"/>
              </a:rPr>
              <a:t>            </a:t>
            </a:r>
            <a:endParaRPr lang="en-US" dirty="0"/>
          </a:p>
          <a:p>
            <a:pPr marL="514350" indent="-514350"/>
            <a:r>
              <a:rPr lang="en-US" b="1" dirty="0"/>
              <a:t>Example </a:t>
            </a:r>
            <a:r>
              <a:rPr lang="en-US" b="1" dirty="0">
                <a:latin typeface="Cambria Math" pitchFamily="18" charset="0"/>
                <a:ea typeface="Cambria Math" pitchFamily="18" charset="0"/>
              </a:rPr>
              <a:t>4</a:t>
            </a:r>
            <a:r>
              <a:rPr lang="en-US" dirty="0"/>
              <a:t>: “There is someone who is loved by everyone.”</a:t>
            </a:r>
          </a:p>
          <a:p>
            <a:pPr marL="514350" indent="-514350">
              <a:buNone/>
            </a:pPr>
            <a:r>
              <a:rPr lang="en-US" b="1" dirty="0">
                <a:sym typeface="Symbol"/>
              </a:rPr>
              <a:t>            </a:t>
            </a:r>
            <a:endParaRPr lang="en-US" dirty="0"/>
          </a:p>
          <a:p>
            <a:pPr marL="514350" indent="-514350"/>
            <a:r>
              <a:rPr lang="en-US" b="1" dirty="0"/>
              <a:t>Example </a:t>
            </a:r>
            <a:r>
              <a:rPr lang="en-US" b="1" dirty="0">
                <a:latin typeface="Cambria Math" pitchFamily="18" charset="0"/>
                <a:ea typeface="Cambria Math" pitchFamily="18" charset="0"/>
              </a:rPr>
              <a:t>5</a:t>
            </a:r>
            <a:r>
              <a:rPr lang="en-US" dirty="0"/>
              <a:t>: “There is someone who loves someone.”</a:t>
            </a:r>
          </a:p>
          <a:p>
            <a:pPr marL="514350" indent="-514350">
              <a:buNone/>
            </a:pPr>
            <a:r>
              <a:rPr lang="en-US" b="1" dirty="0">
                <a:sym typeface="Symbol"/>
              </a:rPr>
              <a:t>            </a:t>
            </a:r>
            <a:endParaRPr lang="en-US" dirty="0"/>
          </a:p>
          <a:p>
            <a:pPr marL="514350" indent="-514350"/>
            <a:r>
              <a:rPr lang="en-US" b="1" dirty="0"/>
              <a:t>Example </a:t>
            </a:r>
            <a:r>
              <a:rPr lang="en-US" b="1" dirty="0">
                <a:latin typeface="Cambria Math" pitchFamily="18" charset="0"/>
                <a:ea typeface="Cambria Math" pitchFamily="18" charset="0"/>
              </a:rPr>
              <a:t>6</a:t>
            </a:r>
            <a:r>
              <a:rPr lang="en-US" dirty="0"/>
              <a:t>: “Everyone loves himself”</a:t>
            </a:r>
          </a:p>
          <a:p>
            <a:pPr marL="514350" indent="-514350">
              <a:buNone/>
            </a:pPr>
            <a:r>
              <a:rPr lang="en-US" b="1" dirty="0">
                <a:sym typeface="Symbol"/>
              </a:rPr>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Questions on Translation from English</a:t>
            </a:r>
          </a:p>
        </p:txBody>
      </p:sp>
      <p:sp>
        <p:nvSpPr>
          <p:cNvPr id="3" name="Content Placeholder 2"/>
          <p:cNvSpPr>
            <a:spLocks noGrp="1"/>
          </p:cNvSpPr>
          <p:nvPr>
            <p:ph idx="1"/>
          </p:nvPr>
        </p:nvSpPr>
        <p:spPr/>
        <p:txBody>
          <a:bodyPr>
            <a:normAutofit fontScale="70000" lnSpcReduction="20000"/>
          </a:bodyPr>
          <a:lstStyle/>
          <a:p>
            <a:r>
              <a:rPr lang="en-US" dirty="0"/>
              <a:t>Choose the obvious predicates and express in predicate logic.</a:t>
            </a:r>
          </a:p>
          <a:p>
            <a:pPr marL="514350" indent="-514350"/>
            <a:r>
              <a:rPr lang="en-US" b="1" dirty="0"/>
              <a:t>Example </a:t>
            </a:r>
            <a:r>
              <a:rPr lang="en-US" b="1" dirty="0">
                <a:latin typeface="Cambria Math" pitchFamily="18" charset="0"/>
                <a:ea typeface="Cambria Math" pitchFamily="18" charset="0"/>
              </a:rPr>
              <a:t>1</a:t>
            </a:r>
            <a:r>
              <a:rPr lang="en-US" dirty="0"/>
              <a:t>: “Brothers are siblings.”</a:t>
            </a:r>
          </a:p>
          <a:p>
            <a:pPr marL="514350" indent="-514350">
              <a:buNone/>
            </a:pPr>
            <a:r>
              <a:rPr lang="en-US" dirty="0">
                <a:sym typeface="Symbol"/>
              </a:rPr>
              <a:t>            </a:t>
            </a:r>
            <a:r>
              <a:rPr lang="en-US" b="1" dirty="0">
                <a:sym typeface="Symbol"/>
              </a:rPr>
              <a:t>Solution</a:t>
            </a:r>
            <a:r>
              <a:rPr lang="en-US" dirty="0">
                <a:sym typeface="Symbol"/>
              </a:rPr>
              <a:t>: </a:t>
            </a:r>
            <a:r>
              <a:rPr lang="en-US" i="1" dirty="0">
                <a:sym typeface="Symbol"/>
              </a:rPr>
              <a:t>x</a:t>
            </a:r>
            <a:r>
              <a:rPr lang="en-US" dirty="0">
                <a:sym typeface="Symbol"/>
              </a:rPr>
              <a:t> </a:t>
            </a:r>
            <a:r>
              <a:rPr lang="en-US" i="1" dirty="0">
                <a:sym typeface="Symbol"/>
              </a:rPr>
              <a:t>y</a:t>
            </a:r>
            <a:r>
              <a:rPr lang="en-US" dirty="0">
                <a:sym typeface="Symbol"/>
              </a:rPr>
              <a:t> (</a:t>
            </a:r>
            <a:r>
              <a:rPr lang="en-US" i="1" dirty="0">
                <a:sym typeface="Symbol"/>
              </a:rPr>
              <a:t>B</a:t>
            </a:r>
            <a:r>
              <a:rPr lang="en-US" dirty="0">
                <a:sym typeface="Symbol"/>
              </a:rPr>
              <a:t>(</a:t>
            </a:r>
            <a:r>
              <a:rPr lang="en-US" dirty="0" err="1">
                <a:sym typeface="Symbol"/>
              </a:rPr>
              <a:t>x,y</a:t>
            </a:r>
            <a:r>
              <a:rPr lang="en-US" dirty="0">
                <a:sym typeface="Symbol"/>
              </a:rPr>
              <a:t>) </a:t>
            </a:r>
            <a:r>
              <a:rPr lang="en-US" dirty="0">
                <a:latin typeface="Cambria Math"/>
                <a:ea typeface="Cambria Math"/>
                <a:sym typeface="Symbol"/>
              </a:rPr>
              <a:t>→ </a:t>
            </a:r>
            <a:r>
              <a:rPr lang="en-US" i="1" dirty="0">
                <a:latin typeface="Cambria Math"/>
                <a:ea typeface="Cambria Math"/>
                <a:sym typeface="Symbol"/>
              </a:rPr>
              <a:t>S</a:t>
            </a:r>
            <a:r>
              <a:rPr lang="en-US" dirty="0">
                <a:latin typeface="Cambria Math"/>
                <a:ea typeface="Cambria Math"/>
                <a:sym typeface="Symbol"/>
              </a:rPr>
              <a:t>(</a:t>
            </a:r>
            <a:r>
              <a:rPr lang="en-US" dirty="0" err="1">
                <a:latin typeface="Cambria Math"/>
                <a:ea typeface="Cambria Math"/>
                <a:sym typeface="Symbol"/>
              </a:rPr>
              <a:t>x,y</a:t>
            </a:r>
            <a:r>
              <a:rPr lang="en-US" dirty="0">
                <a:latin typeface="Cambria Math"/>
                <a:ea typeface="Cambria Math"/>
                <a:sym typeface="Symbol"/>
              </a:rPr>
              <a:t>))</a:t>
            </a:r>
            <a:endParaRPr lang="en-US" dirty="0"/>
          </a:p>
          <a:p>
            <a:pPr marL="514350" indent="-514350"/>
            <a:r>
              <a:rPr lang="en-US" b="1" dirty="0"/>
              <a:t>Example </a:t>
            </a:r>
            <a:r>
              <a:rPr lang="en-US" b="1" dirty="0">
                <a:latin typeface="Cambria Math" pitchFamily="18" charset="0"/>
                <a:ea typeface="Cambria Math" pitchFamily="18" charset="0"/>
              </a:rPr>
              <a:t>2</a:t>
            </a:r>
            <a:r>
              <a:rPr lang="en-US" dirty="0"/>
              <a:t>: “Siblinghood is symmetric.”</a:t>
            </a:r>
          </a:p>
          <a:p>
            <a:pPr marL="514350" indent="-514350">
              <a:buNone/>
            </a:pPr>
            <a:r>
              <a:rPr lang="en-US" dirty="0">
                <a:sym typeface="Symbol"/>
              </a:rPr>
              <a:t>            </a:t>
            </a:r>
            <a:r>
              <a:rPr lang="en-US" b="1" dirty="0">
                <a:sym typeface="Symbol"/>
              </a:rPr>
              <a:t>Solution</a:t>
            </a:r>
            <a:r>
              <a:rPr lang="en-US" dirty="0">
                <a:sym typeface="Symbol"/>
              </a:rPr>
              <a:t>: </a:t>
            </a:r>
            <a:r>
              <a:rPr lang="en-US" i="1" dirty="0">
                <a:sym typeface="Symbol"/>
              </a:rPr>
              <a:t>x</a:t>
            </a:r>
            <a:r>
              <a:rPr lang="en-US" dirty="0">
                <a:sym typeface="Symbol"/>
              </a:rPr>
              <a:t> </a:t>
            </a:r>
            <a:r>
              <a:rPr lang="en-US" i="1" dirty="0">
                <a:sym typeface="Symbol"/>
              </a:rPr>
              <a:t>y</a:t>
            </a:r>
            <a:r>
              <a:rPr lang="en-US" dirty="0">
                <a:sym typeface="Symbol"/>
              </a:rPr>
              <a:t> (</a:t>
            </a:r>
            <a:r>
              <a:rPr lang="en-US" i="1" dirty="0">
                <a:sym typeface="Symbol"/>
              </a:rPr>
              <a:t>S</a:t>
            </a:r>
            <a:r>
              <a:rPr lang="en-US" dirty="0">
                <a:sym typeface="Symbol"/>
              </a:rPr>
              <a:t>(</a:t>
            </a:r>
            <a:r>
              <a:rPr lang="en-US" i="1" dirty="0" err="1">
                <a:sym typeface="Symbol"/>
              </a:rPr>
              <a:t>x,y</a:t>
            </a:r>
            <a:r>
              <a:rPr lang="en-US" dirty="0">
                <a:sym typeface="Symbol"/>
              </a:rPr>
              <a:t>) </a:t>
            </a:r>
            <a:r>
              <a:rPr lang="en-US" dirty="0">
                <a:latin typeface="Cambria Math"/>
                <a:ea typeface="Cambria Math"/>
                <a:sym typeface="Symbol"/>
              </a:rPr>
              <a:t>→ </a:t>
            </a:r>
            <a:r>
              <a:rPr lang="en-US" i="1" dirty="0">
                <a:latin typeface="Cambria Math"/>
                <a:ea typeface="Cambria Math"/>
                <a:sym typeface="Symbol"/>
              </a:rPr>
              <a:t>S</a:t>
            </a:r>
            <a:r>
              <a:rPr lang="en-US" dirty="0">
                <a:latin typeface="Cambria Math"/>
                <a:ea typeface="Cambria Math"/>
                <a:sym typeface="Symbol"/>
              </a:rPr>
              <a:t>(</a:t>
            </a:r>
            <a:r>
              <a:rPr lang="en-US" i="1" dirty="0" err="1">
                <a:latin typeface="Cambria Math"/>
                <a:ea typeface="Cambria Math"/>
                <a:sym typeface="Symbol"/>
              </a:rPr>
              <a:t>y,x</a:t>
            </a:r>
            <a:r>
              <a:rPr lang="en-US" dirty="0">
                <a:latin typeface="Cambria Math"/>
                <a:ea typeface="Cambria Math"/>
                <a:sym typeface="Symbol"/>
              </a:rPr>
              <a:t>))</a:t>
            </a:r>
            <a:endParaRPr lang="en-US" dirty="0"/>
          </a:p>
          <a:p>
            <a:pPr marL="514350" indent="-514350"/>
            <a:r>
              <a:rPr lang="en-US" b="1" dirty="0"/>
              <a:t>Example </a:t>
            </a:r>
            <a:r>
              <a:rPr lang="en-US" b="1" dirty="0">
                <a:latin typeface="Cambria Math" pitchFamily="18" charset="0"/>
                <a:ea typeface="Cambria Math" pitchFamily="18" charset="0"/>
              </a:rPr>
              <a:t>3</a:t>
            </a:r>
            <a:r>
              <a:rPr lang="en-US" dirty="0"/>
              <a:t>: “Everybody loves somebody.”</a:t>
            </a:r>
          </a:p>
          <a:p>
            <a:pPr marL="514350" indent="-514350">
              <a:buNone/>
            </a:pPr>
            <a:r>
              <a:rPr lang="en-US" dirty="0">
                <a:sym typeface="Symbol"/>
              </a:rPr>
              <a:t>            </a:t>
            </a:r>
            <a:r>
              <a:rPr lang="en-US" b="1" dirty="0">
                <a:sym typeface="Symbol"/>
              </a:rPr>
              <a:t>Solution</a:t>
            </a:r>
            <a:r>
              <a:rPr lang="en-US" dirty="0">
                <a:sym typeface="Symbol"/>
              </a:rPr>
              <a:t>: </a:t>
            </a:r>
            <a:r>
              <a:rPr lang="en-US" i="1" dirty="0">
                <a:sym typeface="Symbol"/>
              </a:rPr>
              <a:t>x</a:t>
            </a:r>
            <a:r>
              <a:rPr lang="en-US" dirty="0">
                <a:sym typeface="Symbol"/>
              </a:rPr>
              <a:t> </a:t>
            </a:r>
            <a:r>
              <a:rPr lang="en-US" i="1" dirty="0">
                <a:sym typeface="Symbol"/>
              </a:rPr>
              <a:t>y</a:t>
            </a:r>
            <a:r>
              <a:rPr lang="en-US" dirty="0">
                <a:sym typeface="Symbol"/>
              </a:rPr>
              <a:t> </a:t>
            </a:r>
            <a:r>
              <a:rPr lang="en-US" i="1" dirty="0">
                <a:sym typeface="Symbol"/>
              </a:rPr>
              <a:t>L</a:t>
            </a:r>
            <a:r>
              <a:rPr lang="en-US" dirty="0">
                <a:sym typeface="Symbol"/>
              </a:rPr>
              <a:t>(</a:t>
            </a:r>
            <a:r>
              <a:rPr lang="en-US" i="1" dirty="0" err="1">
                <a:sym typeface="Symbol"/>
              </a:rPr>
              <a:t>x,y</a:t>
            </a:r>
            <a:r>
              <a:rPr lang="en-US" dirty="0">
                <a:sym typeface="Symbol"/>
              </a:rPr>
              <a:t>)</a:t>
            </a:r>
            <a:endParaRPr lang="en-US" dirty="0"/>
          </a:p>
          <a:p>
            <a:pPr marL="514350" indent="-514350"/>
            <a:r>
              <a:rPr lang="en-US" b="1" dirty="0"/>
              <a:t>Example </a:t>
            </a:r>
            <a:r>
              <a:rPr lang="en-US" b="1" dirty="0">
                <a:latin typeface="Cambria Math" pitchFamily="18" charset="0"/>
                <a:ea typeface="Cambria Math" pitchFamily="18" charset="0"/>
              </a:rPr>
              <a:t>4</a:t>
            </a:r>
            <a:r>
              <a:rPr lang="en-US" dirty="0"/>
              <a:t>: “There is someone who is loved by everyone.”</a:t>
            </a:r>
          </a:p>
          <a:p>
            <a:pPr marL="514350" indent="-514350">
              <a:buNone/>
            </a:pPr>
            <a:r>
              <a:rPr lang="en-US" b="1" dirty="0">
                <a:sym typeface="Symbol"/>
              </a:rPr>
              <a:t>            Solution</a:t>
            </a:r>
            <a:r>
              <a:rPr lang="en-US" dirty="0">
                <a:sym typeface="Symbol"/>
              </a:rPr>
              <a:t>: </a:t>
            </a:r>
            <a:r>
              <a:rPr lang="en-US" i="1" dirty="0">
                <a:sym typeface="Symbol"/>
              </a:rPr>
              <a:t>y</a:t>
            </a:r>
            <a:r>
              <a:rPr lang="en-US" dirty="0">
                <a:sym typeface="Symbol"/>
              </a:rPr>
              <a:t> </a:t>
            </a:r>
            <a:r>
              <a:rPr lang="en-US" i="1" dirty="0">
                <a:sym typeface="Symbol"/>
              </a:rPr>
              <a:t>x</a:t>
            </a:r>
            <a:r>
              <a:rPr lang="en-US" dirty="0">
                <a:sym typeface="Symbol"/>
              </a:rPr>
              <a:t> </a:t>
            </a:r>
            <a:r>
              <a:rPr lang="en-US" i="1" dirty="0">
                <a:sym typeface="Symbol"/>
              </a:rPr>
              <a:t>L</a:t>
            </a:r>
            <a:r>
              <a:rPr lang="en-US" dirty="0">
                <a:sym typeface="Symbol"/>
              </a:rPr>
              <a:t>(</a:t>
            </a:r>
            <a:r>
              <a:rPr lang="en-US" i="1" dirty="0" err="1">
                <a:sym typeface="Symbol"/>
              </a:rPr>
              <a:t>x,y</a:t>
            </a:r>
            <a:r>
              <a:rPr lang="en-US" dirty="0">
                <a:sym typeface="Symbol"/>
              </a:rPr>
              <a:t>)</a:t>
            </a:r>
            <a:endParaRPr lang="en-US" dirty="0"/>
          </a:p>
          <a:p>
            <a:pPr marL="514350" indent="-514350"/>
            <a:r>
              <a:rPr lang="en-US" b="1" dirty="0"/>
              <a:t>Example </a:t>
            </a:r>
            <a:r>
              <a:rPr lang="en-US" b="1" dirty="0">
                <a:latin typeface="Cambria Math" pitchFamily="18" charset="0"/>
                <a:ea typeface="Cambria Math" pitchFamily="18" charset="0"/>
              </a:rPr>
              <a:t>5</a:t>
            </a:r>
            <a:r>
              <a:rPr lang="en-US" dirty="0"/>
              <a:t>: “There is someone who loves someone.”</a:t>
            </a:r>
          </a:p>
          <a:p>
            <a:pPr marL="514350" indent="-514350">
              <a:buNone/>
            </a:pPr>
            <a:r>
              <a:rPr lang="en-US" b="1" dirty="0">
                <a:sym typeface="Symbol"/>
              </a:rPr>
              <a:t>            Solution</a:t>
            </a:r>
            <a:r>
              <a:rPr lang="en-US" dirty="0">
                <a:sym typeface="Symbol"/>
              </a:rPr>
              <a:t>: </a:t>
            </a:r>
            <a:r>
              <a:rPr lang="en-US" i="1" dirty="0">
                <a:sym typeface="Symbol"/>
              </a:rPr>
              <a:t>x</a:t>
            </a:r>
            <a:r>
              <a:rPr lang="en-US" dirty="0">
                <a:sym typeface="Symbol"/>
              </a:rPr>
              <a:t> </a:t>
            </a:r>
            <a:r>
              <a:rPr lang="en-US" i="1" dirty="0">
                <a:sym typeface="Symbol"/>
              </a:rPr>
              <a:t>y</a:t>
            </a:r>
            <a:r>
              <a:rPr lang="en-US" dirty="0">
                <a:sym typeface="Symbol"/>
              </a:rPr>
              <a:t> </a:t>
            </a:r>
            <a:r>
              <a:rPr lang="en-US" i="1" dirty="0">
                <a:sym typeface="Symbol"/>
              </a:rPr>
              <a:t>L</a:t>
            </a:r>
            <a:r>
              <a:rPr lang="en-US" dirty="0">
                <a:sym typeface="Symbol"/>
              </a:rPr>
              <a:t>(</a:t>
            </a:r>
            <a:r>
              <a:rPr lang="en-US" i="1" dirty="0" err="1">
                <a:sym typeface="Symbol"/>
              </a:rPr>
              <a:t>x,y</a:t>
            </a:r>
            <a:r>
              <a:rPr lang="en-US" dirty="0">
                <a:sym typeface="Symbol"/>
              </a:rPr>
              <a:t>)</a:t>
            </a:r>
            <a:endParaRPr lang="en-US" dirty="0"/>
          </a:p>
          <a:p>
            <a:pPr marL="514350" indent="-514350"/>
            <a:r>
              <a:rPr lang="en-US" b="1" dirty="0"/>
              <a:t>Example </a:t>
            </a:r>
            <a:r>
              <a:rPr lang="en-US" b="1" dirty="0">
                <a:latin typeface="Cambria Math" pitchFamily="18" charset="0"/>
                <a:ea typeface="Cambria Math" pitchFamily="18" charset="0"/>
              </a:rPr>
              <a:t>6</a:t>
            </a:r>
            <a:r>
              <a:rPr lang="en-US" dirty="0"/>
              <a:t>: “Everyone loves himself”</a:t>
            </a:r>
          </a:p>
          <a:p>
            <a:pPr marL="514350" indent="-514350">
              <a:buNone/>
            </a:pPr>
            <a:r>
              <a:rPr lang="en-US" b="1" dirty="0">
                <a:sym typeface="Symbol"/>
              </a:rPr>
              <a:t>            Solution</a:t>
            </a:r>
            <a:r>
              <a:rPr lang="en-US" dirty="0">
                <a:sym typeface="Symbol"/>
              </a:rPr>
              <a:t>: </a:t>
            </a:r>
            <a:r>
              <a:rPr lang="en-US" i="1" dirty="0">
                <a:sym typeface="Symbol"/>
              </a:rPr>
              <a:t>x</a:t>
            </a:r>
            <a:r>
              <a:rPr lang="en-US" dirty="0">
                <a:sym typeface="Symbol"/>
              </a:rPr>
              <a:t> </a:t>
            </a:r>
            <a:r>
              <a:rPr lang="en-US" i="1" dirty="0">
                <a:sym typeface="Symbol"/>
              </a:rPr>
              <a:t>L</a:t>
            </a:r>
            <a:r>
              <a:rPr lang="en-US" dirty="0">
                <a:sym typeface="Symbol"/>
              </a:rPr>
              <a:t>(</a:t>
            </a:r>
            <a:r>
              <a:rPr lang="en-US" i="1" dirty="0" err="1">
                <a:sym typeface="Symbol"/>
              </a:rPr>
              <a:t>x</a:t>
            </a:r>
            <a:r>
              <a:rPr lang="en-US" dirty="0" err="1">
                <a:sym typeface="Symbol"/>
              </a:rPr>
              <a:t>,</a:t>
            </a:r>
            <a:r>
              <a:rPr lang="en-US" i="1" dirty="0" err="1">
                <a:sym typeface="Symbol"/>
              </a:rPr>
              <a:t>x</a:t>
            </a:r>
            <a:r>
              <a:rPr lang="en-US" dirty="0">
                <a:sym typeface="Symbol"/>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Disjunction</a:t>
            </a:r>
          </a:p>
        </p:txBody>
      </p:sp>
      <p:sp>
        <p:nvSpPr>
          <p:cNvPr id="3" name="Content Placeholder 2"/>
          <p:cNvSpPr>
            <a:spLocks noGrp="1"/>
          </p:cNvSpPr>
          <p:nvPr>
            <p:ph idx="1"/>
          </p:nvPr>
        </p:nvSpPr>
        <p:spPr>
          <a:xfrm>
            <a:off x="457200" y="1935480"/>
            <a:ext cx="8229600" cy="4693920"/>
          </a:xfrm>
        </p:spPr>
        <p:txBody>
          <a:bodyPr>
            <a:normAutofit lnSpcReduction="10000"/>
          </a:bodyPr>
          <a:lstStyle/>
          <a:p>
            <a:r>
              <a:rPr lang="en-US" dirty="0"/>
              <a:t>The </a:t>
            </a:r>
            <a:r>
              <a:rPr lang="en-US" i="1" dirty="0"/>
              <a:t>disjunction</a:t>
            </a:r>
            <a:r>
              <a:rPr lang="en-US" dirty="0"/>
              <a:t> of propositions  </a:t>
            </a:r>
            <a:r>
              <a:rPr lang="en-US" i="1" dirty="0">
                <a:latin typeface="Cambria Math" pitchFamily="18" charset="0"/>
                <a:ea typeface="Cambria Math" pitchFamily="18" charset="0"/>
              </a:rPr>
              <a:t>p</a:t>
            </a:r>
            <a:r>
              <a:rPr lang="en-US" dirty="0"/>
              <a:t>  and </a:t>
            </a:r>
            <a:r>
              <a:rPr lang="en-US" i="1" dirty="0">
                <a:latin typeface="Cambria Math" pitchFamily="18" charset="0"/>
                <a:ea typeface="Cambria Math" pitchFamily="18" charset="0"/>
              </a:rPr>
              <a:t>q</a:t>
            </a:r>
            <a:r>
              <a:rPr lang="en-US" dirty="0"/>
              <a:t>   is denoted by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and has this truth table:</a:t>
            </a:r>
          </a:p>
          <a:p>
            <a:endParaRPr lang="en-US" dirty="0"/>
          </a:p>
          <a:p>
            <a:endParaRPr lang="en-US" dirty="0"/>
          </a:p>
          <a:p>
            <a:endParaRPr lang="en-US" dirty="0"/>
          </a:p>
          <a:p>
            <a:pPr>
              <a:buNone/>
            </a:pPr>
            <a:endParaRPr lang="en-US" b="1" dirty="0"/>
          </a:p>
          <a:p>
            <a:r>
              <a:rPr lang="en-US" b="1" dirty="0"/>
              <a:t>Example</a:t>
            </a:r>
            <a:r>
              <a:rPr lang="en-US" dirty="0"/>
              <a:t>:  If </a:t>
            </a:r>
            <a:r>
              <a:rPr lang="en-US" i="1" dirty="0">
                <a:latin typeface="Cambria Math" pitchFamily="18" charset="0"/>
                <a:ea typeface="Cambria Math" pitchFamily="18" charset="0"/>
              </a:rPr>
              <a:t>p</a:t>
            </a:r>
            <a:r>
              <a:rPr lang="en-US" dirty="0"/>
              <a:t>  denotes “I am at home.” and </a:t>
            </a:r>
            <a:r>
              <a:rPr lang="en-US" i="1" dirty="0">
                <a:latin typeface="Cambria Math" pitchFamily="18" charset="0"/>
                <a:ea typeface="Cambria Math" pitchFamily="18" charset="0"/>
              </a:rPr>
              <a:t>q</a:t>
            </a:r>
            <a:r>
              <a:rPr lang="en-US" dirty="0"/>
              <a:t>  denotes “It is raining.” then </a:t>
            </a:r>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r>
              <a:rPr lang="en-US" dirty="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213360">
                <a:tc>
                  <a:txBody>
                    <a:bodyPr/>
                    <a:lstStyle/>
                    <a:p>
                      <a:r>
                        <a:rPr lang="en-US" i="1" dirty="0">
                          <a:latin typeface="Cambria Math" pitchFamily="18" charset="0"/>
                          <a:ea typeface="Cambria Math" pitchFamily="18" charset="0"/>
                        </a:rPr>
                        <a:t>p</a:t>
                      </a:r>
                      <a:endParaRPr lang="en-US" dirty="0"/>
                    </a:p>
                  </a:txBody>
                  <a:tcPr marL="91441" marR="91441"/>
                </a:tc>
                <a:tc>
                  <a:txBody>
                    <a:bodyPr/>
                    <a:lstStyle/>
                    <a:p>
                      <a:r>
                        <a:rPr lang="en-US" i="1" dirty="0">
                          <a:latin typeface="Cambria Math" pitchFamily="18" charset="0"/>
                          <a:ea typeface="Cambria Math" pitchFamily="18" charset="0"/>
                        </a:rPr>
                        <a:t>q</a:t>
                      </a:r>
                      <a:r>
                        <a:rPr lang="en-US" dirty="0"/>
                        <a:t> </a:t>
                      </a:r>
                    </a:p>
                  </a:txBody>
                  <a:tcPr marL="91441" marR="91441"/>
                </a:tc>
                <a:tc>
                  <a:txBody>
                    <a:bodyPr/>
                    <a:lstStyle/>
                    <a:p>
                      <a:r>
                        <a:rPr lang="en-US" i="1" dirty="0">
                          <a:latin typeface="Cambria Math" pitchFamily="18" charset="0"/>
                          <a:ea typeface="Cambria Math" pitchFamily="18" charset="0"/>
                        </a:rPr>
                        <a:t>p </a:t>
                      </a:r>
                      <a:r>
                        <a:rPr lang="en-US" dirty="0">
                          <a:latin typeface="Cambria Math" pitchFamily="18" charset="0"/>
                          <a:ea typeface="Cambria Math" pitchFamily="18" charset="0"/>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0480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30480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0480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Negating Nested Quantifiers</a:t>
            </a:r>
          </a:p>
        </p:txBody>
      </p:sp>
      <p:sp>
        <p:nvSpPr>
          <p:cNvPr id="3" name="Content Placeholder 2"/>
          <p:cNvSpPr>
            <a:spLocks noGrp="1"/>
          </p:cNvSpPr>
          <p:nvPr>
            <p:ph idx="1"/>
          </p:nvPr>
        </p:nvSpPr>
        <p:spPr>
          <a:xfrm>
            <a:off x="457200" y="1066800"/>
            <a:ext cx="8229600" cy="5562600"/>
          </a:xfrm>
        </p:spPr>
        <p:txBody>
          <a:bodyPr>
            <a:normAutofit fontScale="62500" lnSpcReduction="20000"/>
          </a:bodyPr>
          <a:lstStyle/>
          <a:p>
            <a:pPr>
              <a:buNone/>
            </a:pPr>
            <a:r>
              <a:rPr lang="en-US" b="1" dirty="0"/>
              <a:t>Example:</a:t>
            </a:r>
            <a:r>
              <a:rPr lang="en-US" dirty="0"/>
              <a:t> Recall the logical expression developed three slides back:</a:t>
            </a:r>
          </a:p>
          <a:p>
            <a:pPr>
              <a:buNone/>
            </a:pPr>
            <a:r>
              <a:rPr lang="en-US" dirty="0"/>
              <a:t>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w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a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w,f</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f,a</a:t>
            </a:r>
            <a:r>
              <a:rPr lang="en-US" dirty="0">
                <a:latin typeface="Cambria Math" pitchFamily="18" charset="0"/>
                <a:ea typeface="Cambria Math" pitchFamily="18" charset="0"/>
                <a:sym typeface="Symbol"/>
              </a:rPr>
              <a:t>))</a:t>
            </a:r>
            <a:endParaRPr lang="en-US" dirty="0"/>
          </a:p>
          <a:p>
            <a:pPr>
              <a:buNone/>
            </a:pPr>
            <a:r>
              <a:rPr lang="en-US" b="1" dirty="0"/>
              <a:t>    Part </a:t>
            </a:r>
            <a:r>
              <a:rPr lang="en-US" b="1" dirty="0">
                <a:latin typeface="Cambria Math" pitchFamily="18" charset="0"/>
                <a:ea typeface="Cambria Math" pitchFamily="18" charset="0"/>
              </a:rPr>
              <a:t>1</a:t>
            </a:r>
            <a:r>
              <a:rPr lang="en-US" dirty="0"/>
              <a:t>: Use quantifiers to express the statement that “There does not exist a woman who has taken a flight on every airline in the world.”</a:t>
            </a:r>
          </a:p>
          <a:p>
            <a:pPr>
              <a:buNone/>
            </a:pPr>
            <a:r>
              <a:rPr lang="en-US" dirty="0"/>
              <a:t>    </a:t>
            </a:r>
            <a:r>
              <a:rPr lang="en-US" b="1" dirty="0"/>
              <a:t>Solution</a:t>
            </a:r>
            <a:r>
              <a:rPr lang="en-US" dirty="0"/>
              <a:t>: </a:t>
            </a:r>
            <a:r>
              <a:rPr lang="en-US" dirty="0">
                <a:latin typeface="Cambria Math"/>
                <a:ea typeface="Cambria Math"/>
              </a:rPr>
              <a:t>¬</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w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a </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f</a:t>
            </a:r>
            <a:r>
              <a:rPr lang="en-US" dirty="0">
                <a:latin typeface="Cambria Math" pitchFamily="18" charset="0"/>
                <a:ea typeface="Cambria Math" pitchFamily="18" charset="0"/>
                <a:sym typeface="Symbol"/>
              </a:rPr>
              <a:t>  (</a:t>
            </a:r>
            <a:r>
              <a:rPr lang="en-US" i="1" dirty="0">
                <a:latin typeface="Cambria Math" pitchFamily="18" charset="0"/>
                <a:ea typeface="Cambria Math" pitchFamily="18" charset="0"/>
                <a:sym typeface="Symbol"/>
              </a:rPr>
              <a:t>P</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w,f</a:t>
            </a:r>
            <a:r>
              <a:rPr lang="en-US" i="1" dirty="0">
                <a:latin typeface="Cambria Math" pitchFamily="18" charset="0"/>
                <a:ea typeface="Cambria Math" pitchFamily="18" charset="0"/>
                <a:sym typeface="Symbol"/>
              </a:rPr>
              <a:t> </a:t>
            </a:r>
            <a:r>
              <a:rPr lang="en-US" dirty="0">
                <a:latin typeface="Cambria Math" pitchFamily="18" charset="0"/>
                <a:ea typeface="Cambria Math" pitchFamily="18" charset="0"/>
                <a:sym typeface="Symbol"/>
              </a:rPr>
              <a:t>) ∧ </a:t>
            </a:r>
            <a:r>
              <a:rPr lang="en-US" i="1" dirty="0">
                <a:latin typeface="Cambria Math" pitchFamily="18" charset="0"/>
                <a:ea typeface="Cambria Math" pitchFamily="18" charset="0"/>
                <a:sym typeface="Symbol"/>
              </a:rPr>
              <a:t>Q</a:t>
            </a:r>
            <a:r>
              <a:rPr lang="en-US" dirty="0">
                <a:latin typeface="Cambria Math" pitchFamily="18" charset="0"/>
                <a:ea typeface="Cambria Math" pitchFamily="18" charset="0"/>
                <a:sym typeface="Symbol"/>
              </a:rPr>
              <a:t>(</a:t>
            </a:r>
            <a:r>
              <a:rPr lang="en-US" i="1" dirty="0" err="1">
                <a:latin typeface="Cambria Math" pitchFamily="18" charset="0"/>
                <a:ea typeface="Cambria Math" pitchFamily="18" charset="0"/>
                <a:sym typeface="Symbol"/>
              </a:rPr>
              <a:t>f,a</a:t>
            </a:r>
            <a:r>
              <a:rPr lang="en-US" dirty="0">
                <a:latin typeface="Cambria Math" pitchFamily="18" charset="0"/>
                <a:ea typeface="Cambria Math" pitchFamily="18" charset="0"/>
                <a:sym typeface="Symbol"/>
              </a:rPr>
              <a:t>)) </a:t>
            </a:r>
          </a:p>
          <a:p>
            <a:pPr>
              <a:buNone/>
            </a:pPr>
            <a:r>
              <a:rPr lang="en-US" dirty="0"/>
              <a:t>    </a:t>
            </a:r>
            <a:r>
              <a:rPr lang="en-US" b="1" dirty="0"/>
              <a:t>Part </a:t>
            </a:r>
            <a:r>
              <a:rPr lang="en-US" b="1" dirty="0">
                <a:latin typeface="Cambria Math" pitchFamily="18" charset="0"/>
                <a:ea typeface="Cambria Math" pitchFamily="18" charset="0"/>
              </a:rPr>
              <a:t>2</a:t>
            </a:r>
            <a:r>
              <a:rPr lang="en-US" dirty="0"/>
              <a:t>: Now use De Morgan’s Laws to move the negation as far inwards as possible.</a:t>
            </a:r>
          </a:p>
          <a:p>
            <a:pPr>
              <a:buNone/>
            </a:pPr>
            <a:r>
              <a:rPr lang="en-US" dirty="0"/>
              <a:t>    </a:t>
            </a:r>
            <a:r>
              <a:rPr lang="en-US" b="1" dirty="0"/>
              <a:t>Solution</a:t>
            </a:r>
            <a:r>
              <a:rPr lang="en-US" dirty="0"/>
              <a:t>:</a:t>
            </a:r>
          </a:p>
          <a:p>
            <a:pPr marL="914400" lvl="1" indent="-514350">
              <a:buFont typeface="+mj-lt"/>
              <a:buAutoNum type="arabicPeriod"/>
            </a:pPr>
            <a:r>
              <a:rPr lang="en-US" dirty="0"/>
              <a:t> </a:t>
            </a:r>
            <a:r>
              <a:rPr lang="en-US" sz="3200" dirty="0">
                <a:latin typeface="Cambria Math"/>
                <a:ea typeface="Cambria Math"/>
              </a:rPr>
              <a:t>¬</a:t>
            </a:r>
            <a:r>
              <a:rPr lang="en-US" sz="3200" dirty="0">
                <a:latin typeface="Cambria Math" pitchFamily="18" charset="0"/>
                <a:ea typeface="Cambria Math" pitchFamily="18" charset="0"/>
                <a:sym typeface="Symbol"/>
              </a:rPr>
              <a:t></a:t>
            </a:r>
            <a:r>
              <a:rPr lang="en-US" sz="3200" i="1" dirty="0">
                <a:latin typeface="Cambria Math" pitchFamily="18" charset="0"/>
                <a:ea typeface="Cambria Math" pitchFamily="18" charset="0"/>
                <a:sym typeface="Symbol"/>
              </a:rPr>
              <a:t>w </a:t>
            </a:r>
            <a:r>
              <a:rPr lang="en-US" sz="3200" dirty="0">
                <a:latin typeface="Cambria Math" pitchFamily="18" charset="0"/>
                <a:ea typeface="Cambria Math" pitchFamily="18" charset="0"/>
                <a:sym typeface="Symbol"/>
              </a:rPr>
              <a:t></a:t>
            </a:r>
            <a:r>
              <a:rPr lang="en-US" sz="3200" i="1" dirty="0">
                <a:latin typeface="Cambria Math" pitchFamily="18" charset="0"/>
                <a:ea typeface="Cambria Math" pitchFamily="18" charset="0"/>
                <a:sym typeface="Symbol"/>
              </a:rPr>
              <a:t>a </a:t>
            </a:r>
            <a:r>
              <a:rPr lang="en-US" sz="3200" dirty="0">
                <a:latin typeface="Cambria Math" pitchFamily="18" charset="0"/>
                <a:ea typeface="Cambria Math" pitchFamily="18" charset="0"/>
                <a:sym typeface="Symbol"/>
              </a:rPr>
              <a:t></a:t>
            </a:r>
            <a:r>
              <a:rPr lang="en-US" sz="3200" i="1" dirty="0">
                <a:latin typeface="Cambria Math" pitchFamily="18" charset="0"/>
                <a:ea typeface="Cambria Math" pitchFamily="18" charset="0"/>
                <a:sym typeface="Symbol"/>
              </a:rPr>
              <a:t>f</a:t>
            </a:r>
            <a:r>
              <a:rPr lang="en-US" sz="3200" dirty="0">
                <a:latin typeface="Cambria Math" pitchFamily="18" charset="0"/>
                <a:ea typeface="Cambria Math" pitchFamily="18" charset="0"/>
                <a:sym typeface="Symbol"/>
              </a:rPr>
              <a:t>  (</a:t>
            </a:r>
            <a:r>
              <a:rPr lang="en-US" sz="3200" i="1" dirty="0">
                <a:latin typeface="Cambria Math" pitchFamily="18" charset="0"/>
                <a:ea typeface="Cambria Math" pitchFamily="18" charset="0"/>
                <a:sym typeface="Symbol"/>
              </a:rPr>
              <a:t>P</a:t>
            </a:r>
            <a:r>
              <a:rPr lang="en-US" sz="3200" dirty="0">
                <a:latin typeface="Cambria Math" pitchFamily="18" charset="0"/>
                <a:ea typeface="Cambria Math" pitchFamily="18" charset="0"/>
                <a:sym typeface="Symbol"/>
              </a:rPr>
              <a:t>(</a:t>
            </a:r>
            <a:r>
              <a:rPr lang="en-US" sz="3200" i="1" dirty="0" err="1">
                <a:latin typeface="Cambria Math" pitchFamily="18" charset="0"/>
                <a:ea typeface="Cambria Math" pitchFamily="18" charset="0"/>
                <a:sym typeface="Symbol"/>
              </a:rPr>
              <a:t>w,f</a:t>
            </a:r>
            <a:r>
              <a:rPr lang="en-US" sz="3200" i="1" dirty="0">
                <a:latin typeface="Cambria Math" pitchFamily="18" charset="0"/>
                <a:ea typeface="Cambria Math" pitchFamily="18" charset="0"/>
                <a:sym typeface="Symbol"/>
              </a:rPr>
              <a:t> </a:t>
            </a:r>
            <a:r>
              <a:rPr lang="en-US" sz="3200" dirty="0">
                <a:latin typeface="Cambria Math" pitchFamily="18" charset="0"/>
                <a:ea typeface="Cambria Math" pitchFamily="18" charset="0"/>
                <a:sym typeface="Symbol"/>
              </a:rPr>
              <a:t>) ∧ </a:t>
            </a:r>
            <a:r>
              <a:rPr lang="en-US" sz="3200" i="1" dirty="0">
                <a:latin typeface="Cambria Math" pitchFamily="18" charset="0"/>
                <a:ea typeface="Cambria Math" pitchFamily="18" charset="0"/>
                <a:sym typeface="Symbol"/>
              </a:rPr>
              <a:t>Q</a:t>
            </a:r>
            <a:r>
              <a:rPr lang="en-US" sz="3200" dirty="0">
                <a:latin typeface="Cambria Math" pitchFamily="18" charset="0"/>
                <a:ea typeface="Cambria Math" pitchFamily="18" charset="0"/>
                <a:sym typeface="Symbol"/>
              </a:rPr>
              <a:t>(</a:t>
            </a:r>
            <a:r>
              <a:rPr lang="en-US" sz="3200" i="1" dirty="0" err="1">
                <a:latin typeface="Cambria Math" pitchFamily="18" charset="0"/>
                <a:ea typeface="Cambria Math" pitchFamily="18" charset="0"/>
                <a:sym typeface="Symbol"/>
              </a:rPr>
              <a:t>f,a</a:t>
            </a:r>
            <a:r>
              <a:rPr lang="en-US" sz="3200" dirty="0">
                <a:latin typeface="Cambria Math" pitchFamily="18" charset="0"/>
                <a:ea typeface="Cambria Math" pitchFamily="18" charset="0"/>
                <a:sym typeface="Symbol"/>
              </a:rPr>
              <a:t>)) </a:t>
            </a:r>
          </a:p>
          <a:p>
            <a:pPr marL="914400" lvl="1" indent="-514350">
              <a:buFont typeface="+mj-lt"/>
              <a:buAutoNum type="arabicPeriod"/>
            </a:pPr>
            <a:r>
              <a:rPr lang="en-US" sz="3200" dirty="0">
                <a:latin typeface="Cambria Math" pitchFamily="18" charset="0"/>
                <a:ea typeface="Cambria Math" pitchFamily="18" charset="0"/>
                <a:sym typeface="Symbol"/>
              </a:rPr>
              <a:t> </a:t>
            </a:r>
            <a:r>
              <a:rPr lang="en-US" sz="3200" i="1" dirty="0">
                <a:latin typeface="Cambria Math" pitchFamily="18" charset="0"/>
                <a:ea typeface="Cambria Math" pitchFamily="18" charset="0"/>
                <a:sym typeface="Symbol"/>
              </a:rPr>
              <a:t>w</a:t>
            </a:r>
            <a:r>
              <a:rPr lang="en-US" sz="3200" dirty="0">
                <a:latin typeface="Cambria Math"/>
                <a:ea typeface="Cambria Math"/>
              </a:rPr>
              <a:t> ¬</a:t>
            </a:r>
            <a:r>
              <a:rPr lang="en-US" sz="3200" i="1" dirty="0">
                <a:latin typeface="Cambria Math" pitchFamily="18" charset="0"/>
                <a:ea typeface="Cambria Math" pitchFamily="18" charset="0"/>
                <a:sym typeface="Symbol"/>
              </a:rPr>
              <a:t> </a:t>
            </a:r>
            <a:r>
              <a:rPr lang="en-US" sz="3200" dirty="0">
                <a:latin typeface="Cambria Math" pitchFamily="18" charset="0"/>
                <a:ea typeface="Cambria Math" pitchFamily="18" charset="0"/>
                <a:sym typeface="Symbol"/>
              </a:rPr>
              <a:t></a:t>
            </a:r>
            <a:r>
              <a:rPr lang="en-US" sz="3200" i="1" dirty="0">
                <a:latin typeface="Cambria Math" pitchFamily="18" charset="0"/>
                <a:ea typeface="Cambria Math" pitchFamily="18" charset="0"/>
                <a:sym typeface="Symbol"/>
              </a:rPr>
              <a:t>a </a:t>
            </a:r>
            <a:r>
              <a:rPr lang="en-US" sz="3200" dirty="0">
                <a:latin typeface="Cambria Math" pitchFamily="18" charset="0"/>
                <a:ea typeface="Cambria Math" pitchFamily="18" charset="0"/>
                <a:sym typeface="Symbol"/>
              </a:rPr>
              <a:t></a:t>
            </a:r>
            <a:r>
              <a:rPr lang="en-US" sz="3200" i="1" dirty="0">
                <a:latin typeface="Cambria Math" pitchFamily="18" charset="0"/>
                <a:ea typeface="Cambria Math" pitchFamily="18" charset="0"/>
                <a:sym typeface="Symbol"/>
              </a:rPr>
              <a:t>f</a:t>
            </a:r>
            <a:r>
              <a:rPr lang="en-US" sz="3200" dirty="0">
                <a:latin typeface="Cambria Math" pitchFamily="18" charset="0"/>
                <a:ea typeface="Cambria Math" pitchFamily="18" charset="0"/>
                <a:sym typeface="Symbol"/>
              </a:rPr>
              <a:t>  (</a:t>
            </a:r>
            <a:r>
              <a:rPr lang="en-US" sz="3200" i="1" dirty="0">
                <a:latin typeface="Cambria Math" pitchFamily="18" charset="0"/>
                <a:ea typeface="Cambria Math" pitchFamily="18" charset="0"/>
                <a:sym typeface="Symbol"/>
              </a:rPr>
              <a:t>P</a:t>
            </a:r>
            <a:r>
              <a:rPr lang="en-US" sz="3200" dirty="0">
                <a:latin typeface="Cambria Math" pitchFamily="18" charset="0"/>
                <a:ea typeface="Cambria Math" pitchFamily="18" charset="0"/>
                <a:sym typeface="Symbol"/>
              </a:rPr>
              <a:t>(</a:t>
            </a:r>
            <a:r>
              <a:rPr lang="en-US" sz="3200" i="1" dirty="0" err="1">
                <a:latin typeface="Cambria Math" pitchFamily="18" charset="0"/>
                <a:ea typeface="Cambria Math" pitchFamily="18" charset="0"/>
                <a:sym typeface="Symbol"/>
              </a:rPr>
              <a:t>w,f</a:t>
            </a:r>
            <a:r>
              <a:rPr lang="en-US" sz="3200" i="1" dirty="0">
                <a:latin typeface="Cambria Math" pitchFamily="18" charset="0"/>
                <a:ea typeface="Cambria Math" pitchFamily="18" charset="0"/>
                <a:sym typeface="Symbol"/>
              </a:rPr>
              <a:t> </a:t>
            </a:r>
            <a:r>
              <a:rPr lang="en-US" sz="3200" dirty="0">
                <a:latin typeface="Cambria Math" pitchFamily="18" charset="0"/>
                <a:ea typeface="Cambria Math" pitchFamily="18" charset="0"/>
                <a:sym typeface="Symbol"/>
              </a:rPr>
              <a:t>) ∧ </a:t>
            </a:r>
            <a:r>
              <a:rPr lang="en-US" sz="3200" i="1" dirty="0">
                <a:latin typeface="Cambria Math" pitchFamily="18" charset="0"/>
                <a:ea typeface="Cambria Math" pitchFamily="18" charset="0"/>
                <a:sym typeface="Symbol"/>
              </a:rPr>
              <a:t>Q</a:t>
            </a:r>
            <a:r>
              <a:rPr lang="en-US" sz="3200" dirty="0">
                <a:latin typeface="Cambria Math" pitchFamily="18" charset="0"/>
                <a:ea typeface="Cambria Math" pitchFamily="18" charset="0"/>
                <a:sym typeface="Symbol"/>
              </a:rPr>
              <a:t>(</a:t>
            </a:r>
            <a:r>
              <a:rPr lang="en-US" sz="3200" i="1" dirty="0" err="1">
                <a:latin typeface="Cambria Math" pitchFamily="18" charset="0"/>
                <a:ea typeface="Cambria Math" pitchFamily="18" charset="0"/>
                <a:sym typeface="Symbol"/>
              </a:rPr>
              <a:t>f,a</a:t>
            </a:r>
            <a:r>
              <a:rPr lang="en-US" sz="3200" dirty="0">
                <a:latin typeface="Cambria Math" pitchFamily="18" charset="0"/>
                <a:ea typeface="Cambria Math" pitchFamily="18" charset="0"/>
                <a:sym typeface="Symbol"/>
              </a:rPr>
              <a:t>))  by De Morgan’s for </a:t>
            </a:r>
          </a:p>
          <a:p>
            <a:pPr marL="914400" lvl="1" indent="-514350">
              <a:buFont typeface="+mj-lt"/>
              <a:buAutoNum type="arabicPeriod"/>
            </a:pPr>
            <a:r>
              <a:rPr lang="en-US" sz="3200" dirty="0">
                <a:latin typeface="Cambria Math" pitchFamily="18" charset="0"/>
                <a:ea typeface="Cambria Math" pitchFamily="18" charset="0"/>
                <a:sym typeface="Symbol"/>
              </a:rPr>
              <a:t> </a:t>
            </a:r>
            <a:r>
              <a:rPr lang="en-US" sz="3200" i="1" dirty="0">
                <a:latin typeface="Cambria Math" pitchFamily="18" charset="0"/>
                <a:ea typeface="Cambria Math" pitchFamily="18" charset="0"/>
                <a:sym typeface="Symbol"/>
              </a:rPr>
              <a:t>w</a:t>
            </a:r>
            <a:r>
              <a:rPr lang="en-US" sz="3200" dirty="0">
                <a:latin typeface="Cambria Math"/>
                <a:ea typeface="Cambria Math"/>
              </a:rPr>
              <a:t> </a:t>
            </a:r>
            <a:r>
              <a:rPr lang="en-US" sz="3200" dirty="0">
                <a:latin typeface="Cambria Math" pitchFamily="18" charset="0"/>
                <a:ea typeface="Cambria Math" pitchFamily="18" charset="0"/>
                <a:sym typeface="Symbol"/>
              </a:rPr>
              <a:t> </a:t>
            </a:r>
            <a:r>
              <a:rPr lang="en-US" sz="3200" i="1" dirty="0">
                <a:latin typeface="Cambria Math" pitchFamily="18" charset="0"/>
                <a:ea typeface="Cambria Math" pitchFamily="18" charset="0"/>
                <a:sym typeface="Symbol"/>
              </a:rPr>
              <a:t>a </a:t>
            </a:r>
            <a:r>
              <a:rPr lang="en-US" sz="3200" dirty="0">
                <a:latin typeface="Cambria Math"/>
                <a:ea typeface="Cambria Math"/>
              </a:rPr>
              <a:t>¬</a:t>
            </a:r>
            <a:r>
              <a:rPr lang="en-US" sz="3200" i="1" dirty="0">
                <a:latin typeface="Cambria Math" pitchFamily="18" charset="0"/>
                <a:ea typeface="Cambria Math" pitchFamily="18" charset="0"/>
                <a:sym typeface="Symbol"/>
              </a:rPr>
              <a:t> </a:t>
            </a:r>
            <a:r>
              <a:rPr lang="en-US" sz="3200" dirty="0">
                <a:latin typeface="Cambria Math" pitchFamily="18" charset="0"/>
                <a:ea typeface="Cambria Math" pitchFamily="18" charset="0"/>
                <a:sym typeface="Symbol"/>
              </a:rPr>
              <a:t></a:t>
            </a:r>
            <a:r>
              <a:rPr lang="en-US" sz="3200" i="1" dirty="0">
                <a:latin typeface="Cambria Math" pitchFamily="18" charset="0"/>
                <a:ea typeface="Cambria Math" pitchFamily="18" charset="0"/>
                <a:sym typeface="Symbol"/>
              </a:rPr>
              <a:t>f</a:t>
            </a:r>
            <a:r>
              <a:rPr lang="en-US" sz="3200" dirty="0">
                <a:latin typeface="Cambria Math" pitchFamily="18" charset="0"/>
                <a:ea typeface="Cambria Math" pitchFamily="18" charset="0"/>
                <a:sym typeface="Symbol"/>
              </a:rPr>
              <a:t>  (</a:t>
            </a:r>
            <a:r>
              <a:rPr lang="en-US" sz="3200" i="1" dirty="0">
                <a:latin typeface="Cambria Math" pitchFamily="18" charset="0"/>
                <a:ea typeface="Cambria Math" pitchFamily="18" charset="0"/>
                <a:sym typeface="Symbol"/>
              </a:rPr>
              <a:t>P</a:t>
            </a:r>
            <a:r>
              <a:rPr lang="en-US" sz="3200" dirty="0">
                <a:latin typeface="Cambria Math" pitchFamily="18" charset="0"/>
                <a:ea typeface="Cambria Math" pitchFamily="18" charset="0"/>
                <a:sym typeface="Symbol"/>
              </a:rPr>
              <a:t>(</a:t>
            </a:r>
            <a:r>
              <a:rPr lang="en-US" sz="3200" i="1" dirty="0" err="1">
                <a:latin typeface="Cambria Math" pitchFamily="18" charset="0"/>
                <a:ea typeface="Cambria Math" pitchFamily="18" charset="0"/>
                <a:sym typeface="Symbol"/>
              </a:rPr>
              <a:t>w,f</a:t>
            </a:r>
            <a:r>
              <a:rPr lang="en-US" sz="3200" i="1" dirty="0">
                <a:latin typeface="Cambria Math" pitchFamily="18" charset="0"/>
                <a:ea typeface="Cambria Math" pitchFamily="18" charset="0"/>
                <a:sym typeface="Symbol"/>
              </a:rPr>
              <a:t> </a:t>
            </a:r>
            <a:r>
              <a:rPr lang="en-US" sz="3200" dirty="0">
                <a:latin typeface="Cambria Math" pitchFamily="18" charset="0"/>
                <a:ea typeface="Cambria Math" pitchFamily="18" charset="0"/>
                <a:sym typeface="Symbol"/>
              </a:rPr>
              <a:t>) ∧ </a:t>
            </a:r>
            <a:r>
              <a:rPr lang="en-US" sz="3200" i="1" dirty="0">
                <a:latin typeface="Cambria Math" pitchFamily="18" charset="0"/>
                <a:ea typeface="Cambria Math" pitchFamily="18" charset="0"/>
                <a:sym typeface="Symbol"/>
              </a:rPr>
              <a:t>Q</a:t>
            </a:r>
            <a:r>
              <a:rPr lang="en-US" sz="3200" dirty="0">
                <a:latin typeface="Cambria Math" pitchFamily="18" charset="0"/>
                <a:ea typeface="Cambria Math" pitchFamily="18" charset="0"/>
                <a:sym typeface="Symbol"/>
              </a:rPr>
              <a:t>(</a:t>
            </a:r>
            <a:r>
              <a:rPr lang="en-US" sz="3200" i="1" dirty="0" err="1">
                <a:latin typeface="Cambria Math" pitchFamily="18" charset="0"/>
                <a:ea typeface="Cambria Math" pitchFamily="18" charset="0"/>
                <a:sym typeface="Symbol"/>
              </a:rPr>
              <a:t>f,a</a:t>
            </a:r>
            <a:r>
              <a:rPr lang="en-US" sz="3200" dirty="0">
                <a:latin typeface="Cambria Math" pitchFamily="18" charset="0"/>
                <a:ea typeface="Cambria Math" pitchFamily="18" charset="0"/>
                <a:sym typeface="Symbol"/>
              </a:rPr>
              <a:t>))  by De Morgan’s for </a:t>
            </a:r>
          </a:p>
          <a:p>
            <a:pPr marL="914400" lvl="1" indent="-514350">
              <a:buFont typeface="+mj-lt"/>
              <a:buAutoNum type="arabicPeriod"/>
            </a:pPr>
            <a:r>
              <a:rPr lang="en-US" sz="3200" dirty="0">
                <a:latin typeface="Cambria Math" pitchFamily="18" charset="0"/>
                <a:ea typeface="Cambria Math" pitchFamily="18" charset="0"/>
                <a:sym typeface="Symbol"/>
              </a:rPr>
              <a:t></a:t>
            </a:r>
            <a:r>
              <a:rPr lang="en-US" sz="3200" i="1" dirty="0">
                <a:latin typeface="Cambria Math" pitchFamily="18" charset="0"/>
                <a:ea typeface="Cambria Math" pitchFamily="18" charset="0"/>
                <a:sym typeface="Symbol"/>
              </a:rPr>
              <a:t>w</a:t>
            </a:r>
            <a:r>
              <a:rPr lang="en-US" sz="3200" dirty="0">
                <a:latin typeface="Cambria Math"/>
                <a:ea typeface="Cambria Math"/>
              </a:rPr>
              <a:t> </a:t>
            </a:r>
            <a:r>
              <a:rPr lang="en-US" sz="3200" dirty="0">
                <a:latin typeface="Cambria Math" pitchFamily="18" charset="0"/>
                <a:ea typeface="Cambria Math" pitchFamily="18" charset="0"/>
                <a:sym typeface="Symbol"/>
              </a:rPr>
              <a:t> </a:t>
            </a:r>
            <a:r>
              <a:rPr lang="en-US" sz="3200" i="1" dirty="0">
                <a:latin typeface="Cambria Math" pitchFamily="18" charset="0"/>
                <a:ea typeface="Cambria Math" pitchFamily="18" charset="0"/>
                <a:sym typeface="Symbol"/>
              </a:rPr>
              <a:t>a </a:t>
            </a:r>
            <a:r>
              <a:rPr lang="en-US" sz="3200" dirty="0">
                <a:latin typeface="Cambria Math" pitchFamily="18" charset="0"/>
                <a:ea typeface="Cambria Math" pitchFamily="18" charset="0"/>
                <a:sym typeface="Symbol"/>
              </a:rPr>
              <a:t></a:t>
            </a:r>
            <a:r>
              <a:rPr lang="en-US" sz="3200" i="1" dirty="0">
                <a:latin typeface="Cambria Math" pitchFamily="18" charset="0"/>
                <a:ea typeface="Cambria Math" pitchFamily="18" charset="0"/>
                <a:sym typeface="Symbol"/>
              </a:rPr>
              <a:t>f</a:t>
            </a:r>
            <a:r>
              <a:rPr lang="en-US" sz="3200" dirty="0">
                <a:latin typeface="Cambria Math" pitchFamily="18" charset="0"/>
                <a:ea typeface="Cambria Math" pitchFamily="18" charset="0"/>
                <a:sym typeface="Symbol"/>
              </a:rPr>
              <a:t> </a:t>
            </a:r>
            <a:r>
              <a:rPr lang="en-US" sz="3200" dirty="0">
                <a:latin typeface="Cambria Math"/>
                <a:ea typeface="Cambria Math"/>
              </a:rPr>
              <a:t>¬</a:t>
            </a:r>
            <a:r>
              <a:rPr lang="en-US" sz="3200" dirty="0">
                <a:latin typeface="Cambria Math" pitchFamily="18" charset="0"/>
                <a:ea typeface="Cambria Math" pitchFamily="18" charset="0"/>
                <a:sym typeface="Symbol"/>
              </a:rPr>
              <a:t> (</a:t>
            </a:r>
            <a:r>
              <a:rPr lang="en-US" sz="3200" i="1" dirty="0">
                <a:latin typeface="Cambria Math" pitchFamily="18" charset="0"/>
                <a:ea typeface="Cambria Math" pitchFamily="18" charset="0"/>
                <a:sym typeface="Symbol"/>
              </a:rPr>
              <a:t>P</a:t>
            </a:r>
            <a:r>
              <a:rPr lang="en-US" sz="3200" dirty="0">
                <a:latin typeface="Cambria Math" pitchFamily="18" charset="0"/>
                <a:ea typeface="Cambria Math" pitchFamily="18" charset="0"/>
                <a:sym typeface="Symbol"/>
              </a:rPr>
              <a:t>(</a:t>
            </a:r>
            <a:r>
              <a:rPr lang="en-US" sz="3200" i="1" dirty="0" err="1">
                <a:latin typeface="Cambria Math" pitchFamily="18" charset="0"/>
                <a:ea typeface="Cambria Math" pitchFamily="18" charset="0"/>
                <a:sym typeface="Symbol"/>
              </a:rPr>
              <a:t>w,f</a:t>
            </a:r>
            <a:r>
              <a:rPr lang="en-US" sz="3200" i="1" dirty="0">
                <a:latin typeface="Cambria Math" pitchFamily="18" charset="0"/>
                <a:ea typeface="Cambria Math" pitchFamily="18" charset="0"/>
                <a:sym typeface="Symbol"/>
              </a:rPr>
              <a:t> </a:t>
            </a:r>
            <a:r>
              <a:rPr lang="en-US" sz="3200" dirty="0">
                <a:latin typeface="Cambria Math" pitchFamily="18" charset="0"/>
                <a:ea typeface="Cambria Math" pitchFamily="18" charset="0"/>
                <a:sym typeface="Symbol"/>
              </a:rPr>
              <a:t>) ∧ </a:t>
            </a:r>
            <a:r>
              <a:rPr lang="en-US" sz="3200" i="1" dirty="0">
                <a:latin typeface="Cambria Math" pitchFamily="18" charset="0"/>
                <a:ea typeface="Cambria Math" pitchFamily="18" charset="0"/>
                <a:sym typeface="Symbol"/>
              </a:rPr>
              <a:t>Q</a:t>
            </a:r>
            <a:r>
              <a:rPr lang="en-US" sz="3200" dirty="0">
                <a:latin typeface="Cambria Math" pitchFamily="18" charset="0"/>
                <a:ea typeface="Cambria Math" pitchFamily="18" charset="0"/>
                <a:sym typeface="Symbol"/>
              </a:rPr>
              <a:t>(</a:t>
            </a:r>
            <a:r>
              <a:rPr lang="en-US" sz="3200" i="1" dirty="0" err="1">
                <a:latin typeface="Cambria Math" pitchFamily="18" charset="0"/>
                <a:ea typeface="Cambria Math" pitchFamily="18" charset="0"/>
                <a:sym typeface="Symbol"/>
              </a:rPr>
              <a:t>f,a</a:t>
            </a:r>
            <a:r>
              <a:rPr lang="en-US" sz="3200" dirty="0">
                <a:latin typeface="Cambria Math" pitchFamily="18" charset="0"/>
                <a:ea typeface="Cambria Math" pitchFamily="18" charset="0"/>
                <a:sym typeface="Symbol"/>
              </a:rPr>
              <a:t>))   by De Morgan’s for </a:t>
            </a:r>
          </a:p>
          <a:p>
            <a:pPr marL="914400" lvl="1" indent="-514350">
              <a:buFont typeface="+mj-lt"/>
              <a:buAutoNum type="arabicPeriod"/>
            </a:pPr>
            <a:r>
              <a:rPr lang="en-US" sz="3200" dirty="0">
                <a:latin typeface="Cambria Math" pitchFamily="18" charset="0"/>
                <a:ea typeface="Cambria Math" pitchFamily="18" charset="0"/>
                <a:sym typeface="Symbol"/>
              </a:rPr>
              <a:t></a:t>
            </a:r>
            <a:r>
              <a:rPr lang="en-US" sz="3200" i="1" dirty="0">
                <a:latin typeface="Cambria Math" pitchFamily="18" charset="0"/>
                <a:ea typeface="Cambria Math" pitchFamily="18" charset="0"/>
                <a:sym typeface="Symbol"/>
              </a:rPr>
              <a:t>w</a:t>
            </a:r>
            <a:r>
              <a:rPr lang="en-US" sz="3200" dirty="0">
                <a:latin typeface="Cambria Math"/>
                <a:ea typeface="Cambria Math"/>
              </a:rPr>
              <a:t> </a:t>
            </a:r>
            <a:r>
              <a:rPr lang="en-US" sz="3200" dirty="0">
                <a:latin typeface="Cambria Math" pitchFamily="18" charset="0"/>
                <a:ea typeface="Cambria Math" pitchFamily="18" charset="0"/>
                <a:sym typeface="Symbol"/>
              </a:rPr>
              <a:t> </a:t>
            </a:r>
            <a:r>
              <a:rPr lang="en-US" sz="3200" i="1" dirty="0">
                <a:latin typeface="Cambria Math" pitchFamily="18" charset="0"/>
                <a:ea typeface="Cambria Math" pitchFamily="18" charset="0"/>
                <a:sym typeface="Symbol"/>
              </a:rPr>
              <a:t>a </a:t>
            </a:r>
            <a:r>
              <a:rPr lang="en-US" sz="3200" dirty="0">
                <a:latin typeface="Cambria Math" pitchFamily="18" charset="0"/>
                <a:ea typeface="Cambria Math" pitchFamily="18" charset="0"/>
                <a:sym typeface="Symbol"/>
              </a:rPr>
              <a:t></a:t>
            </a:r>
            <a:r>
              <a:rPr lang="en-US" sz="3200" i="1" dirty="0">
                <a:latin typeface="Cambria Math" pitchFamily="18" charset="0"/>
                <a:ea typeface="Cambria Math" pitchFamily="18" charset="0"/>
                <a:sym typeface="Symbol"/>
              </a:rPr>
              <a:t>f</a:t>
            </a:r>
            <a:r>
              <a:rPr lang="en-US" sz="3200" dirty="0">
                <a:latin typeface="Cambria Math" pitchFamily="18" charset="0"/>
                <a:ea typeface="Cambria Math" pitchFamily="18" charset="0"/>
                <a:sym typeface="Symbol"/>
              </a:rPr>
              <a:t> (</a:t>
            </a:r>
            <a:r>
              <a:rPr lang="en-US" sz="3200" dirty="0">
                <a:latin typeface="Cambria Math"/>
                <a:ea typeface="Cambria Math"/>
              </a:rPr>
              <a:t>¬ </a:t>
            </a:r>
            <a:r>
              <a:rPr lang="en-US" sz="3200" i="1" dirty="0">
                <a:latin typeface="Cambria Math" pitchFamily="18" charset="0"/>
                <a:ea typeface="Cambria Math" pitchFamily="18" charset="0"/>
                <a:sym typeface="Symbol"/>
              </a:rPr>
              <a:t>P</a:t>
            </a:r>
            <a:r>
              <a:rPr lang="en-US" sz="3200" dirty="0">
                <a:latin typeface="Cambria Math" pitchFamily="18" charset="0"/>
                <a:ea typeface="Cambria Math" pitchFamily="18" charset="0"/>
                <a:sym typeface="Symbol"/>
              </a:rPr>
              <a:t>(</a:t>
            </a:r>
            <a:r>
              <a:rPr lang="en-US" sz="3200" i="1" dirty="0" err="1">
                <a:latin typeface="Cambria Math" pitchFamily="18" charset="0"/>
                <a:ea typeface="Cambria Math" pitchFamily="18" charset="0"/>
                <a:sym typeface="Symbol"/>
              </a:rPr>
              <a:t>w,f</a:t>
            </a:r>
            <a:r>
              <a:rPr lang="en-US" sz="3200" i="1" dirty="0">
                <a:latin typeface="Cambria Math" pitchFamily="18" charset="0"/>
                <a:ea typeface="Cambria Math" pitchFamily="18" charset="0"/>
                <a:sym typeface="Symbol"/>
              </a:rPr>
              <a:t> </a:t>
            </a:r>
            <a:r>
              <a:rPr lang="en-US" sz="3200" dirty="0">
                <a:latin typeface="Cambria Math" pitchFamily="18" charset="0"/>
                <a:ea typeface="Cambria Math" pitchFamily="18" charset="0"/>
                <a:sym typeface="Symbol"/>
              </a:rPr>
              <a:t>) </a:t>
            </a:r>
            <a:r>
              <a:rPr lang="en-US" sz="3200" dirty="0">
                <a:latin typeface="Cambria Math"/>
                <a:ea typeface="Cambria Math"/>
                <a:sym typeface="Symbol"/>
              </a:rPr>
              <a:t>∨</a:t>
            </a:r>
            <a:r>
              <a:rPr lang="en-US" sz="3200" dirty="0">
                <a:latin typeface="Cambria Math" pitchFamily="18" charset="0"/>
                <a:ea typeface="Cambria Math" pitchFamily="18" charset="0"/>
                <a:sym typeface="Symbol"/>
              </a:rPr>
              <a:t> </a:t>
            </a:r>
            <a:r>
              <a:rPr lang="en-US" sz="3200" dirty="0">
                <a:latin typeface="Cambria Math"/>
                <a:ea typeface="Cambria Math"/>
              </a:rPr>
              <a:t>¬ </a:t>
            </a:r>
            <a:r>
              <a:rPr lang="en-US" sz="3200" i="1" dirty="0">
                <a:latin typeface="Cambria Math" pitchFamily="18" charset="0"/>
                <a:ea typeface="Cambria Math" pitchFamily="18" charset="0"/>
                <a:sym typeface="Symbol"/>
              </a:rPr>
              <a:t>Q</a:t>
            </a:r>
            <a:r>
              <a:rPr lang="en-US" sz="3200" dirty="0">
                <a:latin typeface="Cambria Math" pitchFamily="18" charset="0"/>
                <a:ea typeface="Cambria Math" pitchFamily="18" charset="0"/>
                <a:sym typeface="Symbol"/>
              </a:rPr>
              <a:t>(</a:t>
            </a:r>
            <a:r>
              <a:rPr lang="en-US" sz="3200" i="1" dirty="0" err="1">
                <a:latin typeface="Cambria Math" pitchFamily="18" charset="0"/>
                <a:ea typeface="Cambria Math" pitchFamily="18" charset="0"/>
                <a:sym typeface="Symbol"/>
              </a:rPr>
              <a:t>f,a</a:t>
            </a:r>
            <a:r>
              <a:rPr lang="en-US" sz="3200" dirty="0">
                <a:latin typeface="Cambria Math" pitchFamily="18" charset="0"/>
                <a:ea typeface="Cambria Math" pitchFamily="18" charset="0"/>
                <a:sym typeface="Symbol"/>
              </a:rPr>
              <a:t>))  by De Morgan’s for ∧</a:t>
            </a:r>
            <a:r>
              <a:rPr lang="en-US" sz="3200" dirty="0"/>
              <a:t>.</a:t>
            </a:r>
          </a:p>
          <a:p>
            <a:pPr marL="514350" indent="-514350">
              <a:buNone/>
            </a:pPr>
            <a:r>
              <a:rPr lang="en-US" b="1" dirty="0"/>
              <a:t>     Part </a:t>
            </a:r>
            <a:r>
              <a:rPr lang="en-US" b="1" dirty="0">
                <a:latin typeface="Cambria Math" pitchFamily="18" charset="0"/>
                <a:ea typeface="Cambria Math" pitchFamily="18" charset="0"/>
              </a:rPr>
              <a:t>3</a:t>
            </a:r>
            <a:r>
              <a:rPr lang="en-US" dirty="0"/>
              <a:t>: Can you translate the result back into English?</a:t>
            </a:r>
          </a:p>
          <a:p>
            <a:pPr marL="514350" indent="-514350">
              <a:buNone/>
            </a:pPr>
            <a:r>
              <a:rPr lang="en-US" dirty="0"/>
              <a:t>     </a:t>
            </a:r>
            <a:r>
              <a:rPr lang="en-US" b="1" dirty="0"/>
              <a:t>Solution</a:t>
            </a:r>
            <a:r>
              <a:rPr lang="en-US" dirty="0"/>
              <a:t>:</a:t>
            </a:r>
          </a:p>
          <a:p>
            <a:pPr marL="514350" indent="-514350">
              <a:buNone/>
            </a:pPr>
            <a:r>
              <a:rPr lang="en-US" dirty="0"/>
              <a:t>        “For every woman there is an airline such that for all flights, this woman has not taken that flight or that flight is not on this airline”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Questions about Quantifiers</a:t>
            </a:r>
          </a:p>
        </p:txBody>
      </p:sp>
      <p:sp>
        <p:nvSpPr>
          <p:cNvPr id="3" name="Content Placeholder 2"/>
          <p:cNvSpPr>
            <a:spLocks noGrp="1"/>
          </p:cNvSpPr>
          <p:nvPr>
            <p:ph idx="1"/>
          </p:nvPr>
        </p:nvSpPr>
        <p:spPr/>
        <p:txBody>
          <a:bodyPr>
            <a:normAutofit fontScale="77500" lnSpcReduction="20000"/>
          </a:bodyPr>
          <a:lstStyle/>
          <a:p>
            <a:r>
              <a:rPr lang="en-US" dirty="0"/>
              <a:t>Can the order of quantifiers be switched? </a:t>
            </a:r>
          </a:p>
          <a:p>
            <a:pPr lvl="1"/>
            <a:endParaRPr lang="en-US" dirty="0"/>
          </a:p>
          <a:p>
            <a:pPr lvl="1"/>
            <a:r>
              <a:rPr lang="en-US" dirty="0"/>
              <a:t> Is this a valid equivalence?</a:t>
            </a:r>
          </a:p>
          <a:p>
            <a:pPr lvl="1">
              <a:buNone/>
            </a:pPr>
            <a:r>
              <a:rPr lang="en-US" dirty="0"/>
              <a:t>         </a:t>
            </a:r>
            <a:endParaRPr lang="en-US" b="1" dirty="0"/>
          </a:p>
          <a:p>
            <a:pPr lvl="1">
              <a:buNone/>
            </a:pPr>
            <a:endParaRPr lang="en-US" dirty="0"/>
          </a:p>
          <a:p>
            <a:pPr lvl="1"/>
            <a:r>
              <a:rPr lang="en-US" dirty="0"/>
              <a:t>Is this a valid equivalence?         </a:t>
            </a:r>
          </a:p>
          <a:p>
            <a:r>
              <a:rPr lang="en-US" dirty="0"/>
              <a:t>Can the quantifiers be distributed over logical connectives? </a:t>
            </a:r>
          </a:p>
          <a:p>
            <a:pPr>
              <a:buNone/>
            </a:pPr>
            <a:endParaRPr lang="en-US" dirty="0"/>
          </a:p>
          <a:p>
            <a:pPr lvl="1"/>
            <a:r>
              <a:rPr lang="en-US" dirty="0"/>
              <a:t>Is this a valid equivalence?</a:t>
            </a:r>
          </a:p>
          <a:p>
            <a:pPr lvl="1">
              <a:buNone/>
            </a:pPr>
            <a:endParaRPr lang="en-US" dirty="0"/>
          </a:p>
          <a:p>
            <a:pPr lvl="1">
              <a:buNone/>
            </a:pPr>
            <a:r>
              <a:rPr lang="en-US" dirty="0"/>
              <a:t>    </a:t>
            </a:r>
          </a:p>
          <a:p>
            <a:pPr lvl="1"/>
            <a:r>
              <a:rPr lang="en-US" dirty="0"/>
              <a:t>Is this a valid equivalence?</a:t>
            </a:r>
          </a:p>
          <a:p>
            <a:pPr lvl="1">
              <a:buNone/>
            </a:pPr>
            <a:r>
              <a:rPr lang="en-US" dirty="0"/>
              <a:t>         </a:t>
            </a:r>
          </a:p>
          <a:p>
            <a:pPr lvl="1">
              <a:buNone/>
            </a:pPr>
            <a:endParaRPr lang="en-US" dirty="0"/>
          </a:p>
          <a:p>
            <a:pPr lvl="1">
              <a:buNone/>
            </a:pPr>
            <a:endParaRPr lang="en-US" dirty="0"/>
          </a:p>
        </p:txBody>
      </p:sp>
      <p:pic>
        <p:nvPicPr>
          <p:cNvPr id="17" name="Picture 16" descr="addin_tmp.png"/>
          <p:cNvPicPr>
            <a:picLocks noChangeAspect="1"/>
          </p:cNvPicPr>
          <p:nvPr>
            <p:custDataLst>
              <p:tags r:id="rId1"/>
            </p:custDataLst>
          </p:nvPr>
        </p:nvPicPr>
        <p:blipFill>
          <a:blip r:embed="rId6" cstate="print"/>
          <a:stretch>
            <a:fillRect/>
          </a:stretch>
        </p:blipFill>
        <p:spPr>
          <a:xfrm>
            <a:off x="4617720" y="2362200"/>
            <a:ext cx="3002280" cy="255270"/>
          </a:xfrm>
          <a:prstGeom prst="rect">
            <a:avLst/>
          </a:prstGeom>
        </p:spPr>
      </p:pic>
      <p:pic>
        <p:nvPicPr>
          <p:cNvPr id="18" name="Picture 17" descr="addin_tmp.png"/>
          <p:cNvPicPr>
            <a:picLocks noChangeAspect="1"/>
          </p:cNvPicPr>
          <p:nvPr>
            <p:custDataLst>
              <p:tags r:id="rId2"/>
            </p:custDataLst>
          </p:nvPr>
        </p:nvPicPr>
        <p:blipFill>
          <a:blip r:embed="rId7" cstate="print"/>
          <a:stretch>
            <a:fillRect/>
          </a:stretch>
        </p:blipFill>
        <p:spPr>
          <a:xfrm>
            <a:off x="4770120" y="3326130"/>
            <a:ext cx="3002280" cy="255270"/>
          </a:xfrm>
          <a:prstGeom prst="rect">
            <a:avLst/>
          </a:prstGeom>
        </p:spPr>
      </p:pic>
      <p:pic>
        <p:nvPicPr>
          <p:cNvPr id="15" name="Picture 14" descr="addin_tmp.png"/>
          <p:cNvPicPr>
            <a:picLocks noChangeAspect="1"/>
          </p:cNvPicPr>
          <p:nvPr>
            <p:custDataLst>
              <p:tags r:id="rId3"/>
            </p:custDataLst>
          </p:nvPr>
        </p:nvPicPr>
        <p:blipFill>
          <a:blip r:embed="rId8" cstate="print"/>
          <a:stretch>
            <a:fillRect/>
          </a:stretch>
        </p:blipFill>
        <p:spPr>
          <a:xfrm>
            <a:off x="4191000" y="4773930"/>
            <a:ext cx="4091940" cy="255270"/>
          </a:xfrm>
          <a:prstGeom prst="rect">
            <a:avLst/>
          </a:prstGeom>
        </p:spPr>
      </p:pic>
      <p:pic>
        <p:nvPicPr>
          <p:cNvPr id="19" name="Picture 18" descr="addin_tmp.png"/>
          <p:cNvPicPr>
            <a:picLocks noChangeAspect="1"/>
          </p:cNvPicPr>
          <p:nvPr>
            <p:custDataLst>
              <p:tags r:id="rId4"/>
            </p:custDataLst>
          </p:nvPr>
        </p:nvPicPr>
        <p:blipFill>
          <a:blip r:embed="rId9" cstate="print"/>
          <a:stretch>
            <a:fillRect/>
          </a:stretch>
        </p:blipFill>
        <p:spPr>
          <a:xfrm>
            <a:off x="3962400" y="5916930"/>
            <a:ext cx="4316730" cy="255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Some Questions about Quantifiers </a:t>
            </a:r>
          </a:p>
        </p:txBody>
      </p:sp>
      <p:sp>
        <p:nvSpPr>
          <p:cNvPr id="3" name="Content Placeholder 2"/>
          <p:cNvSpPr>
            <a:spLocks noGrp="1"/>
          </p:cNvSpPr>
          <p:nvPr>
            <p:ph idx="1"/>
          </p:nvPr>
        </p:nvSpPr>
        <p:spPr>
          <a:xfrm>
            <a:off x="457200" y="914400"/>
            <a:ext cx="8229600" cy="5211767"/>
          </a:xfrm>
        </p:spPr>
        <p:txBody>
          <a:bodyPr>
            <a:noAutofit/>
          </a:bodyPr>
          <a:lstStyle/>
          <a:p>
            <a:r>
              <a:rPr lang="en-US" sz="2400" dirty="0"/>
              <a:t>Can you switch the order of quantifiers? </a:t>
            </a:r>
          </a:p>
          <a:p>
            <a:pPr lvl="1"/>
            <a:r>
              <a:rPr lang="en-US" sz="1600" dirty="0"/>
              <a:t> </a:t>
            </a:r>
            <a:r>
              <a:rPr lang="en-US" sz="2400" dirty="0"/>
              <a:t>Is this a valid equivalence?</a:t>
            </a:r>
          </a:p>
          <a:p>
            <a:pPr lvl="1">
              <a:buNone/>
            </a:pPr>
            <a:r>
              <a:rPr lang="en-US" sz="2400" dirty="0"/>
              <a:t>         </a:t>
            </a:r>
            <a:r>
              <a:rPr lang="en-US" sz="2400" b="1" dirty="0"/>
              <a:t>Solution</a:t>
            </a:r>
            <a:r>
              <a:rPr lang="en-US" sz="2400" dirty="0"/>
              <a:t>: Yes! The left and the right side will always have the same truth value. The order in which </a:t>
            </a:r>
            <a:r>
              <a:rPr lang="en-US" sz="2400" i="1" dirty="0"/>
              <a:t>x</a:t>
            </a:r>
            <a:r>
              <a:rPr lang="en-US" sz="2400" dirty="0"/>
              <a:t> and </a:t>
            </a:r>
            <a:r>
              <a:rPr lang="en-US" sz="2400" i="1" dirty="0"/>
              <a:t>y</a:t>
            </a:r>
            <a:r>
              <a:rPr lang="en-US" sz="2400" dirty="0"/>
              <a:t> are picked does not matter.</a:t>
            </a:r>
          </a:p>
          <a:p>
            <a:pPr lvl="1"/>
            <a:r>
              <a:rPr lang="en-US" sz="2400" dirty="0"/>
              <a:t>Is this a valid equivalence?</a:t>
            </a:r>
          </a:p>
          <a:p>
            <a:pPr lvl="1">
              <a:buNone/>
            </a:pPr>
            <a:r>
              <a:rPr lang="en-US" sz="2400" dirty="0"/>
              <a:t>         </a:t>
            </a:r>
            <a:r>
              <a:rPr lang="en-US" sz="2400" b="1" dirty="0"/>
              <a:t>Solution</a:t>
            </a:r>
            <a:r>
              <a:rPr lang="en-US" sz="2400" dirty="0"/>
              <a:t>: No! The left and the right side may have different truth values for some propositional functions for </a:t>
            </a:r>
            <a:r>
              <a:rPr lang="en-US" sz="2400" i="1" dirty="0"/>
              <a:t>P</a:t>
            </a:r>
            <a:r>
              <a:rPr lang="en-US" sz="2400" dirty="0"/>
              <a:t>. Try “x + y = </a:t>
            </a:r>
            <a:r>
              <a:rPr lang="en-US" sz="2400" dirty="0">
                <a:latin typeface="Cambria Math" pitchFamily="18" charset="0"/>
                <a:ea typeface="Cambria Math" pitchFamily="18" charset="0"/>
              </a:rPr>
              <a:t>0</a:t>
            </a:r>
            <a:r>
              <a:rPr lang="en-US" sz="2400" dirty="0"/>
              <a:t>” for </a:t>
            </a:r>
            <a:r>
              <a:rPr lang="en-US" sz="2400" i="1" dirty="0"/>
              <a:t>P(</a:t>
            </a:r>
            <a:r>
              <a:rPr lang="en-US" sz="2400" i="1" dirty="0" err="1"/>
              <a:t>x,y</a:t>
            </a:r>
            <a:r>
              <a:rPr lang="en-US" sz="2400" i="1" dirty="0"/>
              <a:t>) </a:t>
            </a:r>
            <a:r>
              <a:rPr lang="en-US" sz="2400" dirty="0"/>
              <a:t>with</a:t>
            </a:r>
            <a:r>
              <a:rPr lang="en-US" sz="2400" i="1" dirty="0"/>
              <a:t> U </a:t>
            </a:r>
            <a:r>
              <a:rPr lang="en-US" sz="2400" dirty="0"/>
              <a:t>being the integers. The order in which the values of </a:t>
            </a:r>
            <a:r>
              <a:rPr lang="en-US" sz="2400" i="1" dirty="0"/>
              <a:t>x</a:t>
            </a:r>
            <a:r>
              <a:rPr lang="en-US" sz="2400" dirty="0"/>
              <a:t> and </a:t>
            </a:r>
            <a:r>
              <a:rPr lang="en-US" sz="2400" i="1" dirty="0"/>
              <a:t>y</a:t>
            </a:r>
            <a:r>
              <a:rPr lang="en-US" sz="2400" dirty="0"/>
              <a:t> are picked does matter.</a:t>
            </a:r>
          </a:p>
        </p:txBody>
      </p:sp>
      <p:pic>
        <p:nvPicPr>
          <p:cNvPr id="17" name="Picture 16" descr="addin_tmp.png"/>
          <p:cNvPicPr>
            <a:picLocks noChangeAspect="1"/>
          </p:cNvPicPr>
          <p:nvPr>
            <p:custDataLst>
              <p:tags r:id="rId1"/>
            </p:custDataLst>
          </p:nvPr>
        </p:nvPicPr>
        <p:blipFill>
          <a:blip r:embed="rId4" cstate="print"/>
          <a:stretch>
            <a:fillRect/>
          </a:stretch>
        </p:blipFill>
        <p:spPr>
          <a:xfrm>
            <a:off x="5029200" y="1459230"/>
            <a:ext cx="3002280" cy="255270"/>
          </a:xfrm>
          <a:prstGeom prst="rect">
            <a:avLst/>
          </a:prstGeom>
        </p:spPr>
      </p:pic>
      <p:pic>
        <p:nvPicPr>
          <p:cNvPr id="18" name="Picture 17" descr="addin_tmp.png"/>
          <p:cNvPicPr>
            <a:picLocks noChangeAspect="1"/>
          </p:cNvPicPr>
          <p:nvPr>
            <p:custDataLst>
              <p:tags r:id="rId2"/>
            </p:custDataLst>
          </p:nvPr>
        </p:nvPicPr>
        <p:blipFill>
          <a:blip r:embed="rId5" cstate="print"/>
          <a:stretch>
            <a:fillRect/>
          </a:stretch>
        </p:blipFill>
        <p:spPr>
          <a:xfrm>
            <a:off x="4991100" y="3048000"/>
            <a:ext cx="3002280" cy="255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Some Questions about Quantifiers </a:t>
            </a:r>
          </a:p>
        </p:txBody>
      </p:sp>
      <p:sp>
        <p:nvSpPr>
          <p:cNvPr id="3" name="Content Placeholder 2"/>
          <p:cNvSpPr>
            <a:spLocks noGrp="1"/>
          </p:cNvSpPr>
          <p:nvPr>
            <p:ph idx="1"/>
          </p:nvPr>
        </p:nvSpPr>
        <p:spPr>
          <a:xfrm>
            <a:off x="457200" y="914400"/>
            <a:ext cx="8229600" cy="5211767"/>
          </a:xfrm>
        </p:spPr>
        <p:txBody>
          <a:bodyPr>
            <a:noAutofit/>
          </a:bodyPr>
          <a:lstStyle/>
          <a:p>
            <a:r>
              <a:rPr lang="en-US" dirty="0"/>
              <a:t>Can you distribute quantifiers over logical connectives? </a:t>
            </a:r>
          </a:p>
          <a:p>
            <a:pPr lvl="1"/>
            <a:r>
              <a:rPr lang="en-US" sz="2400" dirty="0"/>
              <a:t>Is this a valid equivalence?</a:t>
            </a:r>
          </a:p>
          <a:p>
            <a:pPr lvl="1">
              <a:buNone/>
            </a:pPr>
            <a:r>
              <a:rPr lang="en-US" sz="2400" dirty="0"/>
              <a:t>         </a:t>
            </a:r>
            <a:r>
              <a:rPr lang="en-US" sz="2400" b="1" dirty="0"/>
              <a:t>Solution</a:t>
            </a:r>
            <a:r>
              <a:rPr lang="en-US" sz="2400" dirty="0"/>
              <a:t>: Yes! The left and the right side will always have the same truth value no matter what propositional functions are denoted by </a:t>
            </a:r>
            <a:r>
              <a:rPr lang="en-US" sz="2400" i="1" dirty="0"/>
              <a:t>P(x)</a:t>
            </a:r>
            <a:r>
              <a:rPr lang="en-US" sz="2400" dirty="0"/>
              <a:t> and </a:t>
            </a:r>
            <a:r>
              <a:rPr lang="en-US" sz="2400" i="1" dirty="0"/>
              <a:t>Q(x)</a:t>
            </a:r>
            <a:r>
              <a:rPr lang="en-US" sz="2400" dirty="0"/>
              <a:t>.</a:t>
            </a:r>
          </a:p>
          <a:p>
            <a:pPr lvl="1"/>
            <a:r>
              <a:rPr lang="en-US" sz="2400" dirty="0"/>
              <a:t>Is this a valid equivalence?</a:t>
            </a:r>
          </a:p>
          <a:p>
            <a:pPr lvl="1">
              <a:buNone/>
            </a:pPr>
            <a:r>
              <a:rPr lang="en-US" sz="2400" dirty="0"/>
              <a:t>         </a:t>
            </a:r>
            <a:r>
              <a:rPr lang="en-US" sz="2400" b="1" dirty="0"/>
              <a:t>Solution</a:t>
            </a:r>
            <a:r>
              <a:rPr lang="en-US" sz="2400" dirty="0"/>
              <a:t>: No! The left and the right side may have different truth values. Pick “x is a fish” for P(x) and “x has scales” for Q(x) with the domain of discourse being all animals. Then the left side is false, because there are some fish that do not have scales.  But the right side is true since not all animals are fish.</a:t>
            </a:r>
          </a:p>
        </p:txBody>
      </p:sp>
      <p:pic>
        <p:nvPicPr>
          <p:cNvPr id="15" name="Picture 14" descr="addin_tmp.png"/>
          <p:cNvPicPr>
            <a:picLocks noChangeAspect="1"/>
          </p:cNvPicPr>
          <p:nvPr>
            <p:custDataLst>
              <p:tags r:id="rId1"/>
            </p:custDataLst>
          </p:nvPr>
        </p:nvPicPr>
        <p:blipFill>
          <a:blip r:embed="rId4" cstate="print"/>
          <a:stretch>
            <a:fillRect/>
          </a:stretch>
        </p:blipFill>
        <p:spPr>
          <a:xfrm>
            <a:off x="4719955" y="2108678"/>
            <a:ext cx="4091940" cy="255270"/>
          </a:xfrm>
          <a:prstGeom prst="rect">
            <a:avLst/>
          </a:prstGeom>
        </p:spPr>
      </p:pic>
      <p:pic>
        <p:nvPicPr>
          <p:cNvPr id="19" name="Picture 18" descr="addin_tmp.png"/>
          <p:cNvPicPr>
            <a:picLocks noChangeAspect="1"/>
          </p:cNvPicPr>
          <p:nvPr>
            <p:custDataLst>
              <p:tags r:id="rId2"/>
            </p:custDataLst>
          </p:nvPr>
        </p:nvPicPr>
        <p:blipFill>
          <a:blip r:embed="rId5" cstate="print"/>
          <a:stretch>
            <a:fillRect/>
          </a:stretch>
        </p:blipFill>
        <p:spPr>
          <a:xfrm>
            <a:off x="4607560" y="3733800"/>
            <a:ext cx="4316730" cy="255270"/>
          </a:xfrm>
          <a:prstGeom prst="rect">
            <a:avLst/>
          </a:prstGeom>
        </p:spPr>
      </p:pic>
    </p:spTree>
    <p:extLst>
      <p:ext uri="{BB962C8B-B14F-4D97-AF65-F5344CB8AC3E}">
        <p14:creationId xmlns:p14="http://schemas.microsoft.com/office/powerpoint/2010/main" val="2775551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Section 3:</a:t>
            </a:r>
            <a:br>
              <a:rPr lang="en-GB" dirty="0"/>
            </a:br>
            <a:r>
              <a:rPr lang="en-GB" dirty="0"/>
              <a:t>Rules of Inference</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 Arguments</a:t>
            </a:r>
          </a:p>
        </p:txBody>
      </p:sp>
      <p:sp>
        <p:nvSpPr>
          <p:cNvPr id="3" name="Content Placeholder 2"/>
          <p:cNvSpPr>
            <a:spLocks noGrp="1"/>
          </p:cNvSpPr>
          <p:nvPr>
            <p:ph idx="1"/>
          </p:nvPr>
        </p:nvSpPr>
        <p:spPr/>
        <p:txBody>
          <a:bodyPr>
            <a:normAutofit lnSpcReduction="10000"/>
          </a:bodyPr>
          <a:lstStyle/>
          <a:p>
            <a:r>
              <a:rPr lang="en-US" sz="2400" dirty="0"/>
              <a:t>An</a:t>
            </a:r>
            <a:r>
              <a:rPr lang="en-US" sz="2400" i="1" dirty="0"/>
              <a:t> </a:t>
            </a:r>
            <a:r>
              <a:rPr lang="en-US" sz="2400" b="1" i="1" dirty="0"/>
              <a:t>argument</a:t>
            </a:r>
            <a:r>
              <a:rPr lang="en-US" sz="2400" i="1" dirty="0"/>
              <a:t> </a:t>
            </a:r>
            <a:r>
              <a:rPr lang="en-US" sz="2400" dirty="0"/>
              <a:t>is a sequence of propositions. </a:t>
            </a:r>
          </a:p>
          <a:p>
            <a:r>
              <a:rPr lang="en-US" sz="2400" dirty="0"/>
              <a:t>All but the final proposition are called </a:t>
            </a:r>
            <a:r>
              <a:rPr lang="en-US" sz="2400" b="1" i="1" dirty="0"/>
              <a:t>premises</a:t>
            </a:r>
            <a:r>
              <a:rPr lang="en-US" sz="2400" dirty="0"/>
              <a:t>. </a:t>
            </a:r>
          </a:p>
          <a:p>
            <a:r>
              <a:rPr lang="en-US" sz="2400" dirty="0"/>
              <a:t>The last statement is the </a:t>
            </a:r>
            <a:r>
              <a:rPr lang="en-US" sz="2400" b="1" i="1" dirty="0"/>
              <a:t>conclusion</a:t>
            </a:r>
            <a:r>
              <a:rPr lang="en-US" sz="2400" dirty="0"/>
              <a:t>. </a:t>
            </a:r>
          </a:p>
          <a:p>
            <a:r>
              <a:rPr lang="en-US" sz="2400" dirty="0"/>
              <a:t>The Socrates Example</a:t>
            </a:r>
          </a:p>
          <a:p>
            <a:pPr lvl="1"/>
            <a:r>
              <a:rPr lang="en-US" dirty="0"/>
              <a:t>We have two premises:</a:t>
            </a:r>
          </a:p>
          <a:p>
            <a:pPr lvl="2"/>
            <a:r>
              <a:rPr lang="en-US" dirty="0"/>
              <a:t>“All men are mortal.”</a:t>
            </a:r>
          </a:p>
          <a:p>
            <a:pPr lvl="2"/>
            <a:r>
              <a:rPr lang="en-US" dirty="0"/>
              <a:t>“Socrates is a man.”</a:t>
            </a:r>
          </a:p>
          <a:p>
            <a:pPr lvl="1"/>
            <a:r>
              <a:rPr lang="en-US" dirty="0"/>
              <a:t>The conclusion is: </a:t>
            </a:r>
          </a:p>
          <a:p>
            <a:pPr lvl="2"/>
            <a:r>
              <a:rPr lang="en-US" dirty="0"/>
              <a:t>“Socrates is mortal.”</a:t>
            </a:r>
          </a:p>
          <a:p>
            <a:r>
              <a:rPr lang="en-US" sz="2400" dirty="0"/>
              <a:t>The argument is </a:t>
            </a:r>
            <a:r>
              <a:rPr lang="en-US" sz="2400" b="1" i="1" dirty="0"/>
              <a:t>valid</a:t>
            </a:r>
            <a:r>
              <a:rPr lang="en-US" sz="2400" dirty="0"/>
              <a:t> if the premises imply the conclusion. </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Arguments in Propositional Logic</a:t>
            </a:r>
          </a:p>
        </p:txBody>
      </p:sp>
      <p:sp>
        <p:nvSpPr>
          <p:cNvPr id="10" name="Content Placeholder 9"/>
          <p:cNvSpPr>
            <a:spLocks noGrp="1"/>
          </p:cNvSpPr>
          <p:nvPr>
            <p:ph idx="1"/>
          </p:nvPr>
        </p:nvSpPr>
        <p:spPr/>
        <p:txBody>
          <a:bodyPr>
            <a:normAutofit/>
          </a:bodyPr>
          <a:lstStyle/>
          <a:p>
            <a:r>
              <a:rPr lang="en-US" sz="2800" b="1" dirty="0"/>
              <a:t>Formal</a:t>
            </a:r>
            <a:r>
              <a:rPr lang="en-US" sz="2800" dirty="0"/>
              <a:t> </a:t>
            </a:r>
            <a:r>
              <a:rPr lang="en-US" sz="2800" b="1" dirty="0"/>
              <a:t>notation</a:t>
            </a:r>
            <a:r>
              <a:rPr lang="en-US" sz="2800" dirty="0"/>
              <a:t> of an argument:  </a:t>
            </a:r>
          </a:p>
          <a:p>
            <a:pPr lvl="1"/>
            <a:r>
              <a:rPr lang="en-US" dirty="0"/>
              <a:t>The premises are above the line</a:t>
            </a:r>
          </a:p>
          <a:p>
            <a:pPr lvl="1"/>
            <a:r>
              <a:rPr lang="en-US" dirty="0"/>
              <a:t>The conclusion is below the line</a:t>
            </a:r>
          </a:p>
          <a:p>
            <a:pPr marL="978408" lvl="3" indent="0">
              <a:spcBef>
                <a:spcPts val="2400"/>
              </a:spcBef>
              <a:buNone/>
            </a:pPr>
            <a:r>
              <a:rPr lang="en-US" dirty="0"/>
              <a:t>If it is raining </a:t>
            </a:r>
            <a:r>
              <a:rPr lang="en-US" dirty="0">
                <a:latin typeface="Cambria Math"/>
                <a:ea typeface="Cambria Math"/>
              </a:rPr>
              <a:t>then</a:t>
            </a:r>
            <a:r>
              <a:rPr lang="en-US" i="1" dirty="0">
                <a:latin typeface="Cambria Math" pitchFamily="18" charset="0"/>
                <a:ea typeface="Cambria Math" pitchFamily="18" charset="0"/>
              </a:rPr>
              <a:t> </a:t>
            </a:r>
            <a:r>
              <a:rPr lang="en-US" dirty="0">
                <a:ea typeface="Cambria Math" pitchFamily="18" charset="0"/>
                <a:cs typeface="Times New Roman" pitchFamily="18" charset="0"/>
              </a:rPr>
              <a:t>streets are wet</a:t>
            </a:r>
            <a:endParaRPr lang="en-US" dirty="0">
              <a:cs typeface="Times New Roman" pitchFamily="18" charset="0"/>
            </a:endParaRPr>
          </a:p>
          <a:p>
            <a:pPr marL="978408" lvl="3" indent="0">
              <a:spcBef>
                <a:spcPts val="600"/>
              </a:spcBef>
              <a:buNone/>
            </a:pPr>
            <a:r>
              <a:rPr lang="en-US" dirty="0"/>
              <a:t>It is raining</a:t>
            </a:r>
          </a:p>
          <a:p>
            <a:pPr marL="978408" lvl="3" indent="0">
              <a:spcBef>
                <a:spcPts val="1200"/>
              </a:spcBef>
              <a:spcAft>
                <a:spcPts val="1200"/>
              </a:spcAft>
              <a:buNone/>
            </a:pPr>
            <a:r>
              <a:rPr lang="en-US" dirty="0"/>
              <a:t>     Streets are wet</a:t>
            </a:r>
          </a:p>
          <a:p>
            <a:pPr lvl="0"/>
            <a:r>
              <a:rPr lang="en-US" sz="2800" dirty="0"/>
              <a:t>How do we know that this argument is valid?</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8113" y="3490657"/>
            <a:ext cx="1133287" cy="1005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1066800" y="4191000"/>
            <a:ext cx="3994497" cy="304800"/>
            <a:chOff x="1263303" y="3733800"/>
            <a:chExt cx="3994497" cy="381887"/>
          </a:xfrm>
        </p:grpSpPr>
        <p:cxnSp>
          <p:nvCxnSpPr>
            <p:cNvPr id="9" name="Straight Connector 8"/>
            <p:cNvCxnSpPr/>
            <p:nvPr/>
          </p:nvCxnSpPr>
          <p:spPr>
            <a:xfrm>
              <a:off x="1524000" y="3733800"/>
              <a:ext cx="3733800" cy="0"/>
            </a:xfrm>
            <a:prstGeom prst="line">
              <a:avLst/>
            </a:prstGeom>
          </p:spPr>
          <p:style>
            <a:lnRef idx="2">
              <a:schemeClr val="dk1"/>
            </a:lnRef>
            <a:fillRef idx="0">
              <a:schemeClr val="dk1"/>
            </a:fillRef>
            <a:effectRef idx="1">
              <a:schemeClr val="dk1"/>
            </a:effectRef>
            <a:fontRef idx="minor">
              <a:schemeClr val="tx1"/>
            </a:fontRef>
          </p:style>
        </p:cxn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303" y="3754611"/>
              <a:ext cx="521393" cy="361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Arguments in Propositional Logic</a:t>
            </a:r>
          </a:p>
        </p:txBody>
      </p:sp>
      <p:sp>
        <p:nvSpPr>
          <p:cNvPr id="10" name="Content Placeholder 9"/>
          <p:cNvSpPr>
            <a:spLocks noGrp="1"/>
          </p:cNvSpPr>
          <p:nvPr>
            <p:ph idx="1"/>
          </p:nvPr>
        </p:nvSpPr>
        <p:spPr/>
        <p:txBody>
          <a:bodyPr>
            <a:normAutofit lnSpcReduction="10000"/>
          </a:bodyPr>
          <a:lstStyle/>
          <a:p>
            <a:pPr lvl="0">
              <a:buFont typeface="Arial" pitchFamily="34" charset="0"/>
              <a:buChar char="•"/>
            </a:pPr>
            <a:r>
              <a:rPr lang="en-US" sz="2800" dirty="0">
                <a:solidFill>
                  <a:prstClr val="black"/>
                </a:solidFill>
              </a:rPr>
              <a:t>How do we know that this argument is valid?</a:t>
            </a:r>
          </a:p>
          <a:p>
            <a:pPr marL="822960" lvl="1" indent="-457200">
              <a:buFont typeface="Arial" pitchFamily="34" charset="0"/>
              <a:buChar char="•"/>
            </a:pPr>
            <a:r>
              <a:rPr lang="en-US" dirty="0">
                <a:solidFill>
                  <a:prstClr val="black"/>
                </a:solidFill>
              </a:rPr>
              <a:t>Use </a:t>
            </a:r>
            <a:r>
              <a:rPr lang="en-US" b="1" dirty="0">
                <a:solidFill>
                  <a:prstClr val="black"/>
                </a:solidFill>
              </a:rPr>
              <a:t>truth tables</a:t>
            </a:r>
          </a:p>
          <a:p>
            <a:pPr marL="822960" lvl="1" indent="-457200">
              <a:buFont typeface="Arial" pitchFamily="34" charset="0"/>
              <a:buChar char="•"/>
            </a:pPr>
            <a:endParaRPr lang="en-US" b="1" dirty="0">
              <a:solidFill>
                <a:prstClr val="black"/>
              </a:solidFill>
            </a:endParaRPr>
          </a:p>
          <a:p>
            <a:pPr marL="822960" lvl="1" indent="-457200">
              <a:buFont typeface="Arial" pitchFamily="34" charset="0"/>
              <a:buChar char="•"/>
            </a:pPr>
            <a:endParaRPr lang="en-US" b="1" dirty="0">
              <a:solidFill>
                <a:prstClr val="black"/>
              </a:solidFill>
            </a:endParaRPr>
          </a:p>
          <a:p>
            <a:pPr marL="822960" lvl="1" indent="-457200">
              <a:buFont typeface="Arial" pitchFamily="34" charset="0"/>
              <a:buChar char="•"/>
            </a:pPr>
            <a:endParaRPr lang="en-US" b="1" dirty="0">
              <a:solidFill>
                <a:prstClr val="black"/>
              </a:solidFill>
            </a:endParaRPr>
          </a:p>
          <a:p>
            <a:pPr marL="822960" lvl="1" indent="-457200">
              <a:buFont typeface="Arial" pitchFamily="34" charset="0"/>
              <a:buChar char="•"/>
            </a:pPr>
            <a:endParaRPr lang="en-US" b="1" dirty="0">
              <a:solidFill>
                <a:prstClr val="black"/>
              </a:solidFill>
            </a:endParaRPr>
          </a:p>
          <a:p>
            <a:pPr marL="822960" lvl="1" indent="-457200">
              <a:buFont typeface="Arial" pitchFamily="34" charset="0"/>
              <a:buChar char="•"/>
            </a:pPr>
            <a:endParaRPr lang="en-US" b="1" dirty="0">
              <a:solidFill>
                <a:prstClr val="black"/>
              </a:solidFill>
            </a:endParaRPr>
          </a:p>
          <a:p>
            <a:pPr marL="982980" lvl="2" indent="-342900">
              <a:buFont typeface="Arial" pitchFamily="34" charset="0"/>
              <a:buChar char="•"/>
            </a:pPr>
            <a:r>
              <a:rPr lang="en-US" dirty="0">
                <a:solidFill>
                  <a:prstClr val="black"/>
                </a:solidFill>
              </a:rPr>
              <a:t>Tedious: table size grows exponentially with number of variables</a:t>
            </a:r>
          </a:p>
          <a:p>
            <a:pPr marL="822960" lvl="1" indent="-457200">
              <a:buFont typeface="Arial" pitchFamily="34" charset="0"/>
              <a:buChar char="•"/>
            </a:pPr>
            <a:r>
              <a:rPr lang="en-US" dirty="0">
                <a:solidFill>
                  <a:prstClr val="black"/>
                </a:solidFill>
              </a:rPr>
              <a:t>Establish </a:t>
            </a:r>
            <a:r>
              <a:rPr lang="en-US" b="1" dirty="0">
                <a:solidFill>
                  <a:prstClr val="black"/>
                </a:solidFill>
              </a:rPr>
              <a:t>rules</a:t>
            </a:r>
            <a:r>
              <a:rPr lang="en-US" dirty="0">
                <a:solidFill>
                  <a:prstClr val="black"/>
                </a:solidFill>
              </a:rPr>
              <a:t> to incrementally build argument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3109657"/>
            <a:ext cx="1133287" cy="1005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1" name="Content Placeholder 3"/>
          <p:cNvGraphicFramePr>
            <a:graphicFrameLocks/>
          </p:cNvGraphicFramePr>
          <p:nvPr>
            <p:extLst>
              <p:ext uri="{D42A27DB-BD31-4B8C-83A1-F6EECF244321}">
                <p14:modId xmlns:p14="http://schemas.microsoft.com/office/powerpoint/2010/main" val="4105232984"/>
              </p:ext>
            </p:extLst>
          </p:nvPr>
        </p:nvGraphicFramePr>
        <p:xfrm>
          <a:off x="1371600" y="2667000"/>
          <a:ext cx="472440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905000">
                  <a:extLst>
                    <a:ext uri="{9D8B030D-6E8A-4147-A177-3AD203B41FA5}">
                      <a16:colId xmlns:a16="http://schemas.microsoft.com/office/drawing/2014/main" val="20004"/>
                    </a:ext>
                  </a:extLst>
                </a:gridCol>
              </a:tblGrid>
              <a:tr h="0">
                <a:tc>
                  <a:txBody>
                    <a:bodyPr/>
                    <a:lstStyle/>
                    <a:p>
                      <a:pPr algn="ctr"/>
                      <a:r>
                        <a:rPr lang="en-US" b="0" i="1" dirty="0">
                          <a:latin typeface="Cambria Math" pitchFamily="18" charset="0"/>
                          <a:ea typeface="Cambria Math" pitchFamily="18" charset="0"/>
                        </a:rPr>
                        <a:t>p</a:t>
                      </a:r>
                    </a:p>
                  </a:txBody>
                  <a:tcPr anchor="ctr"/>
                </a:tc>
                <a:tc>
                  <a:txBody>
                    <a:bodyPr/>
                    <a:lstStyle/>
                    <a:p>
                      <a:pPr algn="ctr"/>
                      <a:r>
                        <a:rPr lang="en-US" b="0" i="1" dirty="0">
                          <a:latin typeface="Cambria Math" pitchFamily="18" charset="0"/>
                          <a:ea typeface="Cambria Math" pitchFamily="18" charset="0"/>
                        </a:rPr>
                        <a:t>q</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1" dirty="0" err="1">
                          <a:latin typeface="Cambria Math" pitchFamily="18" charset="0"/>
                          <a:ea typeface="Cambria Math" pitchFamily="18" charset="0"/>
                        </a:rPr>
                        <a:t>p→q</a:t>
                      </a:r>
                      <a:endParaRPr lang="en-US" b="0" i="1" dirty="0">
                        <a:latin typeface="Cambria Math" pitchFamily="18" charset="0"/>
                        <a:ea typeface="Cambria Math"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p ∧ (</a:t>
                      </a:r>
                      <a:r>
                        <a:rPr lang="en-US" b="0" i="1" dirty="0" err="1">
                          <a:latin typeface="Cambria Math" pitchFamily="18" charset="0"/>
                          <a:ea typeface="Cambria Math" pitchFamily="18" charset="0"/>
                        </a:rPr>
                        <a:t>p→q</a:t>
                      </a:r>
                      <a:r>
                        <a:rPr lang="en-US" b="0" i="1" dirty="0">
                          <a:latin typeface="Cambria Math" pitchFamily="18" charset="0"/>
                          <a:ea typeface="Cambria Math" pitchFamily="18" charset="0"/>
                        </a:rPr>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(p ∧ (</a:t>
                      </a:r>
                      <a:r>
                        <a:rPr lang="en-US" b="0" i="1" dirty="0" err="1">
                          <a:latin typeface="Cambria Math" pitchFamily="18" charset="0"/>
                          <a:ea typeface="Cambria Math" pitchFamily="18" charset="0"/>
                        </a:rPr>
                        <a:t>p→q</a:t>
                      </a:r>
                      <a:r>
                        <a:rPr lang="en-US" b="0" i="1" dirty="0">
                          <a:latin typeface="Cambria Math" pitchFamily="18" charset="0"/>
                          <a:ea typeface="Cambria Math" pitchFamily="18" charset="0"/>
                        </a:rPr>
                        <a:t>)) → q</a:t>
                      </a:r>
                    </a:p>
                  </a:txBody>
                  <a:tcPr anchor="ctr"/>
                </a:tc>
                <a:extLst>
                  <a:ext uri="{0D108BD9-81ED-4DB2-BD59-A6C34878D82A}">
                    <a16:rowId xmlns:a16="http://schemas.microsoft.com/office/drawing/2014/main" val="10000"/>
                  </a:ext>
                </a:extLst>
              </a:tr>
              <a:tr h="0">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T</a:t>
                      </a:r>
                    </a:p>
                  </a:txBody>
                  <a:tcPr anchor="ctr"/>
                </a:tc>
                <a:extLst>
                  <a:ext uri="{0D108BD9-81ED-4DB2-BD59-A6C34878D82A}">
                    <a16:rowId xmlns:a16="http://schemas.microsoft.com/office/drawing/2014/main" val="10001"/>
                  </a:ext>
                </a:extLst>
              </a:tr>
              <a:tr h="0">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extLst>
                  <a:ext uri="{0D108BD9-81ED-4DB2-BD59-A6C34878D82A}">
                    <a16:rowId xmlns:a16="http://schemas.microsoft.com/office/drawing/2014/main" val="10002"/>
                  </a:ext>
                </a:extLst>
              </a:tr>
              <a:tr h="0">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extLst>
                  <a:ext uri="{0D108BD9-81ED-4DB2-BD59-A6C34878D82A}">
                    <a16:rowId xmlns:a16="http://schemas.microsoft.com/office/drawing/2014/main" val="10003"/>
                  </a:ext>
                </a:extLst>
              </a:tr>
              <a:tr h="0">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T</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2595086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Arguments in Propositional Logic</a:t>
            </a:r>
          </a:p>
        </p:txBody>
      </p:sp>
      <p:sp>
        <p:nvSpPr>
          <p:cNvPr id="3" name="Content Placeholder 2"/>
          <p:cNvSpPr>
            <a:spLocks noGrp="1"/>
          </p:cNvSpPr>
          <p:nvPr>
            <p:ph idx="1"/>
          </p:nvPr>
        </p:nvSpPr>
        <p:spPr/>
        <p:txBody>
          <a:bodyPr>
            <a:normAutofit fontScale="70000" lnSpcReduction="20000"/>
          </a:bodyPr>
          <a:lstStyle/>
          <a:p>
            <a:r>
              <a:rPr lang="en-US" dirty="0"/>
              <a:t>An </a:t>
            </a:r>
            <a:r>
              <a:rPr lang="en-US" b="1" i="1" dirty="0"/>
              <a:t>argument form</a:t>
            </a:r>
            <a:r>
              <a:rPr lang="en-US" b="1" dirty="0"/>
              <a:t> </a:t>
            </a:r>
            <a:r>
              <a:rPr lang="en-US" dirty="0"/>
              <a:t>is  an abstraction of an argument </a:t>
            </a:r>
          </a:p>
          <a:p>
            <a:pPr lvl="1"/>
            <a:r>
              <a:rPr lang="en-US" dirty="0"/>
              <a:t>It contains propositional variables</a:t>
            </a:r>
          </a:p>
          <a:p>
            <a:pPr lvl="1">
              <a:lnSpc>
                <a:spcPct val="120000"/>
              </a:lnSpc>
            </a:pPr>
            <a:r>
              <a:rPr lang="en-US" dirty="0"/>
              <a:t>It is valid no matter what propositions are substituted into its variables, i.e.:   </a:t>
            </a:r>
          </a:p>
          <a:p>
            <a:pPr lvl="1"/>
            <a:r>
              <a:rPr lang="en-US" dirty="0"/>
              <a:t>If the premises are  </a:t>
            </a:r>
            <a:r>
              <a:rPr lang="en-US" i="1" dirty="0">
                <a:latin typeface="Cambria Math" pitchFamily="18" charset="0"/>
                <a:ea typeface="Cambria Math" pitchFamily="18" charset="0"/>
              </a:rPr>
              <a:t>p</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a:t>
            </a:r>
            <a:r>
              <a:rPr lang="en-US" i="1" dirty="0">
                <a:latin typeface="Cambria Math" pitchFamily="18" charset="0"/>
                <a:ea typeface="Cambria Math" pitchFamily="18" charset="0"/>
              </a:rPr>
              <a:t>p</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i="1" dirty="0">
                <a:latin typeface="Cambria Math" pitchFamily="18" charset="0"/>
                <a:ea typeface="Cambria Math" pitchFamily="18" charset="0"/>
              </a:rPr>
              <a:t>p</a:t>
            </a:r>
            <a:r>
              <a:rPr lang="en-US" i="1" baseline="-25000" dirty="0">
                <a:latin typeface="Cambria Math" pitchFamily="18" charset="0"/>
                <a:ea typeface="Cambria Math" pitchFamily="18" charset="0"/>
              </a:rPr>
              <a:t>n</a:t>
            </a:r>
            <a:r>
              <a:rPr lang="en-US" dirty="0">
                <a:latin typeface="Cambria Math" pitchFamily="18" charset="0"/>
                <a:ea typeface="Cambria Math" pitchFamily="18" charset="0"/>
              </a:rPr>
              <a:t>  </a:t>
            </a:r>
            <a:r>
              <a:rPr lang="en-US" dirty="0"/>
              <a:t>and the conclusion is </a:t>
            </a:r>
            <a:r>
              <a:rPr lang="en-US" i="1" dirty="0">
                <a:latin typeface="Cambria Math" pitchFamily="18" charset="0"/>
                <a:ea typeface="Cambria Math" pitchFamily="18" charset="0"/>
              </a:rPr>
              <a:t>q</a:t>
            </a:r>
            <a:r>
              <a:rPr lang="en-US" dirty="0"/>
              <a:t>  then </a:t>
            </a:r>
          </a:p>
          <a:p>
            <a:pPr marL="393192" lvl="1" indent="0">
              <a:buNone/>
            </a:pPr>
            <a:r>
              <a:rPr lang="en-US" dirty="0"/>
              <a:t>	(</a:t>
            </a:r>
            <a:r>
              <a:rPr lang="en-US" i="1" dirty="0">
                <a:latin typeface="Cambria Math" pitchFamily="18" charset="0"/>
                <a:ea typeface="Cambria Math" pitchFamily="18" charset="0"/>
              </a:rPr>
              <a:t>p</a:t>
            </a:r>
            <a:r>
              <a:rPr lang="en-US" baseline="-25000" dirty="0">
                <a:latin typeface="Cambria Math" pitchFamily="18" charset="0"/>
                <a:ea typeface="Cambria Math" pitchFamily="18" charset="0"/>
              </a:rPr>
              <a:t>1 </a:t>
            </a:r>
            <a:r>
              <a:rPr lang="en-US" dirty="0">
                <a:latin typeface="Cambria Math" pitchFamily="18" charset="0"/>
                <a:ea typeface="Cambria Math" pitchFamily="18" charset="0"/>
              </a:rPr>
              <a:t> ∧ </a:t>
            </a:r>
            <a:r>
              <a:rPr lang="en-US" i="1" dirty="0">
                <a:latin typeface="Cambria Math" pitchFamily="18" charset="0"/>
                <a:ea typeface="Cambria Math" pitchFamily="18" charset="0"/>
              </a:rPr>
              <a:t>p</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 ∧ </a:t>
            </a:r>
            <a:r>
              <a:rPr lang="en-US" i="1" dirty="0">
                <a:latin typeface="Cambria Math" pitchFamily="18" charset="0"/>
                <a:ea typeface="Cambria Math" pitchFamily="18" charset="0"/>
              </a:rPr>
              <a:t>p</a:t>
            </a:r>
            <a:r>
              <a:rPr lang="en-US" i="1" baseline="-25000" dirty="0">
                <a:latin typeface="Cambria Math" pitchFamily="18" charset="0"/>
                <a:ea typeface="Cambria Math" pitchFamily="18" charset="0"/>
              </a:rPr>
              <a:t>n</a:t>
            </a:r>
            <a:r>
              <a:rPr lang="en-US" dirty="0"/>
              <a:t> ) </a:t>
            </a:r>
            <a:r>
              <a:rPr lang="en-US" dirty="0">
                <a:latin typeface="Cambria Math"/>
                <a:ea typeface="Cambria Math"/>
              </a:rPr>
              <a:t>→</a:t>
            </a:r>
            <a:r>
              <a:rPr lang="en-US" i="1" dirty="0">
                <a:latin typeface="Cambria Math" pitchFamily="18" charset="0"/>
                <a:ea typeface="Cambria Math" pitchFamily="18" charset="0"/>
              </a:rPr>
              <a:t> q </a:t>
            </a:r>
            <a:r>
              <a:rPr lang="en-US" dirty="0"/>
              <a:t> is always T (a tautology)</a:t>
            </a:r>
            <a:r>
              <a:rPr lang="en-US" i="1" dirty="0">
                <a:latin typeface="Cambria Math" pitchFamily="18" charset="0"/>
                <a:ea typeface="Cambria Math" pitchFamily="18" charset="0"/>
              </a:rPr>
              <a:t> </a:t>
            </a:r>
            <a:endParaRPr lang="en-US" dirty="0"/>
          </a:p>
          <a:p>
            <a:r>
              <a:rPr lang="en-US" dirty="0"/>
              <a:t>If an argument matches an argument form then it is valid</a:t>
            </a:r>
            <a:endParaRPr lang="en-US" b="1" dirty="0"/>
          </a:p>
          <a:p>
            <a:pPr>
              <a:lnSpc>
                <a:spcPct val="120000"/>
              </a:lnSpc>
            </a:pPr>
            <a:r>
              <a:rPr lang="en-US" b="1" dirty="0"/>
              <a:t>Example: </a:t>
            </a:r>
          </a:p>
          <a:p>
            <a:pPr lvl="1">
              <a:lnSpc>
                <a:spcPct val="120000"/>
              </a:lnSpc>
            </a:pPr>
            <a:r>
              <a:rPr lang="en-US" dirty="0"/>
              <a:t>( (</a:t>
            </a:r>
            <a:r>
              <a:rPr lang="en-US" i="1" dirty="0">
                <a:latin typeface="Cambria Math" pitchFamily="18" charset="0"/>
                <a:ea typeface="Cambria Math" pitchFamily="18" charset="0"/>
              </a:rPr>
              <a:t>p</a:t>
            </a:r>
            <a:r>
              <a:rPr lang="en-US" baseline="-25000" dirty="0">
                <a:latin typeface="Cambria Math" pitchFamily="18" charset="0"/>
                <a:ea typeface="Cambria Math" pitchFamily="18" charset="0"/>
              </a:rPr>
              <a:t>  </a:t>
            </a:r>
            <a:r>
              <a:rPr lang="en-US" dirty="0">
                <a:latin typeface="Cambria Math"/>
                <a:ea typeface="Cambria Math"/>
              </a:rPr>
              <a:t>→</a:t>
            </a:r>
            <a:r>
              <a:rPr lang="en-US" i="1" dirty="0">
                <a:latin typeface="Cambria Math" pitchFamily="18" charset="0"/>
                <a:ea typeface="Cambria Math" pitchFamily="18" charset="0"/>
              </a:rPr>
              <a:t> q </a:t>
            </a:r>
            <a:r>
              <a:rPr lang="en-US" dirty="0"/>
              <a:t>) </a:t>
            </a:r>
            <a:r>
              <a:rPr lang="en-US" dirty="0">
                <a:latin typeface="Cambria Math" pitchFamily="18" charset="0"/>
                <a:ea typeface="Cambria Math" pitchFamily="18" charset="0"/>
              </a:rPr>
              <a:t>∧ </a:t>
            </a:r>
            <a:r>
              <a:rPr lang="en-US" i="1" dirty="0">
                <a:latin typeface="Cambria Math" pitchFamily="18" charset="0"/>
                <a:ea typeface="Cambria Math" pitchFamily="18" charset="0"/>
              </a:rPr>
              <a:t>p </a:t>
            </a:r>
            <a:r>
              <a:rPr lang="en-US" dirty="0"/>
              <a:t>) </a:t>
            </a:r>
            <a:r>
              <a:rPr lang="en-US" dirty="0">
                <a:latin typeface="Cambria Math"/>
                <a:ea typeface="Cambria Math"/>
              </a:rPr>
              <a:t>→</a:t>
            </a:r>
            <a:r>
              <a:rPr lang="en-US" i="1" dirty="0">
                <a:latin typeface="Cambria Math" pitchFamily="18" charset="0"/>
                <a:ea typeface="Cambria Math" pitchFamily="18" charset="0"/>
              </a:rPr>
              <a:t> q  </a:t>
            </a:r>
            <a:r>
              <a:rPr lang="en-US" dirty="0">
                <a:latin typeface="Cambria Math" pitchFamily="18" charset="0"/>
                <a:ea typeface="Cambria Math" pitchFamily="18" charset="0"/>
              </a:rPr>
              <a:t>is a tautology</a:t>
            </a:r>
          </a:p>
          <a:p>
            <a:pPr lvl="1">
              <a:lnSpc>
                <a:spcPct val="120000"/>
              </a:lnSpc>
            </a:pPr>
            <a:r>
              <a:rPr lang="en-US" dirty="0">
                <a:ea typeface="Cambria Math" pitchFamily="18" charset="0"/>
              </a:rPr>
              <a:t>Hence the following argument is valid:</a:t>
            </a:r>
          </a:p>
          <a:p>
            <a:pPr lvl="1">
              <a:lnSpc>
                <a:spcPct val="120000"/>
              </a:lnSpc>
            </a:pPr>
            <a:r>
              <a:rPr lang="en-US" dirty="0"/>
              <a:t>( (if it’s raining </a:t>
            </a:r>
            <a:r>
              <a:rPr lang="en-US" dirty="0">
                <a:latin typeface="Cambria Math"/>
                <a:ea typeface="Cambria Math"/>
              </a:rPr>
              <a:t>→</a:t>
            </a:r>
            <a:r>
              <a:rPr lang="en-US" i="1" dirty="0">
                <a:latin typeface="Cambria Math" pitchFamily="18" charset="0"/>
                <a:ea typeface="Cambria Math" pitchFamily="18" charset="0"/>
              </a:rPr>
              <a:t> </a:t>
            </a:r>
            <a:r>
              <a:rPr lang="en-US" dirty="0"/>
              <a:t>streets are wet)</a:t>
            </a:r>
            <a:r>
              <a:rPr lang="en-US" dirty="0">
                <a:latin typeface="Cambria Math" pitchFamily="18" charset="0"/>
                <a:ea typeface="Cambria Math" pitchFamily="18" charset="0"/>
              </a:rPr>
              <a:t> ∧ </a:t>
            </a:r>
            <a:r>
              <a:rPr lang="en-US" dirty="0"/>
              <a:t> it’s raining) </a:t>
            </a:r>
            <a:r>
              <a:rPr lang="en-US" dirty="0">
                <a:latin typeface="Cambria Math"/>
                <a:ea typeface="Cambria Math"/>
              </a:rPr>
              <a:t>→</a:t>
            </a:r>
            <a:r>
              <a:rPr lang="en-US" i="1" dirty="0">
                <a:latin typeface="Cambria Math" pitchFamily="18" charset="0"/>
                <a:ea typeface="Cambria Math" pitchFamily="18" charset="0"/>
              </a:rPr>
              <a:t> </a:t>
            </a:r>
            <a:r>
              <a:rPr lang="en-US" dirty="0"/>
              <a:t>streets are wet</a:t>
            </a:r>
          </a:p>
          <a:p>
            <a:pPr>
              <a:lnSpc>
                <a:spcPct val="120000"/>
              </a:lnSpc>
            </a:pPr>
            <a:r>
              <a:rPr lang="en-US" b="1" i="1" dirty="0"/>
              <a:t>Inference rules </a:t>
            </a:r>
            <a:r>
              <a:rPr lang="en-US" dirty="0"/>
              <a:t>are simple argument forms used to incrementally construct more complex argument forms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Modus Ponens</a:t>
            </a:r>
            <a:endParaRPr lang="en-US" dirty="0">
              <a:solidFill>
                <a:srgbClr val="FF0000"/>
              </a:solidFill>
            </a:endParaRPr>
          </a:p>
        </p:txBody>
      </p:sp>
      <p:sp>
        <p:nvSpPr>
          <p:cNvPr id="3" name="Content Placeholder 2"/>
          <p:cNvSpPr>
            <a:spLocks noGrp="1"/>
          </p:cNvSpPr>
          <p:nvPr>
            <p:ph idx="1"/>
          </p:nvPr>
        </p:nvSpPr>
        <p:spPr/>
        <p:txBody>
          <a:bodyPr/>
          <a:lstStyle/>
          <a:p>
            <a:pPr>
              <a:buNone/>
            </a:pPr>
            <a:endParaRPr lang="en-US" dirty="0"/>
          </a:p>
          <a:p>
            <a:pPr>
              <a:buNone/>
            </a:pPr>
            <a:r>
              <a:rPr lang="en-US" dirty="0"/>
              <a:t>                        </a:t>
            </a:r>
          </a:p>
        </p:txBody>
      </p:sp>
      <p:pic>
        <p:nvPicPr>
          <p:cNvPr id="17" name="Picture 16" descr="addin_tmp.png"/>
          <p:cNvPicPr>
            <a:picLocks noChangeAspect="1"/>
          </p:cNvPicPr>
          <p:nvPr>
            <p:custDataLst>
              <p:tags r:id="rId1"/>
            </p:custDataLst>
          </p:nvPr>
        </p:nvPicPr>
        <p:blipFill>
          <a:blip r:embed="rId3" cstate="print"/>
          <a:stretch>
            <a:fillRect/>
          </a:stretch>
        </p:blipFill>
        <p:spPr>
          <a:xfrm>
            <a:off x="685800" y="1828800"/>
            <a:ext cx="1345883" cy="1194435"/>
          </a:xfrm>
          <a:prstGeom prst="rect">
            <a:avLst/>
          </a:prstGeom>
        </p:spPr>
      </p:pic>
      <p:sp>
        <p:nvSpPr>
          <p:cNvPr id="7" name="TextBox 6"/>
          <p:cNvSpPr txBox="1"/>
          <p:nvPr/>
        </p:nvSpPr>
        <p:spPr>
          <a:xfrm>
            <a:off x="2514600" y="2743200"/>
            <a:ext cx="5638800" cy="3323987"/>
          </a:xfrm>
          <a:prstGeom prst="rect">
            <a:avLst/>
          </a:prstGeom>
          <a:noFill/>
        </p:spPr>
        <p:txBody>
          <a:bodyPr wrap="square" rtlCol="0">
            <a:spAutoFit/>
          </a:bodyPr>
          <a:lstStyle/>
          <a:p>
            <a:r>
              <a:rPr lang="en-US" sz="2400" b="1" dirty="0"/>
              <a:t>Example:</a:t>
            </a:r>
          </a:p>
          <a:p>
            <a:r>
              <a:rPr lang="en-US" sz="2400" dirty="0"/>
              <a:t>Let </a:t>
            </a:r>
            <a:r>
              <a:rPr lang="en-US" sz="2400" i="1" dirty="0"/>
              <a:t>p</a:t>
            </a:r>
            <a:r>
              <a:rPr lang="en-US" sz="2400" dirty="0"/>
              <a:t> be “It is snowing.”</a:t>
            </a:r>
          </a:p>
          <a:p>
            <a:r>
              <a:rPr lang="en-US" sz="2400" dirty="0"/>
              <a:t>Let </a:t>
            </a:r>
            <a:r>
              <a:rPr lang="en-US" sz="2400" i="1" dirty="0"/>
              <a:t>q</a:t>
            </a:r>
            <a:r>
              <a:rPr lang="en-US" sz="2400" dirty="0"/>
              <a:t> be “I will study math.”</a:t>
            </a:r>
          </a:p>
          <a:p>
            <a:endParaRPr lang="en-US" sz="2400" dirty="0"/>
          </a:p>
          <a:p>
            <a:r>
              <a:rPr lang="en-US" sz="2400" dirty="0"/>
              <a:t>“If it is snowing then I will study math.”</a:t>
            </a:r>
          </a:p>
          <a:p>
            <a:r>
              <a:rPr lang="en-US" sz="2400" dirty="0"/>
              <a:t>“It is snowing.”</a:t>
            </a:r>
          </a:p>
          <a:p>
            <a:endParaRPr lang="en-US" sz="2400" dirty="0"/>
          </a:p>
          <a:p>
            <a:r>
              <a:rPr lang="en-US" sz="2400" dirty="0"/>
              <a:t>“Therefore I will study math.”</a:t>
            </a:r>
          </a:p>
          <a:p>
            <a:endParaRPr lang="en-US" dirty="0"/>
          </a:p>
        </p:txBody>
      </p:sp>
      <p:sp>
        <p:nvSpPr>
          <p:cNvPr id="8" name="TextBox 7"/>
          <p:cNvSpPr txBox="1"/>
          <p:nvPr/>
        </p:nvSpPr>
        <p:spPr>
          <a:xfrm>
            <a:off x="2514600" y="1752599"/>
            <a:ext cx="4038600" cy="830997"/>
          </a:xfrm>
          <a:prstGeom prst="rect">
            <a:avLst/>
          </a:prstGeom>
          <a:noFill/>
        </p:spPr>
        <p:txBody>
          <a:bodyPr wrap="square" rtlCol="0">
            <a:spAutoFit/>
          </a:bodyPr>
          <a:lstStyle/>
          <a:p>
            <a:r>
              <a:rPr lang="en-US" sz="2400" b="1" dirty="0"/>
              <a:t>Corresponding Tautology:</a:t>
            </a:r>
            <a:r>
              <a:rPr lang="en-US" sz="2400" dirty="0"/>
              <a:t> </a:t>
            </a:r>
          </a:p>
          <a:p>
            <a:r>
              <a:rPr lang="en-US" sz="2400" dirty="0"/>
              <a:t>       (</a:t>
            </a:r>
            <a:r>
              <a:rPr lang="en-US" sz="2400" i="1" dirty="0"/>
              <a:t>p </a:t>
            </a:r>
            <a:r>
              <a:rPr lang="en-US" sz="2400" dirty="0">
                <a:latin typeface="Cambria Math"/>
                <a:ea typeface="Cambria Math"/>
              </a:rPr>
              <a:t>∧ (</a:t>
            </a:r>
            <a:r>
              <a:rPr lang="en-US" sz="2400" i="1" dirty="0">
                <a:latin typeface="Cambria Math"/>
                <a:ea typeface="Cambria Math"/>
              </a:rPr>
              <a:t>p </a:t>
            </a:r>
            <a:r>
              <a:rPr lang="en-US" sz="2400" dirty="0">
                <a:latin typeface="Cambria Math"/>
                <a:ea typeface="Cambria Math"/>
              </a:rPr>
              <a:t>→</a:t>
            </a:r>
            <a:r>
              <a:rPr lang="en-US" sz="2400" i="1" dirty="0">
                <a:latin typeface="Cambria Math"/>
                <a:ea typeface="Cambria Math"/>
              </a:rPr>
              <a:t>q</a:t>
            </a:r>
            <a:r>
              <a:rPr lang="en-US" sz="2400" dirty="0">
                <a:latin typeface="Cambria Math"/>
                <a:ea typeface="Cambria Math"/>
              </a:rPr>
              <a:t>)) → </a:t>
            </a:r>
            <a:r>
              <a:rPr lang="en-US" sz="2400" i="1" dirty="0">
                <a:latin typeface="Cambria Math"/>
                <a:ea typeface="Cambria Math"/>
              </a:rPr>
              <a:t>q</a:t>
            </a:r>
            <a:endParaRPr lang="en-US" sz="2400"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a:t>The Connective Or in English</a:t>
            </a:r>
          </a:p>
        </p:txBody>
      </p:sp>
      <p:sp>
        <p:nvSpPr>
          <p:cNvPr id="3" name="Content Placeholder 2"/>
          <p:cNvSpPr>
            <a:spLocks noGrp="1"/>
          </p:cNvSpPr>
          <p:nvPr>
            <p:ph idx="1"/>
          </p:nvPr>
        </p:nvSpPr>
        <p:spPr>
          <a:xfrm>
            <a:off x="381000" y="1066800"/>
            <a:ext cx="8229600" cy="5074920"/>
          </a:xfrm>
        </p:spPr>
        <p:txBody>
          <a:bodyPr/>
          <a:lstStyle/>
          <a:p>
            <a:r>
              <a:rPr lang="en-US" dirty="0"/>
              <a:t>In English “or” has two distinct meanings.</a:t>
            </a:r>
          </a:p>
          <a:p>
            <a:pPr lvl="1"/>
            <a:r>
              <a:rPr lang="en-US" sz="1800" dirty="0"/>
              <a:t>“Inclusive Or”  - In the sentence “Students who have taken CS</a:t>
            </a:r>
            <a:r>
              <a:rPr lang="en-US" sz="1800" dirty="0">
                <a:latin typeface="Cambria Math" pitchFamily="18" charset="0"/>
                <a:ea typeface="Cambria Math" pitchFamily="18" charset="0"/>
              </a:rPr>
              <a:t>1027 </a:t>
            </a:r>
            <a:r>
              <a:rPr lang="en-US" sz="1800" dirty="0"/>
              <a:t>or Math</a:t>
            </a:r>
            <a:r>
              <a:rPr lang="en-US" sz="1800" dirty="0">
                <a:latin typeface="Cambria Math" pitchFamily="18" charset="0"/>
                <a:ea typeface="Cambria Math" pitchFamily="18" charset="0"/>
              </a:rPr>
              <a:t>1600</a:t>
            </a:r>
            <a:r>
              <a:rPr lang="en-US" sz="1800" dirty="0"/>
              <a:t> may take this class,” we assume that students need to have taken one of the prerequisites, but may have taken both. This is the meaning of </a:t>
            </a:r>
            <a:r>
              <a:rPr lang="en-US" sz="1800" dirty="0">
                <a:latin typeface="Cambria Math" pitchFamily="18" charset="0"/>
                <a:ea typeface="Cambria Math" pitchFamily="18" charset="0"/>
              </a:rPr>
              <a:t>disjunction. For </a:t>
            </a:r>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a:ea typeface="Cambria Math"/>
              </a:rPr>
              <a:t>q</a:t>
            </a:r>
            <a:r>
              <a:rPr lang="en-US" sz="1800" dirty="0">
                <a:latin typeface="Cambria Math" pitchFamily="18" charset="0"/>
                <a:ea typeface="Cambria Math" pitchFamily="18" charset="0"/>
              </a:rPr>
              <a:t>  to be true, either one or both of </a:t>
            </a:r>
            <a:r>
              <a:rPr lang="en-US" sz="1800" i="1" dirty="0">
                <a:latin typeface="Cambria Math" pitchFamily="18" charset="0"/>
                <a:ea typeface="Cambria Math" pitchFamily="18" charset="0"/>
              </a:rPr>
              <a:t>p</a:t>
            </a:r>
            <a:r>
              <a:rPr lang="en-US" sz="1800" dirty="0">
                <a:latin typeface="Cambria Math" pitchFamily="18" charset="0"/>
                <a:ea typeface="Cambria Math" pitchFamily="18" charset="0"/>
              </a:rPr>
              <a:t> and </a:t>
            </a:r>
            <a:r>
              <a:rPr lang="en-US" sz="1800" i="1" dirty="0">
                <a:latin typeface="Cambria Math" pitchFamily="18" charset="0"/>
                <a:ea typeface="Cambria Math" pitchFamily="18" charset="0"/>
              </a:rPr>
              <a:t>q </a:t>
            </a:r>
            <a:r>
              <a:rPr lang="en-US" sz="1800" dirty="0">
                <a:latin typeface="Cambria Math" pitchFamily="18" charset="0"/>
                <a:ea typeface="Cambria Math" pitchFamily="18" charset="0"/>
              </a:rPr>
              <a:t>must be true.</a:t>
            </a:r>
            <a:endParaRPr lang="en-US" sz="1800" dirty="0"/>
          </a:p>
          <a:p>
            <a:pPr lvl="1"/>
            <a:r>
              <a:rPr lang="en-US" sz="1800" dirty="0"/>
              <a:t>“Exclusive Or”  - When reading the sentence “Soup or salad comes with this entrée,” we do not expect to be able to get both soup and salad. This is the meaning of Exclusive Or (</a:t>
            </a:r>
            <a:r>
              <a:rPr lang="en-US" sz="1800" dirty="0" err="1"/>
              <a:t>Xor</a:t>
            </a:r>
            <a:r>
              <a:rPr lang="en-US" sz="1800" dirty="0"/>
              <a:t>). In </a:t>
            </a:r>
            <a:r>
              <a:rPr lang="en-US" sz="1800" i="1" dirty="0"/>
              <a:t>p</a:t>
            </a:r>
            <a:r>
              <a:rPr lang="en-US" sz="1800" dirty="0">
                <a:latin typeface="Cambria Math"/>
                <a:ea typeface="Cambria Math"/>
              </a:rPr>
              <a:t> ⊕ </a:t>
            </a:r>
            <a:r>
              <a:rPr lang="en-US" sz="1800" i="1" dirty="0">
                <a:latin typeface="Cambria Math"/>
                <a:ea typeface="Cambria Math"/>
              </a:rPr>
              <a:t>q , </a:t>
            </a:r>
            <a:r>
              <a:rPr lang="en-US" sz="1800" dirty="0">
                <a:ea typeface="Cambria Math"/>
              </a:rPr>
              <a:t>one of </a:t>
            </a:r>
            <a:r>
              <a:rPr lang="en-US" sz="1800" i="1" dirty="0">
                <a:ea typeface="Cambria Math"/>
              </a:rPr>
              <a:t>p</a:t>
            </a:r>
            <a:r>
              <a:rPr lang="en-US" sz="1800" dirty="0">
                <a:ea typeface="Cambria Math"/>
              </a:rPr>
              <a:t> and </a:t>
            </a:r>
            <a:r>
              <a:rPr lang="en-US" sz="1800" i="1" dirty="0">
                <a:ea typeface="Cambria Math"/>
              </a:rPr>
              <a:t>q</a:t>
            </a:r>
            <a:r>
              <a:rPr lang="en-US" sz="1800" dirty="0">
                <a:ea typeface="Cambria Math"/>
              </a:rPr>
              <a:t> must be true</a:t>
            </a:r>
            <a:r>
              <a:rPr lang="en-US" sz="1800" dirty="0">
                <a:latin typeface="Cambria Math"/>
                <a:ea typeface="Cambria Math"/>
              </a:rPr>
              <a:t>, but not both.  The truth table for ⊕ is:</a:t>
            </a:r>
            <a:endParaRPr lang="en-US" sz="1800" i="1" dirty="0"/>
          </a:p>
          <a:p>
            <a:pPr lvl="1"/>
            <a:endParaRPr lang="en-US" sz="1800" dirty="0"/>
          </a:p>
        </p:txBody>
      </p:sp>
      <p:graphicFrame>
        <p:nvGraphicFramePr>
          <p:cNvPr id="4" name="Content Placeholder 3"/>
          <p:cNvGraphicFramePr>
            <a:graphicFrameLocks/>
          </p:cNvGraphicFramePr>
          <p:nvPr/>
        </p:nvGraphicFramePr>
        <p:xfrm>
          <a:off x="2209800" y="4343400"/>
          <a:ext cx="4648200" cy="1828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274320">
                <a:tc>
                  <a:txBody>
                    <a:bodyPr/>
                    <a:lstStyle/>
                    <a:p>
                      <a:r>
                        <a:rPr lang="en-US" i="1" dirty="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q</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 </a:t>
                      </a:r>
                      <a:r>
                        <a:rPr lang="en-US" i="0" dirty="0">
                          <a:latin typeface="Cambria Math"/>
                          <a:ea typeface="Cambria Math"/>
                        </a:rPr>
                        <a:t>⊕</a:t>
                      </a:r>
                      <a:r>
                        <a:rPr lang="en-US"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274320">
                <a:tc>
                  <a:txBody>
                    <a:bodyPr/>
                    <a:lstStyle/>
                    <a:p>
                      <a:r>
                        <a:rPr lang="en-US" dirty="0"/>
                        <a:t>T</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1"/>
                  </a:ext>
                </a:extLst>
              </a:tr>
              <a:tr h="274320">
                <a:tc>
                  <a:txBody>
                    <a:bodyPr/>
                    <a:lstStyle/>
                    <a:p>
                      <a:r>
                        <a:rPr lang="en-US" dirty="0"/>
                        <a:t>T</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2"/>
                  </a:ext>
                </a:extLst>
              </a:tr>
              <a:tr h="2743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274320">
                <a:tc>
                  <a:txBody>
                    <a:bodyPr/>
                    <a:lstStyle/>
                    <a:p>
                      <a:r>
                        <a:rPr lang="en-US" dirty="0"/>
                        <a:t>F</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Modus </a:t>
            </a:r>
            <a:r>
              <a:rPr lang="en-US" dirty="0" err="1"/>
              <a:t>Tollens</a:t>
            </a:r>
            <a:endParaRPr lang="en-US" dirty="0"/>
          </a:p>
        </p:txBody>
      </p:sp>
      <p:sp>
        <p:nvSpPr>
          <p:cNvPr id="3" name="Content Placeholder 2"/>
          <p:cNvSpPr>
            <a:spLocks noGrp="1"/>
          </p:cNvSpPr>
          <p:nvPr>
            <p:ph idx="1"/>
          </p:nvPr>
        </p:nvSpPr>
        <p:spPr/>
        <p:txBody>
          <a:bodyPr/>
          <a:lstStyle/>
          <a:p>
            <a:pPr>
              <a:buNone/>
            </a:pPr>
            <a:endParaRPr lang="en-US" dirty="0"/>
          </a:p>
          <a:p>
            <a:pPr>
              <a:buNone/>
            </a:pPr>
            <a:r>
              <a:rPr lang="en-US" dirty="0"/>
              <a:t>                        </a:t>
            </a:r>
          </a:p>
        </p:txBody>
      </p:sp>
      <p:pic>
        <p:nvPicPr>
          <p:cNvPr id="9" name="Picture 8" descr="addin_tmp.png"/>
          <p:cNvPicPr>
            <a:picLocks noChangeAspect="1"/>
          </p:cNvPicPr>
          <p:nvPr>
            <p:custDataLst>
              <p:tags r:id="rId1"/>
            </p:custDataLst>
          </p:nvPr>
        </p:nvPicPr>
        <p:blipFill>
          <a:blip r:embed="rId3" cstate="print"/>
          <a:stretch>
            <a:fillRect/>
          </a:stretch>
        </p:blipFill>
        <p:spPr>
          <a:xfrm>
            <a:off x="685800" y="1828800"/>
            <a:ext cx="1345883" cy="1194435"/>
          </a:xfrm>
          <a:prstGeom prst="rect">
            <a:avLst/>
          </a:prstGeom>
        </p:spPr>
      </p:pic>
      <p:sp>
        <p:nvSpPr>
          <p:cNvPr id="7" name="TextBox 6"/>
          <p:cNvSpPr txBox="1"/>
          <p:nvPr/>
        </p:nvSpPr>
        <p:spPr>
          <a:xfrm>
            <a:off x="2508932" y="2895600"/>
            <a:ext cx="5715000" cy="3046988"/>
          </a:xfrm>
          <a:prstGeom prst="rect">
            <a:avLst/>
          </a:prstGeom>
          <a:noFill/>
        </p:spPr>
        <p:txBody>
          <a:bodyPr wrap="square" rtlCol="0">
            <a:spAutoFit/>
          </a:bodyPr>
          <a:lstStyle/>
          <a:p>
            <a:r>
              <a:rPr lang="en-US" sz="2400" b="1" dirty="0"/>
              <a:t>Example</a:t>
            </a:r>
            <a:r>
              <a:rPr lang="en-US" sz="2400" dirty="0"/>
              <a:t>:</a:t>
            </a:r>
          </a:p>
          <a:p>
            <a:r>
              <a:rPr lang="en-US" sz="2400" dirty="0"/>
              <a:t>Let </a:t>
            </a:r>
            <a:r>
              <a:rPr lang="en-US" sz="2400" i="1" dirty="0"/>
              <a:t>p</a:t>
            </a:r>
            <a:r>
              <a:rPr lang="en-US" sz="2400" dirty="0"/>
              <a:t> be “it is snowing.”</a:t>
            </a:r>
          </a:p>
          <a:p>
            <a:r>
              <a:rPr lang="en-US" sz="2400" dirty="0"/>
              <a:t>Let </a:t>
            </a:r>
            <a:r>
              <a:rPr lang="en-US" sz="2400" i="1" dirty="0"/>
              <a:t>q</a:t>
            </a:r>
            <a:r>
              <a:rPr lang="en-US" sz="2400" dirty="0"/>
              <a:t> be “I will study math.”</a:t>
            </a:r>
          </a:p>
          <a:p>
            <a:endParaRPr lang="en-US" sz="2400" dirty="0"/>
          </a:p>
          <a:p>
            <a:r>
              <a:rPr lang="en-US" sz="2400" dirty="0"/>
              <a:t>“If it is snowing, then I will study math.”</a:t>
            </a:r>
          </a:p>
          <a:p>
            <a:r>
              <a:rPr lang="en-US" sz="2400" dirty="0"/>
              <a:t>“I will not study math.”</a:t>
            </a:r>
          </a:p>
          <a:p>
            <a:endParaRPr lang="en-US" sz="2400" dirty="0"/>
          </a:p>
          <a:p>
            <a:r>
              <a:rPr lang="en-US" sz="2400" dirty="0"/>
              <a:t>“Therefore, it is not snowing.”</a:t>
            </a:r>
          </a:p>
        </p:txBody>
      </p:sp>
      <p:sp>
        <p:nvSpPr>
          <p:cNvPr id="10" name="TextBox 9"/>
          <p:cNvSpPr txBox="1"/>
          <p:nvPr/>
        </p:nvSpPr>
        <p:spPr>
          <a:xfrm>
            <a:off x="2438400" y="1676400"/>
            <a:ext cx="4419600" cy="830997"/>
          </a:xfrm>
          <a:prstGeom prst="rect">
            <a:avLst/>
          </a:prstGeom>
          <a:noFill/>
        </p:spPr>
        <p:txBody>
          <a:bodyPr wrap="square" rtlCol="0">
            <a:spAutoFit/>
          </a:bodyPr>
          <a:lstStyle/>
          <a:p>
            <a:r>
              <a:rPr lang="en-US" sz="2400" b="1" dirty="0"/>
              <a:t>Corresponding Tautology:</a:t>
            </a:r>
            <a:r>
              <a:rPr lang="en-US" sz="2400" dirty="0"/>
              <a:t> </a:t>
            </a:r>
          </a:p>
          <a:p>
            <a:r>
              <a:rPr lang="en-US" sz="2400" dirty="0"/>
              <a:t>       (</a:t>
            </a:r>
            <a:r>
              <a:rPr lang="en-US" sz="2400" dirty="0">
                <a:latin typeface="Cambria Math"/>
                <a:ea typeface="Cambria Math"/>
              </a:rPr>
              <a:t>¬</a:t>
            </a:r>
            <a:r>
              <a:rPr lang="en-US" sz="2400" i="1" dirty="0"/>
              <a:t>q </a:t>
            </a:r>
            <a:r>
              <a:rPr lang="en-US" sz="2400" dirty="0">
                <a:latin typeface="Cambria Math"/>
                <a:ea typeface="Cambria Math"/>
              </a:rPr>
              <a:t>∧ (</a:t>
            </a:r>
            <a:r>
              <a:rPr lang="en-US" sz="2400" i="1" dirty="0">
                <a:latin typeface="Cambria Math"/>
                <a:ea typeface="Cambria Math"/>
              </a:rPr>
              <a:t>p </a:t>
            </a:r>
            <a:r>
              <a:rPr lang="en-US" sz="2400" dirty="0">
                <a:latin typeface="Cambria Math"/>
                <a:ea typeface="Cambria Math"/>
              </a:rPr>
              <a:t>→</a:t>
            </a:r>
            <a:r>
              <a:rPr lang="en-US" sz="2400" i="1" dirty="0">
                <a:latin typeface="Cambria Math"/>
                <a:ea typeface="Cambria Math"/>
              </a:rPr>
              <a:t>q</a:t>
            </a:r>
            <a:r>
              <a:rPr lang="en-US" sz="2400" dirty="0">
                <a:latin typeface="Cambria Math"/>
                <a:ea typeface="Cambria Math"/>
              </a:rPr>
              <a:t>)) → ¬</a:t>
            </a:r>
            <a:r>
              <a:rPr lang="en-US" sz="2400" i="1" dirty="0">
                <a:latin typeface="Cambria Math"/>
                <a:ea typeface="Cambria Math"/>
              </a:rPr>
              <a:t>p</a:t>
            </a:r>
            <a:endParaRPr lang="en-US" sz="2400" i="1"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Hypothetical Syllogism</a:t>
            </a:r>
          </a:p>
        </p:txBody>
      </p:sp>
      <p:sp>
        <p:nvSpPr>
          <p:cNvPr id="3" name="Content Placeholder 2"/>
          <p:cNvSpPr>
            <a:spLocks noGrp="1"/>
          </p:cNvSpPr>
          <p:nvPr>
            <p:ph idx="1"/>
          </p:nvPr>
        </p:nvSpPr>
        <p:spPr/>
        <p:txBody>
          <a:bodyPr/>
          <a:lstStyle/>
          <a:p>
            <a:pPr>
              <a:buNone/>
            </a:pPr>
            <a:endParaRPr lang="en-US" dirty="0"/>
          </a:p>
          <a:p>
            <a:pPr>
              <a:buNone/>
            </a:pPr>
            <a:r>
              <a:rPr lang="en-US" dirty="0"/>
              <a:t>                        </a:t>
            </a:r>
          </a:p>
        </p:txBody>
      </p:sp>
      <p:pic>
        <p:nvPicPr>
          <p:cNvPr id="6" name="Picture 5" descr="addin_tmp.png"/>
          <p:cNvPicPr>
            <a:picLocks noChangeAspect="1"/>
          </p:cNvPicPr>
          <p:nvPr>
            <p:custDataLst>
              <p:tags r:id="rId1"/>
            </p:custDataLst>
          </p:nvPr>
        </p:nvPicPr>
        <p:blipFill>
          <a:blip r:embed="rId3" cstate="print"/>
          <a:stretch>
            <a:fillRect/>
          </a:stretch>
        </p:blipFill>
        <p:spPr>
          <a:xfrm>
            <a:off x="685800" y="1777365"/>
            <a:ext cx="1703070" cy="1194435"/>
          </a:xfrm>
          <a:prstGeom prst="rect">
            <a:avLst/>
          </a:prstGeom>
        </p:spPr>
      </p:pic>
      <p:sp>
        <p:nvSpPr>
          <p:cNvPr id="9" name="TextBox 8"/>
          <p:cNvSpPr txBox="1"/>
          <p:nvPr/>
        </p:nvSpPr>
        <p:spPr>
          <a:xfrm>
            <a:off x="2895600" y="2971800"/>
            <a:ext cx="5302827" cy="3416320"/>
          </a:xfrm>
          <a:prstGeom prst="rect">
            <a:avLst/>
          </a:prstGeom>
          <a:noFill/>
        </p:spPr>
        <p:txBody>
          <a:bodyPr wrap="square" rtlCol="0">
            <a:spAutoFit/>
          </a:bodyPr>
          <a:lstStyle/>
          <a:p>
            <a:r>
              <a:rPr lang="en-US" sz="2400" b="1" dirty="0"/>
              <a:t>Example</a:t>
            </a:r>
            <a:r>
              <a:rPr lang="en-US" sz="2400" dirty="0"/>
              <a:t>:</a:t>
            </a:r>
          </a:p>
          <a:p>
            <a:r>
              <a:rPr lang="en-US" sz="2400" dirty="0"/>
              <a:t>Let </a:t>
            </a:r>
            <a:r>
              <a:rPr lang="en-US" sz="2400" i="1" dirty="0"/>
              <a:t>p</a:t>
            </a:r>
            <a:r>
              <a:rPr lang="en-US" sz="2400" dirty="0"/>
              <a:t> be “It snows.”</a:t>
            </a:r>
          </a:p>
          <a:p>
            <a:r>
              <a:rPr lang="en-US" sz="2400" dirty="0"/>
              <a:t>Let </a:t>
            </a:r>
            <a:r>
              <a:rPr lang="en-US" sz="2400" i="1" dirty="0"/>
              <a:t>q</a:t>
            </a:r>
            <a:r>
              <a:rPr lang="en-US" sz="2400" dirty="0"/>
              <a:t> be “I will study math.”</a:t>
            </a:r>
          </a:p>
          <a:p>
            <a:r>
              <a:rPr lang="en-US" sz="2400" dirty="0"/>
              <a:t>Let </a:t>
            </a:r>
            <a:r>
              <a:rPr lang="en-US" sz="2400" i="1" dirty="0"/>
              <a:t>r </a:t>
            </a:r>
            <a:r>
              <a:rPr lang="en-US" sz="2400" dirty="0"/>
              <a:t>be “I will get an A.”</a:t>
            </a:r>
          </a:p>
          <a:p>
            <a:endParaRPr lang="en-US" sz="2400" dirty="0"/>
          </a:p>
          <a:p>
            <a:r>
              <a:rPr lang="en-US" sz="2400" dirty="0"/>
              <a:t>“If it snows, then I will study math.”</a:t>
            </a:r>
          </a:p>
          <a:p>
            <a:r>
              <a:rPr lang="en-US" sz="2400" dirty="0"/>
              <a:t>“If I study math, then I will get an A.”</a:t>
            </a:r>
          </a:p>
          <a:p>
            <a:endParaRPr lang="en-US" sz="2400" dirty="0"/>
          </a:p>
          <a:p>
            <a:r>
              <a:rPr lang="en-US" sz="2400" dirty="0"/>
              <a:t>“Therefore, if it snows, I will get an A.”</a:t>
            </a:r>
          </a:p>
        </p:txBody>
      </p:sp>
      <p:sp>
        <p:nvSpPr>
          <p:cNvPr id="10" name="TextBox 9"/>
          <p:cNvSpPr txBox="1"/>
          <p:nvPr/>
        </p:nvSpPr>
        <p:spPr>
          <a:xfrm>
            <a:off x="2892451" y="1676400"/>
            <a:ext cx="4191000" cy="1138773"/>
          </a:xfrm>
          <a:prstGeom prst="rect">
            <a:avLst/>
          </a:prstGeom>
          <a:noFill/>
        </p:spPr>
        <p:txBody>
          <a:bodyPr wrap="square" rtlCol="0">
            <a:spAutoFit/>
          </a:bodyPr>
          <a:lstStyle/>
          <a:p>
            <a:r>
              <a:rPr lang="en-US" sz="2400" b="1" dirty="0"/>
              <a:t>Corresponding Tautology:</a:t>
            </a:r>
            <a:r>
              <a:rPr lang="en-US" sz="2400" dirty="0"/>
              <a:t> </a:t>
            </a:r>
          </a:p>
          <a:p>
            <a:r>
              <a:rPr lang="en-US" sz="2400" dirty="0"/>
              <a:t>(</a:t>
            </a:r>
            <a:r>
              <a:rPr lang="en-US" sz="2400" dirty="0">
                <a:latin typeface="Cambria Math"/>
                <a:ea typeface="Cambria Math"/>
              </a:rPr>
              <a:t>(</a:t>
            </a:r>
            <a:r>
              <a:rPr lang="en-US" sz="2400" i="1" dirty="0">
                <a:latin typeface="Cambria Math"/>
                <a:ea typeface="Cambria Math"/>
              </a:rPr>
              <a:t>p </a:t>
            </a:r>
            <a:r>
              <a:rPr lang="en-US" sz="2400" dirty="0">
                <a:latin typeface="Cambria Math"/>
                <a:ea typeface="Cambria Math"/>
              </a:rPr>
              <a:t>→</a:t>
            </a:r>
            <a:r>
              <a:rPr lang="en-US" sz="2400" i="1" dirty="0">
                <a:latin typeface="Cambria Math"/>
                <a:ea typeface="Cambria Math"/>
              </a:rPr>
              <a:t>q</a:t>
            </a:r>
            <a:r>
              <a:rPr lang="en-US" sz="2400" dirty="0">
                <a:latin typeface="Cambria Math"/>
                <a:ea typeface="Cambria Math"/>
              </a:rPr>
              <a:t>) ∧</a:t>
            </a:r>
            <a:r>
              <a:rPr lang="en-US" sz="2400" dirty="0"/>
              <a:t> (</a:t>
            </a:r>
            <a:r>
              <a:rPr lang="en-US" sz="2400" dirty="0" err="1">
                <a:latin typeface="Cambria Math"/>
                <a:ea typeface="Cambria Math"/>
              </a:rPr>
              <a:t>q→</a:t>
            </a:r>
            <a:r>
              <a:rPr lang="en-US" sz="2400" i="1" dirty="0" err="1">
                <a:latin typeface="Cambria Math"/>
                <a:ea typeface="Cambria Math"/>
              </a:rPr>
              <a:t>r</a:t>
            </a:r>
            <a:r>
              <a:rPr lang="en-US" sz="2400" dirty="0">
                <a:latin typeface="Cambria Math"/>
                <a:ea typeface="Cambria Math"/>
              </a:rPr>
              <a:t>)) → (</a:t>
            </a:r>
            <a:r>
              <a:rPr lang="en-US" sz="2400" i="1" dirty="0" err="1">
                <a:latin typeface="Cambria Math"/>
                <a:ea typeface="Cambria Math"/>
              </a:rPr>
              <a:t>p</a:t>
            </a:r>
            <a:r>
              <a:rPr lang="en-US" sz="2400" dirty="0" err="1">
                <a:latin typeface="Cambria Math"/>
                <a:ea typeface="Cambria Math"/>
              </a:rPr>
              <a:t>→</a:t>
            </a:r>
            <a:r>
              <a:rPr lang="en-US" sz="2400" i="1" dirty="0" err="1">
                <a:latin typeface="Cambria Math"/>
                <a:ea typeface="Cambria Math"/>
              </a:rPr>
              <a:t>r</a:t>
            </a:r>
            <a:r>
              <a:rPr lang="en-US" sz="2400" dirty="0">
                <a:latin typeface="Cambria Math"/>
                <a:ea typeface="Cambria Math"/>
              </a:rPr>
              <a:t>)</a:t>
            </a:r>
            <a:endParaRPr lang="en-US" sz="2400" i="1" dirty="0"/>
          </a:p>
          <a:p>
            <a:r>
              <a:rPr lang="en-US" sz="2000" dirty="0">
                <a:latin typeface="Cambria Math"/>
                <a:ea typeface="Cambria Math"/>
              </a:rPr>
              <a:t> </a:t>
            </a:r>
            <a:endParaRPr lang="en-US" sz="2000" i="1"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Disjunctive Syllogism</a:t>
            </a:r>
          </a:p>
        </p:txBody>
      </p:sp>
      <p:sp>
        <p:nvSpPr>
          <p:cNvPr id="3" name="Content Placeholder 2"/>
          <p:cNvSpPr>
            <a:spLocks noGrp="1"/>
          </p:cNvSpPr>
          <p:nvPr>
            <p:ph idx="1"/>
          </p:nvPr>
        </p:nvSpPr>
        <p:spPr/>
        <p:txBody>
          <a:bodyPr/>
          <a:lstStyle/>
          <a:p>
            <a:pPr>
              <a:buNone/>
            </a:pPr>
            <a:endParaRPr lang="en-US" dirty="0"/>
          </a:p>
          <a:p>
            <a:pPr>
              <a:buNone/>
            </a:pPr>
            <a:r>
              <a:rPr lang="en-US" dirty="0"/>
              <a:t>                        </a:t>
            </a:r>
          </a:p>
        </p:txBody>
      </p:sp>
      <p:pic>
        <p:nvPicPr>
          <p:cNvPr id="6" name="Picture 5" descr="addin_tmp.png"/>
          <p:cNvPicPr>
            <a:picLocks noChangeAspect="1"/>
          </p:cNvPicPr>
          <p:nvPr>
            <p:custDataLst>
              <p:tags r:id="rId1"/>
            </p:custDataLst>
          </p:nvPr>
        </p:nvPicPr>
        <p:blipFill>
          <a:blip r:embed="rId3" cstate="print"/>
          <a:stretch>
            <a:fillRect/>
          </a:stretch>
        </p:blipFill>
        <p:spPr>
          <a:xfrm>
            <a:off x="685800" y="1722209"/>
            <a:ext cx="1177290" cy="1225868"/>
          </a:xfrm>
          <a:prstGeom prst="rect">
            <a:avLst/>
          </a:prstGeom>
        </p:spPr>
      </p:pic>
      <p:sp>
        <p:nvSpPr>
          <p:cNvPr id="7" name="TextBox 6"/>
          <p:cNvSpPr txBox="1"/>
          <p:nvPr/>
        </p:nvSpPr>
        <p:spPr>
          <a:xfrm>
            <a:off x="2324415" y="2948077"/>
            <a:ext cx="5867400" cy="3046988"/>
          </a:xfrm>
          <a:prstGeom prst="rect">
            <a:avLst/>
          </a:prstGeom>
          <a:noFill/>
        </p:spPr>
        <p:txBody>
          <a:bodyPr wrap="square" rtlCol="0">
            <a:spAutoFit/>
          </a:bodyPr>
          <a:lstStyle/>
          <a:p>
            <a:r>
              <a:rPr lang="en-US" sz="2400" b="1" dirty="0"/>
              <a:t>Example</a:t>
            </a:r>
            <a:r>
              <a:rPr lang="en-US" sz="2400" dirty="0"/>
              <a:t>:</a:t>
            </a:r>
          </a:p>
          <a:p>
            <a:r>
              <a:rPr lang="en-US" sz="2400" dirty="0"/>
              <a:t>Let </a:t>
            </a:r>
            <a:r>
              <a:rPr lang="en-US" sz="2400" i="1" dirty="0"/>
              <a:t>p</a:t>
            </a:r>
            <a:r>
              <a:rPr lang="en-US" sz="2400" dirty="0"/>
              <a:t> be “I will study math.”</a:t>
            </a:r>
          </a:p>
          <a:p>
            <a:r>
              <a:rPr lang="en-US" sz="2400" dirty="0"/>
              <a:t>Let </a:t>
            </a:r>
            <a:r>
              <a:rPr lang="en-US" sz="2400" i="1" dirty="0"/>
              <a:t>q</a:t>
            </a:r>
            <a:r>
              <a:rPr lang="en-US" sz="2400" dirty="0"/>
              <a:t> be “I will study literature.”</a:t>
            </a:r>
          </a:p>
          <a:p>
            <a:endParaRPr lang="en-US" sz="2400" dirty="0"/>
          </a:p>
          <a:p>
            <a:r>
              <a:rPr lang="en-US" sz="2400" dirty="0"/>
              <a:t>“I will study math or I will study literature.”</a:t>
            </a:r>
          </a:p>
          <a:p>
            <a:r>
              <a:rPr lang="en-US" sz="2400" dirty="0"/>
              <a:t>“I will not study math.”</a:t>
            </a:r>
          </a:p>
          <a:p>
            <a:endParaRPr lang="en-US" sz="2400" dirty="0"/>
          </a:p>
          <a:p>
            <a:r>
              <a:rPr lang="en-US" sz="2400" dirty="0"/>
              <a:t>“Therefore, I will study literature.”</a:t>
            </a:r>
          </a:p>
        </p:txBody>
      </p:sp>
      <p:sp>
        <p:nvSpPr>
          <p:cNvPr id="9" name="TextBox 8"/>
          <p:cNvSpPr txBox="1"/>
          <p:nvPr/>
        </p:nvSpPr>
        <p:spPr>
          <a:xfrm>
            <a:off x="2286000" y="1715911"/>
            <a:ext cx="4953000" cy="830997"/>
          </a:xfrm>
          <a:prstGeom prst="rect">
            <a:avLst/>
          </a:prstGeom>
          <a:noFill/>
        </p:spPr>
        <p:txBody>
          <a:bodyPr wrap="square" rtlCol="0">
            <a:spAutoFit/>
          </a:bodyPr>
          <a:lstStyle/>
          <a:p>
            <a:r>
              <a:rPr lang="en-US" sz="2400" b="1" dirty="0"/>
              <a:t>Corresponding Tautology:</a:t>
            </a:r>
            <a:r>
              <a:rPr lang="en-US" sz="2400" dirty="0"/>
              <a:t> </a:t>
            </a:r>
          </a:p>
          <a:p>
            <a:r>
              <a:rPr lang="en-US" sz="2400" dirty="0"/>
              <a:t>(</a:t>
            </a:r>
            <a:r>
              <a:rPr lang="en-US" sz="2400" dirty="0">
                <a:latin typeface="Cambria Math"/>
                <a:ea typeface="Cambria Math"/>
              </a:rPr>
              <a:t>¬</a:t>
            </a:r>
            <a:r>
              <a:rPr lang="en-US" sz="2400" i="1" dirty="0"/>
              <a:t>p </a:t>
            </a:r>
            <a:r>
              <a:rPr lang="en-US" sz="2400" dirty="0">
                <a:latin typeface="Cambria Math"/>
                <a:ea typeface="Cambria Math"/>
              </a:rPr>
              <a:t>∧ (</a:t>
            </a:r>
            <a:r>
              <a:rPr lang="en-US" sz="2400" i="1" dirty="0">
                <a:latin typeface="Cambria Math"/>
                <a:ea typeface="Cambria Math"/>
              </a:rPr>
              <a:t>p </a:t>
            </a:r>
            <a:r>
              <a:rPr lang="en-US" sz="2400" dirty="0">
                <a:latin typeface="Cambria Math"/>
                <a:ea typeface="Cambria Math"/>
              </a:rPr>
              <a:t>∨</a:t>
            </a:r>
            <a:r>
              <a:rPr lang="en-US" sz="2400" i="1" dirty="0">
                <a:latin typeface="Cambria Math"/>
                <a:ea typeface="Cambria Math"/>
              </a:rPr>
              <a:t>q</a:t>
            </a:r>
            <a:r>
              <a:rPr lang="en-US" sz="2400" dirty="0">
                <a:latin typeface="Cambria Math"/>
                <a:ea typeface="Cambria Math"/>
              </a:rPr>
              <a:t>)) → </a:t>
            </a:r>
            <a:r>
              <a:rPr lang="en-US" sz="2400" i="1" dirty="0">
                <a:latin typeface="Cambria Math"/>
                <a:ea typeface="Cambria Math"/>
              </a:rPr>
              <a:t>q</a:t>
            </a:r>
            <a:endParaRPr lang="en-US" sz="2400" i="1"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Simplification</a:t>
            </a:r>
          </a:p>
        </p:txBody>
      </p:sp>
      <p:sp>
        <p:nvSpPr>
          <p:cNvPr id="3" name="Content Placeholder 2"/>
          <p:cNvSpPr>
            <a:spLocks noGrp="1"/>
          </p:cNvSpPr>
          <p:nvPr>
            <p:ph idx="1"/>
          </p:nvPr>
        </p:nvSpPr>
        <p:spPr/>
        <p:txBody>
          <a:bodyPr/>
          <a:lstStyle/>
          <a:p>
            <a:pPr>
              <a:buNone/>
            </a:pPr>
            <a:endParaRPr lang="en-US" dirty="0"/>
          </a:p>
          <a:p>
            <a:pPr>
              <a:buNone/>
            </a:pPr>
            <a:r>
              <a:rPr lang="en-US" dirty="0"/>
              <a:t>                        </a:t>
            </a:r>
          </a:p>
        </p:txBody>
      </p:sp>
      <p:sp>
        <p:nvSpPr>
          <p:cNvPr id="18" name="TextBox 17"/>
          <p:cNvSpPr txBox="1"/>
          <p:nvPr/>
        </p:nvSpPr>
        <p:spPr>
          <a:xfrm>
            <a:off x="2360311" y="3124200"/>
            <a:ext cx="5257800" cy="2954655"/>
          </a:xfrm>
          <a:prstGeom prst="rect">
            <a:avLst/>
          </a:prstGeom>
          <a:noFill/>
        </p:spPr>
        <p:txBody>
          <a:bodyPr wrap="square" rtlCol="0">
            <a:spAutoFit/>
          </a:bodyPr>
          <a:lstStyle/>
          <a:p>
            <a:r>
              <a:rPr lang="en-US" sz="2400" b="1" dirty="0"/>
              <a:t>Example</a:t>
            </a:r>
            <a:r>
              <a:rPr lang="en-US" sz="2400" dirty="0"/>
              <a:t>:</a:t>
            </a:r>
          </a:p>
          <a:p>
            <a:r>
              <a:rPr lang="en-US" sz="2400" dirty="0"/>
              <a:t>Let </a:t>
            </a:r>
            <a:r>
              <a:rPr lang="en-US" sz="2400" i="1" dirty="0"/>
              <a:t>p</a:t>
            </a:r>
            <a:r>
              <a:rPr lang="en-US" sz="2400" dirty="0"/>
              <a:t> be “I will study math.”</a:t>
            </a:r>
          </a:p>
          <a:p>
            <a:r>
              <a:rPr lang="en-US" sz="2400" dirty="0"/>
              <a:t>Let </a:t>
            </a:r>
            <a:r>
              <a:rPr lang="en-US" sz="2400" i="1" dirty="0"/>
              <a:t>q</a:t>
            </a:r>
            <a:r>
              <a:rPr lang="en-US" sz="2400" dirty="0"/>
              <a:t> be “I will study literature.”</a:t>
            </a:r>
          </a:p>
          <a:p>
            <a:endParaRPr lang="en-US" sz="2400" dirty="0"/>
          </a:p>
          <a:p>
            <a:r>
              <a:rPr lang="en-US" sz="2400" dirty="0"/>
              <a:t>“I will study math and literature”</a:t>
            </a:r>
          </a:p>
          <a:p>
            <a:endParaRPr lang="en-US" sz="2400" dirty="0"/>
          </a:p>
          <a:p>
            <a:r>
              <a:rPr lang="en-US" sz="2400" dirty="0"/>
              <a:t>“Therefore, I will study math.”</a:t>
            </a:r>
          </a:p>
          <a:p>
            <a:endParaRPr lang="en-US" dirty="0"/>
          </a:p>
        </p:txBody>
      </p:sp>
      <p:pic>
        <p:nvPicPr>
          <p:cNvPr id="10" name="Picture 9" descr="addin_tmp.png"/>
          <p:cNvPicPr>
            <a:picLocks noChangeAspect="1"/>
          </p:cNvPicPr>
          <p:nvPr>
            <p:custDataLst>
              <p:tags r:id="rId1"/>
            </p:custDataLst>
          </p:nvPr>
        </p:nvPicPr>
        <p:blipFill>
          <a:blip r:embed="rId3" cstate="print"/>
          <a:stretch>
            <a:fillRect/>
          </a:stretch>
        </p:blipFill>
        <p:spPr>
          <a:xfrm>
            <a:off x="609600" y="1828800"/>
            <a:ext cx="1177290" cy="771525"/>
          </a:xfrm>
          <a:prstGeom prst="rect">
            <a:avLst/>
          </a:prstGeom>
        </p:spPr>
      </p:pic>
      <p:sp>
        <p:nvSpPr>
          <p:cNvPr id="11" name="TextBox 10"/>
          <p:cNvSpPr txBox="1"/>
          <p:nvPr/>
        </p:nvSpPr>
        <p:spPr>
          <a:xfrm>
            <a:off x="2318747" y="1771802"/>
            <a:ext cx="4531066" cy="830997"/>
          </a:xfrm>
          <a:prstGeom prst="rect">
            <a:avLst/>
          </a:prstGeom>
          <a:noFill/>
        </p:spPr>
        <p:txBody>
          <a:bodyPr wrap="square" rtlCol="0">
            <a:spAutoFit/>
          </a:bodyPr>
          <a:lstStyle/>
          <a:p>
            <a:r>
              <a:rPr lang="en-US" sz="2400" b="1" dirty="0"/>
              <a:t>Corresponding Tautology: </a:t>
            </a:r>
          </a:p>
          <a:p>
            <a:r>
              <a:rPr lang="en-US" sz="2400" dirty="0"/>
              <a:t>         (</a:t>
            </a:r>
            <a:r>
              <a:rPr lang="en-US" sz="2400" i="1" dirty="0" err="1"/>
              <a:t>p</a:t>
            </a:r>
            <a:r>
              <a:rPr lang="en-US" sz="2400" dirty="0" err="1">
                <a:latin typeface="Cambria Math"/>
                <a:ea typeface="Cambria Math"/>
              </a:rPr>
              <a:t>∧</a:t>
            </a:r>
            <a:r>
              <a:rPr lang="en-US" sz="2400" i="1" dirty="0" err="1">
                <a:latin typeface="Cambria Math"/>
                <a:ea typeface="Cambria Math"/>
              </a:rPr>
              <a:t>q</a:t>
            </a:r>
            <a:r>
              <a:rPr lang="en-US" sz="2400" dirty="0">
                <a:latin typeface="Cambria Math"/>
                <a:ea typeface="Cambria Math"/>
              </a:rPr>
              <a:t>) → </a:t>
            </a:r>
            <a:r>
              <a:rPr lang="en-US" sz="2400" i="1" dirty="0">
                <a:latin typeface="Cambria Math"/>
                <a:ea typeface="Cambria Math"/>
              </a:rPr>
              <a:t>q</a:t>
            </a:r>
            <a:endParaRPr lang="en-US" sz="2400" i="1"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Addition</a:t>
            </a:r>
          </a:p>
        </p:txBody>
      </p:sp>
      <p:sp>
        <p:nvSpPr>
          <p:cNvPr id="3" name="Content Placeholder 2"/>
          <p:cNvSpPr>
            <a:spLocks noGrp="1"/>
          </p:cNvSpPr>
          <p:nvPr>
            <p:ph idx="1"/>
          </p:nvPr>
        </p:nvSpPr>
        <p:spPr/>
        <p:txBody>
          <a:bodyPr/>
          <a:lstStyle/>
          <a:p>
            <a:pPr>
              <a:buNone/>
            </a:pPr>
            <a:endParaRPr lang="en-US" dirty="0"/>
          </a:p>
          <a:p>
            <a:pPr>
              <a:buNone/>
            </a:pPr>
            <a:r>
              <a:rPr lang="en-US" dirty="0"/>
              <a:t>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533400" y="1752600"/>
            <a:ext cx="1534478" cy="714375"/>
          </a:xfrm>
          <a:prstGeom prst="rect">
            <a:avLst/>
          </a:prstGeom>
        </p:spPr>
      </p:pic>
      <p:sp>
        <p:nvSpPr>
          <p:cNvPr id="18" name="TextBox 17"/>
          <p:cNvSpPr txBox="1"/>
          <p:nvPr/>
        </p:nvSpPr>
        <p:spPr>
          <a:xfrm>
            <a:off x="2514600" y="2667000"/>
            <a:ext cx="5638800" cy="3323987"/>
          </a:xfrm>
          <a:prstGeom prst="rect">
            <a:avLst/>
          </a:prstGeom>
          <a:noFill/>
        </p:spPr>
        <p:txBody>
          <a:bodyPr wrap="square" rtlCol="0">
            <a:spAutoFit/>
          </a:bodyPr>
          <a:lstStyle/>
          <a:p>
            <a:r>
              <a:rPr lang="en-US" sz="2400" b="1" dirty="0"/>
              <a:t>Example</a:t>
            </a:r>
            <a:r>
              <a:rPr lang="en-US" sz="2400" dirty="0"/>
              <a:t>:</a:t>
            </a:r>
          </a:p>
          <a:p>
            <a:r>
              <a:rPr lang="en-US" sz="2400" dirty="0"/>
              <a:t>Let </a:t>
            </a:r>
            <a:r>
              <a:rPr lang="en-US" sz="2400" i="1" dirty="0"/>
              <a:t>p</a:t>
            </a:r>
            <a:r>
              <a:rPr lang="en-US" sz="2400" dirty="0"/>
              <a:t> be “I will study math.”</a:t>
            </a:r>
          </a:p>
          <a:p>
            <a:r>
              <a:rPr lang="en-US" sz="2400" dirty="0"/>
              <a:t>Let </a:t>
            </a:r>
            <a:r>
              <a:rPr lang="en-US" sz="2400" i="1" dirty="0"/>
              <a:t>q</a:t>
            </a:r>
            <a:r>
              <a:rPr lang="en-US" sz="2400" dirty="0"/>
              <a:t> be “I will visit Las Vegas.”</a:t>
            </a:r>
          </a:p>
          <a:p>
            <a:endParaRPr lang="en-US" sz="2400" dirty="0"/>
          </a:p>
          <a:p>
            <a:r>
              <a:rPr lang="en-US" sz="2400" dirty="0"/>
              <a:t>“I will study math.”</a:t>
            </a:r>
          </a:p>
          <a:p>
            <a:endParaRPr lang="en-US" sz="2400" dirty="0"/>
          </a:p>
          <a:p>
            <a:r>
              <a:rPr lang="en-US" sz="2400" dirty="0"/>
              <a:t>“Therefore, I will study math or I will visit Las Vegas.”</a:t>
            </a:r>
          </a:p>
          <a:p>
            <a:endParaRPr lang="en-US" dirty="0"/>
          </a:p>
        </p:txBody>
      </p:sp>
      <p:sp>
        <p:nvSpPr>
          <p:cNvPr id="10" name="TextBox 9"/>
          <p:cNvSpPr txBox="1"/>
          <p:nvPr/>
        </p:nvSpPr>
        <p:spPr>
          <a:xfrm>
            <a:off x="2514600" y="1635978"/>
            <a:ext cx="4216190" cy="830997"/>
          </a:xfrm>
          <a:prstGeom prst="rect">
            <a:avLst/>
          </a:prstGeom>
          <a:noFill/>
        </p:spPr>
        <p:txBody>
          <a:bodyPr wrap="square" rtlCol="0">
            <a:spAutoFit/>
          </a:bodyPr>
          <a:lstStyle/>
          <a:p>
            <a:r>
              <a:rPr lang="en-US" sz="2400" b="1" dirty="0"/>
              <a:t>Corresponding Tautology:</a:t>
            </a:r>
            <a:r>
              <a:rPr lang="en-US" sz="2400" dirty="0"/>
              <a:t> </a:t>
            </a:r>
          </a:p>
          <a:p>
            <a:r>
              <a:rPr lang="en-US" sz="2400" i="1" dirty="0"/>
              <a:t>            p</a:t>
            </a:r>
            <a:r>
              <a:rPr lang="en-US" sz="2400" dirty="0">
                <a:latin typeface="Cambria Math"/>
                <a:ea typeface="Cambria Math"/>
              </a:rPr>
              <a:t> → (</a:t>
            </a:r>
            <a:r>
              <a:rPr lang="en-US" sz="2400" i="1" dirty="0">
                <a:latin typeface="Cambria Math"/>
                <a:ea typeface="Cambria Math"/>
              </a:rPr>
              <a:t>p </a:t>
            </a:r>
            <a:r>
              <a:rPr lang="en-US" sz="2400" dirty="0">
                <a:latin typeface="Cambria Math"/>
                <a:ea typeface="Cambria Math"/>
              </a:rPr>
              <a:t>∨</a:t>
            </a:r>
            <a:r>
              <a:rPr lang="en-US" sz="2400" i="1" dirty="0">
                <a:latin typeface="Cambria Math"/>
                <a:ea typeface="Cambria Math"/>
              </a:rPr>
              <a:t>q</a:t>
            </a:r>
            <a:r>
              <a:rPr lang="en-US" sz="2400" dirty="0">
                <a:latin typeface="Cambria Math"/>
                <a:ea typeface="Cambria Math"/>
              </a:rPr>
              <a:t>)</a:t>
            </a:r>
            <a:endParaRPr lang="en-US" sz="2400" i="1"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Conjunction</a:t>
            </a:r>
          </a:p>
        </p:txBody>
      </p:sp>
      <p:sp>
        <p:nvSpPr>
          <p:cNvPr id="3" name="Content Placeholder 2"/>
          <p:cNvSpPr>
            <a:spLocks noGrp="1"/>
          </p:cNvSpPr>
          <p:nvPr>
            <p:ph idx="1"/>
          </p:nvPr>
        </p:nvSpPr>
        <p:spPr/>
        <p:txBody>
          <a:bodyPr/>
          <a:lstStyle/>
          <a:p>
            <a:pPr>
              <a:buNone/>
            </a:pPr>
            <a:endParaRPr lang="en-US" dirty="0"/>
          </a:p>
          <a:p>
            <a:pPr>
              <a:buNone/>
            </a:pPr>
            <a:r>
              <a:rPr lang="en-US" dirty="0"/>
              <a:t>                        </a:t>
            </a:r>
          </a:p>
        </p:txBody>
      </p:sp>
      <p:sp>
        <p:nvSpPr>
          <p:cNvPr id="18" name="TextBox 17"/>
          <p:cNvSpPr txBox="1"/>
          <p:nvPr/>
        </p:nvSpPr>
        <p:spPr>
          <a:xfrm>
            <a:off x="2667000" y="2743200"/>
            <a:ext cx="6096000" cy="3046988"/>
          </a:xfrm>
          <a:prstGeom prst="rect">
            <a:avLst/>
          </a:prstGeom>
          <a:noFill/>
        </p:spPr>
        <p:txBody>
          <a:bodyPr wrap="square" rtlCol="0">
            <a:spAutoFit/>
          </a:bodyPr>
          <a:lstStyle/>
          <a:p>
            <a:r>
              <a:rPr lang="en-US" sz="2400" b="1" dirty="0"/>
              <a:t>Example</a:t>
            </a:r>
            <a:r>
              <a:rPr lang="en-US" sz="2400" dirty="0"/>
              <a:t>:</a:t>
            </a:r>
          </a:p>
          <a:p>
            <a:r>
              <a:rPr lang="en-US" sz="2400" dirty="0"/>
              <a:t>Let </a:t>
            </a:r>
            <a:r>
              <a:rPr lang="en-US" sz="2400" i="1" dirty="0"/>
              <a:t>p</a:t>
            </a:r>
            <a:r>
              <a:rPr lang="en-US" sz="2400" dirty="0"/>
              <a:t> be “I will study math.”</a:t>
            </a:r>
          </a:p>
          <a:p>
            <a:r>
              <a:rPr lang="en-US" sz="2400" dirty="0"/>
              <a:t>Let </a:t>
            </a:r>
            <a:r>
              <a:rPr lang="en-US" sz="2400" i="1" dirty="0"/>
              <a:t>q</a:t>
            </a:r>
            <a:r>
              <a:rPr lang="en-US" sz="2400" dirty="0"/>
              <a:t> be “I will study literature.”</a:t>
            </a:r>
          </a:p>
          <a:p>
            <a:endParaRPr lang="en-US" sz="2400" dirty="0"/>
          </a:p>
          <a:p>
            <a:r>
              <a:rPr lang="en-US" sz="2400" dirty="0"/>
              <a:t>“I will study math.”</a:t>
            </a:r>
          </a:p>
          <a:p>
            <a:r>
              <a:rPr lang="en-US" sz="2400" dirty="0"/>
              <a:t>“I will study literature.”</a:t>
            </a:r>
          </a:p>
          <a:p>
            <a:endParaRPr lang="en-US" sz="2400" dirty="0"/>
          </a:p>
          <a:p>
            <a:r>
              <a:rPr lang="en-US" sz="2400" dirty="0"/>
              <a:t>“Therefore, I will study math and literature.”</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533400" y="1676400"/>
            <a:ext cx="1534478" cy="1168718"/>
          </a:xfrm>
          <a:prstGeom prst="rect">
            <a:avLst/>
          </a:prstGeom>
        </p:spPr>
      </p:pic>
      <p:sp>
        <p:nvSpPr>
          <p:cNvPr id="9" name="TextBox 8"/>
          <p:cNvSpPr txBox="1"/>
          <p:nvPr/>
        </p:nvSpPr>
        <p:spPr>
          <a:xfrm>
            <a:off x="2667000" y="1600200"/>
            <a:ext cx="4648200" cy="830997"/>
          </a:xfrm>
          <a:prstGeom prst="rect">
            <a:avLst/>
          </a:prstGeom>
          <a:noFill/>
        </p:spPr>
        <p:txBody>
          <a:bodyPr wrap="square" rtlCol="0">
            <a:spAutoFit/>
          </a:bodyPr>
          <a:lstStyle/>
          <a:p>
            <a:r>
              <a:rPr lang="en-US" sz="2400" b="1" dirty="0"/>
              <a:t>Corresponding Tautology:</a:t>
            </a:r>
          </a:p>
          <a:p>
            <a:r>
              <a:rPr lang="en-US" sz="2400" dirty="0"/>
              <a:t> (</a:t>
            </a:r>
            <a:r>
              <a:rPr lang="en-US" sz="2400" dirty="0">
                <a:latin typeface="Cambria Math"/>
                <a:ea typeface="Cambria Math"/>
              </a:rPr>
              <a:t>(</a:t>
            </a:r>
            <a:r>
              <a:rPr lang="en-US" sz="2400" i="1" dirty="0"/>
              <a:t>p</a:t>
            </a:r>
            <a:r>
              <a:rPr lang="en-US" sz="2400" dirty="0"/>
              <a:t>)</a:t>
            </a:r>
            <a:r>
              <a:rPr lang="en-US" sz="2400" i="1" dirty="0"/>
              <a:t> </a:t>
            </a:r>
            <a:r>
              <a:rPr lang="en-US" sz="2400" dirty="0">
                <a:latin typeface="Cambria Math"/>
                <a:ea typeface="Cambria Math"/>
              </a:rPr>
              <a:t>∧ (</a:t>
            </a:r>
            <a:r>
              <a:rPr lang="en-US" sz="2400" i="1" dirty="0">
                <a:latin typeface="Cambria Math"/>
                <a:ea typeface="Cambria Math"/>
              </a:rPr>
              <a:t>q</a:t>
            </a:r>
            <a:r>
              <a:rPr lang="en-US" sz="2400" dirty="0">
                <a:latin typeface="Cambria Math"/>
                <a:ea typeface="Cambria Math"/>
              </a:rPr>
              <a:t>)) →(</a:t>
            </a:r>
            <a:r>
              <a:rPr lang="en-US" sz="2400" i="1" dirty="0">
                <a:latin typeface="Cambria Math"/>
                <a:ea typeface="Cambria Math"/>
              </a:rPr>
              <a:t>p </a:t>
            </a:r>
            <a:r>
              <a:rPr lang="en-US" sz="2400" dirty="0">
                <a:latin typeface="Cambria Math"/>
                <a:ea typeface="Cambria Math"/>
              </a:rPr>
              <a:t>∧ </a:t>
            </a:r>
            <a:r>
              <a:rPr lang="en-US" sz="2400" i="1" dirty="0">
                <a:latin typeface="Cambria Math"/>
                <a:ea typeface="Cambria Math"/>
              </a:rPr>
              <a:t>q</a:t>
            </a:r>
            <a:r>
              <a:rPr lang="en-US" sz="2400" dirty="0">
                <a:latin typeface="Cambria Math"/>
                <a:ea typeface="Cambria Math"/>
              </a:rPr>
              <a:t>)</a:t>
            </a:r>
            <a:endParaRPr lang="en-US" sz="2400" i="1"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Resolution</a:t>
            </a:r>
          </a:p>
        </p:txBody>
      </p:sp>
      <p:sp>
        <p:nvSpPr>
          <p:cNvPr id="3" name="Content Placeholder 2"/>
          <p:cNvSpPr>
            <a:spLocks noGrp="1"/>
          </p:cNvSpPr>
          <p:nvPr>
            <p:ph idx="1"/>
          </p:nvPr>
        </p:nvSpPr>
        <p:spPr/>
        <p:txBody>
          <a:bodyPr/>
          <a:lstStyle/>
          <a:p>
            <a:pPr>
              <a:buNone/>
            </a:pPr>
            <a:endParaRPr lang="en-US" dirty="0"/>
          </a:p>
          <a:p>
            <a:pPr>
              <a:buNone/>
            </a:pPr>
            <a:r>
              <a:rPr lang="en-US" dirty="0"/>
              <a:t>                        </a:t>
            </a:r>
          </a:p>
        </p:txBody>
      </p:sp>
      <p:sp>
        <p:nvSpPr>
          <p:cNvPr id="18" name="TextBox 17"/>
          <p:cNvSpPr txBox="1"/>
          <p:nvPr/>
        </p:nvSpPr>
        <p:spPr>
          <a:xfrm>
            <a:off x="2514600" y="2590800"/>
            <a:ext cx="6019800" cy="3785652"/>
          </a:xfrm>
          <a:prstGeom prst="rect">
            <a:avLst/>
          </a:prstGeom>
          <a:noFill/>
        </p:spPr>
        <p:txBody>
          <a:bodyPr wrap="square" rtlCol="0">
            <a:spAutoFit/>
          </a:bodyPr>
          <a:lstStyle/>
          <a:p>
            <a:r>
              <a:rPr lang="en-US" sz="2400" b="1" dirty="0"/>
              <a:t>Example</a:t>
            </a:r>
            <a:r>
              <a:rPr lang="en-US" sz="2400" dirty="0"/>
              <a:t>:</a:t>
            </a:r>
          </a:p>
          <a:p>
            <a:r>
              <a:rPr lang="en-US" sz="2400" dirty="0"/>
              <a:t>Let </a:t>
            </a:r>
            <a:r>
              <a:rPr lang="en-US" sz="2400" i="1" dirty="0"/>
              <a:t>p</a:t>
            </a:r>
            <a:r>
              <a:rPr lang="en-US" sz="2400" dirty="0"/>
              <a:t> be “I will study math.”</a:t>
            </a:r>
          </a:p>
          <a:p>
            <a:r>
              <a:rPr lang="en-US" sz="2400" dirty="0"/>
              <a:t>Let </a:t>
            </a:r>
            <a:r>
              <a:rPr lang="en-US" sz="2400" i="1" dirty="0"/>
              <a:t>r</a:t>
            </a:r>
            <a:r>
              <a:rPr lang="en-US" sz="2400" dirty="0"/>
              <a:t> be “I will study literature.”</a:t>
            </a:r>
          </a:p>
          <a:p>
            <a:r>
              <a:rPr lang="en-US" sz="2400" dirty="0"/>
              <a:t>Let q be “I will study physics.”</a:t>
            </a:r>
          </a:p>
          <a:p>
            <a:endParaRPr lang="en-US" sz="2400" dirty="0"/>
          </a:p>
          <a:p>
            <a:r>
              <a:rPr lang="en-US" sz="2400" dirty="0"/>
              <a:t>“I will not study math or I will study literature.”</a:t>
            </a:r>
          </a:p>
          <a:p>
            <a:r>
              <a:rPr lang="en-US" sz="2400" dirty="0"/>
              <a:t>“I will study math or I will study physics.”</a:t>
            </a:r>
          </a:p>
          <a:p>
            <a:endParaRPr lang="en-US" sz="2400" dirty="0"/>
          </a:p>
          <a:p>
            <a:r>
              <a:rPr lang="en-US" sz="2400" dirty="0"/>
              <a:t>“Therefore, I will study physics or literature.”</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533400" y="1676400"/>
            <a:ext cx="1525905" cy="1225868"/>
          </a:xfrm>
          <a:prstGeom prst="rect">
            <a:avLst/>
          </a:prstGeom>
        </p:spPr>
      </p:pic>
      <p:sp>
        <p:nvSpPr>
          <p:cNvPr id="10" name="TextBox 9"/>
          <p:cNvSpPr txBox="1"/>
          <p:nvPr/>
        </p:nvSpPr>
        <p:spPr>
          <a:xfrm>
            <a:off x="2514600" y="1600200"/>
            <a:ext cx="4495800" cy="830997"/>
          </a:xfrm>
          <a:prstGeom prst="rect">
            <a:avLst/>
          </a:prstGeom>
          <a:noFill/>
        </p:spPr>
        <p:txBody>
          <a:bodyPr wrap="square" rtlCol="0">
            <a:spAutoFit/>
          </a:bodyPr>
          <a:lstStyle/>
          <a:p>
            <a:r>
              <a:rPr lang="en-US" sz="2400" b="1" dirty="0"/>
              <a:t>Corresponding Tautology:</a:t>
            </a:r>
            <a:r>
              <a:rPr lang="en-US" sz="2400" dirty="0"/>
              <a:t> </a:t>
            </a:r>
          </a:p>
          <a:p>
            <a:r>
              <a:rPr lang="en-US" sz="2400" dirty="0"/>
              <a:t> ((</a:t>
            </a:r>
            <a:r>
              <a:rPr lang="en-US" sz="2400" dirty="0">
                <a:latin typeface="Cambria Math"/>
                <a:ea typeface="Cambria Math"/>
              </a:rPr>
              <a:t>¬</a:t>
            </a:r>
            <a:r>
              <a:rPr lang="en-US" sz="2400" i="1" dirty="0"/>
              <a:t>p </a:t>
            </a:r>
            <a:r>
              <a:rPr lang="en-US" sz="2400" dirty="0">
                <a:latin typeface="Cambria Math"/>
                <a:ea typeface="Cambria Math"/>
              </a:rPr>
              <a:t>∨ </a:t>
            </a:r>
            <a:r>
              <a:rPr lang="en-US" sz="2400" i="1" dirty="0">
                <a:latin typeface="Cambria Math"/>
                <a:ea typeface="Cambria Math"/>
              </a:rPr>
              <a:t>r</a:t>
            </a:r>
            <a:r>
              <a:rPr lang="en-US" sz="2400" dirty="0">
                <a:latin typeface="Cambria Math"/>
                <a:ea typeface="Cambria Math"/>
              </a:rPr>
              <a:t> )</a:t>
            </a:r>
            <a:r>
              <a:rPr lang="en-US" sz="2400" i="1" dirty="0">
                <a:latin typeface="Cambria Math"/>
                <a:ea typeface="Cambria Math"/>
              </a:rPr>
              <a:t> </a:t>
            </a:r>
            <a:r>
              <a:rPr lang="en-US" sz="2400" dirty="0">
                <a:latin typeface="Cambria Math"/>
                <a:ea typeface="Cambria Math"/>
              </a:rPr>
              <a:t>∧ (</a:t>
            </a:r>
            <a:r>
              <a:rPr lang="en-US" sz="2400" i="1" dirty="0">
                <a:latin typeface="Cambria Math"/>
                <a:ea typeface="Cambria Math"/>
              </a:rPr>
              <a:t>p  </a:t>
            </a:r>
            <a:r>
              <a:rPr lang="en-US" sz="2400" dirty="0">
                <a:latin typeface="Cambria Math"/>
                <a:ea typeface="Cambria Math"/>
              </a:rPr>
              <a:t>∨ </a:t>
            </a:r>
            <a:r>
              <a:rPr lang="en-US" sz="2400" i="1" dirty="0">
                <a:latin typeface="Cambria Math"/>
                <a:ea typeface="Cambria Math"/>
              </a:rPr>
              <a:t>q</a:t>
            </a:r>
            <a:r>
              <a:rPr lang="en-US" sz="2400" dirty="0">
                <a:latin typeface="Cambria Math"/>
                <a:ea typeface="Cambria Math"/>
              </a:rPr>
              <a:t>)) → (</a:t>
            </a:r>
            <a:r>
              <a:rPr lang="en-US" sz="2400" i="1" dirty="0">
                <a:latin typeface="Cambria Math"/>
                <a:ea typeface="Cambria Math"/>
              </a:rPr>
              <a:t>q  </a:t>
            </a:r>
            <a:r>
              <a:rPr lang="en-US" sz="2400" dirty="0">
                <a:latin typeface="Cambria Math"/>
                <a:ea typeface="Cambria Math"/>
              </a:rPr>
              <a:t>∨ </a:t>
            </a:r>
            <a:r>
              <a:rPr lang="en-US" sz="2400" i="1" dirty="0">
                <a:latin typeface="Cambria Math"/>
                <a:ea typeface="Cambria Math"/>
              </a:rPr>
              <a:t>r</a:t>
            </a:r>
            <a:r>
              <a:rPr lang="en-US" sz="2400" dirty="0">
                <a:latin typeface="Cambria Math"/>
                <a:ea typeface="Cambria Math"/>
              </a:rPr>
              <a:t>)</a:t>
            </a:r>
            <a:endParaRPr lang="en-US" sz="2400" i="1"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91312"/>
          </a:xfrm>
        </p:spPr>
        <p:txBody>
          <a:bodyPr>
            <a:normAutofit fontScale="90000"/>
          </a:bodyPr>
          <a:lstStyle/>
          <a:p>
            <a:r>
              <a:rPr lang="en-US" dirty="0"/>
              <a:t>Valid Arguments</a:t>
            </a:r>
          </a:p>
        </p:txBody>
      </p:sp>
      <p:sp>
        <p:nvSpPr>
          <p:cNvPr id="3" name="Content Placeholder 2"/>
          <p:cNvSpPr>
            <a:spLocks noGrp="1"/>
          </p:cNvSpPr>
          <p:nvPr>
            <p:ph idx="1"/>
          </p:nvPr>
        </p:nvSpPr>
        <p:spPr>
          <a:xfrm>
            <a:off x="685800" y="1219200"/>
            <a:ext cx="8229600" cy="5257800"/>
          </a:xfrm>
        </p:spPr>
        <p:txBody>
          <a:bodyPr>
            <a:normAutofit lnSpcReduction="10000"/>
          </a:bodyPr>
          <a:lstStyle/>
          <a:p>
            <a:r>
              <a:rPr lang="en-US" sz="2000" b="1" dirty="0"/>
              <a:t>Example:</a:t>
            </a:r>
            <a:r>
              <a:rPr lang="en-US" sz="2000" dirty="0"/>
              <a:t> Given these hypotheses:</a:t>
            </a:r>
          </a:p>
          <a:p>
            <a:pPr lvl="1"/>
            <a:r>
              <a:rPr lang="en-US" sz="2000" dirty="0"/>
              <a:t>“It is not sunny this afternoon and it is colder than yesterday.”</a:t>
            </a:r>
          </a:p>
          <a:p>
            <a:pPr lvl="1"/>
            <a:r>
              <a:rPr lang="en-US" sz="2000" dirty="0"/>
              <a:t>“We will go swimming only if it is sunny.”</a:t>
            </a:r>
          </a:p>
          <a:p>
            <a:pPr lvl="1"/>
            <a:r>
              <a:rPr lang="en-US" sz="2000" dirty="0"/>
              <a:t>“If we do not go swimming, then we will take a canoe trip.”</a:t>
            </a:r>
          </a:p>
          <a:p>
            <a:pPr lvl="1"/>
            <a:r>
              <a:rPr lang="en-US" sz="2000" dirty="0"/>
              <a:t>“If we take a canoe trip, then we will be home by sunset.”</a:t>
            </a:r>
          </a:p>
          <a:p>
            <a:pPr marL="365760" lvl="1" indent="0">
              <a:buNone/>
            </a:pPr>
            <a:r>
              <a:rPr lang="en-US" sz="2000" dirty="0"/>
              <a:t>Construct a valid argument for the conclusion:</a:t>
            </a:r>
          </a:p>
          <a:p>
            <a:pPr lvl="1"/>
            <a:r>
              <a:rPr lang="en-US" sz="2000" dirty="0"/>
              <a:t>“We will be home by sunset.”</a:t>
            </a:r>
          </a:p>
          <a:p>
            <a:r>
              <a:rPr lang="en-US" sz="2000" b="1" dirty="0"/>
              <a:t>Solution</a:t>
            </a:r>
            <a:r>
              <a:rPr lang="en-US" sz="2000" dirty="0"/>
              <a:t>: </a:t>
            </a:r>
          </a:p>
          <a:p>
            <a:pPr marL="342900" indent="-342900">
              <a:buFont typeface="+mj-lt"/>
              <a:buAutoNum type="arabicPeriod"/>
            </a:pPr>
            <a:r>
              <a:rPr lang="en-US" sz="2000" dirty="0"/>
              <a:t>Choose propositional variables:</a:t>
            </a:r>
          </a:p>
          <a:p>
            <a:pPr lvl="1"/>
            <a:r>
              <a:rPr lang="en-US" sz="2000" i="1" dirty="0"/>
              <a:t>p</a:t>
            </a:r>
            <a:r>
              <a:rPr lang="en-US" sz="2000" dirty="0"/>
              <a:t>: “It is sunny this afternoon.”      </a:t>
            </a:r>
          </a:p>
          <a:p>
            <a:pPr lvl="1"/>
            <a:r>
              <a:rPr lang="en-US" sz="2000" i="1" dirty="0"/>
              <a:t>q</a:t>
            </a:r>
            <a:r>
              <a:rPr lang="en-US" sz="2000" dirty="0"/>
              <a:t>: “It is colder than yesterday.”     </a:t>
            </a:r>
          </a:p>
          <a:p>
            <a:pPr lvl="1"/>
            <a:r>
              <a:rPr lang="en-US" sz="2000" i="1" dirty="0"/>
              <a:t>r</a:t>
            </a:r>
            <a:r>
              <a:rPr lang="en-US" sz="2000" dirty="0"/>
              <a:t>: “We will go swimming.”  </a:t>
            </a:r>
          </a:p>
          <a:p>
            <a:pPr lvl="1"/>
            <a:r>
              <a:rPr lang="en-US" sz="2000" i="1" dirty="0"/>
              <a:t>s: </a:t>
            </a:r>
            <a:r>
              <a:rPr lang="en-US" sz="2000" dirty="0"/>
              <a:t>“We will take a canoe trip.” </a:t>
            </a:r>
            <a:endParaRPr lang="en-US" sz="2000" i="1" dirty="0"/>
          </a:p>
          <a:p>
            <a:pPr lvl="1"/>
            <a:r>
              <a:rPr lang="en-US" sz="2000" i="1" dirty="0"/>
              <a:t>t: </a:t>
            </a:r>
            <a:r>
              <a:rPr lang="en-US" sz="2000" dirty="0"/>
              <a:t>“We will be home by sunset.”</a:t>
            </a:r>
          </a:p>
          <a:p>
            <a:pPr marL="342900" indent="-342900">
              <a:buFont typeface="+mj-lt"/>
              <a:buAutoNum type="arabicPeriod"/>
            </a:pPr>
            <a:r>
              <a:rPr lang="en-US" sz="2000" dirty="0"/>
              <a:t>Translate into propositional logic</a:t>
            </a:r>
            <a:endParaRPr lang="en-US" sz="2000" i="1" dirty="0"/>
          </a:p>
        </p:txBody>
      </p:sp>
      <p:sp>
        <p:nvSpPr>
          <p:cNvPr id="7" name="TextBox 6"/>
          <p:cNvSpPr txBox="1"/>
          <p:nvPr/>
        </p:nvSpPr>
        <p:spPr>
          <a:xfrm>
            <a:off x="5943600" y="4267200"/>
            <a:ext cx="1218603" cy="1938992"/>
          </a:xfrm>
          <a:prstGeom prst="rect">
            <a:avLst/>
          </a:prstGeom>
          <a:noFill/>
        </p:spPr>
        <p:txBody>
          <a:bodyPr wrap="none" rtlCol="0">
            <a:spAutoFit/>
          </a:bodyPr>
          <a:lstStyle/>
          <a:p>
            <a:r>
              <a:rPr lang="en-US" sz="2400" dirty="0">
                <a:solidFill>
                  <a:prstClr val="black"/>
                </a:solidFill>
                <a:latin typeface="Cambria Math"/>
                <a:ea typeface="Cambria Math"/>
              </a:rPr>
              <a:t>¬</a:t>
            </a:r>
            <a:r>
              <a:rPr lang="en-US" sz="2400" i="1" dirty="0">
                <a:solidFill>
                  <a:prstClr val="black"/>
                </a:solidFill>
                <a:latin typeface="Cambria Math"/>
                <a:ea typeface="Cambria Math"/>
              </a:rPr>
              <a:t>p</a:t>
            </a:r>
            <a:r>
              <a:rPr lang="en-US" sz="2400" dirty="0">
                <a:solidFill>
                  <a:prstClr val="black"/>
                </a:solidFill>
                <a:latin typeface="Cambria Math" pitchFamily="18" charset="0"/>
                <a:ea typeface="Cambria Math" pitchFamily="18" charset="0"/>
              </a:rPr>
              <a:t> ∧ </a:t>
            </a:r>
            <a:r>
              <a:rPr lang="en-US" sz="2400" i="1" dirty="0">
                <a:solidFill>
                  <a:prstClr val="black"/>
                </a:solidFill>
                <a:latin typeface="Cambria Math" pitchFamily="18" charset="0"/>
                <a:ea typeface="Cambria Math" pitchFamily="18" charset="0"/>
              </a:rPr>
              <a:t>q</a:t>
            </a:r>
          </a:p>
          <a:p>
            <a:r>
              <a:rPr lang="en-US" sz="2400" i="1" dirty="0">
                <a:solidFill>
                  <a:prstClr val="black"/>
                </a:solidFill>
                <a:latin typeface="Cambria Math" pitchFamily="18" charset="0"/>
                <a:ea typeface="Cambria Math" pitchFamily="18" charset="0"/>
              </a:rPr>
              <a:t>r  </a:t>
            </a:r>
            <a:r>
              <a:rPr lang="en-US" sz="2400" dirty="0">
                <a:solidFill>
                  <a:prstClr val="black"/>
                </a:solidFill>
                <a:latin typeface="Cambria Math"/>
                <a:ea typeface="Cambria Math"/>
              </a:rPr>
              <a:t>→</a:t>
            </a:r>
            <a:r>
              <a:rPr lang="en-US" sz="2400" i="1" dirty="0">
                <a:solidFill>
                  <a:prstClr val="black"/>
                </a:solidFill>
                <a:latin typeface="Cambria Math" pitchFamily="18" charset="0"/>
                <a:ea typeface="Cambria Math" pitchFamily="18" charset="0"/>
              </a:rPr>
              <a:t> p</a:t>
            </a:r>
          </a:p>
          <a:p>
            <a:r>
              <a:rPr lang="en-US" sz="2400" dirty="0">
                <a:solidFill>
                  <a:prstClr val="black"/>
                </a:solidFill>
                <a:latin typeface="Cambria Math"/>
                <a:ea typeface="Cambria Math"/>
              </a:rPr>
              <a:t>¬</a:t>
            </a:r>
            <a:r>
              <a:rPr lang="en-US" sz="2400" i="1" dirty="0">
                <a:solidFill>
                  <a:prstClr val="black"/>
                </a:solidFill>
                <a:latin typeface="Cambria Math" pitchFamily="18" charset="0"/>
                <a:ea typeface="Cambria Math" pitchFamily="18" charset="0"/>
              </a:rPr>
              <a:t>r  </a:t>
            </a:r>
            <a:r>
              <a:rPr lang="en-US" sz="2400" dirty="0">
                <a:solidFill>
                  <a:prstClr val="black"/>
                </a:solidFill>
                <a:latin typeface="Cambria Math"/>
                <a:ea typeface="Cambria Math"/>
              </a:rPr>
              <a:t>→</a:t>
            </a:r>
            <a:r>
              <a:rPr lang="en-US" sz="2400" i="1" dirty="0">
                <a:solidFill>
                  <a:prstClr val="black"/>
                </a:solidFill>
                <a:latin typeface="Cambria Math" pitchFamily="18" charset="0"/>
                <a:ea typeface="Cambria Math" pitchFamily="18" charset="0"/>
              </a:rPr>
              <a:t> s</a:t>
            </a:r>
          </a:p>
          <a:p>
            <a:r>
              <a:rPr lang="en-US" sz="2400" i="1" u="sng" dirty="0">
                <a:solidFill>
                  <a:prstClr val="black"/>
                </a:solidFill>
                <a:latin typeface="Cambria Math" pitchFamily="18" charset="0"/>
                <a:ea typeface="Cambria Math" pitchFamily="18" charset="0"/>
              </a:rPr>
              <a:t>s  </a:t>
            </a:r>
            <a:r>
              <a:rPr lang="en-US" sz="2400" u="sng" dirty="0">
                <a:solidFill>
                  <a:prstClr val="black"/>
                </a:solidFill>
                <a:latin typeface="Cambria Math"/>
                <a:ea typeface="Cambria Math"/>
              </a:rPr>
              <a:t>→</a:t>
            </a:r>
            <a:r>
              <a:rPr lang="en-US" sz="2400" i="1" u="sng" dirty="0">
                <a:solidFill>
                  <a:prstClr val="black"/>
                </a:solidFill>
                <a:latin typeface="Cambria Math" pitchFamily="18" charset="0"/>
                <a:ea typeface="Cambria Math" pitchFamily="18" charset="0"/>
              </a:rPr>
              <a:t> t     </a:t>
            </a:r>
          </a:p>
          <a:p>
            <a:r>
              <a:rPr lang="en-US" sz="2400" dirty="0">
                <a:solidFill>
                  <a:prstClr val="black"/>
                </a:solidFill>
                <a:latin typeface="Cambria Math"/>
                <a:ea typeface="Cambria Math"/>
              </a:rPr>
              <a:t>∴ </a:t>
            </a:r>
            <a:r>
              <a:rPr lang="en-US" sz="2400" i="1" dirty="0">
                <a:solidFill>
                  <a:prstClr val="black"/>
                </a:solidFill>
                <a:latin typeface="Cambria Math"/>
                <a:ea typeface="Cambria Math"/>
              </a:rPr>
              <a:t>t</a:t>
            </a:r>
            <a:endParaRPr lang="en-US" sz="2400" dirty="0"/>
          </a:p>
        </p:txBody>
      </p:sp>
    </p:spTree>
    <p:extLst>
      <p:ext uri="{BB962C8B-B14F-4D97-AF65-F5344CB8AC3E}">
        <p14:creationId xmlns:p14="http://schemas.microsoft.com/office/powerpoint/2010/main" val="178432241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Valid Arguments</a:t>
            </a:r>
          </a:p>
        </p:txBody>
      </p:sp>
      <p:pic>
        <p:nvPicPr>
          <p:cNvPr id="7" name="Picture 6" descr="addin_tmp.png"/>
          <p:cNvPicPr>
            <a:picLocks noChangeAspect="1"/>
          </p:cNvPicPr>
          <p:nvPr>
            <p:custDataLst>
              <p:tags r:id="rId1"/>
            </p:custDataLst>
          </p:nvPr>
        </p:nvPicPr>
        <p:blipFill>
          <a:blip r:embed="rId4" cstate="print"/>
          <a:stretch>
            <a:fillRect/>
          </a:stretch>
        </p:blipFill>
        <p:spPr>
          <a:xfrm>
            <a:off x="848628" y="2514600"/>
            <a:ext cx="5933172" cy="3200400"/>
          </a:xfrm>
          <a:prstGeom prst="rect">
            <a:avLst/>
          </a:prstGeom>
        </p:spPr>
      </p:pic>
      <p:sp>
        <p:nvSpPr>
          <p:cNvPr id="4" name="TextBox 3"/>
          <p:cNvSpPr txBox="1"/>
          <p:nvPr/>
        </p:nvSpPr>
        <p:spPr>
          <a:xfrm>
            <a:off x="609600" y="1536298"/>
            <a:ext cx="4408130" cy="461665"/>
          </a:xfrm>
          <a:prstGeom prst="rect">
            <a:avLst/>
          </a:prstGeom>
          <a:noFill/>
          <a:ln>
            <a:solidFill>
              <a:schemeClr val="bg1"/>
            </a:solidFill>
          </a:ln>
        </p:spPr>
        <p:txBody>
          <a:bodyPr wrap="none" rtlCol="0">
            <a:spAutoFit/>
          </a:bodyPr>
          <a:lstStyle/>
          <a:p>
            <a:r>
              <a:rPr lang="en-US" sz="2400" dirty="0"/>
              <a:t>3. Construct the Valid Argument </a:t>
            </a:r>
          </a:p>
        </p:txBody>
      </p:sp>
      <p:sp>
        <p:nvSpPr>
          <p:cNvPr id="3" name="TextBox 2"/>
          <p:cNvSpPr txBox="1"/>
          <p:nvPr/>
        </p:nvSpPr>
        <p:spPr>
          <a:xfrm>
            <a:off x="7324556" y="1947208"/>
            <a:ext cx="1133644" cy="1938992"/>
          </a:xfrm>
          <a:prstGeom prst="rect">
            <a:avLst/>
          </a:prstGeom>
          <a:noFill/>
        </p:spPr>
        <p:txBody>
          <a:bodyPr wrap="none" rtlCol="0">
            <a:spAutoFit/>
          </a:bodyPr>
          <a:lstStyle/>
          <a:p>
            <a:r>
              <a:rPr lang="en-US" sz="2400" dirty="0">
                <a:solidFill>
                  <a:prstClr val="black"/>
                </a:solidFill>
                <a:latin typeface="Cambria Math"/>
                <a:ea typeface="Cambria Math"/>
              </a:rPr>
              <a:t>¬</a:t>
            </a:r>
            <a:r>
              <a:rPr lang="en-US" sz="2400" i="1" dirty="0">
                <a:solidFill>
                  <a:prstClr val="black"/>
                </a:solidFill>
                <a:latin typeface="Cambria Math"/>
                <a:ea typeface="Cambria Math"/>
              </a:rPr>
              <a:t>p</a:t>
            </a:r>
            <a:r>
              <a:rPr lang="en-US" sz="2400" dirty="0">
                <a:solidFill>
                  <a:prstClr val="black"/>
                </a:solidFill>
                <a:latin typeface="Cambria Math" pitchFamily="18" charset="0"/>
                <a:ea typeface="Cambria Math" pitchFamily="18" charset="0"/>
              </a:rPr>
              <a:t> ∧ </a:t>
            </a:r>
            <a:r>
              <a:rPr lang="en-US" sz="2400" i="1" dirty="0">
                <a:solidFill>
                  <a:prstClr val="black"/>
                </a:solidFill>
                <a:latin typeface="Cambria Math" pitchFamily="18" charset="0"/>
                <a:ea typeface="Cambria Math" pitchFamily="18" charset="0"/>
              </a:rPr>
              <a:t>q</a:t>
            </a:r>
          </a:p>
          <a:p>
            <a:r>
              <a:rPr lang="en-US" sz="2400" i="1" dirty="0">
                <a:solidFill>
                  <a:prstClr val="black"/>
                </a:solidFill>
                <a:latin typeface="Cambria Math" pitchFamily="18" charset="0"/>
                <a:ea typeface="Cambria Math" pitchFamily="18" charset="0"/>
              </a:rPr>
              <a:t>r  </a:t>
            </a:r>
            <a:r>
              <a:rPr lang="en-US" sz="2400" dirty="0">
                <a:solidFill>
                  <a:prstClr val="black"/>
                </a:solidFill>
                <a:latin typeface="Cambria Math"/>
                <a:ea typeface="Cambria Math"/>
              </a:rPr>
              <a:t>→</a:t>
            </a:r>
            <a:r>
              <a:rPr lang="en-US" sz="2400" i="1" dirty="0">
                <a:solidFill>
                  <a:prstClr val="black"/>
                </a:solidFill>
                <a:latin typeface="Cambria Math" pitchFamily="18" charset="0"/>
                <a:ea typeface="Cambria Math" pitchFamily="18" charset="0"/>
              </a:rPr>
              <a:t> p</a:t>
            </a:r>
          </a:p>
          <a:p>
            <a:r>
              <a:rPr lang="en-US" sz="2400" dirty="0">
                <a:solidFill>
                  <a:prstClr val="black"/>
                </a:solidFill>
                <a:latin typeface="Cambria Math"/>
                <a:ea typeface="Cambria Math"/>
              </a:rPr>
              <a:t>¬</a:t>
            </a:r>
            <a:r>
              <a:rPr lang="en-US" sz="2400" i="1" dirty="0">
                <a:solidFill>
                  <a:prstClr val="black"/>
                </a:solidFill>
                <a:latin typeface="Cambria Math" pitchFamily="18" charset="0"/>
                <a:ea typeface="Cambria Math" pitchFamily="18" charset="0"/>
              </a:rPr>
              <a:t>r  </a:t>
            </a:r>
            <a:r>
              <a:rPr lang="en-US" sz="2400" dirty="0">
                <a:solidFill>
                  <a:prstClr val="black"/>
                </a:solidFill>
                <a:latin typeface="Cambria Math"/>
                <a:ea typeface="Cambria Math"/>
              </a:rPr>
              <a:t>→</a:t>
            </a:r>
            <a:r>
              <a:rPr lang="en-US" sz="2400" i="1" dirty="0">
                <a:solidFill>
                  <a:prstClr val="black"/>
                </a:solidFill>
                <a:latin typeface="Cambria Math" pitchFamily="18" charset="0"/>
                <a:ea typeface="Cambria Math" pitchFamily="18" charset="0"/>
              </a:rPr>
              <a:t> s</a:t>
            </a:r>
          </a:p>
          <a:p>
            <a:r>
              <a:rPr lang="en-US" sz="2400" i="1" u="sng" dirty="0">
                <a:solidFill>
                  <a:prstClr val="black"/>
                </a:solidFill>
                <a:latin typeface="Cambria Math" pitchFamily="18" charset="0"/>
                <a:ea typeface="Cambria Math" pitchFamily="18" charset="0"/>
              </a:rPr>
              <a:t>s  </a:t>
            </a:r>
            <a:r>
              <a:rPr lang="en-US" sz="2400" u="sng" dirty="0">
                <a:solidFill>
                  <a:prstClr val="black"/>
                </a:solidFill>
                <a:latin typeface="Cambria Math"/>
                <a:ea typeface="Cambria Math"/>
              </a:rPr>
              <a:t>→</a:t>
            </a:r>
            <a:r>
              <a:rPr lang="en-US" sz="2400" i="1" u="sng" dirty="0">
                <a:solidFill>
                  <a:prstClr val="black"/>
                </a:solidFill>
                <a:latin typeface="Cambria Math" pitchFamily="18" charset="0"/>
                <a:ea typeface="Cambria Math" pitchFamily="18" charset="0"/>
              </a:rPr>
              <a:t> t</a:t>
            </a:r>
          </a:p>
          <a:p>
            <a:r>
              <a:rPr lang="en-US" sz="2400" dirty="0">
                <a:solidFill>
                  <a:prstClr val="black"/>
                </a:solidFill>
                <a:latin typeface="Cambria Math"/>
                <a:ea typeface="Cambria Math"/>
              </a:rPr>
              <a:t>∴ </a:t>
            </a:r>
            <a:r>
              <a:rPr lang="en-US" sz="2400" i="1" dirty="0">
                <a:solidFill>
                  <a:prstClr val="black"/>
                </a:solidFill>
                <a:latin typeface="Cambria Math"/>
                <a:ea typeface="Cambria Math"/>
              </a:rPr>
              <a:t>t</a:t>
            </a:r>
            <a:endParaRPr lang="en-US" sz="2400" dirty="0"/>
          </a:p>
        </p:txBody>
      </p:sp>
    </p:spTree>
    <p:extLst>
      <p:ext uri="{BB962C8B-B14F-4D97-AF65-F5344CB8AC3E}">
        <p14:creationId xmlns:p14="http://schemas.microsoft.com/office/powerpoint/2010/main" val="380033284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6888"/>
            <a:ext cx="8229600" cy="743712"/>
          </a:xfrm>
        </p:spPr>
        <p:txBody>
          <a:bodyPr>
            <a:normAutofit fontScale="90000"/>
          </a:bodyPr>
          <a:lstStyle/>
          <a:p>
            <a:r>
              <a:rPr lang="en-US" sz="4400" dirty="0"/>
              <a:t>Common Fallacies: </a:t>
            </a:r>
            <a:br>
              <a:rPr lang="en-US" dirty="0"/>
            </a:br>
            <a:r>
              <a:rPr lang="en-US" sz="3600" dirty="0"/>
              <a:t>Affirming the conclusion</a:t>
            </a:r>
          </a:p>
        </p:txBody>
      </p:sp>
      <p:sp>
        <p:nvSpPr>
          <p:cNvPr id="3" name="Content Placeholder 2"/>
          <p:cNvSpPr>
            <a:spLocks noGrp="1"/>
          </p:cNvSpPr>
          <p:nvPr>
            <p:ph idx="1"/>
          </p:nvPr>
        </p:nvSpPr>
        <p:spPr/>
        <p:txBody>
          <a:bodyPr/>
          <a:lstStyle/>
          <a:p>
            <a:pPr>
              <a:buNone/>
            </a:pPr>
            <a:endParaRPr lang="en-US" dirty="0"/>
          </a:p>
          <a:p>
            <a:pPr>
              <a:buNone/>
            </a:pPr>
            <a:r>
              <a:rPr lang="en-US" dirty="0"/>
              <a:t>                        	</a:t>
            </a:r>
          </a:p>
        </p:txBody>
      </p:sp>
      <p:graphicFrame>
        <p:nvGraphicFramePr>
          <p:cNvPr id="8" name="Object 7"/>
          <p:cNvGraphicFramePr>
            <a:graphicFrameLocks noChangeAspect="1"/>
          </p:cNvGraphicFramePr>
          <p:nvPr>
            <p:extLst>
              <p:ext uri="{D42A27DB-BD31-4B8C-83A1-F6EECF244321}">
                <p14:modId xmlns:p14="http://schemas.microsoft.com/office/powerpoint/2010/main" val="2118704061"/>
              </p:ext>
            </p:extLst>
          </p:nvPr>
        </p:nvGraphicFramePr>
        <p:xfrm>
          <a:off x="3124200" y="1716932"/>
          <a:ext cx="2895600" cy="492868"/>
        </p:xfrm>
        <a:graphic>
          <a:graphicData uri="http://schemas.openxmlformats.org/presentationml/2006/ole">
            <mc:AlternateContent xmlns:mc="http://schemas.openxmlformats.org/markup-compatibility/2006">
              <mc:Choice xmlns:v="urn:schemas-microsoft-com:vml" Requires="v">
                <p:oleObj spid="_x0000_s1052" name="Equation" r:id="rId3" imgW="1193800" imgH="203200" progId="">
                  <p:embed/>
                </p:oleObj>
              </mc:Choice>
              <mc:Fallback>
                <p:oleObj name="Equation" r:id="rId3" imgW="1193800" imgH="203200" progId="">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716932"/>
                        <a:ext cx="2895600" cy="4928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2"/>
          <p:cNvSpPr txBox="1">
            <a:spLocks/>
          </p:cNvSpPr>
          <p:nvPr/>
        </p:nvSpPr>
        <p:spPr>
          <a:xfrm>
            <a:off x="609600" y="1905000"/>
            <a:ext cx="8153400" cy="44196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Tx/>
              <a:buFont typeface="Arial" pitchFamily="34" charset="0"/>
              <a:buChar char="•"/>
            </a:pPr>
            <a:endParaRPr lang="en-US" sz="2400" dirty="0"/>
          </a:p>
          <a:p>
            <a:pPr>
              <a:buClrTx/>
              <a:buFont typeface="Arial" pitchFamily="34" charset="0"/>
              <a:buChar char="•"/>
            </a:pPr>
            <a:r>
              <a:rPr lang="en-US" sz="2400" dirty="0"/>
              <a:t>This confuses necessary and sufficient conditions.</a:t>
            </a:r>
          </a:p>
          <a:p>
            <a:pPr>
              <a:buClrTx/>
              <a:buFont typeface="Arial" pitchFamily="34" charset="0"/>
              <a:buChar char="•"/>
            </a:pPr>
            <a:r>
              <a:rPr lang="en-US" sz="2400" b="1" dirty="0"/>
              <a:t>Example</a:t>
            </a:r>
            <a:r>
              <a:rPr lang="en-US" sz="2400" dirty="0"/>
              <a:t>:</a:t>
            </a:r>
          </a:p>
          <a:p>
            <a:pPr lvl="2">
              <a:buClrTx/>
              <a:buFont typeface="Arial" pitchFamily="34" charset="0"/>
              <a:buChar char="•"/>
            </a:pPr>
            <a:r>
              <a:rPr lang="en-US" dirty="0"/>
              <a:t>If people have the flu, they cough. </a:t>
            </a:r>
          </a:p>
          <a:p>
            <a:pPr lvl="2">
              <a:buClrTx/>
              <a:buFont typeface="Arial" pitchFamily="34" charset="0"/>
              <a:buChar char="•"/>
            </a:pPr>
            <a:r>
              <a:rPr lang="en-US" dirty="0"/>
              <a:t>Alison is coughing. </a:t>
            </a:r>
          </a:p>
          <a:p>
            <a:pPr lvl="2">
              <a:buClrTx/>
              <a:buFont typeface="Arial" pitchFamily="34" charset="0"/>
              <a:buChar char="•"/>
            </a:pPr>
            <a:r>
              <a:rPr lang="en-US" dirty="0"/>
              <a:t>Therefore, Alison has the flu.</a:t>
            </a:r>
          </a:p>
          <a:p>
            <a:pPr lvl="1">
              <a:buClrTx/>
              <a:buFont typeface="Arial" pitchFamily="34" charset="0"/>
              <a:buChar char="•"/>
            </a:pPr>
            <a:r>
              <a:rPr lang="en-US" dirty="0"/>
              <a:t>This argument is </a:t>
            </a:r>
            <a:r>
              <a:rPr lang="en-US" b="1" dirty="0"/>
              <a:t>not</a:t>
            </a:r>
            <a:r>
              <a:rPr lang="en-US" dirty="0"/>
              <a:t> valid: </a:t>
            </a:r>
          </a:p>
          <a:p>
            <a:pPr lvl="2">
              <a:buClrTx/>
              <a:buFont typeface="Arial" pitchFamily="34" charset="0"/>
              <a:buChar char="•"/>
            </a:pPr>
            <a:r>
              <a:rPr lang="en-US" sz="2000" dirty="0"/>
              <a:t>Other things, such as asthma, can cause someone to cough.</a:t>
            </a:r>
          </a:p>
          <a:p>
            <a:pPr lvl="2">
              <a:buClrTx/>
              <a:buFont typeface="Arial" pitchFamily="34" charset="0"/>
              <a:buChar char="•"/>
            </a:pPr>
            <a:r>
              <a:rPr lang="en-US" sz="2000" dirty="0"/>
              <a:t>Having the flu is a </a:t>
            </a:r>
            <a:r>
              <a:rPr lang="en-US" sz="2000" b="1" dirty="0"/>
              <a:t>sufficient</a:t>
            </a:r>
            <a:r>
              <a:rPr lang="en-US" sz="2000" dirty="0"/>
              <a:t> condition for coughing, but it is </a:t>
            </a:r>
            <a:r>
              <a:rPr lang="en-US" sz="2000" b="1" dirty="0"/>
              <a:t>not</a:t>
            </a:r>
            <a:r>
              <a:rPr lang="en-US" sz="2000" dirty="0"/>
              <a:t> </a:t>
            </a:r>
            <a:r>
              <a:rPr lang="en-US" sz="2000" b="1" dirty="0"/>
              <a:t>necessary</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Implication</a:t>
            </a:r>
          </a:p>
        </p:txBody>
      </p:sp>
      <p:sp>
        <p:nvSpPr>
          <p:cNvPr id="3" name="Content Placeholder 2"/>
          <p:cNvSpPr>
            <a:spLocks noGrp="1"/>
          </p:cNvSpPr>
          <p:nvPr>
            <p:ph idx="1"/>
          </p:nvPr>
        </p:nvSpPr>
        <p:spPr/>
        <p:txBody>
          <a:bodyPr>
            <a:normAutofit/>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is a </a:t>
            </a:r>
            <a:r>
              <a:rPr lang="en-US" sz="2000" i="1" dirty="0"/>
              <a:t>conditional statement </a:t>
            </a:r>
            <a:r>
              <a:rPr lang="en-US" sz="2000" dirty="0"/>
              <a:t>or </a:t>
            </a:r>
            <a:r>
              <a:rPr lang="en-US" sz="2000" i="1" dirty="0"/>
              <a:t>implication </a:t>
            </a:r>
            <a:r>
              <a:rPr lang="en-US" sz="2000" dirty="0"/>
              <a:t> which is read as “if </a:t>
            </a:r>
            <a:r>
              <a:rPr lang="en-US" sz="2000" i="1" dirty="0">
                <a:latin typeface="Cambria Math" pitchFamily="18" charset="0"/>
                <a:ea typeface="Cambria Math" pitchFamily="18" charset="0"/>
              </a:rPr>
              <a:t>p</a:t>
            </a:r>
            <a:r>
              <a:rPr lang="en-US" sz="2000" dirty="0"/>
              <a:t>, then </a:t>
            </a:r>
            <a:r>
              <a:rPr lang="en-US" sz="2000" i="1" dirty="0">
                <a:latin typeface="Cambria Math" pitchFamily="18" charset="0"/>
                <a:ea typeface="Cambria Math" pitchFamily="18" charset="0"/>
              </a:rPr>
              <a:t>q</a:t>
            </a:r>
            <a:r>
              <a:rPr lang="en-US" sz="2000" dirty="0"/>
              <a:t> ” and has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b="1" dirty="0"/>
              <a:t>Example</a:t>
            </a:r>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“If I am at home then it is raining.” </a:t>
            </a:r>
          </a:p>
          <a:p>
            <a:r>
              <a:rPr lang="en-US" sz="2200" dirty="0"/>
              <a:t>In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 </a:t>
            </a:r>
            <a:r>
              <a:rPr lang="en-US" sz="2000" i="1" dirty="0">
                <a:latin typeface="Cambria Math" pitchFamily="18" charset="0"/>
                <a:ea typeface="Cambria Math" pitchFamily="18" charset="0"/>
              </a:rPr>
              <a:t>p</a:t>
            </a:r>
            <a:r>
              <a:rPr lang="en-US" sz="2200" dirty="0"/>
              <a:t>  is the </a:t>
            </a:r>
            <a:r>
              <a:rPr lang="en-US" sz="2200" i="1" dirty="0"/>
              <a:t>hypothesis</a:t>
            </a:r>
            <a:r>
              <a:rPr lang="en-US" sz="2200" dirty="0"/>
              <a:t> (</a:t>
            </a:r>
            <a:r>
              <a:rPr lang="en-US" sz="2200" i="1" dirty="0"/>
              <a:t>antecedent</a:t>
            </a:r>
            <a:r>
              <a:rPr lang="en-US" sz="2200" dirty="0"/>
              <a:t> or </a:t>
            </a:r>
            <a:r>
              <a:rPr lang="en-US" sz="2200" i="1" dirty="0"/>
              <a:t>premise</a:t>
            </a:r>
            <a:r>
              <a:rPr lang="en-US" sz="2200" dirty="0"/>
              <a:t>) and </a:t>
            </a:r>
            <a:r>
              <a:rPr lang="en-US" sz="2000" i="1" dirty="0">
                <a:latin typeface="Cambria Math" pitchFamily="18" charset="0"/>
                <a:ea typeface="Cambria Math" pitchFamily="18" charset="0"/>
              </a:rPr>
              <a:t>q</a:t>
            </a:r>
            <a:r>
              <a:rPr lang="en-US" sz="2200" dirty="0"/>
              <a:t>  is the </a:t>
            </a:r>
            <a:r>
              <a:rPr lang="en-US" sz="2200" i="1" dirty="0"/>
              <a:t>conclusion</a:t>
            </a:r>
            <a:r>
              <a:rPr lang="en-US" sz="2200" dirty="0"/>
              <a:t> (or </a:t>
            </a:r>
            <a:r>
              <a:rPr lang="en-US" sz="2200" i="1" dirty="0"/>
              <a:t>consequence</a:t>
            </a:r>
            <a:r>
              <a:rPr lang="en-US" sz="2200" dirty="0"/>
              <a:t>). </a:t>
            </a:r>
          </a:p>
          <a:p>
            <a:pPr lvl="1"/>
            <a:endParaRPr lang="en-US" sz="2000" dirty="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extLst>
                    <a:ext uri="{9D8B030D-6E8A-4147-A177-3AD203B41FA5}">
                      <a16:colId xmlns:a16="http://schemas.microsoft.com/office/drawing/2014/main" val="20000"/>
                    </a:ext>
                  </a:extLst>
                </a:gridCol>
                <a:gridCol w="1843903">
                  <a:extLst>
                    <a:ext uri="{9D8B030D-6E8A-4147-A177-3AD203B41FA5}">
                      <a16:colId xmlns:a16="http://schemas.microsoft.com/office/drawing/2014/main" val="20001"/>
                    </a:ext>
                  </a:extLst>
                </a:gridCol>
                <a:gridCol w="1493795">
                  <a:extLst>
                    <a:ext uri="{9D8B030D-6E8A-4147-A177-3AD203B41FA5}">
                      <a16:colId xmlns:a16="http://schemas.microsoft.com/office/drawing/2014/main" val="20002"/>
                    </a:ext>
                  </a:extLst>
                </a:gridCol>
              </a:tblGrid>
              <a:tr h="350520">
                <a:tc>
                  <a:txBody>
                    <a:bodyPr/>
                    <a:lstStyle/>
                    <a:p>
                      <a:r>
                        <a:rPr lang="en-US" sz="1800" i="1" dirty="0">
                          <a:latin typeface="Cambria Math" pitchFamily="18" charset="0"/>
                          <a:ea typeface="Cambria Math" pitchFamily="18" charset="0"/>
                        </a:rPr>
                        <a:t>p</a:t>
                      </a:r>
                      <a:r>
                        <a:rPr lang="en-US" sz="1800" dirty="0"/>
                        <a:t> </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505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3505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350520">
                <a:tc>
                  <a:txBody>
                    <a:bodyPr/>
                    <a:lstStyle/>
                    <a:p>
                      <a:r>
                        <a:rPr lang="en-US" dirty="0"/>
                        <a:t>F</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3"/>
                  </a:ext>
                </a:extLst>
              </a:tr>
              <a:tr h="3505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355" y="323088"/>
            <a:ext cx="8229600" cy="743712"/>
          </a:xfrm>
        </p:spPr>
        <p:txBody>
          <a:bodyPr>
            <a:normAutofit fontScale="90000"/>
          </a:bodyPr>
          <a:lstStyle/>
          <a:p>
            <a:pPr lvl="0">
              <a:defRPr/>
            </a:pPr>
            <a:r>
              <a:rPr lang="en-US" sz="4400" dirty="0"/>
              <a:t>Common Fallacies: </a:t>
            </a:r>
            <a:br>
              <a:rPr lang="en-US" dirty="0"/>
            </a:br>
            <a:r>
              <a:rPr lang="en-US" sz="3600" dirty="0">
                <a:ea typeface="+mn-ea"/>
                <a:cs typeface="+mn-cs"/>
              </a:rPr>
              <a:t>Denying the hypothesis</a:t>
            </a:r>
            <a:endParaRPr lang="en-US" sz="3000" dirty="0">
              <a:ea typeface="+mn-ea"/>
              <a:cs typeface="+mn-cs"/>
            </a:endParaRPr>
          </a:p>
        </p:txBody>
      </p:sp>
      <p:sp>
        <p:nvSpPr>
          <p:cNvPr id="3" name="Content Placeholder 2"/>
          <p:cNvSpPr>
            <a:spLocks noGrp="1"/>
          </p:cNvSpPr>
          <p:nvPr>
            <p:ph idx="1"/>
          </p:nvPr>
        </p:nvSpPr>
        <p:spPr/>
        <p:txBody>
          <a:bodyPr/>
          <a:lstStyle/>
          <a:p>
            <a:pPr>
              <a:buNone/>
            </a:pPr>
            <a:endParaRPr lang="en-US" dirty="0"/>
          </a:p>
          <a:p>
            <a:pPr>
              <a:buNone/>
            </a:pPr>
            <a:r>
              <a:rPr lang="en-US" dirty="0"/>
              <a:t>                        	</a:t>
            </a:r>
          </a:p>
        </p:txBody>
      </p:sp>
      <p:sp>
        <p:nvSpPr>
          <p:cNvPr id="9" name="Title 1"/>
          <p:cNvSpPr txBox="1">
            <a:spLocks/>
          </p:cNvSpPr>
          <p:nvPr/>
        </p:nvSpPr>
        <p:spPr>
          <a:xfrm>
            <a:off x="457200" y="3505200"/>
            <a:ext cx="8229600" cy="1143000"/>
          </a:xfrm>
          <a:prstGeom prst="rect">
            <a:avLst/>
          </a:prstGeom>
        </p:spPr>
        <p:txBody>
          <a:bodyPr vert="horz" lIns="0" rIns="0" bIns="0" anchor="b">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2800" b="0" i="0" u="none" strike="noStrike" kern="1200" cap="none" spc="0" normalizeH="0" baseline="0" noProof="0" dirty="0">
              <a:ln>
                <a:noFill/>
              </a:ln>
              <a:solidFill>
                <a:schemeClr val="tx2"/>
              </a:solidFill>
              <a:effectLst/>
              <a:uLnTx/>
              <a:uFillTx/>
              <a:latin typeface="+mj-lt"/>
              <a:ea typeface="+mj-ea"/>
              <a:cs typeface="+mj-cs"/>
            </a:endParaRPr>
          </a:p>
        </p:txBody>
      </p:sp>
      <p:graphicFrame>
        <p:nvGraphicFramePr>
          <p:cNvPr id="1027" name="Object 3"/>
          <p:cNvGraphicFramePr>
            <a:graphicFrameLocks noChangeAspect="1"/>
          </p:cNvGraphicFramePr>
          <p:nvPr>
            <p:extLst>
              <p:ext uri="{D42A27DB-BD31-4B8C-83A1-F6EECF244321}">
                <p14:modId xmlns:p14="http://schemas.microsoft.com/office/powerpoint/2010/main" val="542463760"/>
              </p:ext>
            </p:extLst>
          </p:nvPr>
        </p:nvGraphicFramePr>
        <p:xfrm>
          <a:off x="2819401" y="1739982"/>
          <a:ext cx="3200399" cy="469818"/>
        </p:xfrm>
        <a:graphic>
          <a:graphicData uri="http://schemas.openxmlformats.org/presentationml/2006/ole">
            <mc:AlternateContent xmlns:mc="http://schemas.openxmlformats.org/markup-compatibility/2006">
              <mc:Choice xmlns:v="urn:schemas-microsoft-com:vml" Requires="v">
                <p:oleObj spid="_x0000_s2076" name="Equation" r:id="rId3" imgW="1384300" imgH="203200" progId="">
                  <p:embed/>
                </p:oleObj>
              </mc:Choice>
              <mc:Fallback>
                <p:oleObj name="Equation" r:id="rId3" imgW="1384300" imgH="203200" progId="">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1" y="1739982"/>
                        <a:ext cx="3200399" cy="4698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Content Placeholder 2"/>
          <p:cNvSpPr txBox="1">
            <a:spLocks/>
          </p:cNvSpPr>
          <p:nvPr/>
        </p:nvSpPr>
        <p:spPr>
          <a:xfrm>
            <a:off x="457200" y="1905000"/>
            <a:ext cx="8229600" cy="48006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dirty="0"/>
          </a:p>
          <a:p>
            <a:r>
              <a:rPr lang="en-US" dirty="0"/>
              <a:t>This also confuses necessary and sufficient conditions.</a:t>
            </a:r>
          </a:p>
          <a:p>
            <a:r>
              <a:rPr lang="en-US" b="1" dirty="0"/>
              <a:t>Example:</a:t>
            </a:r>
          </a:p>
          <a:p>
            <a:pPr lvl="2"/>
            <a:r>
              <a:rPr lang="en-US" dirty="0"/>
              <a:t>If it is raining outside, the sky is cloudy. </a:t>
            </a:r>
          </a:p>
          <a:p>
            <a:pPr lvl="2"/>
            <a:r>
              <a:rPr lang="en-US" dirty="0"/>
              <a:t>It is not raining outside. </a:t>
            </a:r>
          </a:p>
          <a:p>
            <a:pPr lvl="2"/>
            <a:r>
              <a:rPr lang="en-US" dirty="0"/>
              <a:t>Therefore, it is not cloudy.</a:t>
            </a:r>
          </a:p>
          <a:p>
            <a:pPr lvl="1"/>
            <a:r>
              <a:rPr lang="en-US" dirty="0"/>
              <a:t>This argument is not valid: </a:t>
            </a:r>
          </a:p>
          <a:p>
            <a:pPr lvl="2"/>
            <a:r>
              <a:rPr lang="en-US" dirty="0"/>
              <a:t>Skies can be cloudy without any rain.</a:t>
            </a:r>
          </a:p>
          <a:p>
            <a:pPr lvl="2"/>
            <a:r>
              <a:rPr lang="en-US" dirty="0"/>
              <a:t>Rain is a </a:t>
            </a:r>
            <a:r>
              <a:rPr lang="en-US" b="1" dirty="0"/>
              <a:t>sufficient</a:t>
            </a:r>
            <a:r>
              <a:rPr lang="en-US" dirty="0"/>
              <a:t> condition of cloudiness, but it is </a:t>
            </a:r>
            <a:r>
              <a:rPr lang="en-US" b="1" dirty="0"/>
              <a:t>not necessary</a:t>
            </a:r>
            <a:r>
              <a:rPr lang="en-US" dirty="0"/>
              <a:t>.</a:t>
            </a:r>
          </a:p>
        </p:txBody>
      </p:sp>
    </p:spTree>
    <p:extLst>
      <p:ext uri="{BB962C8B-B14F-4D97-AF65-F5344CB8AC3E}">
        <p14:creationId xmlns:p14="http://schemas.microsoft.com/office/powerpoint/2010/main" val="11619494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Universal Instantiation (UI)</a:t>
            </a:r>
          </a:p>
        </p:txBody>
      </p:sp>
      <p:sp>
        <p:nvSpPr>
          <p:cNvPr id="3" name="Content Placeholder 2"/>
          <p:cNvSpPr>
            <a:spLocks noGrp="1"/>
          </p:cNvSpPr>
          <p:nvPr>
            <p:ph idx="1"/>
          </p:nvPr>
        </p:nvSpPr>
        <p:spPr/>
        <p:txBody>
          <a:bodyPr/>
          <a:lstStyle/>
          <a:p>
            <a:pPr>
              <a:buNone/>
            </a:pPr>
            <a:r>
              <a:rPr lang="en-US" dirty="0"/>
              <a:t>          </a:t>
            </a:r>
            <a:endParaRPr lang="en-US" sz="3200" dirty="0"/>
          </a:p>
          <a:p>
            <a:pPr>
              <a:buNone/>
            </a:pPr>
            <a:r>
              <a:rPr lang="en-US" dirty="0"/>
              <a:t>                        </a:t>
            </a:r>
          </a:p>
        </p:txBody>
      </p:sp>
      <p:pic>
        <p:nvPicPr>
          <p:cNvPr id="9" name="Picture 8" descr="addin_tmp.png"/>
          <p:cNvPicPr>
            <a:picLocks noChangeAspect="1"/>
          </p:cNvPicPr>
          <p:nvPr>
            <p:custDataLst>
              <p:tags r:id="rId1"/>
            </p:custDataLst>
          </p:nvPr>
        </p:nvPicPr>
        <p:blipFill>
          <a:blip r:embed="rId3" cstate="print"/>
          <a:stretch>
            <a:fillRect/>
          </a:stretch>
        </p:blipFill>
        <p:spPr>
          <a:xfrm>
            <a:off x="1371600" y="1752600"/>
            <a:ext cx="1617345" cy="854393"/>
          </a:xfrm>
          <a:prstGeom prst="rect">
            <a:avLst/>
          </a:prstGeom>
        </p:spPr>
      </p:pic>
      <p:sp>
        <p:nvSpPr>
          <p:cNvPr id="6" name="Content Placeholder 2"/>
          <p:cNvSpPr txBox="1">
            <a:spLocks/>
          </p:cNvSpPr>
          <p:nvPr/>
        </p:nvSpPr>
        <p:spPr>
          <a:xfrm>
            <a:off x="457200" y="2819400"/>
            <a:ext cx="8229600" cy="34290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Tx/>
              <a:buFont typeface="Arial" pitchFamily="34" charset="0"/>
              <a:buChar char="•"/>
            </a:pPr>
            <a:r>
              <a:rPr lang="en-US" sz="2400" dirty="0"/>
              <a:t>If a predicate is true for </a:t>
            </a:r>
            <a:r>
              <a:rPr lang="en-US" sz="2400" b="1" dirty="0"/>
              <a:t>all</a:t>
            </a:r>
            <a:r>
              <a:rPr lang="en-US" sz="2400" dirty="0"/>
              <a:t> elements </a:t>
            </a:r>
            <a:r>
              <a:rPr lang="en-US" sz="2400" i="1" dirty="0"/>
              <a:t>x</a:t>
            </a:r>
            <a:r>
              <a:rPr lang="en-US" sz="2400" dirty="0"/>
              <a:t> in the domain then it is true for any</a:t>
            </a:r>
            <a:r>
              <a:rPr lang="en-US" sz="2400" b="1" dirty="0"/>
              <a:t> specific element </a:t>
            </a:r>
            <a:r>
              <a:rPr lang="en-US" sz="2400" b="1" i="1" dirty="0"/>
              <a:t>c</a:t>
            </a:r>
          </a:p>
          <a:p>
            <a:pPr>
              <a:spcBef>
                <a:spcPts val="1200"/>
              </a:spcBef>
              <a:buClrTx/>
              <a:buFont typeface="Arial" pitchFamily="34" charset="0"/>
              <a:buChar char="•"/>
            </a:pPr>
            <a:r>
              <a:rPr lang="en-US" sz="2400" b="1" dirty="0"/>
              <a:t>Example</a:t>
            </a:r>
            <a:r>
              <a:rPr lang="en-US" sz="2400" dirty="0"/>
              <a:t>:</a:t>
            </a:r>
          </a:p>
          <a:p>
            <a:pPr lvl="1">
              <a:buClrTx/>
              <a:buFont typeface="Arial" pitchFamily="34" charset="0"/>
              <a:buChar char="•"/>
            </a:pPr>
            <a:r>
              <a:rPr lang="en-US" dirty="0"/>
              <a:t>The domain consists of all dogs and Fido is a dog.</a:t>
            </a:r>
          </a:p>
          <a:p>
            <a:pPr lvl="1">
              <a:buClrTx/>
              <a:buFont typeface="Arial" pitchFamily="34" charset="0"/>
              <a:buChar char="•"/>
            </a:pPr>
            <a:r>
              <a:rPr lang="en-US" dirty="0"/>
              <a:t>“All dogs are cuddly.”</a:t>
            </a:r>
          </a:p>
          <a:p>
            <a:pPr lvl="1">
              <a:buClrTx/>
              <a:buFont typeface="Arial" pitchFamily="34" charset="0"/>
              <a:buChar char="•"/>
            </a:pPr>
            <a:r>
              <a:rPr lang="en-US" dirty="0"/>
              <a:t>“Therefore, Fido is cuddly.”</a:t>
            </a:r>
          </a:p>
          <a:p>
            <a:pPr>
              <a:spcBef>
                <a:spcPts val="1200"/>
              </a:spcBef>
              <a:buClrTx/>
              <a:buFont typeface="Arial" pitchFamily="34" charset="0"/>
              <a:buChar char="•"/>
            </a:pPr>
            <a:r>
              <a:rPr lang="en-US" sz="2400" dirty="0"/>
              <a:t>This rule allows us to remove a quantifier</a:t>
            </a:r>
          </a:p>
          <a:p>
            <a:endParaRPr lang="en-US" b="1"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Universal Generalization (UG)</a:t>
            </a:r>
          </a:p>
        </p:txBody>
      </p:sp>
      <p:sp>
        <p:nvSpPr>
          <p:cNvPr id="3" name="Content Placeholder 2"/>
          <p:cNvSpPr>
            <a:spLocks noGrp="1"/>
          </p:cNvSpPr>
          <p:nvPr>
            <p:ph idx="1"/>
          </p:nvPr>
        </p:nvSpPr>
        <p:spPr>
          <a:xfrm>
            <a:off x="457200" y="1905000"/>
            <a:ext cx="8229600" cy="4389120"/>
          </a:xfrm>
        </p:spPr>
        <p:txBody>
          <a:bodyPr/>
          <a:lstStyle/>
          <a:p>
            <a:pPr>
              <a:buNone/>
            </a:pPr>
            <a:endParaRPr lang="en-US" sz="3200" dirty="0"/>
          </a:p>
          <a:p>
            <a:pPr>
              <a:buNone/>
            </a:pPr>
            <a:r>
              <a:rPr lang="en-US" dirty="0"/>
              <a:t>                        </a:t>
            </a:r>
          </a:p>
        </p:txBody>
      </p:sp>
      <p:pic>
        <p:nvPicPr>
          <p:cNvPr id="9" name="Picture 8" descr="addin_tmp.png"/>
          <p:cNvPicPr>
            <a:picLocks noChangeAspect="1"/>
          </p:cNvPicPr>
          <p:nvPr>
            <p:custDataLst>
              <p:tags r:id="rId1"/>
            </p:custDataLst>
          </p:nvPr>
        </p:nvPicPr>
        <p:blipFill>
          <a:blip r:embed="rId3" cstate="print"/>
          <a:stretch>
            <a:fillRect/>
          </a:stretch>
        </p:blipFill>
        <p:spPr>
          <a:xfrm>
            <a:off x="762000" y="1676400"/>
            <a:ext cx="4154805" cy="854393"/>
          </a:xfrm>
          <a:prstGeom prst="rect">
            <a:avLst/>
          </a:prstGeom>
        </p:spPr>
      </p:pic>
      <p:sp>
        <p:nvSpPr>
          <p:cNvPr id="6" name="Content Placeholder 2"/>
          <p:cNvSpPr txBox="1">
            <a:spLocks/>
          </p:cNvSpPr>
          <p:nvPr/>
        </p:nvSpPr>
        <p:spPr>
          <a:xfrm>
            <a:off x="457200" y="2819400"/>
            <a:ext cx="8229600" cy="34290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Tx/>
              <a:buFont typeface="Arial" pitchFamily="34" charset="0"/>
              <a:buChar char="•"/>
            </a:pPr>
            <a:r>
              <a:rPr lang="en-US" dirty="0"/>
              <a:t>If a predicate is true for </a:t>
            </a:r>
            <a:r>
              <a:rPr lang="en-US" b="1" dirty="0"/>
              <a:t>any element </a:t>
            </a:r>
            <a:r>
              <a:rPr lang="en-US" b="1" i="1" dirty="0"/>
              <a:t>c </a:t>
            </a:r>
            <a:r>
              <a:rPr lang="en-US" dirty="0"/>
              <a:t>in the domain then it is true for </a:t>
            </a:r>
            <a:r>
              <a:rPr lang="en-US" b="1" dirty="0"/>
              <a:t>all</a:t>
            </a:r>
            <a:r>
              <a:rPr lang="en-US" dirty="0"/>
              <a:t> elements </a:t>
            </a:r>
            <a:r>
              <a:rPr lang="en-US" i="1" dirty="0"/>
              <a:t>x</a:t>
            </a:r>
            <a:endParaRPr lang="en-US" dirty="0"/>
          </a:p>
          <a:p>
            <a:pPr>
              <a:spcBef>
                <a:spcPts val="1200"/>
              </a:spcBef>
              <a:buClrTx/>
              <a:buFont typeface="Arial" pitchFamily="34" charset="0"/>
              <a:buChar char="•"/>
            </a:pPr>
            <a:r>
              <a:rPr lang="en-US" b="1" dirty="0"/>
              <a:t>Example</a:t>
            </a:r>
            <a:r>
              <a:rPr lang="en-US" dirty="0"/>
              <a:t>:</a:t>
            </a:r>
          </a:p>
          <a:p>
            <a:pPr lvl="1">
              <a:buClrTx/>
              <a:buFont typeface="Arial" pitchFamily="34" charset="0"/>
              <a:buChar char="•"/>
            </a:pPr>
            <a:r>
              <a:rPr lang="en-US" dirty="0"/>
              <a:t>The domain consists of the dogs Fido, Spot, and Buddy.</a:t>
            </a:r>
          </a:p>
          <a:p>
            <a:pPr lvl="1">
              <a:buClrTx/>
              <a:buFont typeface="Arial" pitchFamily="34" charset="0"/>
              <a:buChar char="•"/>
            </a:pPr>
            <a:r>
              <a:rPr lang="en-US" dirty="0"/>
              <a:t>“Fido is cuddly, Spot is cuddly, Buddy is cuddly.”</a:t>
            </a:r>
          </a:p>
          <a:p>
            <a:pPr lvl="1">
              <a:buClrTx/>
              <a:buFont typeface="Arial" pitchFamily="34" charset="0"/>
              <a:buChar char="•"/>
            </a:pPr>
            <a:r>
              <a:rPr lang="en-US" dirty="0"/>
              <a:t>“Therefore, all dogs in the domain are cuddly.”</a:t>
            </a:r>
          </a:p>
          <a:p>
            <a:pPr>
              <a:spcBef>
                <a:spcPts val="1200"/>
              </a:spcBef>
              <a:buClrTx/>
              <a:buFont typeface="Arial" pitchFamily="34" charset="0"/>
              <a:buChar char="•"/>
            </a:pPr>
            <a:r>
              <a:rPr lang="en-US" sz="2400" dirty="0"/>
              <a:t>This rule allows us to introduce a quantifier</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Existential Instantiation (EI)</a:t>
            </a:r>
          </a:p>
        </p:txBody>
      </p:sp>
      <p:sp>
        <p:nvSpPr>
          <p:cNvPr id="3" name="Content Placeholder 2"/>
          <p:cNvSpPr>
            <a:spLocks noGrp="1"/>
          </p:cNvSpPr>
          <p:nvPr>
            <p:ph idx="1"/>
          </p:nvPr>
        </p:nvSpPr>
        <p:spPr>
          <a:xfrm>
            <a:off x="457200" y="1524000"/>
            <a:ext cx="8229600" cy="3657600"/>
          </a:xfrm>
        </p:spPr>
        <p:txBody>
          <a:bodyPr/>
          <a:lstStyle/>
          <a:p>
            <a:pPr>
              <a:buNone/>
            </a:pPr>
            <a:r>
              <a:rPr lang="en-US" sz="3200" dirty="0"/>
              <a:t>       </a:t>
            </a:r>
          </a:p>
          <a:p>
            <a:pPr>
              <a:buNone/>
            </a:pPr>
            <a:r>
              <a:rPr lang="en-US" dirty="0"/>
              <a:t>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610076" y="1676400"/>
            <a:ext cx="4723448" cy="854393"/>
          </a:xfrm>
          <a:prstGeom prst="rect">
            <a:avLst/>
          </a:prstGeom>
        </p:spPr>
      </p:pic>
      <p:sp>
        <p:nvSpPr>
          <p:cNvPr id="6" name="Content Placeholder 2"/>
          <p:cNvSpPr txBox="1">
            <a:spLocks/>
          </p:cNvSpPr>
          <p:nvPr/>
        </p:nvSpPr>
        <p:spPr>
          <a:xfrm>
            <a:off x="304800" y="2819400"/>
            <a:ext cx="8229600" cy="32766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Tx/>
              <a:buFont typeface="Arial" pitchFamily="34" charset="0"/>
              <a:buChar char="•"/>
            </a:pPr>
            <a:r>
              <a:rPr lang="en-US" dirty="0"/>
              <a:t>If a predicate is true </a:t>
            </a:r>
            <a:r>
              <a:rPr lang="en-US" b="1" dirty="0"/>
              <a:t>some element </a:t>
            </a:r>
            <a:r>
              <a:rPr lang="en-US" dirty="0"/>
              <a:t>in the domain then it is true for some </a:t>
            </a:r>
            <a:r>
              <a:rPr lang="en-US" b="1" dirty="0"/>
              <a:t>specific element </a:t>
            </a:r>
            <a:r>
              <a:rPr lang="en-US" b="1" i="1" dirty="0"/>
              <a:t>c</a:t>
            </a:r>
            <a:endParaRPr lang="en-US" b="1" dirty="0"/>
          </a:p>
          <a:p>
            <a:pPr>
              <a:spcBef>
                <a:spcPts val="1800"/>
              </a:spcBef>
              <a:buClrTx/>
              <a:buFont typeface="Arial" pitchFamily="34" charset="0"/>
              <a:buChar char="•"/>
            </a:pPr>
            <a:r>
              <a:rPr lang="en-US" b="1" dirty="0"/>
              <a:t>Example</a:t>
            </a:r>
            <a:r>
              <a:rPr lang="en-US" dirty="0"/>
              <a:t>:</a:t>
            </a:r>
          </a:p>
          <a:p>
            <a:pPr lvl="1">
              <a:buClrTx/>
              <a:buFont typeface="Arial" pitchFamily="34" charset="0"/>
              <a:buChar char="•"/>
            </a:pPr>
            <a:r>
              <a:rPr lang="en-US" dirty="0"/>
              <a:t>“There is someone who got an A in the course.”</a:t>
            </a:r>
          </a:p>
          <a:p>
            <a:pPr lvl="1">
              <a:buClrTx/>
              <a:buFont typeface="Arial" pitchFamily="34" charset="0"/>
              <a:buChar char="•"/>
            </a:pPr>
            <a:r>
              <a:rPr lang="en-US" dirty="0"/>
              <a:t>“Let’s call her </a:t>
            </a:r>
            <a:r>
              <a:rPr lang="en-US" i="1" dirty="0"/>
              <a:t>c</a:t>
            </a:r>
            <a:r>
              <a:rPr lang="en-US" dirty="0"/>
              <a:t> and say that </a:t>
            </a:r>
            <a:r>
              <a:rPr lang="en-US" i="1" dirty="0"/>
              <a:t>c</a:t>
            </a:r>
            <a:r>
              <a:rPr lang="en-US" dirty="0"/>
              <a:t> got an A”</a:t>
            </a:r>
          </a:p>
          <a:p>
            <a:pPr lvl="1"/>
            <a:endParaRPr lang="en-US" dirty="0"/>
          </a:p>
          <a:p>
            <a:endParaRPr lang="en-US" b="1"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Existential Generalization (EG)</a:t>
            </a:r>
          </a:p>
        </p:txBody>
      </p:sp>
      <p:sp>
        <p:nvSpPr>
          <p:cNvPr id="3" name="Content Placeholder 2"/>
          <p:cNvSpPr>
            <a:spLocks noGrp="1"/>
          </p:cNvSpPr>
          <p:nvPr>
            <p:ph idx="1"/>
          </p:nvPr>
        </p:nvSpPr>
        <p:spPr/>
        <p:txBody>
          <a:bodyPr/>
          <a:lstStyle/>
          <a:p>
            <a:pPr>
              <a:buNone/>
            </a:pPr>
            <a:endParaRPr lang="en-US" dirty="0"/>
          </a:p>
          <a:p>
            <a:pPr>
              <a:buNone/>
            </a:pPr>
            <a:r>
              <a:rPr lang="en-US" dirty="0"/>
              <a:t>                        </a:t>
            </a:r>
          </a:p>
        </p:txBody>
      </p:sp>
      <p:pic>
        <p:nvPicPr>
          <p:cNvPr id="6" name="Picture 5" descr="addin_tmp.png"/>
          <p:cNvPicPr>
            <a:picLocks noChangeAspect="1"/>
          </p:cNvPicPr>
          <p:nvPr>
            <p:custDataLst>
              <p:tags r:id="rId1"/>
            </p:custDataLst>
          </p:nvPr>
        </p:nvPicPr>
        <p:blipFill>
          <a:blip r:embed="rId3" cstate="print"/>
          <a:stretch>
            <a:fillRect/>
          </a:stretch>
        </p:blipFill>
        <p:spPr>
          <a:xfrm>
            <a:off x="685800" y="1676400"/>
            <a:ext cx="4363403" cy="854393"/>
          </a:xfrm>
          <a:prstGeom prst="rect">
            <a:avLst/>
          </a:prstGeom>
        </p:spPr>
      </p:pic>
      <p:sp>
        <p:nvSpPr>
          <p:cNvPr id="7" name="Content Placeholder 2"/>
          <p:cNvSpPr txBox="1">
            <a:spLocks/>
          </p:cNvSpPr>
          <p:nvPr/>
        </p:nvSpPr>
        <p:spPr>
          <a:xfrm>
            <a:off x="457200" y="2819400"/>
            <a:ext cx="8077200" cy="32766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Tx/>
              <a:buFont typeface="Arial" pitchFamily="34" charset="0"/>
              <a:buChar char="•"/>
            </a:pPr>
            <a:r>
              <a:rPr lang="en-US" dirty="0"/>
              <a:t>If a predicate is true for a </a:t>
            </a:r>
            <a:r>
              <a:rPr lang="en-US" b="1" dirty="0"/>
              <a:t>specific element </a:t>
            </a:r>
            <a:r>
              <a:rPr lang="en-US" b="1" i="1" dirty="0"/>
              <a:t>c </a:t>
            </a:r>
            <a:r>
              <a:rPr lang="en-US" dirty="0"/>
              <a:t>in the domain then </a:t>
            </a:r>
            <a:r>
              <a:rPr lang="en-US" b="1" dirty="0"/>
              <a:t>there exists an element </a:t>
            </a:r>
            <a:r>
              <a:rPr lang="en-US" b="1" i="1" dirty="0"/>
              <a:t>x </a:t>
            </a:r>
            <a:r>
              <a:rPr lang="en-US" dirty="0"/>
              <a:t>for which it is true</a:t>
            </a:r>
          </a:p>
          <a:p>
            <a:pPr>
              <a:spcBef>
                <a:spcPts val="1800"/>
              </a:spcBef>
              <a:buClrTx/>
              <a:buFont typeface="Arial" pitchFamily="34" charset="0"/>
              <a:buChar char="•"/>
            </a:pPr>
            <a:r>
              <a:rPr lang="en-US" b="1" dirty="0"/>
              <a:t>Example</a:t>
            </a:r>
            <a:r>
              <a:rPr lang="en-US" dirty="0"/>
              <a:t>:</a:t>
            </a:r>
          </a:p>
          <a:p>
            <a:pPr lvl="1">
              <a:buClrTx/>
              <a:buFont typeface="Arial" pitchFamily="34" charset="0"/>
              <a:buChar char="•"/>
            </a:pPr>
            <a:r>
              <a:rPr lang="en-US" dirty="0"/>
              <a:t>“Michelle got an A in the class.”</a:t>
            </a:r>
          </a:p>
          <a:p>
            <a:pPr lvl="1">
              <a:buClrTx/>
              <a:buFont typeface="Arial" pitchFamily="34" charset="0"/>
              <a:buChar char="•"/>
            </a:pPr>
            <a:r>
              <a:rPr lang="en-US" dirty="0"/>
              <a:t>“Therefore, there is someone who got an A in the class.”</a:t>
            </a:r>
          </a:p>
          <a:p>
            <a:endParaRPr lang="en-US" b="1"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Returning to the Socrates Example</a:t>
            </a:r>
          </a:p>
        </p:txBody>
      </p:sp>
      <p:pic>
        <p:nvPicPr>
          <p:cNvPr id="11" name="Content Placeholder 10" descr="addin_tmp.png"/>
          <p:cNvPicPr>
            <a:picLocks noGrp="1" noChangeAspect="1"/>
          </p:cNvPicPr>
          <p:nvPr>
            <p:ph idx="1"/>
            <p:custDataLst>
              <p:tags r:id="rId1"/>
            </p:custDataLst>
          </p:nvPr>
        </p:nvPicPr>
        <p:blipFill>
          <a:blip r:embed="rId6" cstate="print"/>
          <a:stretch>
            <a:fillRect/>
          </a:stretch>
        </p:blipFill>
        <p:spPr>
          <a:xfrm>
            <a:off x="1167560" y="2133601"/>
            <a:ext cx="2490040" cy="372394"/>
          </a:xfrm>
        </p:spPr>
      </p:pic>
      <p:pic>
        <p:nvPicPr>
          <p:cNvPr id="8" name="Picture 7" descr="addin_tmp.png"/>
          <p:cNvPicPr>
            <a:picLocks noChangeAspect="1"/>
          </p:cNvPicPr>
          <p:nvPr>
            <p:custDataLst>
              <p:tags r:id="rId2"/>
            </p:custDataLst>
          </p:nvPr>
        </p:nvPicPr>
        <p:blipFill>
          <a:blip r:embed="rId7" cstate="print"/>
          <a:stretch>
            <a:fillRect/>
          </a:stretch>
        </p:blipFill>
        <p:spPr>
          <a:xfrm>
            <a:off x="1143000" y="1600200"/>
            <a:ext cx="4267200" cy="373241"/>
          </a:xfrm>
          <a:prstGeom prst="rect">
            <a:avLst/>
          </a:prstGeom>
        </p:spPr>
      </p:pic>
      <p:cxnSp>
        <p:nvCxnSpPr>
          <p:cNvPr id="9" name="Straight Connector 8"/>
          <p:cNvCxnSpPr/>
          <p:nvPr/>
        </p:nvCxnSpPr>
        <p:spPr>
          <a:xfrm>
            <a:off x="1143000" y="2590800"/>
            <a:ext cx="4572000" cy="0"/>
          </a:xfrm>
          <a:prstGeom prst="line">
            <a:avLst/>
          </a:prstGeom>
        </p:spPr>
        <p:style>
          <a:lnRef idx="2">
            <a:schemeClr val="dk1"/>
          </a:lnRef>
          <a:fillRef idx="0">
            <a:schemeClr val="dk1"/>
          </a:fillRef>
          <a:effectRef idx="1">
            <a:schemeClr val="dk1"/>
          </a:effectRef>
          <a:fontRef idx="minor">
            <a:schemeClr val="tx1"/>
          </a:fontRef>
        </p:style>
      </p:cxnSp>
      <p:pic>
        <p:nvPicPr>
          <p:cNvPr id="7" name="Picture 6" descr="addin_tmp.png"/>
          <p:cNvPicPr>
            <a:picLocks noChangeAspect="1"/>
          </p:cNvPicPr>
          <p:nvPr>
            <p:custDataLst>
              <p:tags r:id="rId3"/>
            </p:custDataLst>
          </p:nvPr>
        </p:nvPicPr>
        <p:blipFill>
          <a:blip r:embed="rId8" cstate="print"/>
          <a:stretch>
            <a:fillRect/>
          </a:stretch>
        </p:blipFill>
        <p:spPr>
          <a:xfrm>
            <a:off x="1143001" y="2743201"/>
            <a:ext cx="3581400" cy="366342"/>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609600" y="3657600"/>
            <a:ext cx="7772400" cy="2231033"/>
          </a:xfrm>
          <a:prstGeom prst="rect">
            <a:avLst/>
          </a:prstGeom>
        </p:spPr>
      </p:pic>
      <p:sp>
        <p:nvSpPr>
          <p:cNvPr id="3" name="TextBox 2"/>
          <p:cNvSpPr txBox="1"/>
          <p:nvPr/>
        </p:nvSpPr>
        <p:spPr>
          <a:xfrm>
            <a:off x="8001000" y="4385746"/>
            <a:ext cx="152400" cy="369332"/>
          </a:xfrm>
          <a:prstGeom prst="rect">
            <a:avLst/>
          </a:prstGeom>
          <a:solidFill>
            <a:srgbClr val="FFFFFF"/>
          </a:solidFill>
        </p:spPr>
        <p:txBody>
          <a:bodyPr wrap="square" lIns="182880" tIns="0" rIns="365760" bIns="0" rtlCol="0">
            <a:spAutoFit/>
          </a:bodyPr>
          <a:lstStyle/>
          <a:p>
            <a:r>
              <a:rPr lang="en-US" sz="2400" dirty="0">
                <a:latin typeface="Times New Roman" pitchFamily="18" charset="0"/>
                <a:cs typeface="Times New Roman" pitchFamily="18" charset="0"/>
              </a:rPr>
              <a:t>1</a:t>
            </a: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46326756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43712"/>
          </a:xfrm>
        </p:spPr>
        <p:txBody>
          <a:bodyPr>
            <a:normAutofit/>
          </a:bodyPr>
          <a:lstStyle/>
          <a:p>
            <a:r>
              <a:rPr lang="en-US" dirty="0"/>
              <a:t>Using Rules of Inference</a:t>
            </a:r>
          </a:p>
        </p:txBody>
      </p:sp>
      <p:sp>
        <p:nvSpPr>
          <p:cNvPr id="3" name="Content Placeholder 2"/>
          <p:cNvSpPr>
            <a:spLocks noGrp="1"/>
          </p:cNvSpPr>
          <p:nvPr>
            <p:ph idx="1"/>
          </p:nvPr>
        </p:nvSpPr>
        <p:spPr>
          <a:xfrm>
            <a:off x="457200" y="1371600"/>
            <a:ext cx="8229600" cy="4953000"/>
          </a:xfrm>
        </p:spPr>
        <p:txBody>
          <a:bodyPr>
            <a:normAutofit fontScale="77500" lnSpcReduction="20000"/>
          </a:bodyPr>
          <a:lstStyle/>
          <a:p>
            <a:r>
              <a:rPr lang="en-US" b="1" dirty="0"/>
              <a:t>Example</a:t>
            </a:r>
            <a:r>
              <a:rPr lang="en-US" dirty="0"/>
              <a:t>: Construct a valid argument showing that: </a:t>
            </a:r>
          </a:p>
          <a:p>
            <a:pPr lvl="1"/>
            <a:r>
              <a:rPr lang="en-US" dirty="0"/>
              <a:t>“Someone who passed the first exam has not read the book.”</a:t>
            </a:r>
          </a:p>
          <a:p>
            <a:pPr>
              <a:buNone/>
            </a:pPr>
            <a:r>
              <a:rPr lang="en-US" dirty="0"/>
              <a:t>    	follows from the premises</a:t>
            </a:r>
          </a:p>
          <a:p>
            <a:pPr lvl="1"/>
            <a:r>
              <a:rPr lang="en-US" dirty="0"/>
              <a:t>“A student in this class has not read the book.”</a:t>
            </a:r>
          </a:p>
          <a:p>
            <a:pPr lvl="1"/>
            <a:r>
              <a:rPr lang="en-US" dirty="0"/>
              <a:t>“Everyone in this class passed the first exam.”</a:t>
            </a:r>
          </a:p>
          <a:p>
            <a:r>
              <a:rPr lang="en-US" b="1" dirty="0"/>
              <a:t>Solution</a:t>
            </a:r>
            <a:r>
              <a:rPr lang="en-US" dirty="0"/>
              <a:t>: Let </a:t>
            </a:r>
          </a:p>
          <a:p>
            <a:pPr lvl="1"/>
            <a:r>
              <a:rPr lang="en-US" i="1" dirty="0"/>
              <a:t>C</a:t>
            </a:r>
            <a:r>
              <a:rPr lang="en-US" dirty="0"/>
              <a:t>(</a:t>
            </a:r>
            <a:r>
              <a:rPr lang="en-US" i="1" dirty="0"/>
              <a:t>x</a:t>
            </a:r>
            <a:r>
              <a:rPr lang="en-US" dirty="0"/>
              <a:t>) denote  “</a:t>
            </a:r>
            <a:r>
              <a:rPr lang="en-US" i="1" dirty="0"/>
              <a:t>x</a:t>
            </a:r>
            <a:r>
              <a:rPr lang="en-US" dirty="0"/>
              <a:t> is in this class” </a:t>
            </a:r>
          </a:p>
          <a:p>
            <a:pPr lvl="1"/>
            <a:r>
              <a:rPr lang="en-US" i="1" dirty="0"/>
              <a:t>B</a:t>
            </a:r>
            <a:r>
              <a:rPr lang="en-US" dirty="0"/>
              <a:t>(</a:t>
            </a:r>
            <a:r>
              <a:rPr lang="en-US" i="1" dirty="0"/>
              <a:t>x</a:t>
            </a:r>
            <a:r>
              <a:rPr lang="en-US" dirty="0"/>
              <a:t>) denote  “</a:t>
            </a:r>
            <a:r>
              <a:rPr lang="en-US" i="1" dirty="0"/>
              <a:t>x</a:t>
            </a:r>
            <a:r>
              <a:rPr lang="en-US" dirty="0"/>
              <a:t> has  read the book” </a:t>
            </a:r>
          </a:p>
          <a:p>
            <a:pPr lvl="1"/>
            <a:r>
              <a:rPr lang="en-US" i="1" dirty="0"/>
              <a:t>P</a:t>
            </a:r>
            <a:r>
              <a:rPr lang="en-US" dirty="0"/>
              <a:t>(</a:t>
            </a:r>
            <a:r>
              <a:rPr lang="en-US" i="1" dirty="0"/>
              <a:t>x</a:t>
            </a:r>
            <a:r>
              <a:rPr lang="en-US" dirty="0"/>
              <a:t>) denote  “</a:t>
            </a:r>
            <a:r>
              <a:rPr lang="en-US" i="1" dirty="0"/>
              <a:t>x</a:t>
            </a:r>
            <a:r>
              <a:rPr lang="en-US" dirty="0"/>
              <a:t> passed the first exam”</a:t>
            </a:r>
          </a:p>
          <a:p>
            <a:pPr lvl="1">
              <a:buNone/>
            </a:pPr>
            <a:r>
              <a:rPr lang="en-US" dirty="0"/>
              <a:t>  </a:t>
            </a:r>
          </a:p>
          <a:p>
            <a:pPr lvl="1">
              <a:buNone/>
            </a:pPr>
            <a:r>
              <a:rPr lang="en-US" dirty="0"/>
              <a:t> </a:t>
            </a:r>
          </a:p>
          <a:p>
            <a:pPr lvl="1">
              <a:buNone/>
            </a:pPr>
            <a:r>
              <a:rPr lang="en-US" dirty="0"/>
              <a:t> </a:t>
            </a:r>
          </a:p>
          <a:p>
            <a:pPr lvl="1">
              <a:buNone/>
            </a:pPr>
            <a:r>
              <a:rPr lang="en-US" dirty="0"/>
              <a:t> </a:t>
            </a:r>
          </a:p>
          <a:p>
            <a:endParaRPr lang="en-US" dirty="0"/>
          </a:p>
          <a:p>
            <a:pPr lvl="1"/>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2438400" y="4953000"/>
            <a:ext cx="3290888" cy="1090613"/>
          </a:xfrm>
          <a:prstGeom prst="rect">
            <a:avLst/>
          </a:prstGeom>
        </p:spPr>
      </p:pic>
    </p:spTree>
    <p:extLst>
      <p:ext uri="{BB962C8B-B14F-4D97-AF65-F5344CB8AC3E}">
        <p14:creationId xmlns:p14="http://schemas.microsoft.com/office/powerpoint/2010/main" val="178551393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152" y="381000"/>
            <a:ext cx="8229600" cy="743712"/>
          </a:xfrm>
        </p:spPr>
        <p:txBody>
          <a:bodyPr>
            <a:normAutofit/>
          </a:bodyPr>
          <a:lstStyle/>
          <a:p>
            <a:r>
              <a:rPr lang="en-US" dirty="0"/>
              <a:t> Using Rules of Inference</a:t>
            </a:r>
          </a:p>
        </p:txBody>
      </p:sp>
      <p:pic>
        <p:nvPicPr>
          <p:cNvPr id="4" name="Picture 3" descr="addin_tmp.png"/>
          <p:cNvPicPr>
            <a:picLocks noChangeAspect="1"/>
          </p:cNvPicPr>
          <p:nvPr>
            <p:custDataLst>
              <p:tags r:id="rId1"/>
            </p:custDataLst>
          </p:nvPr>
        </p:nvPicPr>
        <p:blipFill>
          <a:blip r:embed="rId4" cstate="print"/>
          <a:stretch>
            <a:fillRect/>
          </a:stretch>
        </p:blipFill>
        <p:spPr>
          <a:xfrm>
            <a:off x="762001" y="2514600"/>
            <a:ext cx="6046470" cy="3505200"/>
          </a:xfrm>
          <a:prstGeom prst="rect">
            <a:avLst/>
          </a:prstGeom>
        </p:spPr>
      </p:pic>
      <p:sp>
        <p:nvSpPr>
          <p:cNvPr id="5" name="Rectangle 4"/>
          <p:cNvSpPr/>
          <p:nvPr/>
        </p:nvSpPr>
        <p:spPr>
          <a:xfrm>
            <a:off x="228600" y="1676400"/>
            <a:ext cx="2818272" cy="461665"/>
          </a:xfrm>
          <a:prstGeom prst="rect">
            <a:avLst/>
          </a:prstGeom>
        </p:spPr>
        <p:txBody>
          <a:bodyPr wrap="none" lIns="0" rIns="0">
            <a:spAutoFit/>
          </a:bodyPr>
          <a:lstStyle/>
          <a:p>
            <a:pPr lvl="1"/>
            <a:r>
              <a:rPr lang="en-US" sz="2400" b="1" dirty="0"/>
              <a:t>Valid Argument</a:t>
            </a:r>
            <a:r>
              <a:rPr lang="en-US" sz="2400" dirty="0"/>
              <a:t>:</a:t>
            </a:r>
          </a:p>
        </p:txBody>
      </p:sp>
      <p:pic>
        <p:nvPicPr>
          <p:cNvPr id="6" name="Picture 5" descr="addin_tmp.png"/>
          <p:cNvPicPr>
            <a:picLocks noChangeAspect="1"/>
          </p:cNvPicPr>
          <p:nvPr>
            <p:custDataLst>
              <p:tags r:id="rId2"/>
            </p:custDataLst>
          </p:nvPr>
        </p:nvPicPr>
        <p:blipFill>
          <a:blip r:embed="rId5" cstate="print"/>
          <a:stretch>
            <a:fillRect/>
          </a:stretch>
        </p:blipFill>
        <p:spPr>
          <a:xfrm>
            <a:off x="5562600" y="1528443"/>
            <a:ext cx="2986088" cy="989601"/>
          </a:xfrm>
          <a:prstGeom prst="rect">
            <a:avLst/>
          </a:prstGeom>
        </p:spPr>
      </p:pic>
    </p:spTree>
    <p:extLst>
      <p:ext uri="{BB962C8B-B14F-4D97-AF65-F5344CB8AC3E}">
        <p14:creationId xmlns:p14="http://schemas.microsoft.com/office/powerpoint/2010/main" val="5280046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language of Propositional Logic is made of propositions, connectives, well formed compound propositions and truth values of propositions</a:t>
            </a:r>
          </a:p>
          <a:p>
            <a:r>
              <a:rPr lang="en-US" dirty="0"/>
              <a:t>Propositional equivalences can be established using truth tables or logical deduction employing rules of inference of Propositional Logic</a:t>
            </a:r>
          </a:p>
          <a:p>
            <a:r>
              <a:rPr lang="en-US" dirty="0"/>
              <a:t>Propositional Logic is complete and the rules of inference are consistent</a:t>
            </a:r>
          </a:p>
          <a:p>
            <a:r>
              <a:rPr lang="en-US" dirty="0"/>
              <a:t>Propositional Logic is decidable</a:t>
            </a:r>
          </a:p>
          <a:p>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Predicate Logic introduces variables and the power of quantification to propositional logic</a:t>
            </a:r>
          </a:p>
          <a:p>
            <a:r>
              <a:rPr lang="en-US" dirty="0"/>
              <a:t>The language of Predicate Logic consists of variables, quantifiers, connectives, predicates and truth values</a:t>
            </a:r>
          </a:p>
          <a:p>
            <a:r>
              <a:rPr lang="en-US" dirty="0"/>
              <a:t>Propositional equivalences can be established using logical deduction employing rules of inference of Predicate Logic</a:t>
            </a:r>
          </a:p>
          <a:p>
            <a:r>
              <a:rPr lang="en-US" dirty="0"/>
              <a:t>Predicate Logic is complete and consistent</a:t>
            </a:r>
          </a:p>
          <a:p>
            <a:r>
              <a:rPr lang="en-US" dirty="0"/>
              <a:t>Predicate Logic is </a:t>
            </a:r>
            <a:r>
              <a:rPr lang="en-US" i="1"/>
              <a:t>not </a:t>
            </a:r>
            <a:r>
              <a:rPr lang="en-US"/>
              <a:t>decidable</a:t>
            </a:r>
            <a:endParaRPr lang="en-US" dirty="0"/>
          </a:p>
          <a:p>
            <a:endParaRPr lang="en-US" dirty="0"/>
          </a:p>
        </p:txBody>
      </p:sp>
    </p:spTree>
    <p:extLst>
      <p:ext uri="{BB962C8B-B14F-4D97-AF65-F5344CB8AC3E}">
        <p14:creationId xmlns:p14="http://schemas.microsoft.com/office/powerpoint/2010/main" val="2229693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Understanding Implication</a:t>
            </a:r>
          </a:p>
        </p:txBody>
      </p:sp>
      <p:sp>
        <p:nvSpPr>
          <p:cNvPr id="3" name="Content Placeholder 2"/>
          <p:cNvSpPr>
            <a:spLocks noGrp="1"/>
          </p:cNvSpPr>
          <p:nvPr>
            <p:ph idx="1"/>
          </p:nvPr>
        </p:nvSpPr>
        <p:spPr/>
        <p:txBody>
          <a:bodyPr>
            <a:normAutofit fontScale="92500"/>
          </a:bodyPr>
          <a:lstStyle/>
          <a:p>
            <a:pPr marL="274320" lvl="1" indent="-274320">
              <a:buClr>
                <a:schemeClr val="accent3"/>
              </a:buClr>
              <a:buSzPct val="95000"/>
            </a:pPr>
            <a:r>
              <a:rPr lang="en-US" sz="2600" dirty="0"/>
              <a:t>In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there does not need to be any connection between the antecedent or the consequent</a:t>
            </a:r>
            <a:r>
              <a:rPr lang="en-US" sz="2600" dirty="0">
                <a:latin typeface="Cambria Math" pitchFamily="18" charset="0"/>
                <a:ea typeface="Cambria Math" pitchFamily="18" charset="0"/>
              </a:rPr>
              <a:t>. The “meaning” of </a:t>
            </a:r>
            <a:r>
              <a:rPr lang="en-US" sz="2600" i="1" dirty="0">
                <a:latin typeface="Cambria Math" pitchFamily="18" charset="0"/>
                <a:ea typeface="Cambria Math" pitchFamily="18" charset="0"/>
              </a:rPr>
              <a:t>p </a:t>
            </a:r>
            <a:r>
              <a:rPr lang="en-US" sz="2600" dirty="0">
                <a:latin typeface="Cambria Math"/>
                <a:ea typeface="Cambria Math"/>
              </a:rPr>
              <a:t>→</a:t>
            </a:r>
            <a:r>
              <a:rPr lang="en-US" sz="2600" i="1" dirty="0">
                <a:latin typeface="Cambria Math" pitchFamily="18" charset="0"/>
                <a:ea typeface="Cambria Math" pitchFamily="18" charset="0"/>
              </a:rPr>
              <a:t>q </a:t>
            </a:r>
            <a:r>
              <a:rPr lang="en-US" sz="2600" dirty="0">
                <a:ea typeface="Cambria Math" pitchFamily="18" charset="0"/>
              </a:rPr>
              <a:t>depends only on the truth values of </a:t>
            </a:r>
            <a:r>
              <a:rPr lang="en-US" sz="2600" i="1" dirty="0">
                <a:latin typeface="Cambria Math" pitchFamily="18" charset="0"/>
                <a:ea typeface="Cambria Math" pitchFamily="18" charset="0"/>
              </a:rPr>
              <a:t>p</a:t>
            </a:r>
            <a:r>
              <a:rPr lang="en-US" sz="2600" dirty="0">
                <a:ea typeface="Cambria Math" pitchFamily="18" charset="0"/>
              </a:rPr>
              <a:t> and </a:t>
            </a:r>
            <a:r>
              <a:rPr lang="en-US" sz="2600" i="1" dirty="0">
                <a:latin typeface="Cambria Math" pitchFamily="18" charset="0"/>
                <a:ea typeface="Cambria Math" pitchFamily="18" charset="0"/>
              </a:rPr>
              <a:t>q</a:t>
            </a:r>
            <a:r>
              <a:rPr lang="en-US" sz="2600" dirty="0">
                <a:ea typeface="Cambria Math" pitchFamily="18" charset="0"/>
              </a:rPr>
              <a:t>. </a:t>
            </a:r>
            <a:endParaRPr lang="en-US" sz="2600" dirty="0"/>
          </a:p>
          <a:p>
            <a:r>
              <a:rPr lang="en-US" dirty="0"/>
              <a:t>These implications are perfectly fine, but would not be used in ordinary English.</a:t>
            </a:r>
          </a:p>
          <a:p>
            <a:pPr lvl="1"/>
            <a:r>
              <a:rPr lang="en-US" dirty="0"/>
              <a:t>“If the moon is made of green cheese, then I have more money than Bill Gates. ”</a:t>
            </a:r>
          </a:p>
          <a:p>
            <a:pPr lvl="1"/>
            <a:r>
              <a:rPr lang="en-US" dirty="0"/>
              <a:t> “If the moon is made of green cheese then I’m on welfare.”</a:t>
            </a:r>
          </a:p>
          <a:p>
            <a:pPr lvl="1"/>
            <a:r>
              <a:rPr lang="en-US" dirty="0"/>
              <a:t>“If 1 + 1 = 3, then your grandma wears combat boots.”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Implication</a:t>
            </a:r>
          </a:p>
        </p:txBody>
      </p:sp>
      <p:sp>
        <p:nvSpPr>
          <p:cNvPr id="3" name="Content Placeholder 2"/>
          <p:cNvSpPr>
            <a:spLocks noGrp="1"/>
          </p:cNvSpPr>
          <p:nvPr>
            <p:ph idx="1"/>
          </p:nvPr>
        </p:nvSpPr>
        <p:spPr/>
        <p:txBody>
          <a:bodyPr>
            <a:normAutofit fontScale="92500" lnSpcReduction="20000"/>
          </a:bodyPr>
          <a:lstStyle/>
          <a:p>
            <a:r>
              <a:rPr lang="en-US" dirty="0"/>
              <a:t>One way to view the logical conditional is to think of an obligation or contract.</a:t>
            </a:r>
          </a:p>
          <a:p>
            <a:pPr lvl="1"/>
            <a:r>
              <a:rPr lang="en-US" dirty="0"/>
              <a:t>“If I am elected, then I will lower taxes.”</a:t>
            </a:r>
          </a:p>
          <a:p>
            <a:pPr lvl="1"/>
            <a:r>
              <a:rPr lang="en-US" dirty="0"/>
              <a:t>“If you get 100% on the final, then you will get an A.”</a:t>
            </a:r>
          </a:p>
          <a:p>
            <a:r>
              <a:rPr lang="en-US" dirty="0"/>
              <a:t>If the politician is elected and does not lower taxes, then the voters can say that he or she has broken the campaign pledge. Something similar holds for the professor. This corresponds to the case where </a:t>
            </a:r>
            <a:r>
              <a:rPr lang="en-US" i="1" dirty="0">
                <a:latin typeface="Cambria Math" pitchFamily="18" charset="0"/>
                <a:ea typeface="Cambria Math" pitchFamily="18" charset="0"/>
              </a:rPr>
              <a:t>p</a:t>
            </a:r>
            <a:r>
              <a:rPr lang="en-US" dirty="0"/>
              <a:t> is true and </a:t>
            </a:r>
            <a:r>
              <a:rPr lang="en-US" i="1" dirty="0">
                <a:latin typeface="Cambria Math" pitchFamily="18" charset="0"/>
                <a:ea typeface="Cambria Math" pitchFamily="18" charset="0"/>
              </a:rPr>
              <a:t>q</a:t>
            </a:r>
            <a:r>
              <a:rPr lang="en-US" dirty="0"/>
              <a:t> is false. </a:t>
            </a:r>
          </a:p>
          <a:p>
            <a:pPr>
              <a:buNone/>
            </a:pPr>
            <a:endParaRPr lang="en-US" dirty="0"/>
          </a:p>
          <a:p>
            <a:pPr>
              <a:buNone/>
            </a:pPr>
            <a:r>
              <a:rPr lang="en-US"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 Ways of Expressing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sz="2800" dirty="0"/>
              <a:t>  </a:t>
            </a:r>
          </a:p>
        </p:txBody>
      </p:sp>
      <p:sp>
        <p:nvSpPr>
          <p:cNvPr id="3" name="Content Placeholder 2"/>
          <p:cNvSpPr>
            <a:spLocks noGrp="1"/>
          </p:cNvSpPr>
          <p:nvPr>
            <p:ph idx="1"/>
          </p:nvPr>
        </p:nvSpPr>
        <p:spPr>
          <a:xfrm>
            <a:off x="457200" y="1219200"/>
            <a:ext cx="8229600" cy="4906967"/>
          </a:xfrm>
        </p:spPr>
        <p:txBody>
          <a:bodyPr>
            <a:normAutofit fontScale="92500" lnSpcReduction="20000"/>
          </a:bodyPr>
          <a:lstStyle/>
          <a:p>
            <a:pPr>
              <a:buNone/>
            </a:pPr>
            <a:r>
              <a:rPr lang="en-US" dirty="0"/>
              <a:t>    </a:t>
            </a:r>
          </a:p>
          <a:p>
            <a:pPr>
              <a:buNone/>
            </a:pPr>
            <a:r>
              <a:rPr lang="en-US" b="1" dirty="0"/>
              <a:t>    if</a:t>
            </a:r>
            <a:r>
              <a:rPr lang="en-US" dirty="0"/>
              <a:t> </a:t>
            </a:r>
            <a:r>
              <a:rPr lang="en-US" i="1" dirty="0">
                <a:latin typeface="Cambria Math" pitchFamily="18" charset="0"/>
                <a:ea typeface="Cambria Math" pitchFamily="18" charset="0"/>
              </a:rPr>
              <a:t>p</a:t>
            </a:r>
            <a:r>
              <a:rPr lang="en-US" dirty="0"/>
              <a:t>, </a:t>
            </a:r>
            <a:r>
              <a:rPr lang="en-US" b="1" dirty="0"/>
              <a:t>then</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implies</a:t>
            </a:r>
            <a:r>
              <a:rPr lang="en-US" dirty="0"/>
              <a:t> </a:t>
            </a:r>
            <a:r>
              <a:rPr lang="en-US" i="1" dirty="0">
                <a:latin typeface="Cambria Math" pitchFamily="18" charset="0"/>
                <a:ea typeface="Cambria Math" pitchFamily="18" charset="0"/>
              </a:rPr>
              <a:t>q</a:t>
            </a:r>
            <a:r>
              <a:rPr lang="en-US" dirty="0"/>
              <a:t> </a:t>
            </a:r>
          </a:p>
          <a:p>
            <a:pPr>
              <a:buNone/>
            </a:pPr>
            <a:r>
              <a:rPr lang="en-US" dirty="0"/>
              <a:t>    </a:t>
            </a:r>
            <a:r>
              <a:rPr lang="en-US" b="1" dirty="0"/>
              <a:t>if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i="1" dirty="0">
                <a:latin typeface="Cambria Math" pitchFamily="18" charset="0"/>
                <a:ea typeface="Cambria Math" pitchFamily="18" charset="0"/>
              </a:rPr>
              <a:t>p</a:t>
            </a:r>
            <a:r>
              <a:rPr lang="en-US" dirty="0"/>
              <a:t> </a:t>
            </a:r>
            <a:r>
              <a:rPr lang="en-US" b="1" dirty="0"/>
              <a:t>only if </a:t>
            </a:r>
            <a:r>
              <a:rPr lang="en-US" i="1" dirty="0">
                <a:latin typeface="Cambria Math" pitchFamily="18" charset="0"/>
                <a:ea typeface="Cambria Math" pitchFamily="18" charset="0"/>
              </a:rPr>
              <a:t>q</a:t>
            </a:r>
            <a:r>
              <a:rPr lang="en-US" dirty="0"/>
              <a:t>         </a:t>
            </a:r>
          </a:p>
          <a:p>
            <a:pPr>
              <a:buNone/>
            </a:pPr>
            <a:r>
              <a:rPr lang="en-US" dirty="0">
                <a:latin typeface="Cambria Math" pitchFamily="18" charset="0"/>
                <a:ea typeface="Cambria Math" pitchFamily="18" charset="0"/>
              </a:rPr>
              <a:t>	q</a:t>
            </a:r>
            <a:r>
              <a:rPr lang="en-US" dirty="0"/>
              <a:t> </a:t>
            </a:r>
            <a:r>
              <a:rPr lang="en-US" b="1" dirty="0"/>
              <a:t>unless </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when</a:t>
            </a:r>
            <a:r>
              <a:rPr lang="en-US" dirty="0"/>
              <a:t> </a:t>
            </a:r>
            <a:r>
              <a:rPr lang="en-US" i="1" dirty="0">
                <a:latin typeface="Cambria Math" pitchFamily="18" charset="0"/>
                <a:ea typeface="Cambria Math" pitchFamily="18" charset="0"/>
              </a:rPr>
              <a:t>p</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if</a:t>
            </a:r>
            <a:r>
              <a:rPr lang="en-US" dirty="0"/>
              <a:t> </a:t>
            </a:r>
            <a:r>
              <a:rPr lang="en-US" i="1" dirty="0">
                <a:latin typeface="Cambria Math" pitchFamily="18" charset="0"/>
                <a:ea typeface="Cambria Math" pitchFamily="18" charset="0"/>
              </a:rPr>
              <a:t>p                                q</a:t>
            </a:r>
            <a:r>
              <a:rPr lang="en-US" dirty="0"/>
              <a:t> </a:t>
            </a:r>
            <a:r>
              <a:rPr lang="en-US" b="1" dirty="0"/>
              <a:t>when</a:t>
            </a:r>
            <a:r>
              <a:rPr lang="en-US" dirty="0"/>
              <a:t> </a:t>
            </a:r>
            <a:r>
              <a:rPr lang="en-US" i="1" dirty="0">
                <a:latin typeface="Cambria Math" pitchFamily="18" charset="0"/>
                <a:ea typeface="Cambria Math" pitchFamily="18" charset="0"/>
              </a:rPr>
              <a:t>p  </a:t>
            </a:r>
            <a:endParaRPr lang="en-US" dirty="0"/>
          </a:p>
          <a:p>
            <a:pPr>
              <a:buNone/>
            </a:pPr>
            <a:r>
              <a:rPr lang="en-US" dirty="0"/>
              <a:t>    </a:t>
            </a:r>
            <a:r>
              <a:rPr lang="en-US" i="1" dirty="0">
                <a:latin typeface="Cambria Math" pitchFamily="18" charset="0"/>
                <a:ea typeface="Cambria Math" pitchFamily="18" charset="0"/>
              </a:rPr>
              <a:t>q</a:t>
            </a:r>
            <a:r>
              <a:rPr lang="en-US" dirty="0"/>
              <a:t> </a:t>
            </a:r>
            <a:r>
              <a:rPr lang="en-US" b="1" dirty="0"/>
              <a:t>whenever</a:t>
            </a:r>
            <a:r>
              <a:rPr lang="en-US" dirty="0"/>
              <a:t>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      </a:t>
            </a:r>
            <a:r>
              <a:rPr lang="en-US" i="1" dirty="0" err="1">
                <a:latin typeface="Cambria Math" pitchFamily="18" charset="0"/>
                <a:ea typeface="Cambria Math" pitchFamily="18" charset="0"/>
              </a:rPr>
              <a:t>p</a:t>
            </a:r>
            <a:r>
              <a:rPr lang="en-US" dirty="0"/>
              <a:t> </a:t>
            </a:r>
            <a:r>
              <a:rPr lang="en-US" b="1" dirty="0"/>
              <a:t>is sufficient for </a:t>
            </a:r>
            <a:r>
              <a:rPr lang="en-US" i="1" dirty="0">
                <a:latin typeface="Cambria Math" pitchFamily="18" charset="0"/>
                <a:ea typeface="Cambria Math" pitchFamily="18" charset="0"/>
              </a:rPr>
              <a:t>q</a:t>
            </a:r>
            <a:r>
              <a:rPr lang="en-US" dirty="0"/>
              <a:t> </a:t>
            </a:r>
          </a:p>
          <a:p>
            <a:pPr>
              <a:buNone/>
            </a:pPr>
            <a:r>
              <a:rPr lang="en-US" dirty="0"/>
              <a:t>    </a:t>
            </a:r>
            <a:r>
              <a:rPr lang="en-US" i="1" dirty="0">
                <a:latin typeface="Cambria Math" pitchFamily="18" charset="0"/>
                <a:ea typeface="Cambria Math" pitchFamily="18" charset="0"/>
              </a:rPr>
              <a:t>q</a:t>
            </a:r>
            <a:r>
              <a:rPr lang="en-US" dirty="0"/>
              <a:t> </a:t>
            </a:r>
            <a:r>
              <a:rPr lang="en-US" b="1" dirty="0"/>
              <a:t>follows from </a:t>
            </a:r>
            <a:r>
              <a:rPr lang="en-US" i="1" dirty="0">
                <a:latin typeface="Cambria Math" pitchFamily="18" charset="0"/>
                <a:ea typeface="Cambria Math" pitchFamily="18" charset="0"/>
              </a:rPr>
              <a:t>p</a:t>
            </a:r>
            <a:r>
              <a:rPr lang="en-US" dirty="0"/>
              <a:t>          </a:t>
            </a:r>
            <a:r>
              <a:rPr lang="en-US" i="1" dirty="0">
                <a:latin typeface="Cambria Math" pitchFamily="18" charset="0"/>
                <a:ea typeface="Cambria Math" pitchFamily="18" charset="0"/>
              </a:rPr>
              <a:t>q</a:t>
            </a:r>
            <a:r>
              <a:rPr lang="en-US" dirty="0"/>
              <a:t> </a:t>
            </a:r>
            <a:r>
              <a:rPr lang="en-US" b="1" dirty="0"/>
              <a:t>is necessary for </a:t>
            </a:r>
            <a:r>
              <a:rPr lang="en-US" i="1" dirty="0">
                <a:latin typeface="Cambria Math" pitchFamily="18" charset="0"/>
                <a:ea typeface="Cambria Math" pitchFamily="18" charset="0"/>
              </a:rPr>
              <a:t>p</a:t>
            </a:r>
          </a:p>
          <a:p>
            <a:pPr>
              <a:buNone/>
            </a:pPr>
            <a:endParaRPr lang="en-US" dirty="0"/>
          </a:p>
          <a:p>
            <a:pPr>
              <a:buNone/>
            </a:pPr>
            <a:r>
              <a:rPr lang="en-US" dirty="0"/>
              <a:t>     </a:t>
            </a:r>
            <a:r>
              <a:rPr lang="en-US" b="1" dirty="0"/>
              <a:t>a necessary condition for </a:t>
            </a:r>
            <a:r>
              <a:rPr lang="en-US" i="1" dirty="0">
                <a:latin typeface="Cambria Math" pitchFamily="18" charset="0"/>
                <a:ea typeface="Cambria Math" pitchFamily="18" charset="0"/>
              </a:rPr>
              <a:t>p</a:t>
            </a:r>
            <a:r>
              <a:rPr lang="en-US" dirty="0"/>
              <a:t> </a:t>
            </a:r>
            <a:r>
              <a:rPr lang="en-US" b="1" dirty="0"/>
              <a:t>is</a:t>
            </a:r>
            <a:r>
              <a:rPr lang="en-US" dirty="0"/>
              <a:t> </a:t>
            </a:r>
            <a:r>
              <a:rPr lang="en-US" i="1" dirty="0"/>
              <a:t>q</a:t>
            </a:r>
            <a:endParaRPr lang="en-US" dirty="0"/>
          </a:p>
          <a:p>
            <a:pPr>
              <a:buNone/>
            </a:pPr>
            <a:r>
              <a:rPr lang="en-US" dirty="0"/>
              <a:t>     </a:t>
            </a:r>
            <a:r>
              <a:rPr lang="en-US" b="1" dirty="0"/>
              <a:t>a sufficient condition for </a:t>
            </a:r>
            <a:r>
              <a:rPr lang="en-US" i="1" dirty="0">
                <a:latin typeface="Cambria Math" pitchFamily="18" charset="0"/>
                <a:ea typeface="Cambria Math" pitchFamily="18" charset="0"/>
              </a:rPr>
              <a:t>q</a:t>
            </a:r>
            <a:r>
              <a:rPr lang="en-US" dirty="0"/>
              <a:t> </a:t>
            </a:r>
            <a:r>
              <a:rPr lang="en-US" b="1" dirty="0"/>
              <a:t>is</a:t>
            </a:r>
            <a:r>
              <a:rPr lang="en-US" dirty="0"/>
              <a:t> </a:t>
            </a:r>
            <a:r>
              <a:rPr lang="en-US" i="1" dirty="0">
                <a:latin typeface="Cambria Math" pitchFamily="18" charset="0"/>
                <a:ea typeface="Cambria Math" pitchFamily="18" charset="0"/>
              </a:rPr>
              <a:t>p</a:t>
            </a:r>
            <a:endParaRPr lang="en-US" dirty="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lnSpcReduction="10000"/>
          </a:bodyPr>
          <a:lstStyle/>
          <a:p>
            <a:r>
              <a:rPr lang="en-US" dirty="0"/>
              <a:t>From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dirty="0"/>
              <a:t>  we can form new conditional statements .</a:t>
            </a:r>
          </a:p>
          <a:p>
            <a:pPr lvl="1"/>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is the </a:t>
            </a:r>
            <a:r>
              <a:rPr lang="en-US" b="1" dirty="0"/>
              <a:t>converse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a:p>
            <a:pPr lvl="1"/>
            <a:r>
              <a:rPr lang="en-US" dirty="0"/>
              <a:t>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is the </a:t>
            </a:r>
            <a:r>
              <a:rPr lang="en-US" b="1" dirty="0" err="1"/>
              <a:t>contrapositive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lvl="1"/>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is the </a:t>
            </a:r>
            <a:r>
              <a:rPr lang="en-US" b="1" dirty="0"/>
              <a:t>inverse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r>
              <a:rPr lang="en-US" b="1" dirty="0"/>
              <a:t>Example</a:t>
            </a:r>
            <a:r>
              <a:rPr lang="en-US" dirty="0"/>
              <a:t>: Find the converse, inverse, and </a:t>
            </a:r>
            <a:r>
              <a:rPr lang="en-US" dirty="0" err="1"/>
              <a:t>contrapositive</a:t>
            </a:r>
            <a:r>
              <a:rPr lang="en-US" dirty="0"/>
              <a:t> of “It raining is a sufficient condition for my not going to town.”</a:t>
            </a:r>
          </a:p>
          <a:p>
            <a:pPr>
              <a:buNone/>
            </a:pPr>
            <a:r>
              <a:rPr lang="en-US" b="1"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fontScale="85000" lnSpcReduction="10000"/>
          </a:bodyPr>
          <a:lstStyle/>
          <a:p>
            <a:r>
              <a:rPr lang="en-US" dirty="0"/>
              <a:t>From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dirty="0"/>
              <a:t>  we can form new conditional statements .</a:t>
            </a:r>
          </a:p>
          <a:p>
            <a:pPr lvl="1"/>
            <a:r>
              <a:rPr lang="en-US" dirty="0"/>
              <a:t> </a:t>
            </a:r>
            <a:r>
              <a:rPr lang="en-US" i="1" dirty="0">
                <a:latin typeface="Cambria Math" pitchFamily="18" charset="0"/>
                <a:ea typeface="Cambria Math" pitchFamily="18" charset="0"/>
              </a:rPr>
              <a:t>q </a:t>
            </a:r>
            <a:r>
              <a:rPr lang="en-US" dirty="0">
                <a:latin typeface="Cambria Math"/>
                <a:ea typeface="Cambria Math"/>
              </a:rPr>
              <a:t>→</a:t>
            </a:r>
            <a:r>
              <a:rPr lang="en-US" i="1" dirty="0">
                <a:latin typeface="Cambria Math" pitchFamily="18" charset="0"/>
                <a:ea typeface="Cambria Math" pitchFamily="18" charset="0"/>
              </a:rPr>
              <a:t>p</a:t>
            </a:r>
            <a:r>
              <a:rPr lang="en-US" dirty="0"/>
              <a:t>            is the </a:t>
            </a:r>
            <a:r>
              <a:rPr lang="en-US" b="1" dirty="0"/>
              <a:t>converse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r>
              <a:rPr lang="en-US" dirty="0"/>
              <a:t> </a:t>
            </a:r>
          </a:p>
          <a:p>
            <a:pPr lvl="1"/>
            <a:r>
              <a:rPr lang="en-US" dirty="0"/>
              <a:t> </a:t>
            </a:r>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is the </a:t>
            </a:r>
            <a:r>
              <a:rPr lang="en-US" b="1" dirty="0" err="1"/>
              <a:t>contrapositive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pPr lvl="1"/>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is the </a:t>
            </a:r>
            <a:r>
              <a:rPr lang="en-US" b="1" dirty="0"/>
              <a:t>inverse</a:t>
            </a:r>
            <a:r>
              <a:rPr lang="en-US" dirty="0"/>
              <a:t> of </a:t>
            </a:r>
            <a:r>
              <a:rPr lang="en-US" i="1" dirty="0">
                <a:latin typeface="Cambria Math" pitchFamily="18" charset="0"/>
                <a:ea typeface="Cambria Math" pitchFamily="18" charset="0"/>
              </a:rPr>
              <a:t>p </a:t>
            </a:r>
            <a:r>
              <a:rPr lang="en-US" dirty="0">
                <a:latin typeface="Cambria Math"/>
                <a:ea typeface="Cambria Math"/>
              </a:rPr>
              <a:t>→</a:t>
            </a:r>
            <a:r>
              <a:rPr lang="en-US" i="1" dirty="0">
                <a:latin typeface="Cambria Math" pitchFamily="18" charset="0"/>
                <a:ea typeface="Cambria Math" pitchFamily="18" charset="0"/>
              </a:rPr>
              <a:t>q</a:t>
            </a:r>
            <a:endParaRPr lang="en-US" dirty="0"/>
          </a:p>
          <a:p>
            <a:r>
              <a:rPr lang="en-US" b="1" dirty="0"/>
              <a:t>Example</a:t>
            </a:r>
            <a:r>
              <a:rPr lang="en-US" dirty="0"/>
              <a:t>: Find the converse, inverse, and </a:t>
            </a:r>
            <a:r>
              <a:rPr lang="en-US" dirty="0" err="1"/>
              <a:t>contrapositive</a:t>
            </a:r>
            <a:r>
              <a:rPr lang="en-US" dirty="0"/>
              <a:t> of “It raining is a sufficient condition for my not going to town.”</a:t>
            </a:r>
          </a:p>
          <a:p>
            <a:r>
              <a:rPr lang="en-US" b="1" dirty="0"/>
              <a:t>Solution:</a:t>
            </a:r>
            <a:r>
              <a:rPr lang="en-US" dirty="0"/>
              <a:t> </a:t>
            </a:r>
          </a:p>
          <a:p>
            <a:pPr lvl="1">
              <a:buNone/>
            </a:pPr>
            <a:r>
              <a:rPr lang="en-US" b="1" dirty="0"/>
              <a:t>converse</a:t>
            </a:r>
            <a:r>
              <a:rPr lang="en-US" dirty="0"/>
              <a:t>: If I do not go to town, then it is  raining.</a:t>
            </a:r>
          </a:p>
          <a:p>
            <a:pPr lvl="1">
              <a:buNone/>
            </a:pPr>
            <a:r>
              <a:rPr lang="en-US" b="1" dirty="0"/>
              <a:t>inverse</a:t>
            </a:r>
            <a:r>
              <a:rPr lang="en-US" dirty="0"/>
              <a:t>:  If it is not raining, then I will go to town.</a:t>
            </a:r>
          </a:p>
          <a:p>
            <a:pPr lvl="1">
              <a:buNone/>
            </a:pPr>
            <a:r>
              <a:rPr lang="en-US" b="1" dirty="0" err="1"/>
              <a:t>contrapositive</a:t>
            </a:r>
            <a:r>
              <a:rPr lang="en-US" dirty="0"/>
              <a:t>: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Intended Learning Outcomes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GB" dirty="0"/>
              <a:t>At the end of the lectures, the student will be able to</a:t>
            </a:r>
            <a:endParaRPr lang="en-US" dirty="0"/>
          </a:p>
          <a:p>
            <a:r>
              <a:rPr lang="en-US" dirty="0"/>
              <a:t>Describe Propositional Logic, the Language of Propositions</a:t>
            </a:r>
          </a:p>
          <a:p>
            <a:r>
              <a:rPr lang="en-GB" dirty="0"/>
              <a:t>Apply Propositional Logic</a:t>
            </a:r>
          </a:p>
          <a:p>
            <a:r>
              <a:rPr lang="en-GB" dirty="0"/>
              <a:t>Prove </a:t>
            </a:r>
            <a:r>
              <a:rPr lang="en-US" dirty="0"/>
              <a:t>Propositional Equivalences</a:t>
            </a:r>
          </a:p>
          <a:p>
            <a:r>
              <a:rPr lang="en-US" dirty="0"/>
              <a:t>Describe the need for Predicate Logic and the Language of Quantifiers</a:t>
            </a:r>
          </a:p>
          <a:p>
            <a:r>
              <a:rPr lang="en-GB" dirty="0"/>
              <a:t>Prove Predicate </a:t>
            </a:r>
            <a:r>
              <a:rPr lang="en-US" dirty="0"/>
              <a:t>Logic Equivalences</a:t>
            </a:r>
          </a:p>
          <a:p>
            <a:r>
              <a:rPr lang="en-GB" dirty="0"/>
              <a:t>Explain Inference Rules for logical deduction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Biconditional</a:t>
            </a:r>
            <a:endParaRPr lang="en-US" dirty="0"/>
          </a:p>
        </p:txBody>
      </p:sp>
      <p:sp>
        <p:nvSpPr>
          <p:cNvPr id="3" name="Content Placeholder 2"/>
          <p:cNvSpPr>
            <a:spLocks noGrp="1"/>
          </p:cNvSpPr>
          <p:nvPr>
            <p:ph idx="1"/>
          </p:nvPr>
        </p:nvSpPr>
        <p:spPr/>
        <p:txBody>
          <a:bodyPr/>
          <a:lstStyle/>
          <a:p>
            <a:r>
              <a:rPr lang="en-US" sz="2400" dirty="0"/>
              <a:t>If </a:t>
            </a:r>
            <a:r>
              <a:rPr lang="en-US" sz="2400" i="1" dirty="0">
                <a:latin typeface="Cambria Math" pitchFamily="18" charset="0"/>
                <a:ea typeface="Cambria Math" pitchFamily="18" charset="0"/>
              </a:rPr>
              <a:t>p</a:t>
            </a:r>
            <a:r>
              <a:rPr lang="en-US" sz="2400" dirty="0"/>
              <a:t>  and </a:t>
            </a:r>
            <a:r>
              <a:rPr lang="en-US" sz="2400" i="1" dirty="0">
                <a:latin typeface="Cambria Math" pitchFamily="18" charset="0"/>
                <a:ea typeface="Cambria Math" pitchFamily="18" charset="0"/>
              </a:rPr>
              <a:t>q</a:t>
            </a:r>
            <a:r>
              <a:rPr lang="en-US" sz="2400" dirty="0"/>
              <a:t>  are propositions, then  we can form the </a:t>
            </a:r>
            <a:r>
              <a:rPr lang="en-US" sz="2400" i="1" dirty="0" err="1"/>
              <a:t>biconditional</a:t>
            </a:r>
            <a:r>
              <a:rPr lang="en-US" sz="2400" i="1" dirty="0"/>
              <a:t> </a:t>
            </a:r>
            <a:r>
              <a:rPr lang="en-US" sz="2400" dirty="0"/>
              <a:t>proposition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sz="2400" dirty="0"/>
              <a:t> , read as “</a:t>
            </a:r>
            <a:r>
              <a:rPr lang="en-US" sz="2400" i="1" dirty="0">
                <a:latin typeface="Cambria Math" pitchFamily="18" charset="0"/>
                <a:ea typeface="Cambria Math" pitchFamily="18" charset="0"/>
              </a:rPr>
              <a:t>p</a:t>
            </a:r>
            <a:r>
              <a:rPr lang="en-US" sz="2400" dirty="0"/>
              <a:t>  if and only if </a:t>
            </a:r>
            <a:r>
              <a:rPr lang="en-US" sz="2400" i="1" dirty="0">
                <a:latin typeface="Cambria Math" pitchFamily="18" charset="0"/>
                <a:ea typeface="Cambria Math" pitchFamily="18" charset="0"/>
              </a:rPr>
              <a:t>q</a:t>
            </a:r>
            <a:r>
              <a:rPr lang="en-US" sz="2400" dirty="0"/>
              <a:t> .” The  </a:t>
            </a:r>
            <a:r>
              <a:rPr lang="en-US" sz="2400" dirty="0" err="1"/>
              <a:t>biconditional</a:t>
            </a:r>
            <a:r>
              <a:rPr lang="en-US" sz="2400" dirty="0"/>
              <a:t>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sz="2400" dirty="0"/>
              <a:t>  denotes the proposition with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 am at home if and only if it is raining.”</a:t>
            </a:r>
          </a:p>
        </p:txBody>
      </p:sp>
      <p:graphicFrame>
        <p:nvGraphicFramePr>
          <p:cNvPr id="13" name="Content Placeholder 3"/>
          <p:cNvGraphicFramePr>
            <a:graphicFrameLocks/>
          </p:cNvGraphicFramePr>
          <p:nvPr/>
        </p:nvGraphicFramePr>
        <p:xfrm>
          <a:off x="1600200" y="3276600"/>
          <a:ext cx="5791200" cy="18288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99720">
                <a:tc>
                  <a:txBody>
                    <a:bodyPr/>
                    <a:lstStyle/>
                    <a:p>
                      <a:r>
                        <a:rPr lang="en-US" sz="1800" i="1" dirty="0">
                          <a:latin typeface="Cambria Math" pitchFamily="18" charset="0"/>
                          <a:ea typeface="Cambria Math" pitchFamily="18" charset="0"/>
                        </a:rPr>
                        <a:t>p</a:t>
                      </a:r>
                      <a:endParaRPr lang="en-US" dirty="0"/>
                    </a:p>
                  </a:txBody>
                  <a:tcPr marL="91441" marR="91441"/>
                </a:tc>
                <a:tc>
                  <a:txBody>
                    <a:bodyPr/>
                    <a:lstStyle/>
                    <a:p>
                      <a:r>
                        <a:rPr lang="en-US" sz="1800" i="1" dirty="0">
                          <a:latin typeface="Cambria Math" pitchFamily="18" charset="0"/>
                          <a:ea typeface="Cambria Math" pitchFamily="18" charset="0"/>
                        </a:rPr>
                        <a:t>q</a:t>
                      </a:r>
                      <a:endParaRPr lang="en-US" dirty="0"/>
                    </a:p>
                  </a:txBody>
                  <a:tcPr marL="91441" marR="91441"/>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sz="1800" dirty="0"/>
                        <a:t> </a:t>
                      </a:r>
                      <a:endParaRPr lang="en-US" dirty="0"/>
                    </a:p>
                  </a:txBody>
                  <a:tcPr marL="91441" marR="91441"/>
                </a:tc>
                <a:extLst>
                  <a:ext uri="{0D108BD9-81ED-4DB2-BD59-A6C34878D82A}">
                    <a16:rowId xmlns:a16="http://schemas.microsoft.com/office/drawing/2014/main" val="10000"/>
                  </a:ext>
                </a:extLst>
              </a:tr>
              <a:tr h="299720">
                <a:tc>
                  <a:txBody>
                    <a:bodyPr/>
                    <a:lstStyle/>
                    <a:p>
                      <a:r>
                        <a:rPr lang="en-US" dirty="0"/>
                        <a:t>T</a:t>
                      </a:r>
                    </a:p>
                  </a:txBody>
                  <a:tcPr marL="91441" marR="91441"/>
                </a:tc>
                <a:tc>
                  <a:txBody>
                    <a:bodyPr/>
                    <a:lstStyle/>
                    <a:p>
                      <a:r>
                        <a:rPr lang="en-US" dirty="0"/>
                        <a:t>T</a:t>
                      </a:r>
                    </a:p>
                  </a:txBody>
                  <a:tcPr marL="91441" marR="91441"/>
                </a:tc>
                <a:tc>
                  <a:txBody>
                    <a:bodyPr/>
                    <a:lstStyle/>
                    <a:p>
                      <a:r>
                        <a:rPr lang="en-US" dirty="0"/>
                        <a:t>T</a:t>
                      </a:r>
                    </a:p>
                  </a:txBody>
                  <a:tcPr marL="91441" marR="91441"/>
                </a:tc>
                <a:extLst>
                  <a:ext uri="{0D108BD9-81ED-4DB2-BD59-A6C34878D82A}">
                    <a16:rowId xmlns:a16="http://schemas.microsoft.com/office/drawing/2014/main" val="10001"/>
                  </a:ext>
                </a:extLst>
              </a:tr>
              <a:tr h="299720">
                <a:tc>
                  <a:txBody>
                    <a:bodyPr/>
                    <a:lstStyle/>
                    <a:p>
                      <a:r>
                        <a:rPr lang="en-US" dirty="0"/>
                        <a:t>T</a:t>
                      </a:r>
                    </a:p>
                  </a:txBody>
                  <a:tcPr marL="91441" marR="91441"/>
                </a:tc>
                <a:tc>
                  <a:txBody>
                    <a:bodyPr/>
                    <a:lstStyle/>
                    <a:p>
                      <a:r>
                        <a:rPr lang="en-US" dirty="0"/>
                        <a:t>F</a:t>
                      </a:r>
                    </a:p>
                  </a:txBody>
                  <a:tcPr marL="91441" marR="91441"/>
                </a:tc>
                <a:tc>
                  <a:txBody>
                    <a:bodyPr/>
                    <a:lstStyle/>
                    <a:p>
                      <a:r>
                        <a:rPr lang="en-US" dirty="0"/>
                        <a:t>F</a:t>
                      </a:r>
                    </a:p>
                  </a:txBody>
                  <a:tcPr marL="91441" marR="91441"/>
                </a:tc>
                <a:extLst>
                  <a:ext uri="{0D108BD9-81ED-4DB2-BD59-A6C34878D82A}">
                    <a16:rowId xmlns:a16="http://schemas.microsoft.com/office/drawing/2014/main" val="10002"/>
                  </a:ext>
                </a:extLst>
              </a:tr>
              <a:tr h="299720">
                <a:tc>
                  <a:txBody>
                    <a:bodyPr/>
                    <a:lstStyle/>
                    <a:p>
                      <a:r>
                        <a:rPr lang="en-US" dirty="0"/>
                        <a:t>F</a:t>
                      </a:r>
                    </a:p>
                  </a:txBody>
                  <a:tcPr marL="91441" marR="91441"/>
                </a:tc>
                <a:tc>
                  <a:txBody>
                    <a:bodyPr/>
                    <a:lstStyle/>
                    <a:p>
                      <a:r>
                        <a:rPr lang="en-US" dirty="0"/>
                        <a:t>T</a:t>
                      </a:r>
                    </a:p>
                  </a:txBody>
                  <a:tcPr marL="91441" marR="91441"/>
                </a:tc>
                <a:tc>
                  <a:txBody>
                    <a:bodyPr/>
                    <a:lstStyle/>
                    <a:p>
                      <a:r>
                        <a:rPr lang="en-US" dirty="0"/>
                        <a:t>F</a:t>
                      </a:r>
                    </a:p>
                  </a:txBody>
                  <a:tcPr marL="91441" marR="91441"/>
                </a:tc>
                <a:extLst>
                  <a:ext uri="{0D108BD9-81ED-4DB2-BD59-A6C34878D82A}">
                    <a16:rowId xmlns:a16="http://schemas.microsoft.com/office/drawing/2014/main" val="10003"/>
                  </a:ext>
                </a:extLst>
              </a:tr>
              <a:tr h="299720">
                <a:tc>
                  <a:txBody>
                    <a:bodyPr/>
                    <a:lstStyle/>
                    <a:p>
                      <a:r>
                        <a:rPr lang="en-US" dirty="0"/>
                        <a:t>F</a:t>
                      </a:r>
                    </a:p>
                  </a:txBody>
                  <a:tcPr marL="91441" marR="91441"/>
                </a:tc>
                <a:tc>
                  <a:txBody>
                    <a:bodyPr/>
                    <a:lstStyle/>
                    <a:p>
                      <a:r>
                        <a:rPr lang="en-US" dirty="0"/>
                        <a:t>F</a:t>
                      </a:r>
                    </a:p>
                  </a:txBody>
                  <a:tcPr marL="91441" marR="91441"/>
                </a:tc>
                <a:tc>
                  <a:txBody>
                    <a:bodyPr/>
                    <a:lstStyle/>
                    <a:p>
                      <a:r>
                        <a:rPr lang="en-US" dirty="0"/>
                        <a:t>T</a:t>
                      </a:r>
                    </a:p>
                  </a:txBody>
                  <a:tcPr marL="91441" marR="91441"/>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Expressing the </a:t>
            </a:r>
            <a:r>
              <a:rPr lang="en-US" dirty="0" err="1"/>
              <a:t>Biconditional</a:t>
            </a:r>
            <a:endParaRPr lang="en-US" dirty="0"/>
          </a:p>
        </p:txBody>
      </p:sp>
      <p:sp>
        <p:nvSpPr>
          <p:cNvPr id="3" name="Content Placeholder 2"/>
          <p:cNvSpPr>
            <a:spLocks noGrp="1"/>
          </p:cNvSpPr>
          <p:nvPr>
            <p:ph idx="1"/>
          </p:nvPr>
        </p:nvSpPr>
        <p:spPr/>
        <p:txBody>
          <a:bodyPr/>
          <a:lstStyle/>
          <a:p>
            <a:r>
              <a:rPr lang="en-US" dirty="0"/>
              <a:t>Some alternative ways “</a:t>
            </a:r>
            <a:r>
              <a:rPr lang="en-US" i="1" dirty="0"/>
              <a:t>p</a:t>
            </a:r>
            <a:r>
              <a:rPr lang="en-US" dirty="0"/>
              <a:t> if and only if </a:t>
            </a:r>
            <a:r>
              <a:rPr lang="en-US" i="1" dirty="0"/>
              <a:t>q</a:t>
            </a:r>
            <a:r>
              <a:rPr lang="en-US" dirty="0"/>
              <a:t>” is expressed in English:</a:t>
            </a:r>
          </a:p>
          <a:p>
            <a:pPr>
              <a:buNone/>
            </a:pPr>
            <a:endParaRPr lang="en-US" dirty="0"/>
          </a:p>
          <a:p>
            <a:pPr lvl="1"/>
            <a:r>
              <a:rPr lang="en-US" dirty="0"/>
              <a:t>  </a:t>
            </a:r>
            <a:r>
              <a:rPr lang="en-US" i="1" dirty="0"/>
              <a:t>p</a:t>
            </a:r>
            <a:r>
              <a:rPr lang="en-US" dirty="0"/>
              <a:t> </a:t>
            </a:r>
            <a:r>
              <a:rPr lang="en-US" b="1" dirty="0"/>
              <a:t>is necessary and sufficient for </a:t>
            </a:r>
            <a:r>
              <a:rPr lang="en-US" i="1" dirty="0"/>
              <a:t>q</a:t>
            </a:r>
            <a:endParaRPr lang="en-US" dirty="0"/>
          </a:p>
          <a:p>
            <a:pPr lvl="1"/>
            <a:r>
              <a:rPr lang="en-US" dirty="0"/>
              <a:t>  </a:t>
            </a:r>
            <a:r>
              <a:rPr lang="en-US" b="1" dirty="0"/>
              <a:t>if</a:t>
            </a:r>
            <a:r>
              <a:rPr lang="en-US" dirty="0"/>
              <a:t> </a:t>
            </a:r>
            <a:r>
              <a:rPr lang="en-US" i="1" dirty="0"/>
              <a:t>p</a:t>
            </a:r>
            <a:r>
              <a:rPr lang="en-US" dirty="0"/>
              <a:t> </a:t>
            </a:r>
            <a:r>
              <a:rPr lang="en-US" b="1" dirty="0"/>
              <a:t>then</a:t>
            </a:r>
            <a:r>
              <a:rPr lang="en-US" dirty="0"/>
              <a:t> </a:t>
            </a:r>
            <a:r>
              <a:rPr lang="en-US" i="1" dirty="0"/>
              <a:t>q</a:t>
            </a:r>
            <a:r>
              <a:rPr lang="en-US" dirty="0"/>
              <a:t> , </a:t>
            </a:r>
            <a:r>
              <a:rPr lang="en-US" b="1" dirty="0"/>
              <a:t>and conversely</a:t>
            </a:r>
          </a:p>
          <a:p>
            <a:pPr lvl="1"/>
            <a:r>
              <a:rPr lang="en-US" dirty="0"/>
              <a:t>  </a:t>
            </a:r>
            <a:r>
              <a:rPr lang="en-US" i="1" dirty="0"/>
              <a:t>p</a:t>
            </a:r>
            <a:r>
              <a:rPr lang="en-US" dirty="0"/>
              <a:t> </a:t>
            </a:r>
            <a:r>
              <a:rPr lang="en-US" b="1" dirty="0" err="1"/>
              <a:t>iff</a:t>
            </a:r>
            <a:r>
              <a:rPr lang="en-US" dirty="0"/>
              <a:t> </a:t>
            </a:r>
            <a:r>
              <a:rPr lang="en-US" i="1" dirty="0"/>
              <a:t>q</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Truth Tables For Compound Propositions</a:t>
            </a:r>
          </a:p>
        </p:txBody>
      </p:sp>
      <p:sp>
        <p:nvSpPr>
          <p:cNvPr id="3" name="Content Placeholder 2"/>
          <p:cNvSpPr>
            <a:spLocks noGrp="1"/>
          </p:cNvSpPr>
          <p:nvPr>
            <p:ph idx="1"/>
          </p:nvPr>
        </p:nvSpPr>
        <p:spPr/>
        <p:txBody>
          <a:bodyPr>
            <a:normAutofit fontScale="92500" lnSpcReduction="20000"/>
          </a:bodyPr>
          <a:lstStyle/>
          <a:p>
            <a:r>
              <a:rPr lang="en-US" dirty="0"/>
              <a:t>Construction of a truth table:</a:t>
            </a:r>
          </a:p>
          <a:p>
            <a:r>
              <a:rPr lang="en-US" dirty="0"/>
              <a:t>Rows</a:t>
            </a:r>
          </a:p>
          <a:p>
            <a:pPr lvl="1"/>
            <a:r>
              <a:rPr lang="en-US" dirty="0"/>
              <a:t> Need a row for every possible combination of values  for the  atomic propositions.</a:t>
            </a:r>
          </a:p>
          <a:p>
            <a:r>
              <a:rPr lang="en-US" dirty="0"/>
              <a:t>Columns</a:t>
            </a:r>
          </a:p>
          <a:p>
            <a:pPr lvl="1"/>
            <a:r>
              <a:rPr lang="en-US" dirty="0"/>
              <a:t>Need a column for the compound proposition (usually at far right)</a:t>
            </a:r>
          </a:p>
          <a:p>
            <a:pPr lvl="1"/>
            <a:r>
              <a:rPr lang="en-US" dirty="0"/>
              <a:t>Need a column for the truth value of each expression that occurs in the compound proposition as it is built up.</a:t>
            </a:r>
          </a:p>
          <a:p>
            <a:pPr lvl="2"/>
            <a:r>
              <a:rPr lang="en-US" dirty="0"/>
              <a:t>This includes the atomic propositions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Truth Table</a:t>
            </a:r>
          </a:p>
        </p:txBody>
      </p:sp>
      <p:sp>
        <p:nvSpPr>
          <p:cNvPr id="3" name="Content Placeholder 2"/>
          <p:cNvSpPr>
            <a:spLocks noGrp="1"/>
          </p:cNvSpPr>
          <p:nvPr>
            <p:ph idx="1"/>
          </p:nvPr>
        </p:nvSpPr>
        <p:spPr/>
        <p:txBody>
          <a:bodyPr/>
          <a:lstStyle/>
          <a:p>
            <a:r>
              <a:rPr lang="en-US" dirty="0"/>
              <a:t>Construct a truth table for  </a:t>
            </a:r>
          </a:p>
        </p:txBody>
      </p:sp>
      <p:pic>
        <p:nvPicPr>
          <p:cNvPr id="4" name="Picture 3" descr="addin_tmp.png"/>
          <p:cNvPicPr>
            <a:picLocks noChangeAspect="1"/>
          </p:cNvPicPr>
          <p:nvPr>
            <p:custDataLst>
              <p:tags r:id="rId1"/>
            </p:custDataLst>
          </p:nvPr>
        </p:nvPicPr>
        <p:blipFill>
          <a:blip r:embed="rId3" cstate="print"/>
          <a:stretch>
            <a:fillRect/>
          </a:stretch>
        </p:blipFill>
        <p:spPr>
          <a:xfrm>
            <a:off x="5494972" y="17526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latin typeface="Cambria Math"/>
                          <a:ea typeface="Cambria Math"/>
                          <a:sym typeface="Symbol"/>
                        </a:rPr>
                        <a:t></a:t>
                      </a:r>
                      <a:r>
                        <a:rPr lang="en-US" dirty="0">
                          <a:latin typeface="Cambria Math"/>
                          <a:ea typeface="Cambria Math"/>
                        </a:rPr>
                        <a:t>r</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a:t>
                      </a:r>
                      <a:endParaRPr lang="en-US" dirty="0"/>
                    </a:p>
                  </a:txBody>
                  <a:tcPr/>
                </a:tc>
                <a:tc>
                  <a:txBody>
                    <a:bodyPr/>
                    <a:lstStyle/>
                    <a:p>
                      <a:r>
                        <a:rPr lang="en-US" dirty="0">
                          <a:latin typeface="+mn-lt"/>
                          <a:ea typeface="+mn-ea"/>
                        </a:rPr>
                        <a:t>p </a:t>
                      </a:r>
                      <a:r>
                        <a:rPr lang="en-US" dirty="0">
                          <a:latin typeface="Cambria Math"/>
                          <a:ea typeface="Cambria Math"/>
                          <a:sym typeface="Symbol"/>
                        </a:rPr>
                        <a:t> </a:t>
                      </a:r>
                      <a:r>
                        <a:rPr lang="en-US" dirty="0">
                          <a:latin typeface="Cambria Math"/>
                          <a:ea typeface="Cambria Math"/>
                        </a:rPr>
                        <a:t>q → </a:t>
                      </a:r>
                      <a:r>
                        <a:rPr lang="en-US" dirty="0">
                          <a:latin typeface="Cambria Math"/>
                          <a:ea typeface="Cambria Math"/>
                          <a:sym typeface="Symbol"/>
                        </a:rPr>
                        <a:t></a:t>
                      </a:r>
                      <a:r>
                        <a:rPr lang="en-US" dirty="0">
                          <a:latin typeface="Cambria Math"/>
                          <a:ea typeface="Cambria Math"/>
                        </a:rPr>
                        <a:t>r</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T </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5"/>
                  </a:ext>
                </a:extLst>
              </a:tr>
              <a:tr h="370840">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6"/>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7"/>
                  </a:ext>
                </a:extLst>
              </a:tr>
              <a:tr h="370840">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Propositions</a:t>
            </a:r>
          </a:p>
        </p:txBody>
      </p:sp>
      <p:sp>
        <p:nvSpPr>
          <p:cNvPr id="3" name="Content Placeholder 2"/>
          <p:cNvSpPr>
            <a:spLocks noGrp="1"/>
          </p:cNvSpPr>
          <p:nvPr>
            <p:ph idx="1"/>
          </p:nvPr>
        </p:nvSpPr>
        <p:spPr/>
        <p:txBody>
          <a:bodyPr/>
          <a:lstStyle/>
          <a:p>
            <a:r>
              <a:rPr lang="en-US" dirty="0"/>
              <a:t>Two propositions are </a:t>
            </a:r>
            <a:r>
              <a:rPr lang="en-US" b="1" dirty="0"/>
              <a:t>e</a:t>
            </a:r>
            <a:r>
              <a:rPr lang="en-US" i="1" dirty="0"/>
              <a:t>quivalent</a:t>
            </a:r>
            <a:r>
              <a:rPr lang="en-US" b="1" dirty="0"/>
              <a:t> </a:t>
            </a:r>
            <a:r>
              <a:rPr lang="en-US" dirty="0"/>
              <a:t>if they always have the same truth value.</a:t>
            </a:r>
            <a:endParaRPr lang="en-US" b="1" dirty="0"/>
          </a:p>
          <a:p>
            <a:r>
              <a:rPr lang="en-US" b="1" dirty="0"/>
              <a:t>Example</a:t>
            </a:r>
            <a:r>
              <a:rPr lang="en-US" dirty="0"/>
              <a:t>: Show using a truth table that the conditional is equivalent to the </a:t>
            </a:r>
            <a:r>
              <a:rPr lang="en-US" dirty="0" err="1"/>
              <a:t>contrapositive</a:t>
            </a:r>
            <a:r>
              <a:rPr lang="en-US" dirty="0"/>
              <a:t>.</a:t>
            </a:r>
          </a:p>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Propositions</a:t>
            </a:r>
          </a:p>
        </p:txBody>
      </p:sp>
      <p:sp>
        <p:nvSpPr>
          <p:cNvPr id="3" name="Content Placeholder 2"/>
          <p:cNvSpPr>
            <a:spLocks noGrp="1"/>
          </p:cNvSpPr>
          <p:nvPr>
            <p:ph idx="1"/>
          </p:nvPr>
        </p:nvSpPr>
        <p:spPr/>
        <p:txBody>
          <a:bodyPr/>
          <a:lstStyle/>
          <a:p>
            <a:r>
              <a:rPr lang="en-US" dirty="0"/>
              <a:t>Two propositions are </a:t>
            </a:r>
            <a:r>
              <a:rPr lang="en-US" b="1" dirty="0"/>
              <a:t>e</a:t>
            </a:r>
            <a:r>
              <a:rPr lang="en-US" i="1" dirty="0"/>
              <a:t>quivalent</a:t>
            </a:r>
            <a:r>
              <a:rPr lang="en-US" b="1" dirty="0"/>
              <a:t> </a:t>
            </a:r>
            <a:r>
              <a:rPr lang="en-US" dirty="0"/>
              <a:t>if they always have the same truth value.</a:t>
            </a:r>
            <a:endParaRPr lang="en-US" b="1" dirty="0"/>
          </a:p>
          <a:p>
            <a:r>
              <a:rPr lang="en-US" b="1" dirty="0"/>
              <a:t>Example</a:t>
            </a:r>
            <a:r>
              <a:rPr lang="en-US" dirty="0"/>
              <a:t>: Show using a truth table that the conditional is equivalent to the </a:t>
            </a:r>
            <a:r>
              <a:rPr lang="en-US" dirty="0" err="1"/>
              <a:t>contrapositive</a:t>
            </a:r>
            <a:r>
              <a:rPr lang="en-US" dirty="0"/>
              <a:t>.</a:t>
            </a:r>
          </a:p>
          <a:p>
            <a:r>
              <a:rPr lang="en-US" b="1" dirty="0"/>
              <a:t>Solution:</a:t>
            </a:r>
            <a:r>
              <a:rPr lang="en-US" dirty="0"/>
              <a:t> </a:t>
            </a:r>
          </a:p>
        </p:txBody>
      </p:sp>
      <p:graphicFrame>
        <p:nvGraphicFramePr>
          <p:cNvPr id="4" name="Table 3"/>
          <p:cNvGraphicFramePr>
            <a:graphicFrameLocks noGrp="1"/>
          </p:cNvGraphicFramePr>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r>
                        <a:rPr lang="en-US" dirty="0">
                          <a:latin typeface="Cambria Math"/>
                          <a:ea typeface="Cambria Math"/>
                        </a:rPr>
                        <a:t>¬</a:t>
                      </a:r>
                      <a:r>
                        <a:rPr lang="en-US" i="1" dirty="0">
                          <a:latin typeface="Cambria Math" pitchFamily="18" charset="0"/>
                          <a:ea typeface="Cambria Math" pitchFamily="18" charset="0"/>
                        </a:rPr>
                        <a:t>q </a:t>
                      </a:r>
                      <a:r>
                        <a:rPr lang="en-US" dirty="0">
                          <a:latin typeface="Cambria Math"/>
                          <a:ea typeface="Cambria Math"/>
                        </a:rPr>
                        <a:t>→ ¬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 Truth Table to Show  Non-Equivalence</a:t>
            </a:r>
          </a:p>
        </p:txBody>
      </p:sp>
      <p:sp>
        <p:nvSpPr>
          <p:cNvPr id="3" name="Content Placeholder 2"/>
          <p:cNvSpPr>
            <a:spLocks noGrp="1"/>
          </p:cNvSpPr>
          <p:nvPr>
            <p:ph idx="1"/>
          </p:nvPr>
        </p:nvSpPr>
        <p:spPr/>
        <p:txBody>
          <a:bodyPr/>
          <a:lstStyle/>
          <a:p>
            <a:pPr>
              <a:buNone/>
            </a:pPr>
            <a:r>
              <a:rPr lang="en-US" b="1" dirty="0"/>
              <a:t>  Example</a:t>
            </a:r>
            <a:r>
              <a:rPr lang="en-US" dirty="0"/>
              <a:t>: Show using truth tables that neither  the converse nor inverse of an implication are not equivalent to the implication.</a:t>
            </a:r>
          </a:p>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 Truth Table to Show  Non-Equivalence</a:t>
            </a:r>
          </a:p>
        </p:txBody>
      </p:sp>
      <p:sp>
        <p:nvSpPr>
          <p:cNvPr id="3" name="Content Placeholder 2"/>
          <p:cNvSpPr>
            <a:spLocks noGrp="1"/>
          </p:cNvSpPr>
          <p:nvPr>
            <p:ph idx="1"/>
          </p:nvPr>
        </p:nvSpPr>
        <p:spPr/>
        <p:txBody>
          <a:bodyPr/>
          <a:lstStyle/>
          <a:p>
            <a:r>
              <a:rPr lang="en-US" b="1" dirty="0"/>
              <a:t>Example</a:t>
            </a:r>
            <a:r>
              <a:rPr lang="en-US" dirty="0"/>
              <a:t>: Show using truth tables that neither  the converse nor inverse of an implication are not equivalent to the implication.</a:t>
            </a:r>
          </a:p>
          <a:p>
            <a:r>
              <a:rPr lang="en-US" b="1" dirty="0"/>
              <a:t>Solution:</a:t>
            </a:r>
            <a:r>
              <a:rPr lang="en-US" dirty="0"/>
              <a:t> </a:t>
            </a:r>
          </a:p>
        </p:txBody>
      </p:sp>
      <p:graphicFrame>
        <p:nvGraphicFramePr>
          <p:cNvPr id="4" name="Table 3"/>
          <p:cNvGraphicFramePr>
            <a:graphicFrameLocks noGrp="1"/>
          </p:cNvGraphicFramePr>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gridCol w="1208314">
                  <a:extLst>
                    <a:ext uri="{9D8B030D-6E8A-4147-A177-3AD203B41FA5}">
                      <a16:colId xmlns:a16="http://schemas.microsoft.com/office/drawing/2014/main" val="20006"/>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q</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p</a:t>
                      </a:r>
                      <a:endParaRPr lang="en-US" dirty="0"/>
                    </a:p>
                  </a:txBody>
                  <a:tcPr/>
                </a:tc>
                <a:tc>
                  <a:txBody>
                    <a:bodyPr/>
                    <a:lstStyle/>
                    <a:p>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sz="1800" i="1" dirty="0">
                          <a:latin typeface="Cambria Math" pitchFamily="18" charset="0"/>
                          <a:ea typeface="Cambria Math" pitchFamily="18" charset="0"/>
                        </a:rPr>
                        <a:t>p </a:t>
                      </a:r>
                      <a:r>
                        <a:rPr lang="en-US" sz="1800" dirty="0">
                          <a:latin typeface="Cambria Math"/>
                          <a:ea typeface="Cambria Math"/>
                        </a:rPr>
                        <a:t>→</a:t>
                      </a:r>
                      <a:r>
                        <a:rPr lang="en-US" sz="1800" i="1" dirty="0">
                          <a:latin typeface="Cambria Math" pitchFamily="18" charset="0"/>
                          <a:ea typeface="Cambria Math" pitchFamily="18" charset="0"/>
                        </a:rPr>
                        <a:t>q</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 </a:t>
                      </a:r>
                      <a:r>
                        <a:rPr lang="en-US" i="1" dirty="0">
                          <a:latin typeface="Cambria Math" pitchFamily="18" charset="0"/>
                          <a:ea typeface="Cambria Math" pitchFamily="18" charset="0"/>
                        </a:rPr>
                        <a:t>p </a:t>
                      </a:r>
                      <a:r>
                        <a:rPr lang="en-US" sz="1800" dirty="0">
                          <a:latin typeface="Cambria Math"/>
                          <a:ea typeface="Cambria Math"/>
                        </a:rPr>
                        <a:t>→</a:t>
                      </a:r>
                      <a:r>
                        <a:rPr lang="en-US" dirty="0">
                          <a:latin typeface="Cambria Math"/>
                          <a:ea typeface="Cambria Math"/>
                        </a:rPr>
                        <a:t>¬ </a:t>
                      </a:r>
                      <a:r>
                        <a:rPr lang="en-US" i="1" dirty="0">
                          <a:latin typeface="Cambria Math" pitchFamily="18" charset="0"/>
                          <a:ea typeface="Cambria Math" pitchFamily="18" charset="0"/>
                        </a:rPr>
                        <a:t>q</a:t>
                      </a:r>
                      <a:endParaRPr lang="en-US" dirty="0"/>
                    </a:p>
                  </a:txBody>
                  <a:tcPr/>
                </a:tc>
                <a:tc>
                  <a:txBody>
                    <a:bodyPr/>
                    <a:lstStyle/>
                    <a:p>
                      <a:r>
                        <a:rPr lang="en-US" i="1" dirty="0">
                          <a:latin typeface="Cambria Math" pitchFamily="18" charset="0"/>
                          <a:ea typeface="Cambria Math" pitchFamily="18" charset="0"/>
                        </a:rPr>
                        <a:t>q </a:t>
                      </a:r>
                      <a:r>
                        <a:rPr lang="en-US" dirty="0">
                          <a:latin typeface="Cambria Math"/>
                          <a:ea typeface="Cambria Math"/>
                        </a:rPr>
                        <a:t>→ </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normAutofit/>
          </a:bodyPr>
          <a:lstStyle/>
          <a:p>
            <a:r>
              <a:rPr lang="en-US" dirty="0"/>
              <a:t>How many rows are there in a truth table with </a:t>
            </a:r>
            <a:r>
              <a:rPr lang="en-US" i="1" dirty="0"/>
              <a:t>n</a:t>
            </a:r>
            <a:r>
              <a:rPr lang="en-US" dirty="0"/>
              <a:t> propositional variables?</a:t>
            </a:r>
          </a:p>
          <a:p>
            <a:pPr>
              <a:buNone/>
            </a:pPr>
            <a:endParaRPr lang="en-US" b="1" dirty="0"/>
          </a:p>
          <a:p>
            <a:pPr>
              <a:buNone/>
            </a:pPr>
            <a:r>
              <a:rPr lang="en-US" b="1" dirty="0"/>
              <a:t>    </a:t>
            </a:r>
            <a:endParaRPr lang="en-US" dirty="0"/>
          </a:p>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Height of the Truth Table</a:t>
            </a:r>
            <a:endParaRPr lang="en-US" dirty="0"/>
          </a:p>
        </p:txBody>
      </p:sp>
      <p:sp>
        <p:nvSpPr>
          <p:cNvPr id="3" name="Content Placeholder 2"/>
          <p:cNvSpPr>
            <a:spLocks noGrp="1"/>
          </p:cNvSpPr>
          <p:nvPr>
            <p:ph idx="1"/>
          </p:nvPr>
        </p:nvSpPr>
        <p:spPr/>
        <p:txBody>
          <a:bodyPr>
            <a:normAutofit fontScale="92500" lnSpcReduction="10000"/>
          </a:bodyPr>
          <a:lstStyle/>
          <a:p>
            <a:r>
              <a:rPr lang="en-US" dirty="0"/>
              <a:t>How many rows are there in a truth table with </a:t>
            </a:r>
            <a:r>
              <a:rPr lang="en-US" i="1" dirty="0"/>
              <a:t>n</a:t>
            </a:r>
            <a:r>
              <a:rPr lang="en-US" dirty="0"/>
              <a:t> propositional variables?</a:t>
            </a:r>
          </a:p>
          <a:p>
            <a:pPr>
              <a:buNone/>
            </a:pPr>
            <a:endParaRPr lang="en-US" b="1" dirty="0"/>
          </a:p>
          <a:p>
            <a:r>
              <a:rPr lang="en-US" b="1" dirty="0"/>
              <a:t>Solution</a:t>
            </a:r>
            <a:r>
              <a:rPr lang="en-US" dirty="0"/>
              <a: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a:t>
            </a:r>
            <a:r>
              <a:rPr lang="en-US" dirty="0">
                <a:ea typeface="Cambria Math" pitchFamily="18" charset="0"/>
              </a:rPr>
              <a:t>We will see how to do this later</a:t>
            </a:r>
            <a:r>
              <a:rPr lang="en-US" dirty="0">
                <a:latin typeface="Cambria Math" pitchFamily="18" charset="0"/>
                <a:ea typeface="Cambria Math" pitchFamily="18" charset="0"/>
              </a:rPr>
              <a:t>.</a:t>
            </a:r>
          </a:p>
          <a:p>
            <a:endParaRPr lang="en-US" dirty="0"/>
          </a:p>
          <a:p>
            <a:r>
              <a:rPr lang="en-US" dirty="0"/>
              <a:t>Note that this means that with </a:t>
            </a:r>
            <a:r>
              <a:rPr lang="en-US" i="1" dirty="0"/>
              <a:t>n</a:t>
            </a:r>
            <a:r>
              <a:rPr lang="en-US" dirty="0"/>
              <a:t> propositional variables, we can construct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n    </a:t>
            </a:r>
            <a:r>
              <a:rPr lang="en-US" dirty="0">
                <a:latin typeface="Cambria Math" pitchFamily="18" charset="0"/>
                <a:ea typeface="Cambria Math" pitchFamily="18" charset="0"/>
              </a:rPr>
              <a:t> </a:t>
            </a:r>
            <a:r>
              <a:rPr lang="en-US" dirty="0">
                <a:ea typeface="Cambria Math" pitchFamily="18" charset="0"/>
              </a:rPr>
              <a:t>distinct (i.e., not equivalent) propositions. </a:t>
            </a:r>
            <a:endParaRPr lang="en-US" dirty="0"/>
          </a:p>
          <a:p>
            <a:pPr>
              <a:buNone/>
            </a:pP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Topics</a:t>
            </a:r>
            <a:endParaRPr lang="en-US" dirty="0"/>
          </a:p>
        </p:txBody>
      </p:sp>
      <p:sp>
        <p:nvSpPr>
          <p:cNvPr id="3" name="Content Placeholder 2"/>
          <p:cNvSpPr>
            <a:spLocks noGrp="1"/>
          </p:cNvSpPr>
          <p:nvPr>
            <p:ph idx="1"/>
          </p:nvPr>
        </p:nvSpPr>
        <p:spPr/>
        <p:txBody>
          <a:bodyPr>
            <a:normAutofit lnSpcReduction="10000"/>
          </a:bodyPr>
          <a:lstStyle/>
          <a:p>
            <a:r>
              <a:rPr lang="en-US" dirty="0"/>
              <a:t>Propositional Logic</a:t>
            </a:r>
          </a:p>
          <a:p>
            <a:pPr lvl="1"/>
            <a:r>
              <a:rPr lang="en-US" dirty="0"/>
              <a:t>The Language of Propositions</a:t>
            </a:r>
          </a:p>
          <a:p>
            <a:pPr lvl="1"/>
            <a:r>
              <a:rPr lang="en-US" dirty="0"/>
              <a:t>Applications</a:t>
            </a:r>
          </a:p>
          <a:p>
            <a:pPr lvl="1"/>
            <a:r>
              <a:rPr lang="en-US" dirty="0"/>
              <a:t>Logical Equivalences</a:t>
            </a:r>
          </a:p>
          <a:p>
            <a:r>
              <a:rPr lang="en-US" dirty="0"/>
              <a:t>Predicate Logic</a:t>
            </a:r>
          </a:p>
          <a:p>
            <a:pPr lvl="1"/>
            <a:r>
              <a:rPr lang="en-US" dirty="0"/>
              <a:t>The Language of Quantifiers</a:t>
            </a:r>
          </a:p>
          <a:p>
            <a:pPr lvl="1"/>
            <a:r>
              <a:rPr lang="en-US" dirty="0"/>
              <a:t>Logical Equivalences</a:t>
            </a:r>
          </a:p>
          <a:p>
            <a:pPr lvl="1"/>
            <a:r>
              <a:rPr lang="en-US" dirty="0"/>
              <a:t>Nested Quantifiers</a:t>
            </a:r>
          </a:p>
          <a:p>
            <a:r>
              <a:rPr lang="en-GB" dirty="0"/>
              <a:t>Inference Rules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Precedence of Logical Operators</a:t>
            </a:r>
          </a:p>
        </p:txBody>
      </p:sp>
      <p:graphicFrame>
        <p:nvGraphicFramePr>
          <p:cNvPr id="4" name="Content Placeholder 3"/>
          <p:cNvGraphicFramePr>
            <a:graphicFrameLocks noGrp="1"/>
          </p:cNvGraphicFramePr>
          <p:nvPr>
            <p:ph idx="1"/>
          </p:nvPr>
        </p:nvGraphicFramePr>
        <p:xfrm>
          <a:off x="1828800" y="1600200"/>
          <a:ext cx="4800600" cy="246888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tblGrid>
              <a:tr h="448887">
                <a:tc>
                  <a:txBody>
                    <a:bodyPr/>
                    <a:lstStyle/>
                    <a:p>
                      <a:r>
                        <a:rPr lang="en-US" dirty="0"/>
                        <a:t>Operator</a:t>
                      </a:r>
                    </a:p>
                  </a:txBody>
                  <a:tcPr marL="91441" marR="91441"/>
                </a:tc>
                <a:tc>
                  <a:txBody>
                    <a:bodyPr/>
                    <a:lstStyle/>
                    <a:p>
                      <a:r>
                        <a:rPr lang="en-US" dirty="0"/>
                        <a:t>Precedence</a:t>
                      </a:r>
                    </a:p>
                  </a:txBody>
                  <a:tcPr marL="91441" marR="91441"/>
                </a:tc>
                <a:extLst>
                  <a:ext uri="{0D108BD9-81ED-4DB2-BD59-A6C34878D82A}">
                    <a16:rowId xmlns:a16="http://schemas.microsoft.com/office/drawing/2014/main" val="10000"/>
                  </a:ext>
                </a:extLst>
              </a:tr>
              <a:tr h="4488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sym typeface="Symbol"/>
                        </a:rPr>
                        <a:t></a:t>
                      </a:r>
                      <a:endParaRPr lang="en-US" b="1" dirty="0"/>
                    </a:p>
                  </a:txBody>
                  <a:tcPr marL="91441" marR="91441"/>
                </a:tc>
                <a:tc>
                  <a:txBody>
                    <a:bodyPr/>
                    <a:lstStyle/>
                    <a:p>
                      <a:r>
                        <a:rPr lang="en-US" dirty="0"/>
                        <a:t>1</a:t>
                      </a:r>
                    </a:p>
                  </a:txBody>
                  <a:tcPr marL="91441" marR="91441"/>
                </a:tc>
                <a:extLst>
                  <a:ext uri="{0D108BD9-81ED-4DB2-BD59-A6C34878D82A}">
                    <a16:rowId xmlns:a16="http://schemas.microsoft.com/office/drawing/2014/main" val="10001"/>
                  </a:ext>
                </a:extLst>
              </a:tr>
              <a:tr h="785553">
                <a:tc>
                  <a:txBody>
                    <a:bodyPr/>
                    <a:lstStyle/>
                    <a:p>
                      <a:r>
                        <a:rPr lang="en-US" b="1" dirty="0">
                          <a:sym typeface="Symbol"/>
                        </a:rPr>
                        <a:t>   </a:t>
                      </a:r>
                    </a:p>
                    <a:p>
                      <a:r>
                        <a:rPr lang="en-US" b="1" dirty="0">
                          <a:sym typeface="Symbol"/>
                        </a:rPr>
                        <a:t> </a:t>
                      </a:r>
                      <a:endParaRPr lang="en-US" b="1" dirty="0"/>
                    </a:p>
                  </a:txBody>
                  <a:tcPr marL="91441" marR="91441"/>
                </a:tc>
                <a:tc>
                  <a:txBody>
                    <a:bodyPr/>
                    <a:lstStyle/>
                    <a:p>
                      <a:r>
                        <a:rPr lang="en-US" dirty="0"/>
                        <a:t>2</a:t>
                      </a:r>
                    </a:p>
                    <a:p>
                      <a:r>
                        <a:rPr lang="en-US" dirty="0"/>
                        <a:t>3</a:t>
                      </a:r>
                    </a:p>
                  </a:txBody>
                  <a:tcPr marL="91441" marR="91441"/>
                </a:tc>
                <a:extLst>
                  <a:ext uri="{0D108BD9-81ED-4DB2-BD59-A6C34878D82A}">
                    <a16:rowId xmlns:a16="http://schemas.microsoft.com/office/drawing/2014/main" val="10002"/>
                  </a:ext>
                </a:extLst>
              </a:tr>
              <a:tr h="785553">
                <a:tc>
                  <a:txBody>
                    <a:bodyPr/>
                    <a:lstStyle/>
                    <a:p>
                      <a:r>
                        <a:rPr lang="en-US" b="1" dirty="0">
                          <a:sym typeface="Symbol"/>
                        </a:rPr>
                        <a:t> </a:t>
                      </a:r>
                    </a:p>
                    <a:p>
                      <a:r>
                        <a:rPr lang="en-US" dirty="0">
                          <a:sym typeface="Symbol"/>
                        </a:rPr>
                        <a:t> </a:t>
                      </a:r>
                      <a:endParaRPr lang="en-US" dirty="0"/>
                    </a:p>
                  </a:txBody>
                  <a:tcPr marL="91441" marR="91441"/>
                </a:tc>
                <a:tc>
                  <a:txBody>
                    <a:bodyPr/>
                    <a:lstStyle/>
                    <a:p>
                      <a:r>
                        <a:rPr lang="en-US" dirty="0"/>
                        <a:t>4</a:t>
                      </a:r>
                    </a:p>
                    <a:p>
                      <a:r>
                        <a:rPr lang="en-US" dirty="0"/>
                        <a:t>5</a:t>
                      </a:r>
                    </a:p>
                  </a:txBody>
                  <a:tcPr marL="91441" marR="91441"/>
                </a:tc>
                <a:extLst>
                  <a:ext uri="{0D108BD9-81ED-4DB2-BD59-A6C34878D82A}">
                    <a16:rowId xmlns:a16="http://schemas.microsoft.com/office/drawing/2014/main" val="10003"/>
                  </a:ext>
                </a:extLst>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838200" y="4343400"/>
            <a:ext cx="7772400" cy="1384995"/>
          </a:xfrm>
          <a:prstGeom prst="rect">
            <a:avLst/>
          </a:prstGeom>
          <a:noFill/>
        </p:spPr>
        <p:txBody>
          <a:bodyPr wrap="square" rtlCol="0">
            <a:spAutoFit/>
          </a:bodyPr>
          <a:lstStyle/>
          <a:p>
            <a:pPr marL="514350" indent="-514350">
              <a:buFont typeface="Arial" pitchFamily="34" charset="0"/>
              <a:buChar char="•"/>
            </a:pPr>
            <a:r>
              <a:rPr lang="en-US" sz="2800" i="1" dirty="0">
                <a:latin typeface="Cambria Math" pitchFamily="18" charset="0"/>
                <a:ea typeface="Cambria Math" pitchFamily="18" charset="0"/>
              </a:rPr>
              <a:t>p  </a:t>
            </a:r>
            <a:r>
              <a:rPr lang="en-US" sz="2800" b="1" dirty="0">
                <a:latin typeface="Cambria Math" pitchFamily="18" charset="0"/>
                <a:ea typeface="Cambria Math" pitchFamily="18" charset="0"/>
                <a:sym typeface="Symbol"/>
              </a:rPr>
              <a:t></a:t>
            </a:r>
            <a:r>
              <a:rPr lang="en-US" sz="2800" i="1" dirty="0">
                <a:latin typeface="Cambria Math" pitchFamily="18" charset="0"/>
                <a:ea typeface="Cambria Math" pitchFamily="18" charset="0"/>
                <a:sym typeface="Symbol"/>
              </a:rPr>
              <a:t>q </a:t>
            </a:r>
            <a:r>
              <a:rPr lang="en-US" sz="2800" b="1" i="1" dirty="0">
                <a:latin typeface="Cambria Math" pitchFamily="18" charset="0"/>
                <a:ea typeface="Cambria Math" pitchFamily="18" charset="0"/>
                <a:sym typeface="Symbol"/>
              </a:rPr>
              <a:t>  </a:t>
            </a:r>
            <a:r>
              <a:rPr lang="en-US" sz="2800" i="1" dirty="0">
                <a:latin typeface="Cambria Math" pitchFamily="18" charset="0"/>
                <a:ea typeface="Cambria Math" pitchFamily="18" charset="0"/>
                <a:sym typeface="Symbol"/>
              </a:rPr>
              <a:t>r   </a:t>
            </a:r>
            <a:r>
              <a:rPr lang="en-US" sz="2800" dirty="0">
                <a:ea typeface="Cambria Math" pitchFamily="18" charset="0"/>
                <a:sym typeface="Symbol"/>
              </a:rPr>
              <a:t>is equivalent to</a:t>
            </a:r>
            <a:r>
              <a:rPr lang="en-US" sz="2800" dirty="0">
                <a:ea typeface="Cambria Math" pitchFamily="18" charset="0"/>
              </a:rPr>
              <a:t> </a:t>
            </a:r>
            <a:r>
              <a:rPr lang="en-US" sz="2800" i="1" dirty="0">
                <a:latin typeface="Cambria Math" pitchFamily="18" charset="0"/>
                <a:ea typeface="Cambria Math" pitchFamily="18" charset="0"/>
              </a:rPr>
              <a:t>(p  </a:t>
            </a:r>
            <a:r>
              <a:rPr lang="en-US" sz="2800" b="1" dirty="0">
                <a:latin typeface="Cambria Math" pitchFamily="18" charset="0"/>
                <a:ea typeface="Cambria Math" pitchFamily="18" charset="0"/>
                <a:sym typeface="Symbol"/>
              </a:rPr>
              <a:t></a:t>
            </a:r>
            <a:r>
              <a:rPr lang="en-US" sz="2800" i="1" dirty="0">
                <a:latin typeface="Cambria Math" pitchFamily="18" charset="0"/>
                <a:ea typeface="Cambria Math" pitchFamily="18" charset="0"/>
                <a:sym typeface="Symbol"/>
              </a:rPr>
              <a:t>q)</a:t>
            </a:r>
            <a:r>
              <a:rPr lang="en-US" sz="2800" b="1" i="1" dirty="0">
                <a:latin typeface="Cambria Math" pitchFamily="18" charset="0"/>
                <a:ea typeface="Cambria Math" pitchFamily="18" charset="0"/>
                <a:sym typeface="Symbol"/>
              </a:rPr>
              <a:t>   </a:t>
            </a:r>
            <a:r>
              <a:rPr lang="en-US" sz="2800" i="1" dirty="0">
                <a:latin typeface="Cambria Math" pitchFamily="18" charset="0"/>
                <a:ea typeface="Cambria Math" pitchFamily="18" charset="0"/>
                <a:sym typeface="Symbol"/>
              </a:rPr>
              <a:t>r</a:t>
            </a:r>
          </a:p>
          <a:p>
            <a:pPr marL="514350" indent="-514350">
              <a:buFont typeface="Arial" pitchFamily="34" charset="0"/>
              <a:buChar char="•"/>
            </a:pPr>
            <a:r>
              <a:rPr lang="en-US" sz="2800" dirty="0">
                <a:ea typeface="Cambria Math" pitchFamily="18" charset="0"/>
                <a:sym typeface="Symbol"/>
              </a:rPr>
              <a:t>If the intended meaning is </a:t>
            </a:r>
            <a:r>
              <a:rPr lang="en-US" sz="2800" i="1" dirty="0">
                <a:latin typeface="Cambria Math" pitchFamily="18" charset="0"/>
                <a:ea typeface="Cambria Math" pitchFamily="18" charset="0"/>
              </a:rPr>
              <a:t>p  </a:t>
            </a:r>
            <a:r>
              <a:rPr lang="en-US" sz="2800" b="1" dirty="0">
                <a:latin typeface="Cambria Math" pitchFamily="18" charset="0"/>
                <a:ea typeface="Cambria Math" pitchFamily="18" charset="0"/>
                <a:sym typeface="Symbol"/>
              </a:rPr>
              <a:t>(</a:t>
            </a:r>
            <a:r>
              <a:rPr lang="en-US" sz="2800" i="1" dirty="0">
                <a:latin typeface="Cambria Math" pitchFamily="18" charset="0"/>
                <a:ea typeface="Cambria Math" pitchFamily="18" charset="0"/>
                <a:sym typeface="Symbol"/>
              </a:rPr>
              <a:t>q </a:t>
            </a:r>
            <a:r>
              <a:rPr lang="en-US" sz="2800" b="1" i="1" dirty="0">
                <a:latin typeface="Cambria Math" pitchFamily="18" charset="0"/>
                <a:ea typeface="Cambria Math" pitchFamily="18" charset="0"/>
                <a:sym typeface="Symbol"/>
              </a:rPr>
              <a:t>  </a:t>
            </a:r>
            <a:r>
              <a:rPr lang="en-US" sz="2800" i="1" dirty="0">
                <a:latin typeface="Cambria Math" pitchFamily="18" charset="0"/>
                <a:ea typeface="Cambria Math" pitchFamily="18" charset="0"/>
                <a:sym typeface="Symbol"/>
              </a:rPr>
              <a:t>r ) </a:t>
            </a:r>
            <a:r>
              <a:rPr lang="en-US" sz="2800" dirty="0">
                <a:ea typeface="Cambria Math" pitchFamily="18" charset="0"/>
                <a:sym typeface="Symbol"/>
              </a:rPr>
              <a:t>then parentheses must be used.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Propositional Logic</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a:t>
            </a:r>
          </a:p>
        </p:txBody>
      </p:sp>
      <p:sp>
        <p:nvSpPr>
          <p:cNvPr id="3" name="Content Placeholder 2"/>
          <p:cNvSpPr>
            <a:spLocks noGrp="1"/>
          </p:cNvSpPr>
          <p:nvPr>
            <p:ph idx="1"/>
          </p:nvPr>
        </p:nvSpPr>
        <p:spPr/>
        <p:txBody>
          <a:bodyPr/>
          <a:lstStyle/>
          <a:p>
            <a:r>
              <a:rPr lang="en-US" dirty="0"/>
              <a:t>Translating English to Propositional Logic</a:t>
            </a:r>
          </a:p>
          <a:p>
            <a:r>
              <a:rPr lang="en-US" dirty="0"/>
              <a:t>System Specifications</a:t>
            </a:r>
          </a:p>
          <a:p>
            <a:r>
              <a:rPr lang="en-US" dirty="0"/>
              <a:t>Boolean Searches</a:t>
            </a:r>
          </a:p>
          <a:p>
            <a:r>
              <a:rPr lang="en-US" dirty="0"/>
              <a:t>Logic Puzzles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English Sentences</a:t>
            </a:r>
          </a:p>
        </p:txBody>
      </p:sp>
      <p:sp>
        <p:nvSpPr>
          <p:cNvPr id="3" name="Content Placeholder 2"/>
          <p:cNvSpPr>
            <a:spLocks noGrp="1"/>
          </p:cNvSpPr>
          <p:nvPr>
            <p:ph idx="1"/>
          </p:nvPr>
        </p:nvSpPr>
        <p:spPr/>
        <p:txBody>
          <a:bodyPr>
            <a:normAutofit fontScale="92500" lnSpcReduction="10000"/>
          </a:bodyPr>
          <a:lstStyle/>
          <a:p>
            <a:r>
              <a:rPr lang="en-US" dirty="0"/>
              <a:t>Steps to convert an English sentence to a statement in propositional logic</a:t>
            </a:r>
          </a:p>
          <a:p>
            <a:pPr lvl="1"/>
            <a:r>
              <a:rPr lang="en-US" dirty="0"/>
              <a:t>Identify atomic propositions and represent using propositional variables.</a:t>
            </a:r>
          </a:p>
          <a:p>
            <a:pPr lvl="1"/>
            <a:r>
              <a:rPr lang="en-US" dirty="0"/>
              <a:t>Determine appropriate logical connectives</a:t>
            </a:r>
          </a:p>
          <a:p>
            <a:r>
              <a:rPr lang="en-US" dirty="0"/>
              <a:t>“If I go to </a:t>
            </a:r>
            <a:r>
              <a:rPr lang="en-US" dirty="0" err="1"/>
              <a:t>Harry’s</a:t>
            </a:r>
            <a:r>
              <a:rPr lang="en-US" dirty="0"/>
              <a:t> or to the country, I will not go shopping.”</a:t>
            </a:r>
          </a:p>
          <a:p>
            <a:pPr lvl="1"/>
            <a:r>
              <a:rPr lang="en-US" i="1" dirty="0"/>
              <a:t>p</a:t>
            </a:r>
            <a:r>
              <a:rPr lang="en-US" dirty="0"/>
              <a:t>: I go to </a:t>
            </a:r>
            <a:r>
              <a:rPr lang="en-US" dirty="0" err="1"/>
              <a:t>Harry’s</a:t>
            </a:r>
            <a:endParaRPr lang="en-US" dirty="0"/>
          </a:p>
          <a:p>
            <a:pPr lvl="1"/>
            <a:r>
              <a:rPr lang="en-US" dirty="0"/>
              <a:t>q: I go to the country.</a:t>
            </a:r>
          </a:p>
          <a:p>
            <a:pPr lvl="1"/>
            <a:r>
              <a:rPr lang="en-US" i="1" dirty="0"/>
              <a:t>r</a:t>
            </a:r>
            <a:r>
              <a:rPr lang="en-US" dirty="0"/>
              <a:t>:  I will go shopping.</a:t>
            </a:r>
          </a:p>
          <a:p>
            <a:pPr lvl="1"/>
            <a:endParaRPr lang="en-US" b="1" dirty="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a:t>If </a:t>
            </a:r>
            <a:r>
              <a:rPr lang="en-US" sz="2800" i="1" dirty="0"/>
              <a:t>p</a:t>
            </a:r>
            <a:r>
              <a:rPr lang="en-US" sz="2800" dirty="0"/>
              <a:t> or </a:t>
            </a:r>
            <a:r>
              <a:rPr lang="en-US" sz="2800" i="1" dirty="0"/>
              <a:t>q</a:t>
            </a:r>
            <a:r>
              <a:rPr lang="en-US" sz="2800" dirty="0"/>
              <a:t> then not </a:t>
            </a:r>
            <a:r>
              <a:rPr lang="en-US" sz="2800" i="1" dirty="0"/>
              <a:t>r</a:t>
            </a:r>
            <a:r>
              <a:rPr lang="en-US" sz="2800"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Translating English Sentences</a:t>
            </a:r>
          </a:p>
        </p:txBody>
      </p:sp>
      <p:sp>
        <p:nvSpPr>
          <p:cNvPr id="3" name="Content Placeholder 2"/>
          <p:cNvSpPr>
            <a:spLocks noGrp="1"/>
          </p:cNvSpPr>
          <p:nvPr>
            <p:ph idx="1"/>
          </p:nvPr>
        </p:nvSpPr>
        <p:spPr/>
        <p:txBody>
          <a:bodyPr/>
          <a:lstStyle/>
          <a:p>
            <a:r>
              <a:rPr lang="en-US" b="1" dirty="0"/>
              <a:t>Problem:</a:t>
            </a:r>
            <a:r>
              <a:rPr lang="en-US" dirty="0"/>
              <a:t> Translate the following sentence into propositional logic:</a:t>
            </a:r>
          </a:p>
          <a:p>
            <a:pPr>
              <a:buNone/>
            </a:pPr>
            <a:r>
              <a:rPr lang="en-US" dirty="0"/>
              <a:t> 	“You can access the Internet from campus only if you are a computer science major or you are not a freshman.”</a:t>
            </a:r>
          </a:p>
          <a:p>
            <a:pPr>
              <a:buNone/>
            </a:pPr>
            <a:r>
              <a:rPr lang="en-US" b="1"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a:bodyPr>
          <a:lstStyle/>
          <a:p>
            <a:r>
              <a:rPr lang="en-US" dirty="0"/>
              <a:t>Translating English Sentences</a:t>
            </a:r>
          </a:p>
        </p:txBody>
      </p:sp>
      <p:sp>
        <p:nvSpPr>
          <p:cNvPr id="3" name="Content Placeholder 2"/>
          <p:cNvSpPr>
            <a:spLocks noGrp="1"/>
          </p:cNvSpPr>
          <p:nvPr>
            <p:ph idx="1"/>
          </p:nvPr>
        </p:nvSpPr>
        <p:spPr/>
        <p:txBody>
          <a:bodyPr>
            <a:normAutofit fontScale="92500" lnSpcReduction="10000"/>
          </a:bodyPr>
          <a:lstStyle/>
          <a:p>
            <a:r>
              <a:rPr lang="en-US" b="1" dirty="0"/>
              <a:t>Problem:</a:t>
            </a:r>
            <a:r>
              <a:rPr lang="en-US" dirty="0"/>
              <a:t> Translate the following sentence into propositional logic:</a:t>
            </a:r>
          </a:p>
          <a:p>
            <a:pPr>
              <a:buNone/>
            </a:pPr>
            <a:r>
              <a:rPr lang="en-US" dirty="0"/>
              <a:t> 	“You can access the Internet from campus only if you are a computer science major or you are not a freshman.”</a:t>
            </a:r>
          </a:p>
          <a:p>
            <a:r>
              <a:rPr lang="en-US" b="1" dirty="0"/>
              <a:t>One Solution</a:t>
            </a:r>
            <a:r>
              <a:rPr lang="en-US" dirty="0"/>
              <a:t>: Let </a:t>
            </a:r>
            <a:r>
              <a:rPr lang="en-US" i="1" dirty="0">
                <a:latin typeface="Cambria Math" pitchFamily="18" charset="0"/>
                <a:ea typeface="Cambria Math" pitchFamily="18" charset="0"/>
              </a:rPr>
              <a:t>a</a:t>
            </a:r>
            <a:r>
              <a:rPr lang="en-US" dirty="0"/>
              <a:t>, </a:t>
            </a:r>
            <a:r>
              <a:rPr lang="en-US" i="1" dirty="0">
                <a:latin typeface="Cambria Math" pitchFamily="18" charset="0"/>
                <a:ea typeface="Cambria Math" pitchFamily="18" charset="0"/>
              </a:rPr>
              <a:t>c</a:t>
            </a:r>
            <a:r>
              <a:rPr lang="en-US" dirty="0"/>
              <a:t>, and </a:t>
            </a:r>
            <a:r>
              <a:rPr lang="en-US" i="1" dirty="0">
                <a:latin typeface="Cambria Math" pitchFamily="18" charset="0"/>
                <a:ea typeface="Cambria Math" pitchFamily="18" charset="0"/>
              </a:rPr>
              <a:t>f</a:t>
            </a:r>
            <a:r>
              <a:rPr lang="en-US" dirty="0"/>
              <a:t>  represent respectively “You can access the internet from campus,” “You are a computer science major,” and “You are a freshman.”</a:t>
            </a:r>
          </a:p>
          <a:p>
            <a:pPr>
              <a:buNone/>
            </a:pPr>
            <a:r>
              <a:rPr lang="en-US" dirty="0"/>
              <a:t>                  </a:t>
            </a:r>
            <a:r>
              <a:rPr lang="en-US" dirty="0">
                <a:latin typeface="Cambria Math"/>
                <a:ea typeface="Cambria Math"/>
              </a:rPr>
              <a:t>a→ (c ∨ ¬ </a:t>
            </a:r>
            <a:r>
              <a:rPr lang="en-US" i="1" dirty="0">
                <a:latin typeface="Cambria Math" pitchFamily="18" charset="0"/>
                <a:ea typeface="Cambria Math" pitchFamily="18" charset="0"/>
              </a:rPr>
              <a:t>f</a:t>
            </a:r>
            <a:r>
              <a:rPr lang="en-US" dirty="0"/>
              <a:t> )</a:t>
            </a:r>
          </a:p>
          <a:p>
            <a:endParaRPr lang="en-US" dirty="0"/>
          </a:p>
          <a:p>
            <a:pPr>
              <a:buNone/>
            </a:pPr>
            <a:endParaRPr lang="en-US" dirty="0"/>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Specifications</a:t>
            </a:r>
          </a:p>
        </p:txBody>
      </p:sp>
      <p:sp>
        <p:nvSpPr>
          <p:cNvPr id="3" name="Content Placeholder 2"/>
          <p:cNvSpPr>
            <a:spLocks noGrp="1"/>
          </p:cNvSpPr>
          <p:nvPr>
            <p:ph idx="1"/>
          </p:nvPr>
        </p:nvSpPr>
        <p:spPr/>
        <p:txBody>
          <a:bodyPr/>
          <a:lstStyle/>
          <a:p>
            <a:r>
              <a:rPr lang="en-US" dirty="0"/>
              <a:t>System and Software engineers take requirements in English and express them in a precise specification language based on logic.</a:t>
            </a:r>
          </a:p>
          <a:p>
            <a:pPr>
              <a:buNone/>
            </a:pPr>
            <a:endParaRPr lang="en-US" b="1" dirty="0"/>
          </a:p>
          <a:p>
            <a:r>
              <a:rPr lang="en-US" b="1" dirty="0"/>
              <a:t>Example</a:t>
            </a:r>
            <a:r>
              <a:rPr lang="en-US" dirty="0"/>
              <a:t>: Express in propositional logic:</a:t>
            </a:r>
          </a:p>
          <a:p>
            <a:pPr>
              <a:buNone/>
            </a:pPr>
            <a:r>
              <a:rPr lang="en-US" dirty="0"/>
              <a:t>  	“The automated reply cannot be sent when the file system is full”</a:t>
            </a:r>
          </a:p>
          <a:p>
            <a:pPr>
              <a:buNone/>
            </a:pPr>
            <a:r>
              <a:rPr lang="en-US" dirty="0"/>
              <a:t>   </a:t>
            </a:r>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Specifications</a:t>
            </a:r>
          </a:p>
        </p:txBody>
      </p:sp>
      <p:sp>
        <p:nvSpPr>
          <p:cNvPr id="3" name="Content Placeholder 2"/>
          <p:cNvSpPr>
            <a:spLocks noGrp="1"/>
          </p:cNvSpPr>
          <p:nvPr>
            <p:ph idx="1"/>
          </p:nvPr>
        </p:nvSpPr>
        <p:spPr/>
        <p:txBody>
          <a:bodyPr/>
          <a:lstStyle/>
          <a:p>
            <a:r>
              <a:rPr lang="en-US" b="1" dirty="0"/>
              <a:t>Example</a:t>
            </a:r>
            <a:r>
              <a:rPr lang="en-US" dirty="0"/>
              <a:t>: Express in propositional logic:</a:t>
            </a:r>
          </a:p>
          <a:p>
            <a:pPr>
              <a:buNone/>
            </a:pPr>
            <a:r>
              <a:rPr lang="en-US" dirty="0"/>
              <a:t>  	“The automated reply cannot be sent when the file system is full”</a:t>
            </a:r>
          </a:p>
          <a:p>
            <a:pPr>
              <a:buNone/>
            </a:pPr>
            <a:endParaRPr lang="en-US" b="1" dirty="0"/>
          </a:p>
          <a:p>
            <a:r>
              <a:rPr lang="en-US" b="1" dirty="0"/>
              <a:t>Solution</a:t>
            </a:r>
            <a:r>
              <a:rPr lang="en-US" dirty="0"/>
              <a:t>: One possible solution: Let </a:t>
            </a:r>
            <a:r>
              <a:rPr lang="en-US" i="1" dirty="0"/>
              <a:t>p</a:t>
            </a:r>
            <a:r>
              <a:rPr lang="en-US" dirty="0"/>
              <a:t> denote “The automated reply can be sent” and </a:t>
            </a:r>
            <a:r>
              <a:rPr lang="en-US" i="1" dirty="0"/>
              <a:t>q</a:t>
            </a:r>
            <a:r>
              <a:rPr lang="en-US" dirty="0"/>
              <a:t> denote “The file system is full.”</a:t>
            </a:r>
            <a:r>
              <a:rPr lang="en-US" dirty="0">
                <a:latin typeface="Cambria Math"/>
                <a:ea typeface="Cambria Math"/>
              </a:rPr>
              <a:t> </a:t>
            </a:r>
          </a:p>
          <a:p>
            <a:pPr>
              <a:buNone/>
            </a:pPr>
            <a:r>
              <a:rPr lang="en-US" dirty="0">
                <a:latin typeface="Cambria Math"/>
                <a:ea typeface="Cambria Math"/>
              </a:rPr>
              <a:t>                              q→ ¬ </a:t>
            </a:r>
            <a:r>
              <a:rPr lang="en-US" i="1" dirty="0">
                <a:latin typeface="Cambria Math" pitchFamily="18" charset="0"/>
                <a:ea typeface="Cambria Math" pitchFamily="18" charset="0"/>
              </a:rPr>
              <a:t>p</a:t>
            </a:r>
            <a:endParaRPr lang="en-US" dirty="0"/>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Consistent System Specifications</a:t>
            </a:r>
          </a:p>
        </p:txBody>
      </p:sp>
      <p:sp>
        <p:nvSpPr>
          <p:cNvPr id="3" name="Content Placeholder 2"/>
          <p:cNvSpPr>
            <a:spLocks noGrp="1"/>
          </p:cNvSpPr>
          <p:nvPr>
            <p:ph idx="1"/>
          </p:nvPr>
        </p:nvSpPr>
        <p:spPr/>
        <p:txBody>
          <a:bodyPr>
            <a:normAutofit fontScale="85000" lnSpcReduction="10000"/>
          </a:bodyPr>
          <a:lstStyle/>
          <a:p>
            <a:r>
              <a:rPr lang="en-US" b="1" dirty="0"/>
              <a:t>Definition</a:t>
            </a:r>
            <a:r>
              <a:rPr lang="en-US" dirty="0"/>
              <a:t>: A list of propositions is </a:t>
            </a:r>
            <a:r>
              <a:rPr lang="en-US" b="1" i="1" dirty="0"/>
              <a:t>consistent</a:t>
            </a:r>
            <a:r>
              <a:rPr lang="en-US" dirty="0"/>
              <a:t> if it is possible to assign truth values to the proposition variables so that each proposition is true.</a:t>
            </a:r>
          </a:p>
          <a:p>
            <a:pPr>
              <a:buNone/>
            </a:pPr>
            <a:r>
              <a:rPr lang="en-US" b="1" dirty="0"/>
              <a:t>   </a:t>
            </a:r>
          </a:p>
          <a:p>
            <a:r>
              <a:rPr lang="en-US" b="1" dirty="0"/>
              <a:t>Exercise</a:t>
            </a:r>
            <a:r>
              <a:rPr lang="en-US" dirty="0"/>
              <a:t>: Are these specifications consistent?</a:t>
            </a:r>
          </a:p>
          <a:p>
            <a:pPr lvl="1"/>
            <a:r>
              <a:rPr lang="en-US" sz="3000" dirty="0"/>
              <a:t>“The diagnostic message is  stored in the buffer or it is retransmitted.”</a:t>
            </a:r>
          </a:p>
          <a:p>
            <a:pPr lvl="1"/>
            <a:r>
              <a:rPr lang="en-US" sz="3000" dirty="0"/>
              <a:t>“The diagnostic message is not stored in the buffer.”</a:t>
            </a:r>
          </a:p>
          <a:p>
            <a:pPr lvl="1"/>
            <a:r>
              <a:rPr lang="en-US" sz="3000" dirty="0"/>
              <a:t>“If the diagnostic message is stored in the buffer, then it is retransmitted.”</a:t>
            </a:r>
          </a:p>
          <a:p>
            <a:pPr>
              <a:buNone/>
            </a:pPr>
            <a:r>
              <a:rPr lang="en-US" sz="2000" b="1"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Consistent System Specifications</a:t>
            </a:r>
          </a:p>
        </p:txBody>
      </p:sp>
      <p:sp>
        <p:nvSpPr>
          <p:cNvPr id="3" name="Content Placeholder 2"/>
          <p:cNvSpPr>
            <a:spLocks noGrp="1"/>
          </p:cNvSpPr>
          <p:nvPr>
            <p:ph idx="1"/>
          </p:nvPr>
        </p:nvSpPr>
        <p:spPr>
          <a:xfrm>
            <a:off x="457200" y="1066800"/>
            <a:ext cx="8229600" cy="5562600"/>
          </a:xfrm>
        </p:spPr>
        <p:txBody>
          <a:bodyPr>
            <a:normAutofit fontScale="85000" lnSpcReduction="20000"/>
          </a:bodyPr>
          <a:lstStyle/>
          <a:p>
            <a:r>
              <a:rPr lang="en-US" b="1" dirty="0"/>
              <a:t>Exercise</a:t>
            </a:r>
            <a:r>
              <a:rPr lang="en-US" dirty="0"/>
              <a:t>: Are these specifications consistent?</a:t>
            </a:r>
          </a:p>
          <a:p>
            <a:pPr lvl="1"/>
            <a:r>
              <a:rPr lang="en-US" sz="2900" dirty="0"/>
              <a:t>“The diagnostic message is  stored in the buffer or it is retransmitted.”</a:t>
            </a:r>
          </a:p>
          <a:p>
            <a:pPr lvl="1"/>
            <a:r>
              <a:rPr lang="en-US" sz="2900" dirty="0"/>
              <a:t>“The diagnostic message is not stored in the buffer.”</a:t>
            </a:r>
          </a:p>
          <a:p>
            <a:pPr lvl="1"/>
            <a:r>
              <a:rPr lang="en-US" sz="2900" dirty="0"/>
              <a:t>“If the diagnostic message is stored in the buffer, then it is retransmitted.”</a:t>
            </a:r>
          </a:p>
          <a:p>
            <a:pPr>
              <a:buNone/>
            </a:pPr>
            <a:r>
              <a:rPr lang="en-US" sz="2000" b="1" dirty="0"/>
              <a:t>    </a:t>
            </a:r>
          </a:p>
          <a:p>
            <a:r>
              <a:rPr lang="en-US" b="1" dirty="0"/>
              <a:t>Solution</a:t>
            </a:r>
            <a:r>
              <a:rPr lang="en-US" dirty="0"/>
              <a:t>: Let p denote “The diagnostic message is  stored in the buffer.” Let q denote “The diagnostic message is retransmitted” The specification can be written as</a:t>
            </a:r>
            <a:r>
              <a:rPr lang="en-US" sz="3300" dirty="0"/>
              <a:t>: </a:t>
            </a:r>
            <a:r>
              <a:rPr lang="en-US" sz="3300" dirty="0">
                <a:latin typeface="Cambria Math"/>
                <a:ea typeface="Cambria Math"/>
              </a:rPr>
              <a:t>p ∨ </a:t>
            </a:r>
            <a:r>
              <a:rPr lang="en-US" sz="3300" i="1" dirty="0">
                <a:latin typeface="Cambria Math" pitchFamily="18" charset="0"/>
                <a:ea typeface="Cambria Math" pitchFamily="18" charset="0"/>
              </a:rPr>
              <a:t>q,</a:t>
            </a:r>
            <a:r>
              <a:rPr lang="en-US" sz="3300" dirty="0"/>
              <a:t>  </a:t>
            </a:r>
            <a:r>
              <a:rPr lang="en-US" sz="3300" i="1" dirty="0">
                <a:latin typeface="Cambria Math"/>
                <a:ea typeface="Cambria Math"/>
              </a:rPr>
              <a:t>p→ q</a:t>
            </a:r>
            <a:r>
              <a:rPr lang="en-US" sz="3300" dirty="0">
                <a:latin typeface="Cambria Math"/>
                <a:ea typeface="Cambria Math"/>
              </a:rPr>
              <a:t>,  ¬</a:t>
            </a:r>
            <a:r>
              <a:rPr lang="en-US" sz="3300" i="1" dirty="0">
                <a:latin typeface="Cambria Math" pitchFamily="18" charset="0"/>
                <a:ea typeface="Cambria Math" pitchFamily="18" charset="0"/>
              </a:rPr>
              <a:t>p</a:t>
            </a:r>
            <a:r>
              <a:rPr lang="en-US" sz="3300" dirty="0"/>
              <a:t>.   </a:t>
            </a:r>
            <a:endParaRPr lang="en-US" sz="2700" dirty="0"/>
          </a:p>
          <a:p>
            <a:pPr>
              <a:buNone/>
            </a:pPr>
            <a:r>
              <a:rPr lang="en-US" sz="3900" dirty="0"/>
              <a:t>	</a:t>
            </a:r>
            <a:r>
              <a:rPr lang="en-US" sz="3300" dirty="0"/>
              <a:t>When</a:t>
            </a:r>
            <a:r>
              <a:rPr lang="en-US" sz="2800" dirty="0"/>
              <a:t> </a:t>
            </a:r>
            <a:r>
              <a:rPr lang="en-US" dirty="0"/>
              <a:t>p is false and q is true all three statements are true. So the specification is consistent.</a:t>
            </a:r>
          </a:p>
          <a:p>
            <a:pPr lvl="1"/>
            <a:r>
              <a:rPr lang="en-US" sz="3200" dirty="0"/>
              <a:t>What if “The diagnostic message is not retransmitted” is added?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Section 1:</a:t>
            </a:r>
            <a:br>
              <a:rPr lang="en-GB" dirty="0"/>
            </a:br>
            <a:r>
              <a:rPr lang="en-GB" dirty="0"/>
              <a:t>Propositional Logic</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Consistent System Specifications</a:t>
            </a:r>
          </a:p>
        </p:txBody>
      </p:sp>
      <p:sp>
        <p:nvSpPr>
          <p:cNvPr id="3" name="Content Placeholder 2"/>
          <p:cNvSpPr>
            <a:spLocks noGrp="1"/>
          </p:cNvSpPr>
          <p:nvPr>
            <p:ph idx="1"/>
          </p:nvPr>
        </p:nvSpPr>
        <p:spPr/>
        <p:txBody>
          <a:bodyPr>
            <a:normAutofit/>
          </a:bodyPr>
          <a:lstStyle/>
          <a:p>
            <a:r>
              <a:rPr lang="en-US" b="1" dirty="0"/>
              <a:t>Exercise</a:t>
            </a:r>
            <a:r>
              <a:rPr lang="en-US" dirty="0"/>
              <a:t>: Are these specifications consistent?</a:t>
            </a:r>
          </a:p>
          <a:p>
            <a:pPr lvl="1"/>
            <a:r>
              <a:rPr lang="en-US" sz="1800" dirty="0"/>
              <a:t>“The diagnostic message is  stored in the buffer or it is retransmitted.”</a:t>
            </a:r>
          </a:p>
          <a:p>
            <a:pPr lvl="1"/>
            <a:r>
              <a:rPr lang="en-US" sz="1800" dirty="0"/>
              <a:t>“The diagnostic message is not stored in the buffer.”</a:t>
            </a:r>
          </a:p>
          <a:p>
            <a:pPr lvl="1"/>
            <a:r>
              <a:rPr lang="en-US" sz="1800" dirty="0"/>
              <a:t>“If the diagnostic message is stored in the buffer, then it is retransmitted.”</a:t>
            </a:r>
          </a:p>
          <a:p>
            <a:r>
              <a:rPr lang="en-US" sz="2200" b="1" dirty="0"/>
              <a:t>Solution</a:t>
            </a:r>
            <a:r>
              <a:rPr lang="en-US" sz="2200" dirty="0"/>
              <a:t>: Let p denote “The diagnostic message is not stored in the buffer.” Let q denote “The diagnostic message is retransmitted” The specification can be written as:</a:t>
            </a:r>
            <a:r>
              <a:rPr lang="en-US" sz="2200" dirty="0">
                <a:latin typeface="Cambria Math"/>
                <a:ea typeface="Cambria Math"/>
              </a:rPr>
              <a:t> p ∨ </a:t>
            </a:r>
            <a:r>
              <a:rPr lang="en-US" sz="2200" i="1" dirty="0">
                <a:latin typeface="Cambria Math" pitchFamily="18" charset="0"/>
                <a:ea typeface="Cambria Math" pitchFamily="18" charset="0"/>
              </a:rPr>
              <a:t>q,</a:t>
            </a:r>
            <a:r>
              <a:rPr lang="en-US" sz="2200" dirty="0"/>
              <a:t>  </a:t>
            </a:r>
            <a:r>
              <a:rPr lang="en-US" sz="2200" i="1" dirty="0">
                <a:latin typeface="Cambria Math"/>
                <a:ea typeface="Cambria Math"/>
              </a:rPr>
              <a:t>p→ q</a:t>
            </a:r>
            <a:r>
              <a:rPr lang="en-US" sz="2200" dirty="0">
                <a:latin typeface="Cambria Math"/>
                <a:ea typeface="Cambria Math"/>
              </a:rPr>
              <a:t>,  ¬</a:t>
            </a:r>
            <a:r>
              <a:rPr lang="en-US" sz="2200" i="1" dirty="0">
                <a:latin typeface="Cambria Math" pitchFamily="18" charset="0"/>
                <a:ea typeface="Cambria Math" pitchFamily="18" charset="0"/>
              </a:rPr>
              <a:t>p</a:t>
            </a:r>
            <a:r>
              <a:rPr lang="en-US" sz="2200" dirty="0"/>
              <a:t>.   When p is false and q is true all three statements are true. So the specification is consistent.</a:t>
            </a:r>
            <a:endParaRPr lang="en-US" sz="3500" dirty="0"/>
          </a:p>
          <a:p>
            <a:r>
              <a:rPr lang="en-US" sz="2200" dirty="0"/>
              <a:t>What if “The diagnostic message is not retransmitted” is added?</a:t>
            </a:r>
          </a:p>
          <a:p>
            <a:pPr>
              <a:buNone/>
            </a:pPr>
            <a:r>
              <a:rPr lang="en-US" sz="2200" b="1" dirty="0"/>
              <a:t>	Solution</a:t>
            </a:r>
            <a:r>
              <a:rPr lang="en-US" sz="2200" dirty="0"/>
              <a:t>: Now we are adding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and there is no satisfying    assignment. So the specification is not consistent.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Boolean Searches </a:t>
            </a:r>
          </a:p>
        </p:txBody>
      </p:sp>
      <p:sp>
        <p:nvSpPr>
          <p:cNvPr id="3" name="Content Placeholder 2"/>
          <p:cNvSpPr>
            <a:spLocks noGrp="1"/>
          </p:cNvSpPr>
          <p:nvPr>
            <p:ph idx="1"/>
          </p:nvPr>
        </p:nvSpPr>
        <p:spPr/>
        <p:txBody>
          <a:bodyPr>
            <a:normAutofit fontScale="92500" lnSpcReduction="20000"/>
          </a:bodyPr>
          <a:lstStyle/>
          <a:p>
            <a:r>
              <a:rPr lang="en-US" dirty="0"/>
              <a:t>Logical connectives are used extensively in searches of large collections of information, such as indexes of </a:t>
            </a:r>
            <a:r>
              <a:rPr lang="en-US" dirty="0" err="1"/>
              <a:t>webpages</a:t>
            </a:r>
            <a:r>
              <a:rPr lang="en-US" dirty="0"/>
              <a:t>: Such searches are called </a:t>
            </a:r>
            <a:r>
              <a:rPr lang="en-US" b="1" dirty="0"/>
              <a:t>Boolean Searches</a:t>
            </a:r>
          </a:p>
          <a:p>
            <a:r>
              <a:rPr lang="en-US" dirty="0"/>
              <a:t>The connective AND is used to match  records that contain both of the two search terms</a:t>
            </a:r>
          </a:p>
          <a:p>
            <a:r>
              <a:rPr lang="en-US" dirty="0"/>
              <a:t>The connective </a:t>
            </a:r>
            <a:r>
              <a:rPr lang="en-US" i="1" dirty="0"/>
              <a:t>OR </a:t>
            </a:r>
            <a:r>
              <a:rPr lang="en-US" dirty="0"/>
              <a:t>is used to match one or both of the search terms</a:t>
            </a:r>
          </a:p>
          <a:p>
            <a:r>
              <a:rPr lang="en-US" dirty="0"/>
              <a:t>The connective </a:t>
            </a:r>
            <a:r>
              <a:rPr lang="en-US" i="1" dirty="0"/>
              <a:t>NOT  </a:t>
            </a:r>
            <a:r>
              <a:rPr lang="en-US" dirty="0"/>
              <a:t>(sometimes written as </a:t>
            </a:r>
          </a:p>
          <a:p>
            <a:pPr>
              <a:buNone/>
            </a:pPr>
            <a:r>
              <a:rPr lang="en-US" i="1" dirty="0"/>
              <a:t>     AND NOT</a:t>
            </a:r>
            <a:r>
              <a:rPr lang="en-US" dirty="0"/>
              <a:t>) is used to exclude a search term</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Web Page Searching  </a:t>
            </a:r>
          </a:p>
        </p:txBody>
      </p:sp>
      <p:sp>
        <p:nvSpPr>
          <p:cNvPr id="3" name="Content Placeholder 2"/>
          <p:cNvSpPr>
            <a:spLocks noGrp="1"/>
          </p:cNvSpPr>
          <p:nvPr>
            <p:ph idx="1"/>
          </p:nvPr>
        </p:nvSpPr>
        <p:spPr/>
        <p:txBody>
          <a:bodyPr>
            <a:normAutofit fontScale="77500" lnSpcReduction="20000"/>
          </a:bodyPr>
          <a:lstStyle/>
          <a:p>
            <a:r>
              <a:rPr lang="en-US" dirty="0"/>
              <a:t>Most Web search engines support Boolean searching techniques</a:t>
            </a:r>
          </a:p>
          <a:p>
            <a:r>
              <a:rPr lang="en-US" dirty="0"/>
              <a:t>Using Boolean searching to find Web pages about </a:t>
            </a:r>
          </a:p>
          <a:p>
            <a:pPr>
              <a:buNone/>
            </a:pPr>
            <a:r>
              <a:rPr lang="en-US" dirty="0"/>
              <a:t>    universities in British Columbia we can look for pages  matching   </a:t>
            </a:r>
          </a:p>
          <a:p>
            <a:pPr>
              <a:buNone/>
            </a:pPr>
            <a:r>
              <a:rPr lang="en-US" i="1" dirty="0"/>
              <a:t>                   British  AND Columbia  AND  Universities </a:t>
            </a:r>
          </a:p>
          <a:p>
            <a:endParaRPr lang="en-US" b="1" dirty="0"/>
          </a:p>
          <a:p>
            <a:r>
              <a:rPr lang="en-US" b="1" dirty="0"/>
              <a:t>The AND operator</a:t>
            </a:r>
            <a:r>
              <a:rPr lang="en-US" dirty="0"/>
              <a:t>: Note that in </a:t>
            </a:r>
            <a:r>
              <a:rPr lang="en-US" i="1" dirty="0"/>
              <a:t>Google </a:t>
            </a:r>
            <a:r>
              <a:rPr lang="en-US" dirty="0"/>
              <a:t>the word </a:t>
            </a:r>
            <a:r>
              <a:rPr lang="en-US" i="1" dirty="0"/>
              <a:t>“AND” </a:t>
            </a:r>
            <a:r>
              <a:rPr lang="en-US" dirty="0"/>
              <a:t>is not needed, although it is implicit</a:t>
            </a:r>
          </a:p>
          <a:p>
            <a:r>
              <a:rPr lang="en-US" i="1" dirty="0"/>
              <a:t>Google  </a:t>
            </a:r>
            <a:r>
              <a:rPr lang="en-US" dirty="0"/>
              <a:t>also supports the use of quotation marks to search for specific phrases: It may be more effective to search  for </a:t>
            </a:r>
          </a:p>
          <a:p>
            <a:pPr>
              <a:buNone/>
            </a:pPr>
            <a:r>
              <a:rPr lang="en-US" i="1" dirty="0"/>
              <a:t>            “British Columbia”  Universities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algn="ctr"/>
            <a:r>
              <a:rPr lang="en-US" dirty="0"/>
              <a:t>Web Page Searching  </a:t>
            </a:r>
          </a:p>
        </p:txBody>
      </p:sp>
      <p:sp>
        <p:nvSpPr>
          <p:cNvPr id="3" name="Content Placeholder 2"/>
          <p:cNvSpPr>
            <a:spLocks noGrp="1"/>
          </p:cNvSpPr>
          <p:nvPr>
            <p:ph idx="1"/>
          </p:nvPr>
        </p:nvSpPr>
        <p:spPr>
          <a:xfrm>
            <a:off x="457200" y="1143000"/>
            <a:ext cx="8229600" cy="5334000"/>
          </a:xfrm>
        </p:spPr>
        <p:txBody>
          <a:bodyPr>
            <a:normAutofit fontScale="70000" lnSpcReduction="20000"/>
          </a:bodyPr>
          <a:lstStyle/>
          <a:p>
            <a:r>
              <a:rPr lang="en-US" b="1" dirty="0"/>
              <a:t>The OR operator: </a:t>
            </a:r>
            <a:r>
              <a:rPr lang="en-US" dirty="0"/>
              <a:t>  In Google  “</a:t>
            </a:r>
            <a:r>
              <a:rPr lang="en-CA" dirty="0"/>
              <a:t>The OR operator, for which you may also use | (vertical bar), applies to the search terms immediately adjacent to it.”</a:t>
            </a:r>
            <a:endParaRPr lang="en-US" dirty="0"/>
          </a:p>
          <a:p>
            <a:r>
              <a:rPr lang="en-US" dirty="0"/>
              <a:t>In Google, the terms used for  searching </a:t>
            </a:r>
            <a:r>
              <a:rPr lang="en-US" dirty="0" err="1"/>
              <a:t>olympics</a:t>
            </a:r>
            <a:r>
              <a:rPr lang="en-US" dirty="0"/>
              <a:t> locations for 2014 or 2018  would be</a:t>
            </a:r>
          </a:p>
          <a:p>
            <a:pPr>
              <a:buNone/>
            </a:pPr>
            <a:r>
              <a:rPr lang="en-US" i="1" dirty="0"/>
              <a:t>            </a:t>
            </a:r>
            <a:r>
              <a:rPr lang="en-US" i="1" dirty="0" err="1"/>
              <a:t>olympics</a:t>
            </a:r>
            <a:r>
              <a:rPr lang="en-US" i="1" dirty="0"/>
              <a:t>  2014  OR 2018 </a:t>
            </a:r>
          </a:p>
          <a:p>
            <a:pPr>
              <a:buNone/>
            </a:pPr>
            <a:r>
              <a:rPr lang="en-US" i="1" dirty="0"/>
              <a:t>            </a:t>
            </a:r>
            <a:r>
              <a:rPr lang="en-US" i="1" dirty="0" err="1"/>
              <a:t>olympics</a:t>
            </a:r>
            <a:r>
              <a:rPr lang="en-US" i="1" dirty="0"/>
              <a:t>  2014 | 2018</a:t>
            </a:r>
          </a:p>
          <a:p>
            <a:pPr>
              <a:buNone/>
            </a:pPr>
            <a:r>
              <a:rPr lang="en-US" dirty="0"/>
              <a:t>          interpreted as </a:t>
            </a:r>
            <a:r>
              <a:rPr lang="en-US" i="1" dirty="0" err="1"/>
              <a:t>olympics</a:t>
            </a:r>
            <a:r>
              <a:rPr lang="en-US" i="1" dirty="0"/>
              <a:t> AND (2014 OR 2018)</a:t>
            </a:r>
          </a:p>
          <a:p>
            <a:pPr>
              <a:buNone/>
            </a:pPr>
            <a:r>
              <a:rPr lang="en-US" dirty="0"/>
              <a:t>    	To find universities in British Columbia or Ontario we would use</a:t>
            </a:r>
          </a:p>
          <a:p>
            <a:pPr>
              <a:buNone/>
            </a:pPr>
            <a:r>
              <a:rPr lang="en-US" i="1" dirty="0"/>
              <a:t>                        “British Columbia” OR Ontario universities</a:t>
            </a:r>
          </a:p>
          <a:p>
            <a:endParaRPr lang="en-US" b="1" dirty="0"/>
          </a:p>
          <a:p>
            <a:r>
              <a:rPr lang="en-US" b="1" dirty="0"/>
              <a:t>The NOT operator</a:t>
            </a:r>
            <a:r>
              <a:rPr lang="en-US" dirty="0"/>
              <a:t>:  To find </a:t>
            </a:r>
            <a:r>
              <a:rPr lang="en-US" dirty="0" err="1"/>
              <a:t>webpages</a:t>
            </a:r>
            <a:r>
              <a:rPr lang="en-US" dirty="0"/>
              <a:t> that deal with universities in Columbia  (but not in British Columbia)   we search for </a:t>
            </a:r>
          </a:p>
          <a:p>
            <a:pPr>
              <a:buNone/>
            </a:pPr>
            <a:r>
              <a:rPr lang="en-US" i="1" dirty="0"/>
              <a:t>          (Columbia AND Universities) NOT British</a:t>
            </a:r>
          </a:p>
          <a:p>
            <a:r>
              <a:rPr lang="en-US" dirty="0"/>
              <a:t>In Google, the word </a:t>
            </a:r>
            <a:r>
              <a:rPr lang="en-US" i="1" dirty="0"/>
              <a:t>NOT </a:t>
            </a:r>
            <a:r>
              <a:rPr lang="en-US" dirty="0"/>
              <a:t>is replaced by the symbol “-” (minus)</a:t>
            </a:r>
          </a:p>
          <a:p>
            <a:pPr>
              <a:buNone/>
            </a:pPr>
            <a:r>
              <a:rPr lang="en-US" i="1" dirty="0"/>
              <a:t>               Columbia   Universities  -British</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p:txBody>
          <a:bodyPr>
            <a:normAutofit/>
          </a:bodyPr>
          <a:lstStyle/>
          <a:p>
            <a:r>
              <a:rPr lang="en-US" sz="2800" dirty="0"/>
              <a:t>An island has two kinds of inhabitants, </a:t>
            </a:r>
            <a:r>
              <a:rPr lang="en-US" sz="2800" i="1" dirty="0"/>
              <a:t>knights</a:t>
            </a:r>
            <a:r>
              <a:rPr lang="en-US" sz="2800" dirty="0"/>
              <a:t>, who always tell the truth, and </a:t>
            </a:r>
            <a:r>
              <a:rPr lang="en-US" sz="2800" i="1" dirty="0"/>
              <a:t>knaves</a:t>
            </a:r>
            <a:r>
              <a:rPr lang="en-US" sz="2800" dirty="0"/>
              <a:t>, who always lie. </a:t>
            </a:r>
          </a:p>
          <a:p>
            <a:r>
              <a:rPr lang="en-US" sz="2800" dirty="0"/>
              <a:t>You go to the island and meet A and B. </a:t>
            </a:r>
          </a:p>
          <a:p>
            <a:pPr lvl="1"/>
            <a:r>
              <a:rPr lang="en-US" dirty="0"/>
              <a:t>A says “B is a knight.”</a:t>
            </a:r>
          </a:p>
          <a:p>
            <a:pPr lvl="1"/>
            <a:r>
              <a:rPr lang="en-US" dirty="0"/>
              <a:t>B says “The two of us are of opposite types.”</a:t>
            </a:r>
          </a:p>
          <a:p>
            <a:r>
              <a:rPr lang="en-US" sz="2800" b="1" dirty="0"/>
              <a:t>Puzzle :</a:t>
            </a:r>
            <a:r>
              <a:rPr lang="en-US" sz="2800" dirty="0"/>
              <a:t> What are the types of A and B?</a:t>
            </a:r>
          </a:p>
        </p:txBody>
      </p:sp>
      <p:pic>
        <p:nvPicPr>
          <p:cNvPr id="4" name="Picture 3" descr="0104.jpg"/>
          <p:cNvPicPr>
            <a:picLocks noChangeAspect="1"/>
          </p:cNvPicPr>
          <p:nvPr/>
        </p:nvPicPr>
        <p:blipFill>
          <a:blip r:embed="rId2" cstate="print"/>
          <a:stretch>
            <a:fillRect/>
          </a:stretch>
        </p:blipFill>
        <p:spPr>
          <a:xfrm>
            <a:off x="5867400" y="5295138"/>
            <a:ext cx="874014" cy="1029462"/>
          </a:xfrm>
          <a:prstGeom prst="rect">
            <a:avLst/>
          </a:prstGeom>
        </p:spPr>
      </p:pic>
      <p:sp>
        <p:nvSpPr>
          <p:cNvPr id="6" name="TextBox 5"/>
          <p:cNvSpPr txBox="1"/>
          <p:nvPr/>
        </p:nvSpPr>
        <p:spPr>
          <a:xfrm>
            <a:off x="6934200" y="5325070"/>
            <a:ext cx="1371600" cy="923330"/>
          </a:xfrm>
          <a:prstGeom prst="rect">
            <a:avLst/>
          </a:prstGeom>
          <a:noFill/>
        </p:spPr>
        <p:txBody>
          <a:bodyPr wrap="square" rtlCol="0">
            <a:spAutoFit/>
          </a:bodyPr>
          <a:lstStyle/>
          <a:p>
            <a:r>
              <a:rPr lang="en-US" dirty="0"/>
              <a:t>Raymond </a:t>
            </a:r>
            <a:r>
              <a:rPr lang="en-US" dirty="0" err="1"/>
              <a:t>Smullyan</a:t>
            </a:r>
            <a:endParaRPr lang="en-US" dirty="0"/>
          </a:p>
          <a:p>
            <a:r>
              <a:rPr lang="en-US" dirty="0"/>
              <a:t>(Born 1919)</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Logic Puzzles</a:t>
            </a:r>
          </a:p>
        </p:txBody>
      </p:sp>
      <p:sp>
        <p:nvSpPr>
          <p:cNvPr id="3" name="Content Placeholder 2"/>
          <p:cNvSpPr>
            <a:spLocks noGrp="1"/>
          </p:cNvSpPr>
          <p:nvPr>
            <p:ph idx="1"/>
          </p:nvPr>
        </p:nvSpPr>
        <p:spPr>
          <a:xfrm>
            <a:off x="457200" y="1143000"/>
            <a:ext cx="8229600" cy="5334000"/>
          </a:xfrm>
        </p:spPr>
        <p:txBody>
          <a:bodyPr>
            <a:normAutofit/>
          </a:bodyPr>
          <a:lstStyle/>
          <a:p>
            <a:r>
              <a:rPr lang="en-US" sz="2000" dirty="0"/>
              <a:t>An island has two kinds of inhabitants, </a:t>
            </a:r>
            <a:r>
              <a:rPr lang="en-US" sz="2000" i="1" dirty="0"/>
              <a:t>knights</a:t>
            </a:r>
            <a:r>
              <a:rPr lang="en-US" sz="2000" dirty="0"/>
              <a:t>, who always tell the truth, and </a:t>
            </a:r>
            <a:r>
              <a:rPr lang="en-US" sz="2000" i="1" dirty="0"/>
              <a:t>knaves</a:t>
            </a:r>
            <a:r>
              <a:rPr lang="en-US" sz="2000" dirty="0"/>
              <a:t>, who always lie. </a:t>
            </a:r>
          </a:p>
          <a:p>
            <a:r>
              <a:rPr lang="en-US" sz="2000" dirty="0"/>
              <a:t>You go to the island and meet A and B. </a:t>
            </a:r>
          </a:p>
          <a:p>
            <a:pPr lvl="1"/>
            <a:r>
              <a:rPr lang="en-US" sz="2000" dirty="0"/>
              <a:t>A says “B is a knight.”</a:t>
            </a:r>
          </a:p>
          <a:p>
            <a:pPr lvl="1"/>
            <a:r>
              <a:rPr lang="en-US" sz="2000" dirty="0"/>
              <a:t>B says “The two of us are of opposite types.”</a:t>
            </a:r>
          </a:p>
          <a:p>
            <a:r>
              <a:rPr lang="en-US" sz="2000" b="1" dirty="0"/>
              <a:t>Puzzle </a:t>
            </a:r>
            <a:r>
              <a:rPr lang="en-US" sz="2000" dirty="0"/>
              <a:t>: What are the types of A and B?</a:t>
            </a:r>
          </a:p>
          <a:p>
            <a:r>
              <a:rPr lang="en-US" sz="2000" b="1" dirty="0"/>
              <a:t>Solution: </a:t>
            </a:r>
            <a:r>
              <a:rPr lang="en-US" sz="2000" dirty="0"/>
              <a:t>Let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be the statements that A is a knight and B is a knight, respectively. So, then </a:t>
            </a:r>
            <a:r>
              <a:rPr lang="en-US" sz="2000" i="1" dirty="0">
                <a:sym typeface="Symbol"/>
              </a:rPr>
              <a:t>p</a:t>
            </a:r>
            <a:r>
              <a:rPr lang="en-US" sz="2000" dirty="0">
                <a:sym typeface="Symbol"/>
              </a:rPr>
              <a:t> represents the proposition that A is a knave and </a:t>
            </a:r>
            <a:r>
              <a:rPr lang="en-US" sz="2000" i="1" dirty="0">
                <a:sym typeface="Symbol"/>
              </a:rPr>
              <a:t>q</a:t>
            </a:r>
            <a:r>
              <a:rPr lang="en-US" sz="2000" dirty="0">
                <a:sym typeface="Symbol"/>
              </a:rPr>
              <a:t> that B is a knave.</a:t>
            </a:r>
          </a:p>
          <a:p>
            <a:pPr lvl="1"/>
            <a:r>
              <a:rPr lang="en-US" sz="1800" dirty="0">
                <a:sym typeface="Symbol"/>
              </a:rPr>
              <a:t>If A is a knight, then </a:t>
            </a:r>
            <a:r>
              <a:rPr lang="en-US" sz="1800" i="1" dirty="0">
                <a:latin typeface="Cambria Math" pitchFamily="18" charset="0"/>
                <a:ea typeface="Cambria Math" pitchFamily="18" charset="0"/>
                <a:sym typeface="Symbol"/>
              </a:rPr>
              <a:t>p</a:t>
            </a:r>
            <a:r>
              <a:rPr lang="en-US" sz="1800" dirty="0">
                <a:sym typeface="Symbol"/>
              </a:rPr>
              <a:t>  is  true. Since knights tell the truth, </a:t>
            </a:r>
            <a:r>
              <a:rPr lang="en-US" sz="1800" i="1" dirty="0">
                <a:sym typeface="Symbol"/>
              </a:rPr>
              <a:t>q </a:t>
            </a:r>
            <a:r>
              <a:rPr lang="en-US" sz="1800" dirty="0">
                <a:sym typeface="Symbol"/>
              </a:rPr>
              <a:t>must also be true. Then (</a:t>
            </a:r>
            <a:r>
              <a:rPr lang="en-US" sz="1800" dirty="0">
                <a:latin typeface="Cambria Math"/>
                <a:ea typeface="Cambria Math"/>
              </a:rPr>
              <a:t>p ∧</a:t>
            </a:r>
            <a:r>
              <a:rPr lang="en-US" sz="1800" i="1" dirty="0">
                <a:sym typeface="Symbol"/>
              </a:rPr>
              <a:t>  </a:t>
            </a:r>
            <a:r>
              <a:rPr lang="en-US" sz="1800" dirty="0">
                <a:latin typeface="Cambria Math"/>
                <a:ea typeface="Cambria Math"/>
              </a:rPr>
              <a:t>q)∨ (</a:t>
            </a:r>
            <a:r>
              <a:rPr lang="en-US" sz="1800" i="1" dirty="0">
                <a:sym typeface="Symbol"/>
              </a:rPr>
              <a:t></a:t>
            </a:r>
            <a:r>
              <a:rPr lang="en-US" sz="1800" dirty="0">
                <a:latin typeface="Cambria Math"/>
                <a:ea typeface="Cambria Math"/>
              </a:rPr>
              <a:t> p ∧</a:t>
            </a:r>
            <a:r>
              <a:rPr lang="en-US" sz="1800" i="1" dirty="0">
                <a:sym typeface="Symbol"/>
              </a:rPr>
              <a:t> </a:t>
            </a:r>
            <a:r>
              <a:rPr lang="en-US" sz="1800" i="1" dirty="0">
                <a:latin typeface="Cambria Math" pitchFamily="18" charset="0"/>
                <a:ea typeface="Cambria Math" pitchFamily="18" charset="0"/>
              </a:rPr>
              <a:t>q) </a:t>
            </a:r>
            <a:r>
              <a:rPr lang="en-US" sz="1800" dirty="0">
                <a:ea typeface="Cambria Math" pitchFamily="18" charset="0"/>
              </a:rPr>
              <a:t>would have to be true, but it is not. So, A is not a knight and therefore </a:t>
            </a:r>
            <a:r>
              <a:rPr lang="en-US" sz="1800" i="1" dirty="0">
                <a:sym typeface="Symbol"/>
              </a:rPr>
              <a:t>p </a:t>
            </a:r>
            <a:r>
              <a:rPr lang="en-US" sz="1800" dirty="0">
                <a:sym typeface="Symbol"/>
              </a:rPr>
              <a:t>must be true and we explore that possibility</a:t>
            </a:r>
            <a:r>
              <a:rPr lang="en-US" sz="1800" i="1" dirty="0">
                <a:sym typeface="Symbol"/>
              </a:rPr>
              <a:t>.</a:t>
            </a:r>
          </a:p>
          <a:p>
            <a:pPr lvl="1"/>
            <a:r>
              <a:rPr lang="en-US" sz="1800" dirty="0">
                <a:sym typeface="Symbol"/>
              </a:rPr>
              <a:t>If A is a knave, then B must not be a knight since knaves always lie. So, then both </a:t>
            </a:r>
            <a:r>
              <a:rPr lang="en-US" sz="1800" i="1" dirty="0">
                <a:sym typeface="Symbol"/>
              </a:rPr>
              <a:t>p </a:t>
            </a:r>
            <a:r>
              <a:rPr lang="en-US" sz="1800" dirty="0">
                <a:sym typeface="Symbol"/>
              </a:rPr>
              <a:t>and</a:t>
            </a:r>
            <a:r>
              <a:rPr lang="en-US" sz="1800" i="1" dirty="0">
                <a:sym typeface="Symbol"/>
              </a:rPr>
              <a:t> q </a:t>
            </a:r>
            <a:r>
              <a:rPr lang="en-US" sz="1800" dirty="0">
                <a:sym typeface="Symbol"/>
              </a:rPr>
              <a:t>hold, and thus </a:t>
            </a:r>
            <a:r>
              <a:rPr lang="en-US" sz="1800" b="1" dirty="0">
                <a:sym typeface="Symbol"/>
              </a:rPr>
              <a:t>both are knaves</a:t>
            </a:r>
            <a:r>
              <a:rPr lang="en-US" sz="1800" b="1" i="1" dirty="0">
                <a:sym typeface="Symbol"/>
              </a:rPr>
              <a:t>.</a:t>
            </a:r>
            <a:endParaRPr lang="en-US" sz="1800" b="1" dirty="0">
              <a:sym typeface="Symbo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Propositional Equivalences</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Tautologies, Contradictions, and Contingencies</a:t>
            </a:r>
          </a:p>
          <a:p>
            <a:r>
              <a:rPr lang="en-US" dirty="0"/>
              <a:t>Logical Equivalence</a:t>
            </a:r>
          </a:p>
          <a:p>
            <a:pPr lvl="1"/>
            <a:r>
              <a:rPr lang="en-US" dirty="0"/>
              <a:t>Important Logical Equivalences</a:t>
            </a:r>
          </a:p>
          <a:p>
            <a:pPr lvl="1"/>
            <a:r>
              <a:rPr lang="en-US" dirty="0"/>
              <a:t>Showing Logical Equivalence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Tautologies, Contradictions and Contingencies</a:t>
            </a:r>
          </a:p>
        </p:txBody>
      </p:sp>
      <p:sp>
        <p:nvSpPr>
          <p:cNvPr id="3" name="Content Placeholder 2"/>
          <p:cNvSpPr>
            <a:spLocks noGrp="1"/>
          </p:cNvSpPr>
          <p:nvPr>
            <p:ph idx="1"/>
          </p:nvPr>
        </p:nvSpPr>
        <p:spPr>
          <a:xfrm>
            <a:off x="457200" y="1600200"/>
            <a:ext cx="8229600" cy="4525963"/>
          </a:xfrm>
        </p:spPr>
        <p:txBody>
          <a:bodyPr>
            <a:normAutofit fontScale="92500"/>
          </a:bodyPr>
          <a:lstStyle/>
          <a:p>
            <a:r>
              <a:rPr lang="en-US" dirty="0"/>
              <a:t>A  tautology is a proposition which is always true.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t>contradiction</a:t>
            </a:r>
            <a:r>
              <a:rPr lang="en-US" dirty="0"/>
              <a:t> is a proposition which is always false.</a:t>
            </a:r>
          </a:p>
          <a:p>
            <a:pPr lvl="1"/>
            <a:r>
              <a:rPr lang="en-US" dirty="0"/>
              <a:t>Example: </a:t>
            </a: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p>
            <a:r>
              <a:rPr lang="en-US" dirty="0"/>
              <a:t>A  </a:t>
            </a:r>
            <a:r>
              <a:rPr lang="en-US" i="1" dirty="0"/>
              <a:t>contingency</a:t>
            </a:r>
            <a:r>
              <a:rPr lang="en-US" dirty="0"/>
              <a:t> is a proposition which is neither a tautology nor a contradiction, such as  </a:t>
            </a:r>
            <a:r>
              <a:rPr lang="en-US" i="1" dirty="0"/>
              <a:t>p</a:t>
            </a:r>
          </a:p>
          <a:p>
            <a:pPr>
              <a:buNone/>
            </a:pPr>
            <a:r>
              <a:rPr lang="en-US" dirty="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905000" y="5334000"/>
          <a:ext cx="6096000" cy="109728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37160">
                <a:tc>
                  <a:txBody>
                    <a:bodyPr/>
                    <a:lstStyle/>
                    <a:p>
                      <a:r>
                        <a:rPr lang="en-US" i="1" dirty="0">
                          <a:latin typeface="Cambria Math" pitchFamily="18" charset="0"/>
                          <a:ea typeface="Cambria Math" pitchFamily="18" charset="0"/>
                        </a:rPr>
                        <a:t>P</a:t>
                      </a:r>
                      <a:endParaRPr lang="en-US" b="0" i="1" dirty="0">
                        <a:solidFill>
                          <a:schemeClr val="tx1"/>
                        </a:solidFill>
                      </a:endParaRPr>
                    </a:p>
                  </a:txBody>
                  <a:tcPr/>
                </a:tc>
                <a:tc>
                  <a:txBody>
                    <a:bodyPr/>
                    <a:lstStyle/>
                    <a:p>
                      <a:r>
                        <a:rPr lang="en-US" dirty="0">
                          <a:latin typeface="Cambria Math"/>
                          <a:ea typeface="Cambria Math"/>
                        </a:rPr>
                        <a:t>¬</a:t>
                      </a:r>
                      <a:r>
                        <a:rPr lang="en-US" i="1" dirty="0">
                          <a:latin typeface="Cambria Math" pitchFamily="18" charset="0"/>
                          <a:ea typeface="Cambria Math" pitchFamily="18" charset="0"/>
                        </a:rPr>
                        <a:t>p</a:t>
                      </a:r>
                      <a:endParaRPr lang="en-US" dirty="0"/>
                    </a:p>
                  </a:txBody>
                  <a:tcPr/>
                </a:tc>
                <a:tc>
                  <a:txBody>
                    <a:bodyPr/>
                    <a:lstStyle/>
                    <a:p>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a:latin typeface="Cambria Math" pitchFamily="18" charset="0"/>
                          <a:ea typeface="Cambria Math" pitchFamily="18" charset="0"/>
                        </a:rPr>
                        <a:t>p</a:t>
                      </a:r>
                      <a:r>
                        <a:rPr lang="en-US" dirty="0"/>
                        <a:t> </a:t>
                      </a:r>
                      <a:r>
                        <a:rPr lang="en-US" dirty="0">
                          <a:latin typeface="Cambria Math"/>
                          <a:ea typeface="Cambria Math"/>
                        </a:rPr>
                        <a:t>∧¬</a:t>
                      </a:r>
                      <a:r>
                        <a:rPr lang="en-US" i="1" dirty="0">
                          <a:latin typeface="Cambria Math" pitchFamily="18" charset="0"/>
                          <a:ea typeface="Cambria Math" pitchFamily="18" charset="0"/>
                        </a:rPr>
                        <a:t>p</a:t>
                      </a:r>
                      <a:r>
                        <a:rPr lang="en-US" dirty="0"/>
                        <a:t> </a:t>
                      </a:r>
                    </a:p>
                  </a:txBody>
                  <a:tcPr/>
                </a:tc>
                <a:extLst>
                  <a:ext uri="{0D108BD9-81ED-4DB2-BD59-A6C34878D82A}">
                    <a16:rowId xmlns:a16="http://schemas.microsoft.com/office/drawing/2014/main" val="10000"/>
                  </a:ext>
                </a:extLst>
              </a:tr>
              <a:tr h="268612">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1"/>
                  </a:ext>
                </a:extLst>
              </a:tr>
              <a:tr h="213137">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Logically Equivalent</a:t>
            </a:r>
          </a:p>
        </p:txBody>
      </p:sp>
      <p:sp>
        <p:nvSpPr>
          <p:cNvPr id="3" name="Content Placeholder 2"/>
          <p:cNvSpPr>
            <a:spLocks noGrp="1"/>
          </p:cNvSpPr>
          <p:nvPr>
            <p:ph idx="1"/>
          </p:nvPr>
        </p:nvSpPr>
        <p:spPr>
          <a:xfrm>
            <a:off x="457200" y="1219200"/>
            <a:ext cx="8229600" cy="4906967"/>
          </a:xfrm>
        </p:spPr>
        <p:txBody>
          <a:bodyPr>
            <a:normAutofit/>
          </a:bodyPr>
          <a:lstStyle/>
          <a:p>
            <a:pPr marL="514350" indent="-514350"/>
            <a:r>
              <a:rPr lang="en-US" sz="2400" dirty="0"/>
              <a:t>Two compound propositions p and q are logically equivalent if  </a:t>
            </a:r>
            <a:r>
              <a:rPr lang="en-US" sz="2400" i="1" dirty="0" err="1">
                <a:latin typeface="Cambria Math" pitchFamily="18" charset="0"/>
                <a:ea typeface="Cambria Math" pitchFamily="18" charset="0"/>
              </a:rPr>
              <a:t>p↔q</a:t>
            </a:r>
            <a:r>
              <a:rPr lang="en-US" sz="2400" dirty="0"/>
              <a:t>  is a tautology.</a:t>
            </a:r>
          </a:p>
          <a:p>
            <a:pPr marL="514350" indent="-514350"/>
            <a:r>
              <a:rPr lang="en-US" sz="2400" dirty="0"/>
              <a:t>We write this as </a:t>
            </a:r>
            <a:r>
              <a:rPr lang="en-US" sz="2400" i="1" dirty="0" err="1">
                <a:latin typeface="Cambria Math" pitchFamily="18" charset="0"/>
                <a:ea typeface="Cambria Math" pitchFamily="18" charset="0"/>
              </a:rPr>
              <a:t>p</a:t>
            </a:r>
            <a:r>
              <a:rPr lang="en-US" sz="2400" i="1" dirty="0" err="1">
                <a:latin typeface="Cambria Math"/>
                <a:ea typeface="Cambria Math"/>
              </a:rPr>
              <a:t>⇔</a:t>
            </a:r>
            <a:r>
              <a:rPr lang="en-US" sz="2400" i="1" dirty="0" err="1">
                <a:latin typeface="Cambria Math" pitchFamily="18" charset="0"/>
                <a:ea typeface="Cambria Math" pitchFamily="18" charset="0"/>
              </a:rPr>
              <a:t>q</a:t>
            </a:r>
            <a:r>
              <a:rPr lang="en-US" sz="2400" dirty="0"/>
              <a:t>   or as </a:t>
            </a:r>
            <a:r>
              <a:rPr lang="en-US" sz="2400" i="1" dirty="0" err="1">
                <a:latin typeface="Cambria Math" pitchFamily="18" charset="0"/>
                <a:ea typeface="Cambria Math" pitchFamily="18" charset="0"/>
              </a:rPr>
              <a:t>p</a:t>
            </a:r>
            <a:r>
              <a:rPr lang="en-US" sz="2400" i="1" dirty="0" err="1">
                <a:latin typeface="Cambria Math"/>
                <a:ea typeface="Cambria Math"/>
              </a:rPr>
              <a:t>≡</a:t>
            </a:r>
            <a:r>
              <a:rPr lang="en-US" sz="2400" i="1" dirty="0" err="1">
                <a:latin typeface="Cambria Math" pitchFamily="18" charset="0"/>
                <a:ea typeface="Cambria Math" pitchFamily="18" charset="0"/>
              </a:rPr>
              <a:t>q</a:t>
            </a:r>
            <a:r>
              <a:rPr lang="en-US" sz="2400" dirty="0"/>
              <a:t> where </a:t>
            </a:r>
            <a:r>
              <a:rPr lang="en-US" sz="2400" i="1" dirty="0">
                <a:latin typeface="Cambria Math" pitchFamily="18" charset="0"/>
                <a:ea typeface="Cambria Math" pitchFamily="18" charset="0"/>
              </a:rPr>
              <a:t>p</a:t>
            </a:r>
            <a:r>
              <a:rPr lang="en-US" sz="2400" dirty="0"/>
              <a:t> and </a:t>
            </a:r>
            <a:r>
              <a:rPr lang="en-US" sz="2400" i="1" dirty="0">
                <a:latin typeface="Cambria Math" pitchFamily="18" charset="0"/>
                <a:ea typeface="Cambria Math" pitchFamily="18" charset="0"/>
              </a:rPr>
              <a:t>q</a:t>
            </a:r>
            <a:r>
              <a:rPr lang="en-US" sz="2400" dirty="0"/>
              <a:t> are compound propositions.</a:t>
            </a:r>
          </a:p>
          <a:p>
            <a:pPr marL="514350" indent="-514350"/>
            <a:r>
              <a:rPr lang="en-US" sz="2400" dirty="0"/>
              <a:t>Two compound propositions </a:t>
            </a:r>
            <a:r>
              <a:rPr lang="en-US" sz="2400" i="1" dirty="0">
                <a:latin typeface="Cambria Math" pitchFamily="18" charset="0"/>
                <a:ea typeface="Cambria Math" pitchFamily="18" charset="0"/>
              </a:rPr>
              <a:t>p</a:t>
            </a:r>
            <a:r>
              <a:rPr lang="en-US" sz="2400" dirty="0"/>
              <a:t> and </a:t>
            </a:r>
            <a:r>
              <a:rPr lang="en-US" sz="2400" i="1" dirty="0">
                <a:latin typeface="Cambria Math" pitchFamily="18" charset="0"/>
                <a:ea typeface="Cambria Math" pitchFamily="18" charset="0"/>
              </a:rPr>
              <a:t>q</a:t>
            </a:r>
            <a:r>
              <a:rPr lang="en-US" sz="2400" dirty="0"/>
              <a:t> are equivalent if and only if the columns in a truth table giving their truth values agree.</a:t>
            </a:r>
          </a:p>
          <a:p>
            <a:pPr marL="514350" indent="-514350"/>
            <a:r>
              <a:rPr lang="en-US" sz="2400" dirty="0"/>
              <a:t>This truth table show </a:t>
            </a:r>
            <a:r>
              <a:rPr lang="en-US" sz="2400" dirty="0">
                <a:latin typeface="Cambria Math"/>
                <a:ea typeface="Cambria Math"/>
              </a:rPr>
              <a:t>¬</a:t>
            </a:r>
            <a:r>
              <a:rPr lang="en-US" sz="2400" i="1" dirty="0">
                <a:latin typeface="Cambria Math" pitchFamily="18" charset="0"/>
                <a:ea typeface="Cambria Math" pitchFamily="18" charset="0"/>
              </a:rPr>
              <a:t>p </a:t>
            </a:r>
            <a:r>
              <a:rPr lang="en-US" sz="2400" dirty="0">
                <a:latin typeface="Cambria Math"/>
                <a:ea typeface="Cambria Math"/>
              </a:rPr>
              <a:t>∨ </a:t>
            </a:r>
            <a:r>
              <a:rPr lang="en-US" sz="2400" i="1" dirty="0">
                <a:latin typeface="Cambria Math" pitchFamily="18" charset="0"/>
                <a:ea typeface="Cambria Math" pitchFamily="18" charset="0"/>
              </a:rPr>
              <a:t>q  </a:t>
            </a:r>
            <a:r>
              <a:rPr lang="en-US" sz="2400" dirty="0">
                <a:ea typeface="Cambria Math" pitchFamily="18" charset="0"/>
              </a:rPr>
              <a:t>is equivalent to </a:t>
            </a:r>
            <a:r>
              <a:rPr lang="en-US" sz="2400" i="1" dirty="0">
                <a:latin typeface="Cambria Math" pitchFamily="18" charset="0"/>
                <a:ea typeface="Cambria Math" pitchFamily="18" charset="0"/>
              </a:rPr>
              <a:t>p </a:t>
            </a:r>
            <a:r>
              <a:rPr lang="en-US" sz="2400" i="1" dirty="0">
                <a:latin typeface="Cambria Math"/>
                <a:ea typeface="Cambria Math"/>
              </a:rPr>
              <a:t>→ </a:t>
            </a:r>
            <a:r>
              <a:rPr lang="en-US" sz="2400" i="1" dirty="0">
                <a:latin typeface="Cambria Math" pitchFamily="18" charset="0"/>
                <a:ea typeface="Cambria Math" pitchFamily="18" charset="0"/>
              </a:rPr>
              <a:t>q</a:t>
            </a:r>
            <a:endParaRPr lang="en-US" sz="2400" dirty="0"/>
          </a:p>
        </p:txBody>
      </p:sp>
      <p:graphicFrame>
        <p:nvGraphicFramePr>
          <p:cNvPr id="9" name="Content Placeholder 3"/>
          <p:cNvGraphicFramePr>
            <a:graphicFrameLocks/>
          </p:cNvGraphicFramePr>
          <p:nvPr/>
        </p:nvGraphicFramePr>
        <p:xfrm>
          <a:off x="1447800" y="4724400"/>
          <a:ext cx="6248401"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752601">
                  <a:extLst>
                    <a:ext uri="{9D8B030D-6E8A-4147-A177-3AD203B41FA5}">
                      <a16:colId xmlns:a16="http://schemas.microsoft.com/office/drawing/2014/main" val="20004"/>
                    </a:ext>
                  </a:extLst>
                </a:gridCol>
              </a:tblGrid>
              <a:tr h="370840">
                <a:tc>
                  <a:txBody>
                    <a:bodyPr/>
                    <a:lstStyle/>
                    <a:p>
                      <a:r>
                        <a:rPr lang="en-US" sz="1800" i="1" dirty="0">
                          <a:latin typeface="Cambria Math" pitchFamily="18" charset="0"/>
                          <a:ea typeface="Cambria Math" pitchFamily="18" charset="0"/>
                        </a:rPr>
                        <a:t>p</a:t>
                      </a:r>
                      <a:endParaRPr lang="en-US" dirty="0"/>
                    </a:p>
                  </a:txBody>
                  <a:tcPr/>
                </a:tc>
                <a:tc>
                  <a:txBody>
                    <a:bodyPr/>
                    <a:lstStyle/>
                    <a:p>
                      <a:r>
                        <a:rPr lang="en-US" sz="1800" i="1" dirty="0">
                          <a:latin typeface="Cambria Math" pitchFamily="18" charset="0"/>
                          <a:ea typeface="Cambria Math" pitchFamily="18" charset="0"/>
                        </a:rPr>
                        <a:t>q</a:t>
                      </a:r>
                      <a:r>
                        <a:rPr lang="en-US" sz="1800" dirty="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sz="1800" i="1" dirty="0">
                          <a:latin typeface="Cambria Math" pitchFamily="18" charset="0"/>
                          <a:ea typeface="Cambria Math" pitchFamily="18" charset="0"/>
                        </a:rPr>
                        <a:t>p </a:t>
                      </a:r>
                      <a:r>
                        <a:rPr lang="en-US" sz="1800" i="0" dirty="0">
                          <a:latin typeface="Cambria Math"/>
                          <a:ea typeface="Cambria Math"/>
                        </a:rPr>
                        <a:t>∨ </a:t>
                      </a:r>
                      <a:r>
                        <a:rPr lang="en-US" sz="1800" i="1" dirty="0">
                          <a:latin typeface="Cambria Math" pitchFamily="18" charset="0"/>
                          <a:ea typeface="Cambria Math" pitchFamily="18" charset="0"/>
                        </a:rPr>
                        <a:t>q</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a:latin typeface="Cambria Math" pitchFamily="18" charset="0"/>
                          <a:ea typeface="Cambria Math" pitchFamily="18" charset="0"/>
                        </a:rPr>
                        <a:t>p</a:t>
                      </a:r>
                      <a:r>
                        <a:rPr lang="en-US" sz="1800" i="1" dirty="0">
                          <a:latin typeface="Cambria Math"/>
                          <a:ea typeface="Cambria Math"/>
                        </a:rPr>
                        <a:t>→ </a:t>
                      </a:r>
                      <a:r>
                        <a:rPr lang="en-US" sz="1800" i="1" dirty="0">
                          <a:latin typeface="Cambria Math" pitchFamily="18" charset="0"/>
                          <a:ea typeface="Cambria Math" pitchFamily="18" charset="0"/>
                        </a:rPr>
                        <a:t>q</a:t>
                      </a:r>
                      <a:endParaRPr lang="en-US" dirty="0"/>
                    </a:p>
                  </a:txBody>
                  <a:tcPr/>
                </a:tc>
                <a:extLst>
                  <a:ext uri="{0D108BD9-81ED-4DB2-BD59-A6C34878D82A}">
                    <a16:rowId xmlns:a16="http://schemas.microsoft.com/office/drawing/2014/main" val="10000"/>
                  </a:ext>
                </a:extLst>
              </a:tr>
              <a:tr h="37084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1"/>
                  </a:ext>
                </a:extLst>
              </a:tr>
              <a:tr h="37084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37084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3"/>
                  </a:ext>
                </a:extLst>
              </a:tr>
              <a:tr h="37084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Outline</a:t>
            </a:r>
          </a:p>
        </p:txBody>
      </p:sp>
      <p:sp>
        <p:nvSpPr>
          <p:cNvPr id="3" name="Content Placeholder 2"/>
          <p:cNvSpPr>
            <a:spLocks noGrp="1"/>
          </p:cNvSpPr>
          <p:nvPr>
            <p:ph idx="1"/>
          </p:nvPr>
        </p:nvSpPr>
        <p:spPr/>
        <p:txBody>
          <a:bodyPr>
            <a:normAutofit fontScale="77500" lnSpcReduction="20000"/>
          </a:bodyPr>
          <a:lstStyle/>
          <a:p>
            <a:r>
              <a:rPr lang="en-US" dirty="0"/>
              <a:t>The Language of Propositions</a:t>
            </a:r>
          </a:p>
          <a:p>
            <a:pPr lvl="1"/>
            <a:r>
              <a:rPr lang="en-US" dirty="0"/>
              <a:t>Connectives</a:t>
            </a:r>
          </a:p>
          <a:p>
            <a:pPr lvl="1"/>
            <a:r>
              <a:rPr lang="en-US" dirty="0"/>
              <a:t>Truth Values</a:t>
            </a:r>
          </a:p>
          <a:p>
            <a:pPr lvl="1"/>
            <a:r>
              <a:rPr lang="en-US" dirty="0"/>
              <a:t>Truth Tables</a:t>
            </a:r>
          </a:p>
          <a:p>
            <a:r>
              <a:rPr lang="en-US" dirty="0"/>
              <a:t>Applications</a:t>
            </a:r>
          </a:p>
          <a:p>
            <a:pPr lvl="1"/>
            <a:r>
              <a:rPr lang="en-US" dirty="0"/>
              <a:t>Translating English Sentences</a:t>
            </a:r>
          </a:p>
          <a:p>
            <a:pPr lvl="1"/>
            <a:r>
              <a:rPr lang="en-US" dirty="0"/>
              <a:t>System Specifications</a:t>
            </a:r>
          </a:p>
          <a:p>
            <a:pPr lvl="1"/>
            <a:r>
              <a:rPr lang="en-US" dirty="0"/>
              <a:t>Boolean Searches</a:t>
            </a:r>
          </a:p>
          <a:p>
            <a:pPr lvl="1"/>
            <a:r>
              <a:rPr lang="en-US" dirty="0"/>
              <a:t>Logic Puzzles</a:t>
            </a:r>
          </a:p>
          <a:p>
            <a:r>
              <a:rPr lang="en-US" dirty="0"/>
              <a:t>Logical Equivalences</a:t>
            </a:r>
          </a:p>
          <a:p>
            <a:pPr lvl="1"/>
            <a:r>
              <a:rPr lang="en-US" dirty="0"/>
              <a:t>Important Equivalences</a:t>
            </a:r>
          </a:p>
          <a:p>
            <a:pPr lvl="1"/>
            <a:r>
              <a:rPr lang="en-US" dirty="0"/>
              <a:t>Showing Equivalence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Morgan’s Laws</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pic>
        <p:nvPicPr>
          <p:cNvPr id="11" name="Picture 10" descr="0106.jpg"/>
          <p:cNvPicPr>
            <a:picLocks noChangeAspect="1"/>
          </p:cNvPicPr>
          <p:nvPr/>
        </p:nvPicPr>
        <p:blipFill>
          <a:blip r:embed="rId6" cstate="print"/>
          <a:stretch>
            <a:fillRect/>
          </a:stretch>
        </p:blipFill>
        <p:spPr>
          <a:xfrm>
            <a:off x="6781800" y="1828800"/>
            <a:ext cx="1219200" cy="1424349"/>
          </a:xfrm>
          <a:prstGeom prst="rect">
            <a:avLst/>
          </a:prstGeom>
        </p:spPr>
      </p:pic>
      <p:sp>
        <p:nvSpPr>
          <p:cNvPr id="12" name="TextBox 11"/>
          <p:cNvSpPr txBox="1"/>
          <p:nvPr/>
        </p:nvSpPr>
        <p:spPr>
          <a:xfrm>
            <a:off x="6248400" y="3364468"/>
            <a:ext cx="2438400" cy="646331"/>
          </a:xfrm>
          <a:prstGeom prst="rect">
            <a:avLst/>
          </a:prstGeom>
          <a:noFill/>
        </p:spPr>
        <p:txBody>
          <a:bodyPr wrap="square" rtlCol="0">
            <a:spAutoFit/>
          </a:bodyPr>
          <a:lstStyle/>
          <a:p>
            <a:pPr algn="ctr"/>
            <a:r>
              <a:rPr lang="en-US" dirty="0"/>
              <a:t>Augustus De Morgan</a:t>
            </a:r>
          </a:p>
          <a:p>
            <a:pPr algn="ctr"/>
            <a:r>
              <a:rPr lang="en-US" dirty="0"/>
              <a:t>1806-1871</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 Morgan’s Laws</a:t>
            </a:r>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3886200"/>
          <a:ext cx="8610601" cy="20066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gridCol w="1752601">
                  <a:extLst>
                    <a:ext uri="{9D8B030D-6E8A-4147-A177-3AD203B41FA5}">
                      <a16:colId xmlns:a16="http://schemas.microsoft.com/office/drawing/2014/main" val="20006"/>
                    </a:ext>
                  </a:extLst>
                </a:gridCol>
              </a:tblGrid>
              <a:tr h="401320">
                <a:tc>
                  <a:txBody>
                    <a:bodyPr/>
                    <a:lstStyle/>
                    <a:p>
                      <a:r>
                        <a:rPr lang="en-US" b="0" i="1" dirty="0">
                          <a:latin typeface="Cambria Math" pitchFamily="18" charset="0"/>
                          <a:ea typeface="Cambria Math" pitchFamily="18" charset="0"/>
                        </a:rPr>
                        <a:t>p</a:t>
                      </a:r>
                    </a:p>
                  </a:txBody>
                  <a:tcPr/>
                </a:tc>
                <a:tc>
                  <a:txBody>
                    <a:bodyPr/>
                    <a:lstStyle/>
                    <a:p>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r>
                        <a:rPr lang="en-US" b="0" i="1" dirty="0" err="1">
                          <a:latin typeface="Cambria Math" pitchFamily="18" charset="0"/>
                          <a:ea typeface="Cambria Math" pitchFamily="18" charset="0"/>
                        </a:rPr>
                        <a:t>p</a:t>
                      </a:r>
                      <a:r>
                        <a:rPr lang="en-US" b="0" i="1" dirty="0" err="1">
                          <a:latin typeface="Cambria Math"/>
                          <a:ea typeface="Cambria Math"/>
                        </a:rPr>
                        <a:t>∨q</a:t>
                      </a:r>
                      <a:r>
                        <a:rPr lang="en-US" b="0" i="1" dirty="0">
                          <a:latin typeface="Cambria Math"/>
                          <a:ea typeface="Cambria Math"/>
                        </a:rPr>
                        <a:t>)</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Math"/>
                          <a:ea typeface="Cambria Math"/>
                        </a:rPr>
                        <a:t>¬</a:t>
                      </a:r>
                      <a:r>
                        <a:rPr lang="en-US" dirty="0"/>
                        <a:t>(</a:t>
                      </a:r>
                      <a:r>
                        <a:rPr lang="en-US" b="0" i="1" dirty="0" err="1">
                          <a:latin typeface="Cambria Math" pitchFamily="18" charset="0"/>
                          <a:ea typeface="Cambria Math" pitchFamily="18" charset="0"/>
                        </a:rPr>
                        <a:t>p</a:t>
                      </a:r>
                      <a:r>
                        <a:rPr lang="en-US" b="0" i="1" dirty="0" err="1">
                          <a:latin typeface="Cambria Math"/>
                          <a:ea typeface="Cambria Math"/>
                        </a:rPr>
                        <a:t>∨q</a:t>
                      </a:r>
                      <a:r>
                        <a:rPr lang="en-US" b="0" i="1" dirty="0">
                          <a:latin typeface="Cambria Math"/>
                          <a:ea typeface="Cambria Math"/>
                        </a:rPr>
                        <a:t>)</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a:latin typeface="Cambria Math"/>
                          <a:ea typeface="Cambria Math"/>
                        </a:rPr>
                        <a:t>¬</a:t>
                      </a:r>
                      <a:r>
                        <a:rPr lang="en-US" b="0" i="1" dirty="0">
                          <a:latin typeface="Cambria Math" pitchFamily="18" charset="0"/>
                          <a:ea typeface="Cambria Math" pitchFamily="18" charset="0"/>
                        </a:rPr>
                        <a:t>p</a:t>
                      </a:r>
                      <a:r>
                        <a:rPr lang="en-US" b="0" i="1" dirty="0">
                          <a:latin typeface="Cambria Math"/>
                          <a:ea typeface="Cambria Math"/>
                        </a:rPr>
                        <a:t>∧¬</a:t>
                      </a:r>
                      <a:r>
                        <a:rPr lang="en-US" b="0" i="1" dirty="0">
                          <a:latin typeface="Cambria Math" pitchFamily="18" charset="0"/>
                          <a:ea typeface="Cambria Math" pitchFamily="18" charset="0"/>
                        </a:rPr>
                        <a:t>q</a:t>
                      </a:r>
                    </a:p>
                  </a:txBody>
                  <a:tcPr/>
                </a:tc>
                <a:extLst>
                  <a:ext uri="{0D108BD9-81ED-4DB2-BD59-A6C34878D82A}">
                    <a16:rowId xmlns:a16="http://schemas.microsoft.com/office/drawing/2014/main" val="10000"/>
                  </a:ext>
                </a:extLst>
              </a:tr>
              <a:tr h="401320">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1"/>
                  </a:ext>
                </a:extLst>
              </a:tr>
              <a:tr h="401320">
                <a:tc>
                  <a:txBody>
                    <a:bodyPr/>
                    <a:lstStyle/>
                    <a:p>
                      <a:r>
                        <a:rPr lang="en-US" dirty="0"/>
                        <a:t>T</a:t>
                      </a:r>
                    </a:p>
                  </a:txBody>
                  <a:tcPr/>
                </a:tc>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2"/>
                  </a:ext>
                </a:extLst>
              </a:tr>
              <a:tr h="401320">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10003"/>
                  </a:ext>
                </a:extLst>
              </a:tr>
              <a:tr h="401320">
                <a:tc>
                  <a:txBody>
                    <a:bodyPr/>
                    <a:lstStyle/>
                    <a:p>
                      <a:r>
                        <a:rPr lang="en-US" dirty="0"/>
                        <a:t>F</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457200" y="3200400"/>
            <a:ext cx="7239000" cy="369332"/>
          </a:xfrm>
          <a:prstGeom prst="rect">
            <a:avLst/>
          </a:prstGeom>
          <a:noFill/>
        </p:spPr>
        <p:txBody>
          <a:bodyPr wrap="square" rtlCol="0">
            <a:spAutoFit/>
          </a:bodyPr>
          <a:lstStyle/>
          <a:p>
            <a:r>
              <a:rPr lang="en-US" dirty="0"/>
              <a:t>This truth table shows that De Morgan’s Second Law holds.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a:t>
            </a:r>
          </a:p>
        </p:txBody>
      </p:sp>
      <p:sp>
        <p:nvSpPr>
          <p:cNvPr id="3" name="Content Placeholder 2"/>
          <p:cNvSpPr>
            <a:spLocks noGrp="1"/>
          </p:cNvSpPr>
          <p:nvPr>
            <p:ph idx="1"/>
          </p:nvPr>
        </p:nvSpPr>
        <p:spPr/>
        <p:txBody>
          <a:bodyPr>
            <a:normAutofit fontScale="92500" lnSpcReduction="20000"/>
          </a:bodyPr>
          <a:lstStyle/>
          <a:p>
            <a:r>
              <a:rPr lang="en-US" dirty="0"/>
              <a:t>Identity Laws:                                  </a:t>
            </a:r>
          </a:p>
          <a:p>
            <a:endParaRPr lang="en-US" dirty="0"/>
          </a:p>
          <a:p>
            <a:r>
              <a:rPr lang="en-US" dirty="0"/>
              <a:t>Domination Laws:                           </a:t>
            </a:r>
          </a:p>
          <a:p>
            <a:endParaRPr lang="en-US" dirty="0"/>
          </a:p>
          <a:p>
            <a:r>
              <a:rPr lang="en-US" dirty="0"/>
              <a:t>Idempotent laws:                                </a:t>
            </a:r>
          </a:p>
          <a:p>
            <a:pPr>
              <a:buNone/>
            </a:pPr>
            <a:endParaRPr lang="en-US" dirty="0"/>
          </a:p>
          <a:p>
            <a:r>
              <a:rPr lang="en-US" dirty="0"/>
              <a:t>Double Negation Law:</a:t>
            </a:r>
          </a:p>
          <a:p>
            <a:pPr>
              <a:buNone/>
            </a:pPr>
            <a:endParaRPr lang="en-US" dirty="0"/>
          </a:p>
          <a:p>
            <a:r>
              <a:rPr lang="en-US" dirty="0"/>
              <a:t>Negation Laws:                                   </a:t>
            </a:r>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164973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16002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88105" y="2590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561272"/>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505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5814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417695"/>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38353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380672"/>
            <a:ext cx="1860233" cy="33432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Logical Equivalences</a:t>
            </a:r>
          </a:p>
        </p:txBody>
      </p:sp>
      <p:sp>
        <p:nvSpPr>
          <p:cNvPr id="3" name="Content Placeholder 2"/>
          <p:cNvSpPr>
            <a:spLocks noGrp="1"/>
          </p:cNvSpPr>
          <p:nvPr>
            <p:ph idx="1"/>
          </p:nvPr>
        </p:nvSpPr>
        <p:spPr/>
        <p:txBody>
          <a:bodyPr/>
          <a:lstStyle/>
          <a:p>
            <a:r>
              <a:rPr lang="en-US" dirty="0"/>
              <a:t>Commutative Laws:                              </a:t>
            </a:r>
          </a:p>
          <a:p>
            <a:pPr>
              <a:buNone/>
            </a:pPr>
            <a:endParaRPr lang="en-US" dirty="0"/>
          </a:p>
          <a:p>
            <a:r>
              <a:rPr lang="en-US" dirty="0"/>
              <a:t>Associative Laws:</a:t>
            </a:r>
          </a:p>
          <a:p>
            <a:pPr>
              <a:buNone/>
            </a:pPr>
            <a:endParaRPr lang="en-US" dirty="0"/>
          </a:p>
          <a:p>
            <a:r>
              <a:rPr lang="en-US" dirty="0"/>
              <a:t>Distributive Laws:</a:t>
            </a:r>
          </a:p>
          <a:p>
            <a:endParaRPr lang="en-US" dirty="0"/>
          </a:p>
          <a:p>
            <a:r>
              <a:rPr lang="en-US" dirty="0"/>
              <a:t>Absorption Laws:</a:t>
            </a:r>
          </a:p>
          <a:p>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214562"/>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2098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4025265" y="3427095"/>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4025265" y="2895600"/>
            <a:ext cx="3823335" cy="382905"/>
          </a:xfrm>
          <a:prstGeom prst="rect">
            <a:avLst/>
          </a:prstGeom>
        </p:spPr>
      </p:pic>
      <p:pic>
        <p:nvPicPr>
          <p:cNvPr id="13" name="Picture 12" descr="addin_tmp.png"/>
          <p:cNvPicPr>
            <a:picLocks noChangeAspect="1"/>
          </p:cNvPicPr>
          <p:nvPr>
            <p:custDataLst>
              <p:tags r:id="rId5"/>
            </p:custDataLst>
          </p:nvPr>
        </p:nvPicPr>
        <p:blipFill>
          <a:blip r:embed="rId14" cstate="print"/>
          <a:stretch>
            <a:fillRect/>
          </a:stretch>
        </p:blipFill>
        <p:spPr>
          <a:xfrm>
            <a:off x="3965257" y="41910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810000" y="48006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352800" y="57912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277927" y="5791200"/>
            <a:ext cx="2408873" cy="382905"/>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Logical Equivalences</a:t>
            </a:r>
          </a:p>
        </p:txBody>
      </p:sp>
      <p:pic>
        <p:nvPicPr>
          <p:cNvPr id="4" name="Content Placeholder 3" descr="table17.jpg"/>
          <p:cNvPicPr>
            <a:picLocks noGrp="1" noChangeAspect="1"/>
          </p:cNvPicPr>
          <p:nvPr>
            <p:ph idx="1"/>
          </p:nvPr>
        </p:nvPicPr>
        <p:blipFill>
          <a:blip r:embed="rId2" cstate="print"/>
          <a:stretch>
            <a:fillRect/>
          </a:stretch>
        </p:blipFill>
        <p:spPr>
          <a:xfrm>
            <a:off x="0" y="914400"/>
            <a:ext cx="4800600" cy="5120640"/>
          </a:xfrm>
        </p:spPr>
      </p:pic>
      <p:pic>
        <p:nvPicPr>
          <p:cNvPr id="5" name="Picture 4" descr="table18.jpg"/>
          <p:cNvPicPr>
            <a:picLocks noChangeAspect="1"/>
          </p:cNvPicPr>
          <p:nvPr/>
        </p:nvPicPr>
        <p:blipFill>
          <a:blip r:embed="rId3" cstate="print"/>
          <a:stretch>
            <a:fillRect/>
          </a:stretch>
        </p:blipFill>
        <p:spPr>
          <a:xfrm>
            <a:off x="4821382" y="1066800"/>
            <a:ext cx="4322618" cy="36576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Constructing New Logical Equivalences</a:t>
            </a:r>
          </a:p>
        </p:txBody>
      </p:sp>
      <p:sp>
        <p:nvSpPr>
          <p:cNvPr id="3" name="Content Placeholder 2"/>
          <p:cNvSpPr>
            <a:spLocks noGrp="1"/>
          </p:cNvSpPr>
          <p:nvPr>
            <p:ph idx="1"/>
          </p:nvPr>
        </p:nvSpPr>
        <p:spPr/>
        <p:txBody>
          <a:bodyPr>
            <a:normAutofit fontScale="85000" lnSpcReduction="20000"/>
          </a:bodyPr>
          <a:lstStyle/>
          <a:p>
            <a:r>
              <a:rPr lang="en-US" dirty="0"/>
              <a:t>We can show that two expressions are logically equivalent by developing a series of logically equivalent statements.</a:t>
            </a:r>
          </a:p>
          <a:p>
            <a:r>
              <a:rPr lang="en-US" dirty="0"/>
              <a:t>To prove that                 we produce a series of equivalences beginning with A and ending with B.</a:t>
            </a:r>
          </a:p>
          <a:p>
            <a:endParaRPr lang="en-US" dirty="0"/>
          </a:p>
          <a:p>
            <a:endParaRPr lang="en-US" dirty="0"/>
          </a:p>
          <a:p>
            <a:endParaRPr lang="en-US" dirty="0"/>
          </a:p>
          <a:p>
            <a:r>
              <a:rPr lang="en-US" dirty="0"/>
              <a:t>Keep in mind that whenever a proposition (represented by a propositional variable) occurs in the equivalences listed earlier, it may be replaced by an arbitrarily complex compound proposition.</a:t>
            </a:r>
          </a:p>
        </p:txBody>
      </p:sp>
      <p:pic>
        <p:nvPicPr>
          <p:cNvPr id="8" name="Picture 7" descr="addin_tmp.png"/>
          <p:cNvPicPr>
            <a:picLocks noChangeAspect="1"/>
          </p:cNvPicPr>
          <p:nvPr>
            <p:custDataLst>
              <p:tags r:id="rId1"/>
            </p:custDataLst>
          </p:nvPr>
        </p:nvPicPr>
        <p:blipFill>
          <a:blip r:embed="rId6" cstate="print"/>
          <a:stretch>
            <a:fillRect/>
          </a:stretch>
        </p:blipFill>
        <p:spPr>
          <a:xfrm>
            <a:off x="3529012"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p>
        </p:txBody>
      </p:sp>
      <p:sp>
        <p:nvSpPr>
          <p:cNvPr id="8" name="Content Placeholder 7"/>
          <p:cNvSpPr>
            <a:spLocks noGrp="1"/>
          </p:cNvSpPr>
          <p:nvPr>
            <p:ph idx="1"/>
          </p:nvPr>
        </p:nvSpPr>
        <p:spPr/>
        <p:txBody>
          <a:bodyPr/>
          <a:lstStyle/>
          <a:p>
            <a:r>
              <a:rPr lang="en-US" b="1" dirty="0"/>
              <a:t>Example</a:t>
            </a:r>
            <a:r>
              <a:rPr lang="en-US" dirty="0"/>
              <a:t>: Show that                               </a:t>
            </a:r>
          </a:p>
          <a:p>
            <a:pPr>
              <a:buNone/>
            </a:pPr>
            <a:r>
              <a:rPr lang="en-US" dirty="0"/>
              <a:t>	is logically equivalent to </a:t>
            </a:r>
          </a:p>
          <a:p>
            <a:endParaRPr lang="en-US" dirty="0"/>
          </a:p>
          <a:p>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4634865" y="1750695"/>
            <a:ext cx="2451735" cy="382905"/>
          </a:xfrm>
          <a:prstGeom prst="rect">
            <a:avLst/>
          </a:prstGeom>
        </p:spPr>
      </p:pic>
      <p:pic>
        <p:nvPicPr>
          <p:cNvPr id="14" name="Picture 13" descr="addin_tmp.png"/>
          <p:cNvPicPr>
            <a:picLocks noChangeAspect="1"/>
          </p:cNvPicPr>
          <p:nvPr>
            <p:custDataLst>
              <p:tags r:id="rId2"/>
            </p:custDataLst>
          </p:nvPr>
        </p:nvPicPr>
        <p:blipFill>
          <a:blip r:embed="rId5" cstate="print"/>
          <a:stretch>
            <a:fillRect/>
          </a:stretch>
        </p:blipFill>
        <p:spPr>
          <a:xfrm>
            <a:off x="5738812" y="2364105"/>
            <a:ext cx="1271588" cy="30289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Proofs</a:t>
            </a:r>
          </a:p>
        </p:txBody>
      </p:sp>
      <p:sp>
        <p:nvSpPr>
          <p:cNvPr id="8" name="Content Placeholder 7"/>
          <p:cNvSpPr>
            <a:spLocks noGrp="1"/>
          </p:cNvSpPr>
          <p:nvPr>
            <p:ph idx="1"/>
          </p:nvPr>
        </p:nvSpPr>
        <p:spPr/>
        <p:txBody>
          <a:bodyPr/>
          <a:lstStyle/>
          <a:p>
            <a:r>
              <a:rPr lang="en-US" b="1" dirty="0"/>
              <a:t>Example</a:t>
            </a:r>
            <a:r>
              <a:rPr lang="en-US" dirty="0"/>
              <a:t>: Show that                               </a:t>
            </a:r>
          </a:p>
          <a:p>
            <a:pPr>
              <a:buNone/>
            </a:pPr>
            <a:r>
              <a:rPr lang="en-US" dirty="0"/>
              <a:t>	is logically equivalent to </a:t>
            </a:r>
          </a:p>
          <a:p>
            <a:r>
              <a:rPr lang="en-US" b="1" dirty="0"/>
              <a:t>Solution</a:t>
            </a:r>
            <a:r>
              <a:rPr lang="en-US" dirty="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152400" y="3428999"/>
            <a:ext cx="8991600" cy="2567855"/>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4495800" y="17526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029200" y="2362200"/>
            <a:ext cx="1271588" cy="30289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Equivalence Proofs</a:t>
            </a:r>
          </a:p>
        </p:txBody>
      </p:sp>
      <p:sp>
        <p:nvSpPr>
          <p:cNvPr id="8" name="Content Placeholder 7"/>
          <p:cNvSpPr>
            <a:spLocks noGrp="1"/>
          </p:cNvSpPr>
          <p:nvPr>
            <p:ph idx="1"/>
          </p:nvPr>
        </p:nvSpPr>
        <p:spPr/>
        <p:txBody>
          <a:bodyPr/>
          <a:lstStyle/>
          <a:p>
            <a:r>
              <a:rPr lang="en-US" b="1" dirty="0"/>
              <a:t>Example</a:t>
            </a:r>
            <a:r>
              <a:rPr lang="en-US" dirty="0"/>
              <a:t>: Show that                               </a:t>
            </a:r>
          </a:p>
          <a:p>
            <a:pPr>
              <a:buNone/>
            </a:pPr>
            <a:r>
              <a:rPr lang="en-US" dirty="0"/>
              <a:t>            is a tautology. </a:t>
            </a:r>
          </a:p>
          <a:p>
            <a:pPr>
              <a:buNone/>
            </a:pPr>
            <a:endParaRPr lang="en-US" dirty="0"/>
          </a:p>
          <a:p>
            <a:pPr>
              <a:buNone/>
            </a:pPr>
            <a:endParaRPr lang="en-US" dirty="0"/>
          </a:p>
        </p:txBody>
      </p:sp>
      <p:pic>
        <p:nvPicPr>
          <p:cNvPr id="10" name="Picture 9" descr="addin_tmp.png"/>
          <p:cNvPicPr>
            <a:picLocks noChangeAspect="1"/>
          </p:cNvPicPr>
          <p:nvPr>
            <p:custDataLst>
              <p:tags r:id="rId1"/>
            </p:custDataLst>
          </p:nvPr>
        </p:nvPicPr>
        <p:blipFill>
          <a:blip r:embed="rId3" cstate="print"/>
          <a:stretch>
            <a:fillRect/>
          </a:stretch>
        </p:blipFill>
        <p:spPr>
          <a:xfrm>
            <a:off x="4038600" y="1752600"/>
            <a:ext cx="2700338" cy="38290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Equivalence Proofs</a:t>
            </a:r>
          </a:p>
        </p:txBody>
      </p:sp>
      <p:sp>
        <p:nvSpPr>
          <p:cNvPr id="8" name="Content Placeholder 7"/>
          <p:cNvSpPr>
            <a:spLocks noGrp="1"/>
          </p:cNvSpPr>
          <p:nvPr>
            <p:ph idx="1"/>
          </p:nvPr>
        </p:nvSpPr>
        <p:spPr/>
        <p:txBody>
          <a:bodyPr/>
          <a:lstStyle/>
          <a:p>
            <a:r>
              <a:rPr lang="en-US" b="1" dirty="0"/>
              <a:t>Example</a:t>
            </a:r>
            <a:r>
              <a:rPr lang="en-US" dirty="0"/>
              <a:t>: Show that                               </a:t>
            </a:r>
          </a:p>
          <a:p>
            <a:pPr>
              <a:buNone/>
            </a:pPr>
            <a:r>
              <a:rPr lang="en-US" dirty="0"/>
              <a:t>            is a tautology. </a:t>
            </a:r>
          </a:p>
          <a:p>
            <a:r>
              <a:rPr lang="en-US" b="1" dirty="0"/>
              <a:t>Solution</a:t>
            </a:r>
            <a:r>
              <a:rPr lang="en-US" dirty="0"/>
              <a:t>:</a:t>
            </a:r>
          </a:p>
          <a:p>
            <a:pPr>
              <a:buNone/>
            </a:pPr>
            <a:endParaRPr lang="en-US" dirty="0"/>
          </a:p>
        </p:txBody>
      </p:sp>
      <p:pic>
        <p:nvPicPr>
          <p:cNvPr id="16" name="Picture 15" descr="addin_tmp.png"/>
          <p:cNvPicPr>
            <a:picLocks noChangeAspect="1"/>
          </p:cNvPicPr>
          <p:nvPr>
            <p:custDataLst>
              <p:tags r:id="rId1"/>
            </p:custDataLst>
          </p:nvPr>
        </p:nvPicPr>
        <p:blipFill>
          <a:blip r:embed="rId4" cstate="print"/>
          <a:stretch>
            <a:fillRect/>
          </a:stretch>
        </p:blipFill>
        <p:spPr>
          <a:xfrm>
            <a:off x="239977" y="3733800"/>
            <a:ext cx="8751623" cy="2209800"/>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4114800" y="1752600"/>
            <a:ext cx="2700338" cy="3829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Language of Propositions</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a:t>Section 2:</a:t>
            </a:r>
            <a:br>
              <a:rPr lang="en-GB" dirty="0"/>
            </a:br>
            <a:r>
              <a:rPr lang="en-GB" dirty="0"/>
              <a:t>Predicate Logic</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Outline</a:t>
            </a:r>
          </a:p>
        </p:txBody>
      </p:sp>
      <p:sp>
        <p:nvSpPr>
          <p:cNvPr id="3" name="Content Placeholder 2"/>
          <p:cNvSpPr>
            <a:spLocks noGrp="1"/>
          </p:cNvSpPr>
          <p:nvPr>
            <p:ph idx="1"/>
          </p:nvPr>
        </p:nvSpPr>
        <p:spPr/>
        <p:txBody>
          <a:bodyPr>
            <a:normAutofit/>
          </a:bodyPr>
          <a:lstStyle/>
          <a:p>
            <a:r>
              <a:rPr lang="en-US" dirty="0"/>
              <a:t>Predicate Logic (First-Order Logic (FOL), Predicate Calculus)</a:t>
            </a:r>
          </a:p>
          <a:p>
            <a:pPr lvl="1"/>
            <a:r>
              <a:rPr lang="en-US" dirty="0"/>
              <a:t>The Language of Quantifiers</a:t>
            </a:r>
          </a:p>
          <a:p>
            <a:pPr lvl="1"/>
            <a:r>
              <a:rPr lang="en-US" dirty="0"/>
              <a:t>Logical Equivalences</a:t>
            </a:r>
          </a:p>
          <a:p>
            <a:pPr lvl="1"/>
            <a:r>
              <a:rPr lang="en-US" dirty="0"/>
              <a:t>Nested Quantifiers</a:t>
            </a:r>
          </a:p>
          <a:p>
            <a:pPr lvl="1"/>
            <a:r>
              <a:rPr lang="en-US" dirty="0"/>
              <a:t>Translation from Predicate Logic to English</a:t>
            </a:r>
          </a:p>
          <a:p>
            <a:pPr lvl="1"/>
            <a:r>
              <a:rPr lang="en-US" dirty="0"/>
              <a:t>Translation from English to Predicate Logic</a:t>
            </a:r>
          </a:p>
          <a:p>
            <a:endParaRPr lang="en-US" dirty="0"/>
          </a:p>
          <a:p>
            <a:pPr lvl="1">
              <a:buNone/>
            </a:pPr>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Predicates and Quantifiers</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Predicates </a:t>
            </a:r>
          </a:p>
          <a:p>
            <a:r>
              <a:rPr lang="en-US" dirty="0"/>
              <a:t>Variables</a:t>
            </a:r>
          </a:p>
          <a:p>
            <a:r>
              <a:rPr lang="en-US" dirty="0"/>
              <a:t>Quantifiers</a:t>
            </a:r>
          </a:p>
          <a:p>
            <a:pPr lvl="1"/>
            <a:r>
              <a:rPr lang="en-US" dirty="0"/>
              <a:t>Universal Quantifier</a:t>
            </a:r>
          </a:p>
          <a:p>
            <a:pPr lvl="1"/>
            <a:r>
              <a:rPr lang="en-US" dirty="0"/>
              <a:t>Existential Quantifier</a:t>
            </a:r>
          </a:p>
          <a:p>
            <a:r>
              <a:rPr lang="en-US" dirty="0"/>
              <a:t>Negating Quantifiers</a:t>
            </a:r>
          </a:p>
          <a:p>
            <a:pPr lvl="1"/>
            <a:r>
              <a:rPr lang="en-US" dirty="0"/>
              <a:t>De Morgan’s Laws for Quantifiers</a:t>
            </a:r>
          </a:p>
          <a:p>
            <a:r>
              <a:rPr lang="en-US" dirty="0"/>
              <a:t>Translating English to Logic</a:t>
            </a:r>
          </a:p>
          <a:p>
            <a:endParaRPr lang="en-US" dirty="0"/>
          </a:p>
          <a:p>
            <a:pPr lvl="1">
              <a:buNone/>
            </a:pPr>
            <a:endParaRPr lang="en-US" dirty="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 Not Enough</a:t>
            </a:r>
          </a:p>
        </p:txBody>
      </p:sp>
      <p:sp>
        <p:nvSpPr>
          <p:cNvPr id="3" name="Content Placeholder 2"/>
          <p:cNvSpPr>
            <a:spLocks noGrp="1"/>
          </p:cNvSpPr>
          <p:nvPr>
            <p:ph idx="1"/>
          </p:nvPr>
        </p:nvSpPr>
        <p:spPr/>
        <p:txBody>
          <a:bodyPr>
            <a:normAutofit/>
          </a:bodyPr>
          <a:lstStyle/>
          <a:p>
            <a:r>
              <a:rPr lang="en-US" dirty="0"/>
              <a:t>If we have: </a:t>
            </a:r>
          </a:p>
          <a:p>
            <a:pPr lvl="1">
              <a:buNone/>
            </a:pPr>
            <a:r>
              <a:rPr lang="en-US" dirty="0"/>
              <a:t>“All men are mortal.”</a:t>
            </a:r>
          </a:p>
          <a:p>
            <a:pPr lvl="1">
              <a:buNone/>
            </a:pPr>
            <a:r>
              <a:rPr lang="en-US" dirty="0"/>
              <a:t>“Socrates is a man.”</a:t>
            </a:r>
          </a:p>
          <a:p>
            <a:r>
              <a:rPr lang="en-US" dirty="0"/>
              <a:t>Does it follow that “Socrates is mortal?”</a:t>
            </a:r>
          </a:p>
          <a:p>
            <a:r>
              <a:rPr lang="en-US" dirty="0"/>
              <a:t>Can’t  be represented in propositional logic. Need a language that talks about objects, their properties, and their relations. </a:t>
            </a:r>
          </a:p>
          <a:p>
            <a:r>
              <a:rPr lang="en-US" dirty="0"/>
              <a:t>Later we’ll see how to draw inferences.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Introducing Predicate Logic</a:t>
            </a:r>
          </a:p>
        </p:txBody>
      </p:sp>
      <p:sp>
        <p:nvSpPr>
          <p:cNvPr id="3" name="Content Placeholder 2"/>
          <p:cNvSpPr>
            <a:spLocks noGrp="1"/>
          </p:cNvSpPr>
          <p:nvPr>
            <p:ph idx="1"/>
          </p:nvPr>
        </p:nvSpPr>
        <p:spPr/>
        <p:txBody>
          <a:bodyPr>
            <a:normAutofit fontScale="92500"/>
          </a:bodyPr>
          <a:lstStyle/>
          <a:p>
            <a:r>
              <a:rPr lang="en-US" dirty="0"/>
              <a:t>Predicate logic uses the following new features:</a:t>
            </a:r>
          </a:p>
          <a:p>
            <a:pPr lvl="1"/>
            <a:r>
              <a:rPr lang="en-US" dirty="0"/>
              <a:t>Variables:   </a:t>
            </a:r>
            <a:r>
              <a:rPr lang="en-US" i="1" dirty="0"/>
              <a:t>x</a:t>
            </a:r>
            <a:r>
              <a:rPr lang="en-US" dirty="0"/>
              <a:t>, </a:t>
            </a:r>
            <a:r>
              <a:rPr lang="en-US" i="1" dirty="0"/>
              <a:t>y</a:t>
            </a:r>
            <a:r>
              <a:rPr lang="en-US" dirty="0"/>
              <a:t>, </a:t>
            </a:r>
            <a:r>
              <a:rPr lang="en-US" i="1" dirty="0"/>
              <a:t>z</a:t>
            </a:r>
          </a:p>
          <a:p>
            <a:pPr lvl="1"/>
            <a:r>
              <a:rPr lang="en-US" dirty="0"/>
              <a:t>Predicates:</a:t>
            </a:r>
            <a:r>
              <a:rPr lang="en-US" i="1" dirty="0"/>
              <a:t>  </a:t>
            </a:r>
            <a:r>
              <a:rPr lang="en-US" dirty="0"/>
              <a:t> </a:t>
            </a:r>
            <a:r>
              <a:rPr lang="en-US" i="1" dirty="0"/>
              <a:t>P</a:t>
            </a:r>
            <a:r>
              <a:rPr lang="en-US" dirty="0"/>
              <a:t>(</a:t>
            </a:r>
            <a:r>
              <a:rPr lang="en-US" i="1" dirty="0"/>
              <a:t>x</a:t>
            </a:r>
            <a:r>
              <a:rPr lang="en-US" dirty="0"/>
              <a:t>), </a:t>
            </a:r>
            <a:r>
              <a:rPr lang="en-US" i="1" dirty="0"/>
              <a:t>M</a:t>
            </a:r>
            <a:r>
              <a:rPr lang="en-US" dirty="0"/>
              <a:t>(</a:t>
            </a:r>
            <a:r>
              <a:rPr lang="en-US" i="1" dirty="0"/>
              <a:t>x</a:t>
            </a:r>
            <a:r>
              <a:rPr lang="en-US" dirty="0"/>
              <a:t>)</a:t>
            </a:r>
          </a:p>
          <a:p>
            <a:pPr lvl="1"/>
            <a:r>
              <a:rPr lang="en-US" dirty="0"/>
              <a:t>Quantifiers </a:t>
            </a:r>
          </a:p>
          <a:p>
            <a:r>
              <a:rPr lang="en-US" i="1" dirty="0"/>
              <a:t>Propositional functions</a:t>
            </a:r>
            <a:r>
              <a:rPr lang="en-US" dirty="0"/>
              <a:t> are a generalization of propositions. </a:t>
            </a:r>
          </a:p>
          <a:p>
            <a:pPr lvl="1"/>
            <a:r>
              <a:rPr lang="en-US" dirty="0"/>
              <a:t>They contain variables and a predicate, e.g., </a:t>
            </a:r>
            <a:r>
              <a:rPr lang="en-US" i="1" dirty="0"/>
              <a:t>P</a:t>
            </a:r>
            <a:r>
              <a:rPr lang="en-US" dirty="0"/>
              <a:t>(</a:t>
            </a:r>
            <a:r>
              <a:rPr lang="en-US" i="1" dirty="0"/>
              <a:t>x</a:t>
            </a:r>
            <a:r>
              <a:rPr lang="en-US" dirty="0"/>
              <a:t>)</a:t>
            </a:r>
          </a:p>
          <a:p>
            <a:pPr lvl="1"/>
            <a:r>
              <a:rPr lang="en-US" dirty="0"/>
              <a:t>Variables can be replaced by elements from their </a:t>
            </a:r>
            <a:r>
              <a:rPr lang="en-US" i="1" dirty="0"/>
              <a:t>domain</a:t>
            </a:r>
            <a:r>
              <a:rPr lang="en-US" dirty="0"/>
              <a:t>.</a:t>
            </a:r>
          </a:p>
          <a:p>
            <a:pPr lvl="1"/>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Propositional Functions</a:t>
            </a:r>
          </a:p>
        </p:txBody>
      </p:sp>
      <p:sp>
        <p:nvSpPr>
          <p:cNvPr id="3" name="Content Placeholder 2"/>
          <p:cNvSpPr>
            <a:spLocks noGrp="1"/>
          </p:cNvSpPr>
          <p:nvPr>
            <p:ph idx="1"/>
          </p:nvPr>
        </p:nvSpPr>
        <p:spPr/>
        <p:txBody>
          <a:bodyPr>
            <a:normAutofit fontScale="77500" lnSpcReduction="20000"/>
          </a:bodyPr>
          <a:lstStyle/>
          <a:p>
            <a:r>
              <a:rPr lang="en-US" dirty="0"/>
              <a:t>Propositional functions become propositions (and have truth values) when their variables are each replaced by a value from the </a:t>
            </a:r>
            <a:r>
              <a:rPr lang="en-US" i="1" dirty="0"/>
              <a:t>domain </a:t>
            </a:r>
            <a:r>
              <a:rPr lang="en-US" dirty="0"/>
              <a:t>(or  </a:t>
            </a:r>
            <a:r>
              <a:rPr lang="en-US" i="1" dirty="0"/>
              <a:t>bound</a:t>
            </a:r>
            <a:r>
              <a:rPr lang="en-US" dirty="0"/>
              <a:t> by a quantifier, as we will see later).</a:t>
            </a:r>
          </a:p>
          <a:p>
            <a:r>
              <a:rPr lang="en-US" dirty="0"/>
              <a:t>The statement </a:t>
            </a:r>
            <a:r>
              <a:rPr lang="en-US" i="1" dirty="0"/>
              <a:t>P(x) </a:t>
            </a:r>
            <a:r>
              <a:rPr lang="en-US" dirty="0"/>
              <a:t>is said to be the value of the propositional function </a:t>
            </a:r>
            <a:r>
              <a:rPr lang="en-US" i="1" dirty="0"/>
              <a:t>P</a:t>
            </a:r>
            <a:r>
              <a:rPr lang="en-US" dirty="0"/>
              <a:t> at </a:t>
            </a:r>
            <a:r>
              <a:rPr lang="en-US" i="1" dirty="0"/>
              <a:t>x</a:t>
            </a:r>
            <a:r>
              <a:rPr lang="en-US" dirty="0"/>
              <a:t>. </a:t>
            </a:r>
          </a:p>
          <a:p>
            <a:r>
              <a:rPr lang="en-US" dirty="0"/>
              <a:t>For example, let</a:t>
            </a:r>
            <a:r>
              <a:rPr lang="en-US" i="1" dirty="0"/>
              <a:t> P(x)</a:t>
            </a:r>
            <a:r>
              <a:rPr lang="en-US" dirty="0"/>
              <a:t> denote  “</a:t>
            </a:r>
            <a:r>
              <a:rPr lang="en-US" i="1" dirty="0"/>
              <a:t>x</a:t>
            </a:r>
            <a:r>
              <a:rPr lang="en-US" dirty="0"/>
              <a:t> &gt; </a:t>
            </a:r>
            <a:r>
              <a:rPr lang="en-US" dirty="0">
                <a:latin typeface="Cambria Math" pitchFamily="18" charset="0"/>
                <a:ea typeface="Cambria Math" pitchFamily="18" charset="0"/>
              </a:rPr>
              <a:t>0”</a:t>
            </a:r>
            <a:r>
              <a:rPr lang="en-US" dirty="0"/>
              <a:t> and the domain be the integers. Then:</a:t>
            </a:r>
          </a:p>
          <a:p>
            <a:pPr marL="850392" lvl="1" indent="-457200">
              <a:buNone/>
            </a:pPr>
            <a:r>
              <a:rPr lang="en-US" dirty="0"/>
              <a:t>P(-</a:t>
            </a:r>
            <a:r>
              <a:rPr lang="en-US" dirty="0">
                <a:latin typeface="Cambria Math" pitchFamily="18" charset="0"/>
                <a:ea typeface="Cambria Math" pitchFamily="18" charset="0"/>
              </a:rPr>
              <a:t>3</a:t>
            </a:r>
            <a:r>
              <a:rPr lang="en-US" dirty="0"/>
              <a:t>)   is false.</a:t>
            </a:r>
          </a:p>
          <a:p>
            <a:pPr marL="850392" lvl="1" indent="-457200">
              <a:buNone/>
            </a:pPr>
            <a:r>
              <a:rPr lang="en-US" dirty="0"/>
              <a:t>P(</a:t>
            </a:r>
            <a:r>
              <a:rPr lang="en-US" dirty="0">
                <a:latin typeface="Cambria Math" pitchFamily="18" charset="0"/>
                <a:ea typeface="Cambria Math" pitchFamily="18" charset="0"/>
              </a:rPr>
              <a:t>0</a:t>
            </a:r>
            <a:r>
              <a:rPr lang="en-US" dirty="0"/>
              <a:t>)   is false.</a:t>
            </a:r>
          </a:p>
          <a:p>
            <a:pPr marL="850392" lvl="1" indent="-457200">
              <a:buNone/>
            </a:pPr>
            <a:r>
              <a:rPr lang="en-US" dirty="0"/>
              <a:t>P(</a:t>
            </a:r>
            <a:r>
              <a:rPr lang="en-US" dirty="0">
                <a:latin typeface="Cambria Math" pitchFamily="18" charset="0"/>
                <a:ea typeface="Cambria Math" pitchFamily="18" charset="0"/>
              </a:rPr>
              <a:t>3</a:t>
            </a:r>
            <a:r>
              <a:rPr lang="en-US" dirty="0"/>
              <a:t>)  is true. </a:t>
            </a:r>
          </a:p>
          <a:p>
            <a:r>
              <a:rPr lang="en-US" dirty="0"/>
              <a:t>Often the domain is denoted by </a:t>
            </a:r>
            <a:r>
              <a:rPr lang="en-US" i="1" dirty="0"/>
              <a:t>U</a:t>
            </a:r>
            <a:r>
              <a:rPr lang="en-US" dirty="0"/>
              <a:t>. So in this example </a:t>
            </a:r>
            <a:r>
              <a:rPr lang="en-US" i="1" dirty="0"/>
              <a:t>U</a:t>
            </a:r>
            <a:r>
              <a:rPr lang="en-US" dirty="0"/>
              <a:t> is the integers.</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Propositional Functions</a:t>
            </a:r>
          </a:p>
        </p:txBody>
      </p:sp>
      <p:sp>
        <p:nvSpPr>
          <p:cNvPr id="3" name="Content Placeholder 2"/>
          <p:cNvSpPr>
            <a:spLocks noGrp="1"/>
          </p:cNvSpPr>
          <p:nvPr>
            <p:ph idx="1"/>
          </p:nvPr>
        </p:nvSpPr>
        <p:spPr>
          <a:xfrm>
            <a:off x="457200" y="1066800"/>
            <a:ext cx="8229600" cy="5486400"/>
          </a:xfrm>
        </p:spPr>
        <p:txBody>
          <a:bodyPr>
            <a:normAutofit fontScale="77500" lnSpcReduction="20000"/>
          </a:bodyPr>
          <a:lstStyle/>
          <a:p>
            <a:r>
              <a:rPr lang="en-US" dirty="0"/>
              <a:t>Let “</a:t>
            </a:r>
            <a:r>
              <a:rPr lang="en-US" i="1" dirty="0"/>
              <a:t>x</a:t>
            </a:r>
            <a:r>
              <a:rPr lang="en-US" dirty="0"/>
              <a:t> + </a:t>
            </a:r>
            <a:r>
              <a:rPr lang="en-US" i="1" dirty="0"/>
              <a:t>y</a:t>
            </a:r>
            <a:r>
              <a:rPr lang="en-US" dirty="0"/>
              <a:t> = </a:t>
            </a:r>
            <a:r>
              <a:rPr lang="en-US" i="1" dirty="0"/>
              <a:t>z” </a:t>
            </a:r>
            <a:r>
              <a:rPr lang="en-US" dirty="0"/>
              <a:t>be denoted by  </a:t>
            </a:r>
            <a:r>
              <a:rPr lang="en-US" i="1" dirty="0"/>
              <a:t>R</a:t>
            </a:r>
            <a:r>
              <a:rPr lang="en-US" dirty="0"/>
              <a:t>(</a:t>
            </a:r>
            <a:r>
              <a:rPr lang="en-US" i="1" dirty="0"/>
              <a:t>x, y, z</a:t>
            </a:r>
            <a:r>
              <a:rPr lang="en-US" dirty="0"/>
              <a:t>)</a:t>
            </a:r>
            <a:r>
              <a:rPr lang="en-US" i="1" dirty="0"/>
              <a:t> </a:t>
            </a:r>
            <a:r>
              <a:rPr lang="en-US" dirty="0"/>
              <a:t>and </a:t>
            </a:r>
            <a:r>
              <a:rPr lang="en-US" i="1" dirty="0"/>
              <a:t>U</a:t>
            </a:r>
            <a:r>
              <a:rPr lang="en-US" dirty="0"/>
              <a:t> (for all three variables) be the integers. Find these truth values:</a:t>
            </a:r>
            <a:r>
              <a:rPr lang="en-US" i="1" dirty="0"/>
              <a:t> </a:t>
            </a:r>
            <a:endParaRPr lang="en-US" dirty="0"/>
          </a:p>
          <a:p>
            <a:pPr lvl="1">
              <a:buNone/>
            </a:pPr>
            <a:r>
              <a:rPr lang="en-US" dirty="0"/>
              <a:t>R(</a:t>
            </a:r>
            <a:r>
              <a:rPr lang="en-US" dirty="0">
                <a:latin typeface="Cambria Math" pitchFamily="18" charset="0"/>
                <a:ea typeface="Cambria Math" pitchFamily="18" charset="0"/>
              </a:rPr>
              <a:t>2,-1</a:t>
            </a:r>
            <a:r>
              <a:rPr lang="en-US" dirty="0"/>
              <a:t>,</a:t>
            </a:r>
            <a:r>
              <a:rPr lang="en-US" dirty="0">
                <a:latin typeface="Cambria Math" pitchFamily="18" charset="0"/>
                <a:ea typeface="Cambria Math" pitchFamily="18" charset="0"/>
              </a:rPr>
              <a:t>5</a:t>
            </a:r>
            <a:r>
              <a:rPr lang="en-US" dirty="0"/>
              <a:t>)</a:t>
            </a:r>
          </a:p>
          <a:p>
            <a:pPr lvl="2">
              <a:buNone/>
            </a:pPr>
            <a:endParaRPr lang="en-US" b="1" dirty="0"/>
          </a:p>
          <a:p>
            <a:pPr lvl="1">
              <a:buNone/>
            </a:pPr>
            <a:r>
              <a:rPr lang="en-US" dirty="0"/>
              <a:t>R(</a:t>
            </a:r>
            <a:r>
              <a:rPr lang="en-US" dirty="0">
                <a:latin typeface="Cambria Math" pitchFamily="18" charset="0"/>
                <a:ea typeface="Cambria Math" pitchFamily="18" charset="0"/>
              </a:rPr>
              <a:t>3,4,7</a:t>
            </a:r>
            <a:r>
              <a:rPr lang="en-US" dirty="0"/>
              <a:t>)</a:t>
            </a:r>
          </a:p>
          <a:p>
            <a:pPr lvl="2">
              <a:buNone/>
            </a:pPr>
            <a:endParaRPr lang="en-US" dirty="0"/>
          </a:p>
          <a:p>
            <a:pPr lvl="1">
              <a:buNone/>
            </a:pPr>
            <a:r>
              <a:rPr lang="en-US" dirty="0"/>
              <a:t>R(</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endParaRPr lang="en-US" b="1" dirty="0"/>
          </a:p>
          <a:p>
            <a:r>
              <a:rPr lang="en-US" dirty="0"/>
              <a:t>Now let  “</a:t>
            </a:r>
            <a:r>
              <a:rPr lang="en-US" i="1" dirty="0"/>
              <a:t>x</a:t>
            </a:r>
            <a:r>
              <a:rPr lang="en-US" dirty="0"/>
              <a:t> - </a:t>
            </a:r>
            <a:r>
              <a:rPr lang="en-US" i="1" dirty="0"/>
              <a:t>y</a:t>
            </a:r>
            <a:r>
              <a:rPr lang="en-US" dirty="0"/>
              <a:t> = </a:t>
            </a:r>
            <a:r>
              <a:rPr lang="en-US" i="1" dirty="0"/>
              <a:t>z” </a:t>
            </a:r>
            <a:r>
              <a:rPr lang="en-US" dirty="0"/>
              <a:t>be denoted by </a:t>
            </a:r>
            <a:r>
              <a:rPr lang="en-US" i="1" dirty="0"/>
              <a:t>Q</a:t>
            </a:r>
            <a:r>
              <a:rPr lang="en-US" dirty="0"/>
              <a:t>(</a:t>
            </a:r>
            <a:r>
              <a:rPr lang="en-US" i="1" dirty="0"/>
              <a:t>x</a:t>
            </a:r>
            <a:r>
              <a:rPr lang="en-US" dirty="0"/>
              <a:t>, </a:t>
            </a:r>
            <a:r>
              <a:rPr lang="en-US" i="1" dirty="0"/>
              <a:t>y</a:t>
            </a:r>
            <a:r>
              <a:rPr lang="en-US" dirty="0"/>
              <a:t>, </a:t>
            </a:r>
            <a:r>
              <a:rPr lang="en-US" i="1" dirty="0"/>
              <a:t>z</a:t>
            </a:r>
            <a:r>
              <a:rPr lang="en-US" dirty="0"/>
              <a:t>), with U as the integers.</a:t>
            </a:r>
            <a:r>
              <a:rPr lang="en-US" i="1" dirty="0"/>
              <a:t> </a:t>
            </a:r>
            <a:r>
              <a:rPr lang="en-US" dirty="0"/>
              <a:t>Find</a:t>
            </a:r>
            <a:r>
              <a:rPr lang="en-US" b="1" dirty="0"/>
              <a:t> </a:t>
            </a:r>
            <a:r>
              <a:rPr lang="en-US" dirty="0"/>
              <a:t>these truth values:</a:t>
            </a:r>
          </a:p>
          <a:p>
            <a:pPr lvl="1">
              <a:buNone/>
            </a:pPr>
            <a:r>
              <a:rPr lang="en-US" dirty="0"/>
              <a:t>Q(</a:t>
            </a:r>
            <a:r>
              <a:rPr lang="en-US" dirty="0">
                <a:latin typeface="Cambria Math" pitchFamily="18" charset="0"/>
                <a:ea typeface="Cambria Math" pitchFamily="18" charset="0"/>
              </a:rPr>
              <a:t>2,-1,3</a:t>
            </a:r>
            <a:r>
              <a:rPr lang="en-US" dirty="0"/>
              <a:t>)</a:t>
            </a:r>
          </a:p>
          <a:p>
            <a:pPr lvl="2">
              <a:buNone/>
            </a:pPr>
            <a:endParaRPr lang="en-US" b="1" dirty="0"/>
          </a:p>
          <a:p>
            <a:pPr lvl="1">
              <a:buNone/>
            </a:pPr>
            <a:r>
              <a:rPr lang="en-US" dirty="0"/>
              <a:t>Q(</a:t>
            </a:r>
            <a:r>
              <a:rPr lang="en-US" dirty="0">
                <a:latin typeface="Cambria Math" pitchFamily="18" charset="0"/>
                <a:ea typeface="Cambria Math" pitchFamily="18" charset="0"/>
              </a:rPr>
              <a:t>3,4,7</a:t>
            </a:r>
            <a:r>
              <a:rPr lang="en-US" dirty="0"/>
              <a:t>)</a:t>
            </a:r>
          </a:p>
          <a:p>
            <a:pPr lvl="2">
              <a:buNone/>
            </a:pPr>
            <a:r>
              <a:rPr lang="en-US" b="1" dirty="0"/>
              <a:t> </a:t>
            </a:r>
            <a:endParaRPr lang="en-US" dirty="0"/>
          </a:p>
          <a:p>
            <a:pPr lvl="1">
              <a:buNone/>
            </a:pPr>
            <a:r>
              <a:rPr lang="en-US" dirty="0"/>
              <a:t> Q(</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 </a:t>
            </a:r>
          </a:p>
          <a:p>
            <a:endParaRPr lang="en-US" dirty="0"/>
          </a:p>
          <a:p>
            <a:endParaRPr lang="en-US" dirty="0"/>
          </a:p>
        </p:txBody>
      </p:sp>
    </p:spTree>
    <p:custDataLst>
      <p:tags r:id="rId1"/>
    </p:custData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Propositional Functions</a:t>
            </a:r>
          </a:p>
        </p:txBody>
      </p:sp>
      <p:sp>
        <p:nvSpPr>
          <p:cNvPr id="3" name="Content Placeholder 2"/>
          <p:cNvSpPr>
            <a:spLocks noGrp="1"/>
          </p:cNvSpPr>
          <p:nvPr>
            <p:ph idx="1"/>
          </p:nvPr>
        </p:nvSpPr>
        <p:spPr>
          <a:xfrm>
            <a:off x="457200" y="1066800"/>
            <a:ext cx="8229600" cy="5562600"/>
          </a:xfrm>
        </p:spPr>
        <p:txBody>
          <a:bodyPr>
            <a:normAutofit fontScale="77500" lnSpcReduction="20000"/>
          </a:bodyPr>
          <a:lstStyle/>
          <a:p>
            <a:r>
              <a:rPr lang="en-US" dirty="0"/>
              <a:t>Let “</a:t>
            </a:r>
            <a:r>
              <a:rPr lang="en-US" i="1" dirty="0"/>
              <a:t>x</a:t>
            </a:r>
            <a:r>
              <a:rPr lang="en-US" dirty="0"/>
              <a:t> + </a:t>
            </a:r>
            <a:r>
              <a:rPr lang="en-US" i="1" dirty="0"/>
              <a:t>y</a:t>
            </a:r>
            <a:r>
              <a:rPr lang="en-US" dirty="0"/>
              <a:t> = </a:t>
            </a:r>
            <a:r>
              <a:rPr lang="en-US" i="1" dirty="0"/>
              <a:t>z” </a:t>
            </a:r>
            <a:r>
              <a:rPr lang="en-US" dirty="0"/>
              <a:t>be denoted by  </a:t>
            </a:r>
            <a:r>
              <a:rPr lang="en-US" i="1" dirty="0"/>
              <a:t>R</a:t>
            </a:r>
            <a:r>
              <a:rPr lang="en-US" dirty="0"/>
              <a:t>(</a:t>
            </a:r>
            <a:r>
              <a:rPr lang="en-US" i="1" dirty="0"/>
              <a:t>x, y, z</a:t>
            </a:r>
            <a:r>
              <a:rPr lang="en-US" dirty="0"/>
              <a:t>)</a:t>
            </a:r>
            <a:r>
              <a:rPr lang="en-US" i="1" dirty="0"/>
              <a:t> </a:t>
            </a:r>
            <a:r>
              <a:rPr lang="en-US" dirty="0"/>
              <a:t>and </a:t>
            </a:r>
            <a:r>
              <a:rPr lang="en-US" i="1" dirty="0"/>
              <a:t>U</a:t>
            </a:r>
            <a:r>
              <a:rPr lang="en-US" dirty="0"/>
              <a:t> (for all three variables) be the integers. Find these truth values:</a:t>
            </a:r>
            <a:r>
              <a:rPr lang="en-US" i="1" dirty="0"/>
              <a:t> </a:t>
            </a:r>
            <a:endParaRPr lang="en-US" dirty="0"/>
          </a:p>
          <a:p>
            <a:pPr lvl="1">
              <a:buNone/>
            </a:pPr>
            <a:r>
              <a:rPr lang="en-US" dirty="0"/>
              <a:t>R(</a:t>
            </a:r>
            <a:r>
              <a:rPr lang="en-US" dirty="0">
                <a:latin typeface="Cambria Math" pitchFamily="18" charset="0"/>
                <a:ea typeface="Cambria Math" pitchFamily="18" charset="0"/>
              </a:rPr>
              <a:t>2,-1</a:t>
            </a:r>
            <a:r>
              <a:rPr lang="en-US" dirty="0"/>
              <a:t>,</a:t>
            </a:r>
            <a:r>
              <a:rPr lang="en-US" dirty="0">
                <a:latin typeface="Cambria Math" pitchFamily="18" charset="0"/>
                <a:ea typeface="Cambria Math" pitchFamily="18" charset="0"/>
              </a:rPr>
              <a:t>5</a:t>
            </a:r>
            <a:r>
              <a:rPr lang="en-US" dirty="0"/>
              <a:t>)</a:t>
            </a:r>
          </a:p>
          <a:p>
            <a:pPr lvl="2">
              <a:buNone/>
            </a:pPr>
            <a:r>
              <a:rPr lang="en-US" b="1" dirty="0"/>
              <a:t>Solution:  F</a:t>
            </a:r>
          </a:p>
          <a:p>
            <a:pPr lvl="1">
              <a:buNone/>
            </a:pPr>
            <a:r>
              <a:rPr lang="en-US" dirty="0"/>
              <a:t>R(</a:t>
            </a:r>
            <a:r>
              <a:rPr lang="en-US" dirty="0">
                <a:latin typeface="Cambria Math" pitchFamily="18" charset="0"/>
                <a:ea typeface="Cambria Math" pitchFamily="18" charset="0"/>
              </a:rPr>
              <a:t>3,4,7</a:t>
            </a:r>
            <a:r>
              <a:rPr lang="en-US" dirty="0"/>
              <a:t>)</a:t>
            </a:r>
          </a:p>
          <a:p>
            <a:pPr lvl="2">
              <a:buNone/>
            </a:pPr>
            <a:r>
              <a:rPr lang="en-US" b="1" dirty="0"/>
              <a:t>Solution: T</a:t>
            </a:r>
            <a:endParaRPr lang="en-US" dirty="0"/>
          </a:p>
          <a:p>
            <a:pPr lvl="1">
              <a:buNone/>
            </a:pPr>
            <a:r>
              <a:rPr lang="en-US" dirty="0"/>
              <a:t>R(</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Solution: Not a Proposition</a:t>
            </a:r>
          </a:p>
          <a:p>
            <a:r>
              <a:rPr lang="en-US" dirty="0"/>
              <a:t>Now let  “</a:t>
            </a:r>
            <a:r>
              <a:rPr lang="en-US" i="1" dirty="0"/>
              <a:t>x</a:t>
            </a:r>
            <a:r>
              <a:rPr lang="en-US" dirty="0"/>
              <a:t> - </a:t>
            </a:r>
            <a:r>
              <a:rPr lang="en-US" i="1" dirty="0"/>
              <a:t>y</a:t>
            </a:r>
            <a:r>
              <a:rPr lang="en-US" dirty="0"/>
              <a:t> = </a:t>
            </a:r>
            <a:r>
              <a:rPr lang="en-US" i="1" dirty="0"/>
              <a:t>z” </a:t>
            </a:r>
            <a:r>
              <a:rPr lang="en-US" dirty="0"/>
              <a:t>be denoted by </a:t>
            </a:r>
            <a:r>
              <a:rPr lang="en-US" i="1" dirty="0"/>
              <a:t>Q</a:t>
            </a:r>
            <a:r>
              <a:rPr lang="en-US" dirty="0"/>
              <a:t>(</a:t>
            </a:r>
            <a:r>
              <a:rPr lang="en-US" i="1" dirty="0"/>
              <a:t>x</a:t>
            </a:r>
            <a:r>
              <a:rPr lang="en-US" dirty="0"/>
              <a:t>, </a:t>
            </a:r>
            <a:r>
              <a:rPr lang="en-US" i="1" dirty="0"/>
              <a:t>y</a:t>
            </a:r>
            <a:r>
              <a:rPr lang="en-US" dirty="0"/>
              <a:t>, </a:t>
            </a:r>
            <a:r>
              <a:rPr lang="en-US" i="1" dirty="0"/>
              <a:t>z</a:t>
            </a:r>
            <a:r>
              <a:rPr lang="en-US" dirty="0"/>
              <a:t>), with U as the integers.</a:t>
            </a:r>
            <a:r>
              <a:rPr lang="en-US" i="1" dirty="0"/>
              <a:t> </a:t>
            </a:r>
            <a:r>
              <a:rPr lang="en-US" dirty="0"/>
              <a:t>Find</a:t>
            </a:r>
            <a:r>
              <a:rPr lang="en-US" b="1" dirty="0"/>
              <a:t> </a:t>
            </a:r>
            <a:r>
              <a:rPr lang="en-US" dirty="0"/>
              <a:t>these truth values:</a:t>
            </a:r>
          </a:p>
          <a:p>
            <a:pPr lvl="1">
              <a:buNone/>
            </a:pPr>
            <a:r>
              <a:rPr lang="en-US" dirty="0"/>
              <a:t>Q(</a:t>
            </a:r>
            <a:r>
              <a:rPr lang="en-US" dirty="0">
                <a:latin typeface="Cambria Math" pitchFamily="18" charset="0"/>
                <a:ea typeface="Cambria Math" pitchFamily="18" charset="0"/>
              </a:rPr>
              <a:t>2,-1,3</a:t>
            </a:r>
            <a:r>
              <a:rPr lang="en-US" dirty="0"/>
              <a:t>)</a:t>
            </a:r>
          </a:p>
          <a:p>
            <a:pPr lvl="2">
              <a:buNone/>
            </a:pPr>
            <a:r>
              <a:rPr lang="en-US" b="1" dirty="0"/>
              <a:t> Solution:  T</a:t>
            </a:r>
          </a:p>
          <a:p>
            <a:pPr lvl="1">
              <a:buNone/>
            </a:pPr>
            <a:r>
              <a:rPr lang="en-US" dirty="0"/>
              <a:t>Q(</a:t>
            </a:r>
            <a:r>
              <a:rPr lang="en-US" dirty="0">
                <a:latin typeface="Cambria Math" pitchFamily="18" charset="0"/>
                <a:ea typeface="Cambria Math" pitchFamily="18" charset="0"/>
              </a:rPr>
              <a:t>3,4,7</a:t>
            </a:r>
            <a:r>
              <a:rPr lang="en-US" dirty="0"/>
              <a:t>)</a:t>
            </a:r>
          </a:p>
          <a:p>
            <a:pPr lvl="2">
              <a:buNone/>
            </a:pPr>
            <a:r>
              <a:rPr lang="en-US" b="1" dirty="0"/>
              <a:t> Solution: F</a:t>
            </a:r>
            <a:endParaRPr lang="en-US" dirty="0"/>
          </a:p>
          <a:p>
            <a:pPr lvl="1">
              <a:buNone/>
            </a:pPr>
            <a:r>
              <a:rPr lang="en-US" dirty="0"/>
              <a:t> Q(</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p>
          <a:p>
            <a:pPr lvl="2">
              <a:buNone/>
            </a:pPr>
            <a:r>
              <a:rPr lang="en-US" b="1" dirty="0"/>
              <a:t> Solution:  Not a Proposition</a:t>
            </a:r>
          </a:p>
          <a:p>
            <a:endParaRPr lang="en-US" dirty="0"/>
          </a:p>
          <a:p>
            <a:endParaRPr lang="en-US" dirty="0"/>
          </a:p>
        </p:txBody>
      </p:sp>
    </p:spTree>
    <p:custDataLst>
      <p:tags r:id="rId1"/>
    </p:custData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Expressions</a:t>
            </a:r>
          </a:p>
        </p:txBody>
      </p:sp>
      <p:sp>
        <p:nvSpPr>
          <p:cNvPr id="3" name="Content Placeholder 2"/>
          <p:cNvSpPr>
            <a:spLocks noGrp="1"/>
          </p:cNvSpPr>
          <p:nvPr>
            <p:ph idx="1"/>
          </p:nvPr>
        </p:nvSpPr>
        <p:spPr>
          <a:xfrm>
            <a:off x="457200" y="1219200"/>
            <a:ext cx="8229600" cy="5334000"/>
          </a:xfrm>
        </p:spPr>
        <p:txBody>
          <a:bodyPr>
            <a:normAutofit fontScale="85000" lnSpcReduction="20000"/>
          </a:bodyPr>
          <a:lstStyle/>
          <a:p>
            <a:r>
              <a:rPr lang="en-US" dirty="0"/>
              <a:t>Connectives from propositional logic carry over to predicate logic. </a:t>
            </a:r>
          </a:p>
          <a:p>
            <a:r>
              <a:rPr lang="en-US" dirty="0"/>
              <a:t>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a:t>
            </a:r>
            <a:r>
              <a:rPr lang="en-US" dirty="0"/>
              <a:t> find these truth values:</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endParaRPr lang="en-US" dirty="0"/>
          </a:p>
          <a:p>
            <a:r>
              <a:rPr lang="en-US" dirty="0"/>
              <a:t>Expressions with variables are not propositions and therefore do not have truth values.  For example,</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pPr lvl="1">
              <a:buNone/>
            </a:pPr>
            <a:r>
              <a:rPr lang="en-US" dirty="0"/>
              <a:t>P(</a:t>
            </a:r>
            <a:r>
              <a:rPr lang="en-US" i="1" dirty="0">
                <a:latin typeface="Cambria Math" pitchFamily="18" charset="0"/>
                <a:ea typeface="Cambria Math" pitchFamily="18" charset="0"/>
              </a:rPr>
              <a:t>x</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r>
              <a:rPr lang="en-US" dirty="0"/>
              <a:t>When used with quantifiers (to be introduced next), these expressions (propositional functions) become propositions.</a:t>
            </a:r>
          </a:p>
          <a:p>
            <a:pPr lvl="1"/>
            <a:endParaRPr lang="en-US" dirty="0"/>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Propositions</a:t>
            </a:r>
          </a:p>
          <a:p>
            <a:r>
              <a:rPr lang="en-US" dirty="0"/>
              <a:t>Connectives</a:t>
            </a:r>
          </a:p>
          <a:p>
            <a:pPr lvl="1"/>
            <a:r>
              <a:rPr lang="en-US" dirty="0"/>
              <a:t>Negation</a:t>
            </a:r>
          </a:p>
          <a:p>
            <a:pPr lvl="1"/>
            <a:r>
              <a:rPr lang="en-US" dirty="0"/>
              <a:t>Conjunction</a:t>
            </a:r>
          </a:p>
          <a:p>
            <a:pPr lvl="1"/>
            <a:r>
              <a:rPr lang="en-US" dirty="0"/>
              <a:t>Disjunction</a:t>
            </a:r>
          </a:p>
          <a:p>
            <a:pPr lvl="1"/>
            <a:r>
              <a:rPr lang="en-US" dirty="0"/>
              <a:t>Implication; </a:t>
            </a:r>
            <a:r>
              <a:rPr lang="en-US" dirty="0" err="1"/>
              <a:t>contrapositive</a:t>
            </a:r>
            <a:r>
              <a:rPr lang="en-US" dirty="0"/>
              <a:t>, inverse, converse</a:t>
            </a:r>
          </a:p>
          <a:p>
            <a:pPr lvl="1"/>
            <a:r>
              <a:rPr lang="en-US" dirty="0" err="1"/>
              <a:t>Biconditional</a:t>
            </a:r>
            <a:endParaRPr lang="en-US" dirty="0"/>
          </a:p>
          <a:p>
            <a:r>
              <a:rPr lang="en-US" dirty="0"/>
              <a:t>Truth Tables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Expressions</a:t>
            </a:r>
          </a:p>
        </p:txBody>
      </p:sp>
      <p:sp>
        <p:nvSpPr>
          <p:cNvPr id="3" name="Content Placeholder 2"/>
          <p:cNvSpPr>
            <a:spLocks noGrp="1"/>
          </p:cNvSpPr>
          <p:nvPr>
            <p:ph idx="1"/>
          </p:nvPr>
        </p:nvSpPr>
        <p:spPr>
          <a:xfrm>
            <a:off x="457200" y="1295400"/>
            <a:ext cx="8229600" cy="5181600"/>
          </a:xfrm>
        </p:spPr>
        <p:txBody>
          <a:bodyPr>
            <a:normAutofit fontScale="85000" lnSpcReduction="20000"/>
          </a:bodyPr>
          <a:lstStyle/>
          <a:p>
            <a:r>
              <a:rPr lang="en-US" dirty="0"/>
              <a:t>Connectives from propositional logic carry over to predicate logic. </a:t>
            </a:r>
          </a:p>
          <a:p>
            <a:r>
              <a:rPr lang="en-US" dirty="0"/>
              <a:t>If </a:t>
            </a:r>
            <a:r>
              <a:rPr lang="en-US" i="1" dirty="0"/>
              <a:t>P(x)</a:t>
            </a:r>
            <a:r>
              <a:rPr lang="en-US" dirty="0"/>
              <a:t> denotes  “</a:t>
            </a:r>
            <a:r>
              <a:rPr lang="en-US" i="1" dirty="0"/>
              <a:t>x</a:t>
            </a:r>
            <a:r>
              <a:rPr lang="en-US" dirty="0"/>
              <a:t> &gt; </a:t>
            </a:r>
            <a:r>
              <a:rPr lang="en-US" dirty="0">
                <a:latin typeface="Cambria Math" pitchFamily="18" charset="0"/>
                <a:ea typeface="Cambria Math" pitchFamily="18" charset="0"/>
              </a:rPr>
              <a:t>0,”</a:t>
            </a:r>
            <a:r>
              <a:rPr lang="en-US" dirty="0"/>
              <a:t> find these truth values:</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T</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F</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P(-1)     </a:t>
            </a:r>
            <a:r>
              <a:rPr lang="en-US" b="1" dirty="0">
                <a:latin typeface="Cambria Math"/>
                <a:ea typeface="Cambria Math"/>
              </a:rPr>
              <a:t>Solution</a:t>
            </a:r>
            <a:r>
              <a:rPr lang="en-US" dirty="0">
                <a:latin typeface="Cambria Math"/>
                <a:ea typeface="Cambria Math"/>
              </a:rPr>
              <a:t>: T</a:t>
            </a:r>
            <a:endParaRPr lang="en-US" dirty="0"/>
          </a:p>
          <a:p>
            <a:r>
              <a:rPr lang="en-US" dirty="0"/>
              <a:t>Expressions with variables are not propositions and therefore do not have truth values.  For example,</a:t>
            </a:r>
          </a:p>
          <a:p>
            <a:pPr lvl="1">
              <a:buNone/>
            </a:pPr>
            <a:r>
              <a:rPr lang="en-US" dirty="0"/>
              <a:t>P(</a:t>
            </a:r>
            <a:r>
              <a:rPr lang="en-US" dirty="0">
                <a:latin typeface="Cambria Math" pitchFamily="18" charset="0"/>
                <a:ea typeface="Cambria Math" pitchFamily="18" charset="0"/>
              </a:rPr>
              <a:t>3</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pPr lvl="1">
              <a:buNone/>
            </a:pPr>
            <a:r>
              <a:rPr lang="en-US" dirty="0"/>
              <a:t>P(</a:t>
            </a:r>
            <a:r>
              <a:rPr lang="en-US" i="1" dirty="0">
                <a:latin typeface="Cambria Math" pitchFamily="18" charset="0"/>
                <a:ea typeface="Cambria Math" pitchFamily="18" charset="0"/>
              </a:rPr>
              <a:t>x</a:t>
            </a:r>
            <a:r>
              <a:rPr lang="en-US" dirty="0"/>
              <a:t>) </a:t>
            </a:r>
            <a:r>
              <a:rPr lang="en-US" dirty="0">
                <a:latin typeface="Cambria Math"/>
                <a:ea typeface="Cambria Math"/>
              </a:rPr>
              <a:t>→ P(</a:t>
            </a:r>
            <a:r>
              <a:rPr lang="en-US" i="1" dirty="0">
                <a:latin typeface="Cambria Math"/>
                <a:ea typeface="Cambria Math"/>
              </a:rPr>
              <a:t>y</a:t>
            </a:r>
            <a:r>
              <a:rPr lang="en-US" dirty="0">
                <a:latin typeface="Cambria Math"/>
                <a:ea typeface="Cambria Math"/>
              </a:rPr>
              <a:t>)     </a:t>
            </a:r>
          </a:p>
          <a:p>
            <a:r>
              <a:rPr lang="en-US" dirty="0"/>
              <a:t>When used with quantifiers (to be introduced next), these expressions (propositional functions) become propositions.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Quantifiers</a:t>
            </a:r>
          </a:p>
        </p:txBody>
      </p:sp>
      <p:sp>
        <p:nvSpPr>
          <p:cNvPr id="3" name="Content Placeholder 2"/>
          <p:cNvSpPr>
            <a:spLocks noGrp="1"/>
          </p:cNvSpPr>
          <p:nvPr>
            <p:ph idx="1"/>
          </p:nvPr>
        </p:nvSpPr>
        <p:spPr>
          <a:xfrm>
            <a:off x="457200" y="1295400"/>
            <a:ext cx="8229600" cy="4830767"/>
          </a:xfrm>
        </p:spPr>
        <p:txBody>
          <a:bodyPr>
            <a:normAutofit fontScale="85000" lnSpcReduction="20000"/>
          </a:bodyPr>
          <a:lstStyle/>
          <a:p>
            <a:r>
              <a:rPr lang="en-US" dirty="0"/>
              <a:t>We need </a:t>
            </a:r>
            <a:r>
              <a:rPr lang="en-US" i="1" dirty="0"/>
              <a:t>quantifiers</a:t>
            </a:r>
            <a:r>
              <a:rPr lang="en-US" dirty="0"/>
              <a:t> to express the meaning of English words including </a:t>
            </a:r>
            <a:r>
              <a:rPr lang="en-US" i="1" dirty="0"/>
              <a:t>all</a:t>
            </a:r>
            <a:r>
              <a:rPr lang="en-US" dirty="0"/>
              <a:t> and </a:t>
            </a:r>
            <a:r>
              <a:rPr lang="en-US" i="1" dirty="0"/>
              <a:t>some</a:t>
            </a:r>
            <a:r>
              <a:rPr lang="en-US" dirty="0"/>
              <a:t>:</a:t>
            </a:r>
          </a:p>
          <a:p>
            <a:pPr lvl="1"/>
            <a:r>
              <a:rPr lang="en-US" dirty="0"/>
              <a:t>“All men are Mortal.”</a:t>
            </a:r>
          </a:p>
          <a:p>
            <a:pPr lvl="1"/>
            <a:r>
              <a:rPr lang="en-US" dirty="0"/>
              <a:t>“Some cats do not have fur.”</a:t>
            </a:r>
          </a:p>
          <a:p>
            <a:r>
              <a:rPr lang="en-US" dirty="0"/>
              <a:t>The two most important quantifiers are:</a:t>
            </a:r>
          </a:p>
          <a:p>
            <a:pPr lvl="1"/>
            <a:r>
              <a:rPr lang="en-US" i="1" dirty="0"/>
              <a:t>Universal Quantifier, </a:t>
            </a:r>
            <a:r>
              <a:rPr lang="en-US" b="1" dirty="0">
                <a:sym typeface="Symbol"/>
              </a:rPr>
              <a:t>“</a:t>
            </a:r>
            <a:r>
              <a:rPr lang="en-US" dirty="0"/>
              <a:t>For all,”   symbol: </a:t>
            </a:r>
            <a:r>
              <a:rPr lang="en-US" sz="2800" b="1" dirty="0">
                <a:sym typeface="Symbol"/>
              </a:rPr>
              <a:t></a:t>
            </a:r>
            <a:endParaRPr lang="en-US" dirty="0"/>
          </a:p>
          <a:p>
            <a:pPr lvl="1"/>
            <a:r>
              <a:rPr lang="en-US" i="1" dirty="0"/>
              <a:t>Existential Quantifier</a:t>
            </a:r>
            <a:r>
              <a:rPr lang="en-US" dirty="0"/>
              <a:t>, “There exists,”  symbol: </a:t>
            </a:r>
            <a:r>
              <a:rPr lang="en-US" sz="2800" b="1" dirty="0">
                <a:sym typeface="Symbol"/>
              </a:rPr>
              <a:t></a:t>
            </a:r>
            <a:endParaRPr lang="en-US" dirty="0"/>
          </a:p>
          <a:p>
            <a:r>
              <a:rPr lang="en-US" dirty="0"/>
              <a:t>We write  as in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and </a:t>
            </a:r>
            <a:r>
              <a:rPr lang="en-US" i="1" dirty="0">
                <a:sym typeface="Symbol"/>
              </a:rPr>
              <a:t>x P</a:t>
            </a:r>
            <a:r>
              <a:rPr lang="en-US" dirty="0">
                <a:sym typeface="Symbol"/>
              </a:rPr>
              <a:t>(</a:t>
            </a:r>
            <a:r>
              <a:rPr lang="en-US" i="1" dirty="0">
                <a:sym typeface="Symbol"/>
              </a:rPr>
              <a:t>x</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every</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asserts </a:t>
            </a:r>
            <a:r>
              <a:rPr lang="en-US" i="1" dirty="0">
                <a:sym typeface="Symbol"/>
              </a:rPr>
              <a:t>P</a:t>
            </a:r>
            <a:r>
              <a:rPr lang="en-US" dirty="0">
                <a:sym typeface="Symbol"/>
              </a:rPr>
              <a:t>(</a:t>
            </a:r>
            <a:r>
              <a:rPr lang="en-US" i="1" dirty="0">
                <a:sym typeface="Symbol"/>
              </a:rPr>
              <a:t>x</a:t>
            </a:r>
            <a:r>
              <a:rPr lang="en-US" dirty="0">
                <a:sym typeface="Symbol"/>
              </a:rPr>
              <a:t>) is true for </a:t>
            </a:r>
            <a:r>
              <a:rPr lang="en-US" u="sng" dirty="0">
                <a:sym typeface="Symbol"/>
              </a:rPr>
              <a:t>some</a:t>
            </a:r>
            <a:r>
              <a:rPr lang="en-US" dirty="0">
                <a:sym typeface="Symbol"/>
              </a:rPr>
              <a:t> </a:t>
            </a:r>
            <a:r>
              <a:rPr lang="en-US" i="1" dirty="0">
                <a:sym typeface="Symbol"/>
              </a:rPr>
              <a:t>x</a:t>
            </a:r>
            <a:r>
              <a:rPr lang="en-US" dirty="0">
                <a:sym typeface="Symbol"/>
              </a:rPr>
              <a:t> in the </a:t>
            </a:r>
            <a:r>
              <a:rPr lang="en-US" i="1" dirty="0">
                <a:sym typeface="Symbol"/>
              </a:rPr>
              <a:t>domain</a:t>
            </a:r>
            <a:r>
              <a:rPr lang="en-US" dirty="0">
                <a:sym typeface="Symbol"/>
              </a:rPr>
              <a:t>.</a:t>
            </a:r>
          </a:p>
          <a:p>
            <a:r>
              <a:rPr lang="en-US" dirty="0">
                <a:sym typeface="Symbol"/>
              </a:rPr>
              <a:t>The quantifiers are said to bind the variable </a:t>
            </a:r>
            <a:r>
              <a:rPr lang="en-US" i="1" dirty="0">
                <a:sym typeface="Symbol"/>
              </a:rPr>
              <a:t>x </a:t>
            </a:r>
            <a:r>
              <a:rPr lang="en-US" dirty="0">
                <a:sym typeface="Symbol"/>
              </a:rPr>
              <a:t>in these expressions.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Quantifier</a:t>
            </a:r>
          </a:p>
        </p:txBody>
      </p:sp>
      <p:sp>
        <p:nvSpPr>
          <p:cNvPr id="3" name="Content Placeholder 2"/>
          <p:cNvSpPr>
            <a:spLocks noGrp="1"/>
          </p:cNvSpPr>
          <p:nvPr>
            <p:ph idx="1"/>
          </p:nvPr>
        </p:nvSpPr>
        <p:spPr/>
        <p:txBody>
          <a:bodyPr>
            <a:normAutofit/>
          </a:bodyPr>
          <a:lstStyle/>
          <a:p>
            <a:pPr marL="274320" lvl="1" indent="-274320">
              <a:buSzPct val="95000"/>
              <a:buFont typeface="Arial" pitchFamily="34" charset="0"/>
              <a:buChar char="•"/>
            </a:pP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a:t>
            </a:r>
            <a:r>
              <a:rPr lang="en-US" i="1" dirty="0"/>
              <a:t>  </a:t>
            </a:r>
            <a:r>
              <a:rPr lang="en-US" dirty="0"/>
              <a:t>is read as </a:t>
            </a:r>
            <a:r>
              <a:rPr lang="en-US" i="1" dirty="0"/>
              <a:t>“</a:t>
            </a:r>
            <a:r>
              <a:rPr lang="en-US" dirty="0"/>
              <a:t>For all </a:t>
            </a:r>
            <a:r>
              <a:rPr lang="en-US" i="1" dirty="0"/>
              <a:t>x</a:t>
            </a:r>
            <a:r>
              <a:rPr lang="en-US" dirty="0"/>
              <a:t>, P(</a:t>
            </a:r>
            <a:r>
              <a:rPr lang="en-US" i="1" dirty="0"/>
              <a:t>x</a:t>
            </a:r>
            <a:r>
              <a:rPr lang="en-US" dirty="0"/>
              <a:t>)” or “For every </a:t>
            </a:r>
            <a:r>
              <a:rPr lang="en-US" i="1" dirty="0"/>
              <a:t>x</a:t>
            </a:r>
            <a:r>
              <a:rPr lang="en-US" dirty="0"/>
              <a:t>, P(</a:t>
            </a:r>
            <a:r>
              <a:rPr lang="en-US" i="1" dirty="0"/>
              <a:t>x</a:t>
            </a:r>
            <a:r>
              <a:rPr lang="en-US" dirty="0"/>
              <a:t>)”</a:t>
            </a:r>
          </a:p>
          <a:p>
            <a:pPr marL="274320" lvl="1" indent="-274320">
              <a:buSzPct val="95000"/>
              <a:buFont typeface="Arial" pitchFamily="34" charset="0"/>
              <a:buChar char="•"/>
            </a:pPr>
            <a:r>
              <a:rPr lang="en-US" b="1" dirty="0"/>
              <a:t>Examples</a:t>
            </a:r>
            <a:r>
              <a:rPr lang="en-US" dirty="0"/>
              <a:t>:</a:t>
            </a:r>
          </a:p>
          <a:p>
            <a:pPr marL="1124712" lvl="2" indent="-457200">
              <a:buFont typeface="+mj-lt"/>
              <a:buAutoNum type="arabicParenR"/>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arenR"/>
            </a:pP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marL="1124712" lvl="2" indent="-457200">
              <a:buFont typeface="+mj-lt"/>
              <a:buAutoNum type="arabicParenR"/>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p>
          <a:p>
            <a:pPr marL="1124712" lvl="2" indent="-457200">
              <a:buNone/>
            </a:pPr>
            <a:r>
              <a:rPr lang="en-US" dirty="0">
                <a:latin typeface="Cambria Math" pitchFamily="18" charset="0"/>
                <a:ea typeface="Cambria Math" pitchFamily="18" charset="0"/>
                <a:sym typeface="Symbol"/>
              </a:rPr>
              <a:t>         </a:t>
            </a:r>
            <a:r>
              <a:rPr lang="en-US" dirty="0">
                <a:sym typeface="Symbol"/>
              </a:rPr>
              <a:t> </a:t>
            </a:r>
            <a:r>
              <a:rPr lang="en-US" i="1" dirty="0">
                <a:sym typeface="Symbol"/>
              </a:rPr>
              <a:t>x P</a:t>
            </a:r>
            <a:r>
              <a:rPr lang="en-US" dirty="0">
                <a:sym typeface="Symbol"/>
              </a:rPr>
              <a:t>(</a:t>
            </a:r>
            <a:r>
              <a:rPr lang="en-US" i="1" dirty="0">
                <a:sym typeface="Symbol"/>
              </a:rPr>
              <a:t>x</a:t>
            </a:r>
            <a:r>
              <a:rPr lang="en-US" dirty="0">
                <a:sym typeface="Symbol"/>
              </a:rPr>
              <a:t>) is false.</a:t>
            </a:r>
          </a:p>
          <a:p>
            <a:pPr lvl="2"/>
            <a:endParaRPr lang="en-US" dirty="0"/>
          </a:p>
          <a:p>
            <a:pPr lvl="2"/>
            <a:endParaRPr lang="en-US" dirty="0"/>
          </a:p>
          <a:p>
            <a:pPr lvl="2"/>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Existential Quantifier</a:t>
            </a:r>
          </a:p>
        </p:txBody>
      </p:sp>
      <p:sp>
        <p:nvSpPr>
          <p:cNvPr id="3" name="Content Placeholder 2"/>
          <p:cNvSpPr>
            <a:spLocks noGrp="1"/>
          </p:cNvSpPr>
          <p:nvPr>
            <p:ph idx="1"/>
          </p:nvPr>
        </p:nvSpPr>
        <p:spPr/>
        <p:txBody>
          <a:bodyPr>
            <a:normAutofit lnSpcReduction="10000"/>
          </a:bodyPr>
          <a:lstStyle/>
          <a:p>
            <a:r>
              <a:rPr lang="en-US" dirty="0">
                <a:sym typeface="Symbol"/>
              </a:rPr>
              <a:t></a:t>
            </a:r>
            <a:r>
              <a:rPr lang="en-US" i="1" dirty="0">
                <a:sym typeface="Symbol"/>
              </a:rPr>
              <a:t>x P</a:t>
            </a:r>
            <a:r>
              <a:rPr lang="en-US" dirty="0">
                <a:sym typeface="Symbol"/>
              </a:rPr>
              <a:t>(</a:t>
            </a:r>
            <a:r>
              <a:rPr lang="en-US" i="1" dirty="0">
                <a:sym typeface="Symbol"/>
              </a:rPr>
              <a:t>x</a:t>
            </a:r>
            <a:r>
              <a:rPr lang="en-US" dirty="0">
                <a:sym typeface="Symbol"/>
              </a:rPr>
              <a:t>) is read as </a:t>
            </a:r>
            <a:r>
              <a:rPr lang="en-US" i="1" dirty="0"/>
              <a:t>“</a:t>
            </a:r>
            <a:r>
              <a:rPr lang="en-US" dirty="0"/>
              <a:t>For some </a:t>
            </a:r>
            <a:r>
              <a:rPr lang="en-US" i="1" dirty="0"/>
              <a:t>x</a:t>
            </a:r>
            <a:r>
              <a:rPr lang="en-US" dirty="0"/>
              <a:t>, P(</a:t>
            </a:r>
            <a:r>
              <a:rPr lang="en-US" i="1" dirty="0"/>
              <a:t>x</a:t>
            </a:r>
            <a:r>
              <a:rPr lang="en-US" dirty="0"/>
              <a:t>)”,  or as “There is an </a:t>
            </a:r>
            <a:r>
              <a:rPr lang="en-US" i="1" dirty="0"/>
              <a:t>x</a:t>
            </a:r>
            <a:r>
              <a:rPr lang="en-US" dirty="0"/>
              <a:t> such that P(</a:t>
            </a:r>
            <a:r>
              <a:rPr lang="en-US" i="1" dirty="0"/>
              <a:t>x</a:t>
            </a:r>
            <a:r>
              <a:rPr lang="en-US" dirty="0"/>
              <a:t>),”  or “For at least one </a:t>
            </a:r>
            <a:r>
              <a:rPr lang="en-US" i="1" dirty="0"/>
              <a:t>x</a:t>
            </a:r>
            <a:r>
              <a:rPr lang="en-US" dirty="0"/>
              <a:t>, P(</a:t>
            </a:r>
            <a:r>
              <a:rPr lang="en-US" i="1" dirty="0"/>
              <a:t>x</a:t>
            </a:r>
            <a:r>
              <a:rPr lang="en-US" dirty="0"/>
              <a:t>).” </a:t>
            </a:r>
          </a:p>
          <a:p>
            <a:r>
              <a:rPr lang="en-US" b="1" dirty="0"/>
              <a:t>Examples</a:t>
            </a:r>
            <a:r>
              <a:rPr lang="en-US" dirty="0"/>
              <a:t>:</a:t>
            </a:r>
          </a:p>
          <a:p>
            <a:pPr marL="1124712" lvl="2" indent="-457200">
              <a:buFont typeface="+mj-lt"/>
              <a:buAutoNum type="arabicPeriod"/>
            </a:pPr>
            <a:r>
              <a:rPr lang="en-US" i="1" dirty="0"/>
              <a:t> </a:t>
            </a:r>
            <a:r>
              <a:rPr lang="en-US" dirty="0"/>
              <a:t>If</a:t>
            </a:r>
            <a:r>
              <a:rPr lang="en-US" i="1" dirty="0"/>
              <a:t> P(x)</a:t>
            </a:r>
            <a:r>
              <a:rPr lang="en-US" dirty="0"/>
              <a:t> denotes  “</a:t>
            </a:r>
            <a:r>
              <a:rPr lang="en-US" i="1" dirty="0"/>
              <a:t>x</a:t>
            </a:r>
            <a:r>
              <a:rPr lang="en-US" dirty="0"/>
              <a:t> &gt;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 It is also true if U is the positive integers.</a:t>
            </a:r>
          </a:p>
          <a:p>
            <a:pPr marL="1124712" lvl="2" indent="-457200">
              <a:buFont typeface="+mj-lt"/>
              <a:buAutoNum type="arabicPeriod"/>
            </a:pPr>
            <a:r>
              <a:rPr lang="en-US" dirty="0"/>
              <a:t>If</a:t>
            </a:r>
            <a:r>
              <a:rPr lang="en-US" i="1" dirty="0"/>
              <a:t> P(x)</a:t>
            </a:r>
            <a:r>
              <a:rPr lang="en-US" dirty="0"/>
              <a:t> denotes  “</a:t>
            </a:r>
            <a:r>
              <a:rPr lang="en-US" i="1" dirty="0"/>
              <a:t>x</a:t>
            </a:r>
            <a:r>
              <a:rPr lang="en-US" dirty="0"/>
              <a:t> &lt; </a:t>
            </a:r>
            <a:r>
              <a:rPr lang="en-US" dirty="0">
                <a:latin typeface="Cambria Math" pitchFamily="18" charset="0"/>
                <a:ea typeface="Cambria Math" pitchFamily="18" charset="0"/>
              </a:rPr>
              <a:t>0”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positive integers,  then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false.</a:t>
            </a:r>
          </a:p>
          <a:p>
            <a:pPr marL="1124712" lvl="2" indent="-457200">
              <a:buFont typeface="+mj-lt"/>
              <a:buAutoNum type="arabicPeriod"/>
            </a:pPr>
            <a:r>
              <a:rPr lang="en-US" dirty="0"/>
              <a:t>If</a:t>
            </a:r>
            <a:r>
              <a:rPr lang="en-US" i="1" dirty="0"/>
              <a:t> P(x)</a:t>
            </a:r>
            <a:r>
              <a:rPr lang="en-US" dirty="0"/>
              <a:t> denotes  “</a:t>
            </a:r>
            <a:r>
              <a:rPr lang="en-US" i="1" dirty="0"/>
              <a:t>x</a:t>
            </a:r>
            <a:r>
              <a:rPr lang="en-US" dirty="0"/>
              <a:t> is even</a:t>
            </a:r>
            <a:r>
              <a:rPr lang="en-US" dirty="0">
                <a:latin typeface="Cambria Math" pitchFamily="18" charset="0"/>
                <a:ea typeface="Cambria Math" pitchFamily="18" charset="0"/>
              </a:rPr>
              <a:t>” and </a:t>
            </a:r>
            <a:r>
              <a:rPr lang="en-US" i="1" dirty="0">
                <a:latin typeface="Cambria Math" pitchFamily="18" charset="0"/>
                <a:ea typeface="Cambria Math" pitchFamily="18" charset="0"/>
              </a:rPr>
              <a:t>U</a:t>
            </a:r>
            <a:r>
              <a:rPr lang="en-US" dirty="0">
                <a:latin typeface="Cambria Math" pitchFamily="18" charset="0"/>
                <a:ea typeface="Cambria Math" pitchFamily="18" charset="0"/>
              </a:rPr>
              <a:t>  is the integers,  then    </a:t>
            </a:r>
          </a:p>
          <a:p>
            <a:pPr marL="1124712" lvl="2" indent="-457200">
              <a:buNone/>
            </a:pPr>
            <a:r>
              <a:rPr lang="en-US" dirty="0">
                <a:latin typeface="Cambria Math" pitchFamily="18" charset="0"/>
                <a:ea typeface="Cambria Math" pitchFamily="18" charset="0"/>
              </a:rPr>
              <a:t>        </a:t>
            </a:r>
            <a:r>
              <a:rPr lang="en-US" dirty="0">
                <a:latin typeface="Cambria Math" pitchFamily="18" charset="0"/>
                <a:ea typeface="Cambria Math" pitchFamily="18" charset="0"/>
                <a:sym typeface="Symbol"/>
              </a:rPr>
              <a:t></a:t>
            </a:r>
            <a:r>
              <a:rPr lang="en-US" i="1" dirty="0">
                <a:sym typeface="Symbol"/>
              </a:rPr>
              <a:t>x P</a:t>
            </a:r>
            <a:r>
              <a:rPr lang="en-US" dirty="0">
                <a:sym typeface="Symbol"/>
              </a:rPr>
              <a:t>(</a:t>
            </a:r>
            <a:r>
              <a:rPr lang="en-US" i="1" dirty="0">
                <a:sym typeface="Symbol"/>
              </a:rPr>
              <a:t>x</a:t>
            </a:r>
            <a:r>
              <a:rPr lang="en-US" dirty="0">
                <a:sym typeface="Symbol"/>
              </a:rPr>
              <a:t>) is true.</a:t>
            </a:r>
          </a:p>
          <a:p>
            <a:pPr lvl="2"/>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about Quantifiers</a:t>
            </a:r>
          </a:p>
        </p:txBody>
      </p:sp>
      <p:sp>
        <p:nvSpPr>
          <p:cNvPr id="3" name="Content Placeholder 2"/>
          <p:cNvSpPr>
            <a:spLocks noGrp="1"/>
          </p:cNvSpPr>
          <p:nvPr>
            <p:ph idx="1"/>
          </p:nvPr>
        </p:nvSpPr>
        <p:spPr>
          <a:xfrm>
            <a:off x="457200" y="1524000"/>
            <a:ext cx="8229600" cy="5029200"/>
          </a:xfrm>
        </p:spPr>
        <p:txBody>
          <a:bodyPr>
            <a:normAutofit fontScale="77500" lnSpcReduction="20000"/>
          </a:bodyPr>
          <a:lstStyle/>
          <a:p>
            <a:r>
              <a:rPr lang="en-US" dirty="0">
                <a:sym typeface="Symbol"/>
              </a:rPr>
              <a:t>When the  domain of discourse is finite, we can think of quantification as looping through the elements of the domain.</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every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t>
            </a:r>
          </a:p>
          <a:p>
            <a:pPr lvl="1"/>
            <a:r>
              <a:rPr lang="en-US" dirty="0">
                <a:sym typeface="Symbol"/>
              </a:rPr>
              <a:t>If at a step P(</a:t>
            </a:r>
            <a:r>
              <a:rPr lang="en-US" i="1" dirty="0">
                <a:sym typeface="Symbol"/>
              </a:rPr>
              <a:t>x</a:t>
            </a:r>
            <a:r>
              <a:rPr lang="en-US" dirty="0">
                <a:sym typeface="Symbol"/>
              </a:rPr>
              <a:t>) is false, then </a:t>
            </a:r>
            <a:r>
              <a:rPr lang="en-US" i="1" dirty="0">
                <a:sym typeface="Symbol"/>
              </a:rPr>
              <a:t>x P</a:t>
            </a:r>
            <a:r>
              <a:rPr lang="en-US" dirty="0">
                <a:sym typeface="Symbol"/>
              </a:rPr>
              <a:t>(</a:t>
            </a:r>
            <a:r>
              <a:rPr lang="en-US" i="1" dirty="0">
                <a:sym typeface="Symbol"/>
              </a:rPr>
              <a:t>x</a:t>
            </a:r>
            <a:r>
              <a:rPr lang="en-US" dirty="0">
                <a:sym typeface="Symbol"/>
              </a:rPr>
              <a:t>) is false and the loop terminates. </a:t>
            </a:r>
          </a:p>
          <a:p>
            <a:r>
              <a:rPr lang="en-US" dirty="0">
                <a:sym typeface="Symbol"/>
              </a:rPr>
              <a:t>To evaluate </a:t>
            </a:r>
            <a:r>
              <a:rPr lang="en-US" i="1" dirty="0">
                <a:sym typeface="Symbol"/>
              </a:rPr>
              <a:t>x P</a:t>
            </a:r>
            <a:r>
              <a:rPr lang="en-US" dirty="0">
                <a:sym typeface="Symbol"/>
              </a:rPr>
              <a:t>(</a:t>
            </a:r>
            <a:r>
              <a:rPr lang="en-US" i="1" dirty="0">
                <a:sym typeface="Symbol"/>
              </a:rPr>
              <a:t>x</a:t>
            </a:r>
            <a:r>
              <a:rPr lang="en-US" dirty="0">
                <a:sym typeface="Symbol"/>
              </a:rPr>
              <a:t>) loop through all </a:t>
            </a:r>
            <a:r>
              <a:rPr lang="en-US" i="1" dirty="0">
                <a:sym typeface="Symbol"/>
              </a:rPr>
              <a:t>x</a:t>
            </a:r>
            <a:r>
              <a:rPr lang="en-US" dirty="0">
                <a:sym typeface="Symbol"/>
              </a:rPr>
              <a:t> in the domain. </a:t>
            </a:r>
          </a:p>
          <a:p>
            <a:pPr lvl="1"/>
            <a:r>
              <a:rPr lang="en-US" dirty="0">
                <a:sym typeface="Symbol"/>
              </a:rPr>
              <a:t>If  at some step, P(</a:t>
            </a:r>
            <a:r>
              <a:rPr lang="en-US" i="1" dirty="0">
                <a:sym typeface="Symbol"/>
              </a:rPr>
              <a:t>x</a:t>
            </a:r>
            <a:r>
              <a:rPr lang="en-US" dirty="0">
                <a:sym typeface="Symbol"/>
              </a:rPr>
              <a:t>) is true, then </a:t>
            </a:r>
            <a:r>
              <a:rPr lang="en-US" i="1" dirty="0">
                <a:sym typeface="Symbol"/>
              </a:rPr>
              <a:t>x P</a:t>
            </a:r>
            <a:r>
              <a:rPr lang="en-US" dirty="0">
                <a:sym typeface="Symbol"/>
              </a:rPr>
              <a:t>(</a:t>
            </a:r>
            <a:r>
              <a:rPr lang="en-US" i="1" dirty="0">
                <a:sym typeface="Symbol"/>
              </a:rPr>
              <a:t>x</a:t>
            </a:r>
            <a:r>
              <a:rPr lang="en-US" dirty="0">
                <a:sym typeface="Symbol"/>
              </a:rPr>
              <a:t>) is true and the loop terminates. </a:t>
            </a:r>
          </a:p>
          <a:p>
            <a:pPr lvl="1"/>
            <a:r>
              <a:rPr lang="en-US" dirty="0">
                <a:sym typeface="Symbol"/>
              </a:rPr>
              <a:t>If the loop ends without finding an </a:t>
            </a:r>
            <a:r>
              <a:rPr lang="en-US" i="1" dirty="0">
                <a:sym typeface="Symbol"/>
              </a:rPr>
              <a:t>x</a:t>
            </a:r>
            <a:r>
              <a:rPr lang="en-US" dirty="0">
                <a:sym typeface="Symbol"/>
              </a:rPr>
              <a:t> for which P(</a:t>
            </a:r>
            <a:r>
              <a:rPr lang="en-US" i="1" dirty="0">
                <a:sym typeface="Symbol"/>
              </a:rPr>
              <a:t>x</a:t>
            </a:r>
            <a:r>
              <a:rPr lang="en-US" dirty="0">
                <a:sym typeface="Symbol"/>
              </a:rPr>
              <a:t>) is true, </a:t>
            </a:r>
          </a:p>
          <a:p>
            <a:pPr lvl="1">
              <a:buNone/>
            </a:pPr>
            <a:r>
              <a:rPr lang="en-US" dirty="0">
                <a:sym typeface="Symbol"/>
              </a:rPr>
              <a:t>     then </a:t>
            </a:r>
            <a:r>
              <a:rPr lang="en-US" i="1" dirty="0">
                <a:sym typeface="Symbol"/>
              </a:rPr>
              <a:t>x P</a:t>
            </a:r>
            <a:r>
              <a:rPr lang="en-US" dirty="0">
                <a:sym typeface="Symbol"/>
              </a:rPr>
              <a:t>(</a:t>
            </a:r>
            <a:r>
              <a:rPr lang="en-US" i="1" dirty="0">
                <a:sym typeface="Symbol"/>
              </a:rPr>
              <a:t>x</a:t>
            </a:r>
            <a:r>
              <a:rPr lang="en-US" dirty="0">
                <a:sym typeface="Symbol"/>
              </a:rPr>
              <a:t>) is false.</a:t>
            </a:r>
          </a:p>
          <a:p>
            <a:r>
              <a:rPr lang="en-US" dirty="0">
                <a:sym typeface="Symbol"/>
              </a:rPr>
              <a:t>Even if the domains are infinite, we can still think of the quantifiers this fashion, but the loops will not terminate in some cases.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Quantifiers</a:t>
            </a:r>
          </a:p>
        </p:txBody>
      </p:sp>
      <p:sp>
        <p:nvSpPr>
          <p:cNvPr id="3" name="Content Placeholder 2"/>
          <p:cNvSpPr>
            <a:spLocks noGrp="1"/>
          </p:cNvSpPr>
          <p:nvPr>
            <p:ph idx="1"/>
          </p:nvPr>
        </p:nvSpPr>
        <p:spPr/>
        <p:txBody>
          <a:bodyPr>
            <a:normAutofit fontScale="92500" lnSpcReduction="20000"/>
          </a:bodyPr>
          <a:lstStyle/>
          <a:p>
            <a:r>
              <a:rPr lang="en-US" dirty="0"/>
              <a:t>The truth value of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depend on both the propositional function </a:t>
            </a:r>
            <a:r>
              <a:rPr lang="en-US" i="1" dirty="0">
                <a:latin typeface="Cambria Math" pitchFamily="18" charset="0"/>
                <a:ea typeface="Cambria Math" pitchFamily="18" charset="0"/>
                <a:sym typeface="Symbol"/>
              </a:rPr>
              <a:t>P(x) </a:t>
            </a:r>
            <a:r>
              <a:rPr lang="en-US" dirty="0">
                <a:latin typeface="Cambria Math" pitchFamily="18" charset="0"/>
                <a:ea typeface="Cambria Math" pitchFamily="18" charset="0"/>
                <a:sym typeface="Symbol"/>
              </a:rPr>
              <a:t>and on  the domain </a:t>
            </a:r>
            <a:r>
              <a:rPr lang="en-US" i="1" dirty="0">
                <a:latin typeface="Cambria Math" pitchFamily="18" charset="0"/>
                <a:ea typeface="Cambria Math" pitchFamily="18" charset="0"/>
                <a:sym typeface="Symbol"/>
              </a:rPr>
              <a:t>U</a:t>
            </a:r>
            <a:r>
              <a:rPr lang="en-US" dirty="0">
                <a:latin typeface="Cambria Math" pitchFamily="18" charset="0"/>
                <a:ea typeface="Cambria Math" pitchFamily="18" charset="0"/>
                <a:sym typeface="Symbol"/>
              </a:rPr>
              <a:t>. </a:t>
            </a:r>
          </a:p>
          <a:p>
            <a:r>
              <a:rPr lang="en-US" b="1" dirty="0">
                <a:latin typeface="Cambria Math" pitchFamily="18" charset="0"/>
                <a:ea typeface="Cambria Math" pitchFamily="18" charset="0"/>
                <a:sym typeface="Symbol"/>
              </a:rPr>
              <a:t>Examples</a:t>
            </a:r>
            <a:r>
              <a:rPr lang="en-US" dirty="0">
                <a:latin typeface="Cambria Math" pitchFamily="18" charset="0"/>
                <a:ea typeface="Cambria Math" pitchFamily="18" charset="0"/>
                <a:sym typeface="Symbol"/>
              </a:rPr>
              <a:t>:</a:t>
            </a:r>
          </a:p>
          <a:p>
            <a:pPr marL="850392" lvl="1" indent="-457200">
              <a:buFont typeface="+mj-lt"/>
              <a:buAutoNum type="arabicPeriod"/>
            </a:pPr>
            <a:r>
              <a:rPr lang="en-US" dirty="0"/>
              <a:t>If </a:t>
            </a:r>
            <a:r>
              <a:rPr lang="en-US" i="1" dirty="0"/>
              <a:t>U</a:t>
            </a:r>
            <a:r>
              <a:rPr lang="en-US" dirty="0"/>
              <a:t> is the  positive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a:t>
            </a:r>
            <a:r>
              <a:rPr lang="en-US" i="1" dirty="0">
                <a:latin typeface="Cambria Math" pitchFamily="18" charset="0"/>
                <a:ea typeface="Cambria Math" pitchFamily="18" charset="0"/>
                <a:sym typeface="Symbol"/>
              </a:rPr>
              <a:t>x P(x)</a:t>
            </a:r>
            <a:r>
              <a:rPr lang="en-US" dirty="0"/>
              <a:t>   is  ?,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is  ?. </a:t>
            </a:r>
          </a:p>
          <a:p>
            <a:pPr marL="850392" lvl="1" indent="-457200">
              <a:buFont typeface="+mj-lt"/>
              <a:buAutoNum type="arabicPeriod"/>
            </a:pPr>
            <a:r>
              <a:rPr lang="en-US" dirty="0"/>
              <a:t>If </a:t>
            </a:r>
            <a:r>
              <a:rPr lang="en-US" i="1" dirty="0"/>
              <a:t>U</a:t>
            </a:r>
            <a:r>
              <a:rPr lang="en-US" dirty="0"/>
              <a:t> is the negative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a:t>
            </a:r>
            <a:r>
              <a:rPr lang="en-US" i="1" dirty="0">
                <a:latin typeface="Cambria Math" pitchFamily="18" charset="0"/>
                <a:ea typeface="Cambria Math" pitchFamily="18" charset="0"/>
                <a:sym typeface="Symbol"/>
              </a:rPr>
              <a:t>x P(x)</a:t>
            </a:r>
            <a:r>
              <a:rPr lang="en-US" dirty="0"/>
              <a:t>  is ?,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is ?. </a:t>
            </a:r>
          </a:p>
          <a:p>
            <a:pPr marL="850392" lvl="1" indent="-457200">
              <a:buFont typeface="+mj-lt"/>
              <a:buAutoNum type="arabicPeriod"/>
            </a:pPr>
            <a:r>
              <a:rPr lang="en-US" dirty="0"/>
              <a:t>If </a:t>
            </a:r>
            <a:r>
              <a:rPr lang="en-US" i="1" dirty="0"/>
              <a:t>U</a:t>
            </a:r>
            <a:r>
              <a:rPr lang="en-US" dirty="0"/>
              <a:t> consists of </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4</a:t>
            </a:r>
            <a:r>
              <a:rPr lang="en-US" dirty="0"/>
              <a:t>, and </a:t>
            </a:r>
            <a:r>
              <a:rPr lang="en-US" dirty="0">
                <a:latin typeface="Cambria Math" pitchFamily="18" charset="0"/>
                <a:ea typeface="Cambria Math" pitchFamily="18" charset="0"/>
              </a:rPr>
              <a:t>5</a:t>
            </a:r>
            <a:r>
              <a:rPr lang="en-US" dirty="0"/>
              <a:t>,  and </a:t>
            </a:r>
            <a:r>
              <a:rPr lang="en-US" i="1" dirty="0"/>
              <a:t>P(x) </a:t>
            </a:r>
            <a:r>
              <a:rPr lang="en-US" dirty="0"/>
              <a:t>is the statement           “</a:t>
            </a:r>
            <a:r>
              <a:rPr lang="en-US" i="1" dirty="0"/>
              <a:t>x</a:t>
            </a:r>
            <a:r>
              <a:rPr lang="en-US" dirty="0"/>
              <a:t> &gt; </a:t>
            </a:r>
            <a:r>
              <a:rPr lang="en-US" dirty="0">
                <a:latin typeface="Cambria Math" pitchFamily="18" charset="0"/>
                <a:ea typeface="Cambria Math" pitchFamily="18" charset="0"/>
              </a:rPr>
              <a:t>2</a:t>
            </a:r>
            <a:r>
              <a:rPr lang="en-US" dirty="0"/>
              <a:t>”, then   </a:t>
            </a:r>
            <a:r>
              <a:rPr lang="en-US" i="1" dirty="0">
                <a:latin typeface="Cambria Math" pitchFamily="18" charset="0"/>
                <a:ea typeface="Cambria Math" pitchFamily="18" charset="0"/>
                <a:sym typeface="Symbol"/>
              </a:rPr>
              <a:t>x P(x)</a:t>
            </a:r>
            <a:r>
              <a:rPr lang="en-US" dirty="0"/>
              <a:t>  is ?,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is ? . But if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a:t>
            </a:r>
            <a:r>
              <a:rPr lang="en-US" i="1" dirty="0">
                <a:latin typeface="Cambria Math" pitchFamily="18" charset="0"/>
                <a:ea typeface="Cambria Math" pitchFamily="18" charset="0"/>
                <a:sym typeface="Symbol"/>
              </a:rPr>
              <a:t>x P(x)</a:t>
            </a:r>
            <a:r>
              <a:rPr lang="en-US" dirty="0"/>
              <a:t>  is ?,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is ? </a:t>
            </a:r>
            <a:endParaRPr lang="en-US" dirty="0"/>
          </a:p>
          <a:p>
            <a:endParaRPr lang="en-US" dirty="0"/>
          </a:p>
          <a:p>
            <a:pPr>
              <a:buNone/>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Quantifiers</a:t>
            </a:r>
          </a:p>
        </p:txBody>
      </p:sp>
      <p:sp>
        <p:nvSpPr>
          <p:cNvPr id="3" name="Content Placeholder 2"/>
          <p:cNvSpPr>
            <a:spLocks noGrp="1"/>
          </p:cNvSpPr>
          <p:nvPr>
            <p:ph idx="1"/>
          </p:nvPr>
        </p:nvSpPr>
        <p:spPr/>
        <p:txBody>
          <a:bodyPr>
            <a:normAutofit fontScale="92500" lnSpcReduction="20000"/>
          </a:bodyPr>
          <a:lstStyle/>
          <a:p>
            <a:r>
              <a:rPr lang="en-US" dirty="0"/>
              <a:t>The truth value of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depend on both the propositional function </a:t>
            </a:r>
            <a:r>
              <a:rPr lang="en-US" i="1" dirty="0">
                <a:latin typeface="Cambria Math" pitchFamily="18" charset="0"/>
                <a:ea typeface="Cambria Math" pitchFamily="18" charset="0"/>
                <a:sym typeface="Symbol"/>
              </a:rPr>
              <a:t>P(x) </a:t>
            </a:r>
            <a:r>
              <a:rPr lang="en-US" dirty="0">
                <a:latin typeface="Cambria Math" pitchFamily="18" charset="0"/>
                <a:ea typeface="Cambria Math" pitchFamily="18" charset="0"/>
                <a:sym typeface="Symbol"/>
              </a:rPr>
              <a:t>and on  the domain </a:t>
            </a:r>
            <a:r>
              <a:rPr lang="en-US" i="1" dirty="0">
                <a:latin typeface="Cambria Math" pitchFamily="18" charset="0"/>
                <a:ea typeface="Cambria Math" pitchFamily="18" charset="0"/>
                <a:sym typeface="Symbol"/>
              </a:rPr>
              <a:t>U</a:t>
            </a:r>
            <a:r>
              <a:rPr lang="en-US" dirty="0">
                <a:latin typeface="Cambria Math" pitchFamily="18" charset="0"/>
                <a:ea typeface="Cambria Math" pitchFamily="18" charset="0"/>
                <a:sym typeface="Symbol"/>
              </a:rPr>
              <a:t>. </a:t>
            </a:r>
          </a:p>
          <a:p>
            <a:r>
              <a:rPr lang="en-US" b="1" dirty="0">
                <a:latin typeface="Cambria Math" pitchFamily="18" charset="0"/>
                <a:ea typeface="Cambria Math" pitchFamily="18" charset="0"/>
                <a:sym typeface="Symbol"/>
              </a:rPr>
              <a:t>Examples</a:t>
            </a:r>
            <a:r>
              <a:rPr lang="en-US" dirty="0">
                <a:latin typeface="Cambria Math" pitchFamily="18" charset="0"/>
                <a:ea typeface="Cambria Math" pitchFamily="18" charset="0"/>
                <a:sym typeface="Symbol"/>
              </a:rPr>
              <a:t>:</a:t>
            </a:r>
          </a:p>
          <a:p>
            <a:pPr marL="850392" lvl="1" indent="-457200">
              <a:buFont typeface="+mj-lt"/>
              <a:buAutoNum type="arabicPeriod"/>
            </a:pPr>
            <a:r>
              <a:rPr lang="en-US" dirty="0"/>
              <a:t>If </a:t>
            </a:r>
            <a:r>
              <a:rPr lang="en-US" i="1" dirty="0"/>
              <a:t>U</a:t>
            </a:r>
            <a:r>
              <a:rPr lang="en-US" dirty="0"/>
              <a:t> is the  positive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a:t>
            </a:r>
            <a:r>
              <a:rPr lang="en-US" i="1" dirty="0">
                <a:latin typeface="Cambria Math" pitchFamily="18" charset="0"/>
                <a:ea typeface="Cambria Math" pitchFamily="18" charset="0"/>
                <a:sym typeface="Symbol"/>
              </a:rPr>
              <a:t>x P(x)</a:t>
            </a:r>
            <a:r>
              <a:rPr lang="en-US" dirty="0"/>
              <a:t>   is true, but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is false. </a:t>
            </a:r>
          </a:p>
          <a:p>
            <a:pPr marL="850392" lvl="1" indent="-457200">
              <a:buFont typeface="+mj-lt"/>
              <a:buAutoNum type="arabicPeriod"/>
            </a:pPr>
            <a:r>
              <a:rPr lang="en-US" dirty="0"/>
              <a:t>If </a:t>
            </a:r>
            <a:r>
              <a:rPr lang="en-US" i="1" dirty="0"/>
              <a:t>U</a:t>
            </a:r>
            <a:r>
              <a:rPr lang="en-US" dirty="0"/>
              <a:t> is the negative integers and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a:t>
            </a:r>
          </a:p>
          <a:p>
            <a:pPr marL="850392" lvl="1" indent="-457200">
              <a:buFont typeface="+mj-lt"/>
              <a:buAutoNum type="arabicPeriod"/>
            </a:pPr>
            <a:r>
              <a:rPr lang="en-US" dirty="0"/>
              <a:t>If </a:t>
            </a:r>
            <a:r>
              <a:rPr lang="en-US" i="1" dirty="0"/>
              <a:t>U</a:t>
            </a:r>
            <a:r>
              <a:rPr lang="en-US" dirty="0"/>
              <a:t> consists of </a:t>
            </a:r>
            <a:r>
              <a:rPr lang="en-US" dirty="0">
                <a:latin typeface="Cambria Math" pitchFamily="18" charset="0"/>
                <a:ea typeface="Cambria Math" pitchFamily="18" charset="0"/>
              </a:rPr>
              <a:t>3</a:t>
            </a:r>
            <a:r>
              <a:rPr lang="en-US" dirty="0"/>
              <a:t>, </a:t>
            </a:r>
            <a:r>
              <a:rPr lang="en-US" dirty="0">
                <a:latin typeface="Cambria Math" pitchFamily="18" charset="0"/>
                <a:ea typeface="Cambria Math" pitchFamily="18" charset="0"/>
              </a:rPr>
              <a:t>4</a:t>
            </a:r>
            <a:r>
              <a:rPr lang="en-US" dirty="0"/>
              <a:t>, and </a:t>
            </a:r>
            <a:r>
              <a:rPr lang="en-US" dirty="0">
                <a:latin typeface="Cambria Math" pitchFamily="18" charset="0"/>
                <a:ea typeface="Cambria Math" pitchFamily="18" charset="0"/>
              </a:rPr>
              <a:t>5</a:t>
            </a:r>
            <a:r>
              <a:rPr lang="en-US" dirty="0"/>
              <a:t>,  and </a:t>
            </a:r>
            <a:r>
              <a:rPr lang="en-US" i="1" dirty="0"/>
              <a:t>P(x) </a:t>
            </a:r>
            <a:r>
              <a:rPr lang="en-US" dirty="0"/>
              <a:t>is the statement           “</a:t>
            </a:r>
            <a:r>
              <a:rPr lang="en-US" i="1" dirty="0"/>
              <a:t>x</a:t>
            </a:r>
            <a:r>
              <a:rPr lang="en-US" dirty="0"/>
              <a:t> &gt;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true. But if </a:t>
            </a:r>
            <a:r>
              <a:rPr lang="en-US" i="1" dirty="0"/>
              <a:t>P(x) </a:t>
            </a:r>
            <a:r>
              <a:rPr lang="en-US" dirty="0"/>
              <a:t>is the statement “</a:t>
            </a:r>
            <a:r>
              <a:rPr lang="en-US" i="1" dirty="0"/>
              <a:t>x</a:t>
            </a:r>
            <a:r>
              <a:rPr lang="en-US" dirty="0"/>
              <a:t> &lt; </a:t>
            </a:r>
            <a:r>
              <a:rPr lang="en-US" dirty="0">
                <a:latin typeface="Cambria Math" pitchFamily="18" charset="0"/>
                <a:ea typeface="Cambria Math" pitchFamily="18" charset="0"/>
              </a:rPr>
              <a:t>2</a:t>
            </a:r>
            <a:r>
              <a:rPr lang="en-US" dirty="0"/>
              <a:t>”, then  both </a:t>
            </a:r>
            <a:r>
              <a:rPr lang="en-US" i="1" dirty="0">
                <a:latin typeface="Cambria Math" pitchFamily="18" charset="0"/>
                <a:ea typeface="Cambria Math" pitchFamily="18" charset="0"/>
                <a:sym typeface="Symbol"/>
              </a:rPr>
              <a:t>x P(x)</a:t>
            </a:r>
            <a:r>
              <a:rPr lang="en-US" dirty="0"/>
              <a:t>   and             </a:t>
            </a:r>
            <a:r>
              <a:rPr lang="en-US" i="1" dirty="0">
                <a:latin typeface="Cambria Math" pitchFamily="18" charset="0"/>
                <a:ea typeface="Cambria Math" pitchFamily="18" charset="0"/>
                <a:sym typeface="Symbol"/>
              </a:rPr>
              <a:t> x P(x)  </a:t>
            </a:r>
            <a:r>
              <a:rPr lang="en-US" dirty="0">
                <a:latin typeface="Cambria Math" pitchFamily="18" charset="0"/>
                <a:ea typeface="Cambria Math" pitchFamily="18" charset="0"/>
                <a:sym typeface="Symbol"/>
              </a:rPr>
              <a:t>are false. </a:t>
            </a:r>
            <a:endParaRPr lang="en-US" dirty="0"/>
          </a:p>
          <a:p>
            <a:endParaRPr lang="en-US" dirty="0"/>
          </a:p>
          <a:p>
            <a:pPr>
              <a:buNone/>
            </a:pP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of Quantifiers</a:t>
            </a:r>
          </a:p>
        </p:txBody>
      </p:sp>
      <p:sp>
        <p:nvSpPr>
          <p:cNvPr id="3" name="Content Placeholder 2"/>
          <p:cNvSpPr>
            <a:spLocks noGrp="1"/>
          </p:cNvSpPr>
          <p:nvPr>
            <p:ph idx="1"/>
          </p:nvPr>
        </p:nvSpPr>
        <p:spPr/>
        <p:txBody>
          <a:bodyPr/>
          <a:lstStyle/>
          <a:p>
            <a:r>
              <a:rPr lang="en-US" dirty="0"/>
              <a:t>The quantifiers </a:t>
            </a:r>
            <a:r>
              <a:rPr lang="en-US" dirty="0">
                <a:sym typeface="Symbol"/>
              </a:rPr>
              <a:t> and   have higher precedence than all the logical operators.</a:t>
            </a:r>
          </a:p>
          <a:p>
            <a:r>
              <a:rPr lang="en-US" dirty="0">
                <a:sym typeface="Symbol"/>
              </a:rPr>
              <a:t>For example,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sym typeface="Symbol"/>
              </a:rPr>
              <a:t>means</a:t>
            </a:r>
            <a:r>
              <a:rPr lang="en-US" i="1" dirty="0">
                <a:latin typeface="Cambria Math" pitchFamily="18" charset="0"/>
                <a:ea typeface="Cambria Math" pitchFamily="18" charset="0"/>
                <a:sym typeface="Symbol"/>
              </a:rPr>
              <a:t> (x P(x))</a:t>
            </a:r>
            <a:r>
              <a:rPr lang="en-US" i="1" dirty="0">
                <a:latin typeface="Cambria Math"/>
                <a:ea typeface="Cambria Math"/>
                <a:sym typeface="Symbol"/>
              </a:rPr>
              <a:t>∨</a:t>
            </a:r>
            <a:r>
              <a:rPr lang="en-US" i="1" dirty="0">
                <a:latin typeface="Cambria Math" pitchFamily="18" charset="0"/>
                <a:ea typeface="Cambria Math" pitchFamily="18" charset="0"/>
                <a:sym typeface="Symbol"/>
              </a:rPr>
              <a:t> Q(x)</a:t>
            </a:r>
            <a:r>
              <a:rPr lang="en-US" dirty="0">
                <a:sym typeface="Symbol"/>
              </a:rPr>
              <a:t>  </a:t>
            </a:r>
          </a:p>
          <a:p>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means something different.</a:t>
            </a:r>
          </a:p>
          <a:p>
            <a:r>
              <a:rPr lang="en-US" dirty="0">
                <a:latin typeface="Cambria Math" pitchFamily="18" charset="0"/>
                <a:ea typeface="Cambria Math" pitchFamily="18" charset="0"/>
                <a:sym typeface="Symbol"/>
              </a:rPr>
              <a:t>Unfortunately, often people write </a:t>
            </a:r>
            <a:r>
              <a:rPr lang="en-US" i="1" dirty="0">
                <a:latin typeface="Cambria Math" pitchFamily="18" charset="0"/>
                <a:ea typeface="Cambria Math" pitchFamily="18" charset="0"/>
                <a:sym typeface="Symbol"/>
              </a:rPr>
              <a:t>x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r>
              <a:rPr lang="en-US" dirty="0">
                <a:latin typeface="Cambria Math" pitchFamily="18" charset="0"/>
                <a:ea typeface="Cambria Math" pitchFamily="18" charset="0"/>
                <a:sym typeface="Symbol"/>
              </a:rPr>
              <a:t>when they mean </a:t>
            </a:r>
            <a:r>
              <a:rPr lang="en-US" i="1" dirty="0">
                <a:latin typeface="Cambria Math" pitchFamily="18" charset="0"/>
                <a:ea typeface="Cambria Math" pitchFamily="18" charset="0"/>
                <a:sym typeface="Symbol"/>
              </a:rPr>
              <a:t> x (P(x) </a:t>
            </a:r>
            <a:r>
              <a:rPr lang="en-US" i="1" dirty="0">
                <a:latin typeface="Cambria Math"/>
                <a:ea typeface="Cambria Math"/>
                <a:sym typeface="Symbol"/>
              </a:rPr>
              <a:t>∨</a:t>
            </a:r>
            <a:r>
              <a:rPr lang="en-US" i="1" dirty="0">
                <a:latin typeface="Cambria Math" pitchFamily="18" charset="0"/>
                <a:ea typeface="Cambria Math" pitchFamily="18" charset="0"/>
                <a:sym typeface="Symbol"/>
              </a:rPr>
              <a:t> Q(x)). </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Translating from English to Logic</a:t>
            </a:r>
          </a:p>
        </p:txBody>
      </p:sp>
      <p:sp>
        <p:nvSpPr>
          <p:cNvPr id="3" name="Content Placeholder 2"/>
          <p:cNvSpPr>
            <a:spLocks noGrp="1"/>
          </p:cNvSpPr>
          <p:nvPr>
            <p:ph idx="1"/>
          </p:nvPr>
        </p:nvSpPr>
        <p:spPr/>
        <p:txBody>
          <a:bodyPr>
            <a:normAutofit/>
          </a:bodyPr>
          <a:lstStyle/>
          <a:p>
            <a:r>
              <a:rPr lang="en-US" b="1" dirty="0"/>
              <a:t>Example </a:t>
            </a:r>
            <a:r>
              <a:rPr lang="en-US" b="1" dirty="0">
                <a:latin typeface="Cambria Math" pitchFamily="18" charset="0"/>
                <a:ea typeface="Cambria Math" pitchFamily="18" charset="0"/>
              </a:rPr>
              <a:t>1</a:t>
            </a:r>
            <a:r>
              <a:rPr lang="en-US" dirty="0"/>
              <a:t>:  Translate the following sentence into predicate logic: “Every student in this class has taken a course in Java.”</a:t>
            </a:r>
            <a:endParaRPr lang="en-US" dirty="0">
              <a:latin typeface="Cambria Math" pitchFamily="18" charset="0"/>
              <a:ea typeface="Cambria Math" pitchFamily="18" charset="0"/>
              <a:sym typeface="Symbol"/>
            </a:endParaRPr>
          </a:p>
          <a:p>
            <a:pPr lvl="1"/>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Translating from English to Logic</a:t>
            </a:r>
          </a:p>
        </p:txBody>
      </p:sp>
      <p:sp>
        <p:nvSpPr>
          <p:cNvPr id="3" name="Content Placeholder 2"/>
          <p:cNvSpPr>
            <a:spLocks noGrp="1"/>
          </p:cNvSpPr>
          <p:nvPr>
            <p:ph idx="1"/>
          </p:nvPr>
        </p:nvSpPr>
        <p:spPr/>
        <p:txBody>
          <a:bodyPr>
            <a:normAutofit fontScale="92500" lnSpcReduction="20000"/>
          </a:bodyPr>
          <a:lstStyle/>
          <a:p>
            <a:r>
              <a:rPr lang="en-US" b="1" dirty="0"/>
              <a:t>Example </a:t>
            </a:r>
            <a:r>
              <a:rPr lang="en-US" b="1" dirty="0">
                <a:latin typeface="Cambria Math" pitchFamily="18" charset="0"/>
                <a:ea typeface="Cambria Math" pitchFamily="18" charset="0"/>
              </a:rPr>
              <a:t>1</a:t>
            </a:r>
            <a:r>
              <a:rPr lang="en-US" dirty="0"/>
              <a:t>:  Translate the following sentence into predicate logic: “Every student in this class has taken a course in Java.”</a:t>
            </a:r>
          </a:p>
          <a:p>
            <a:r>
              <a:rPr lang="en-US" b="1" dirty="0"/>
              <a:t>Solution</a:t>
            </a:r>
            <a:r>
              <a:rPr lang="en-US" dirty="0"/>
              <a:t>:</a:t>
            </a:r>
          </a:p>
          <a:p>
            <a:pPr>
              <a:buNone/>
            </a:pPr>
            <a:r>
              <a:rPr lang="en-US" dirty="0"/>
              <a:t>  	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define a propositional function J(x) denoting “x has taken a course in Java” and translate as </a:t>
            </a:r>
            <a:r>
              <a:rPr lang="en-US" i="1" dirty="0">
                <a:latin typeface="Cambria Math" pitchFamily="18" charset="0"/>
                <a:ea typeface="Cambria Math" pitchFamily="18" charset="0"/>
                <a:sym typeface="Symbol"/>
              </a:rPr>
              <a:t>x J(x). </a:t>
            </a:r>
          </a:p>
          <a:p>
            <a:pPr lvl="1">
              <a:buNone/>
            </a:pPr>
            <a:r>
              <a:rPr lang="en-US" b="1" dirty="0"/>
              <a:t>Solution </a:t>
            </a:r>
            <a:r>
              <a:rPr lang="en-US" b="1" dirty="0">
                <a:latin typeface="Cambria Math" pitchFamily="18" charset="0"/>
                <a:ea typeface="Cambria Math" pitchFamily="18" charset="0"/>
              </a:rPr>
              <a:t>2</a:t>
            </a:r>
            <a:r>
              <a:rPr lang="en-US" dirty="0"/>
              <a:t>:</a:t>
            </a:r>
            <a:r>
              <a:rPr lang="en-US" b="1" dirty="0">
                <a:latin typeface="Cambria Math" pitchFamily="18" charset="0"/>
                <a:ea typeface="Cambria Math" pitchFamily="18" charset="0"/>
              </a:rPr>
              <a:t> </a:t>
            </a:r>
            <a:r>
              <a:rPr lang="en-US" dirty="0"/>
              <a:t>But if </a:t>
            </a:r>
            <a:r>
              <a:rPr lang="en-US" i="1" dirty="0"/>
              <a:t>U</a:t>
            </a:r>
            <a:r>
              <a:rPr lang="en-US" dirty="0"/>
              <a:t> is all people, also define a propositional  function S(x) denoting “x is a student in this class” and translate as     </a:t>
            </a:r>
            <a:r>
              <a:rPr lang="en-US" i="1" dirty="0">
                <a:latin typeface="Cambria Math" pitchFamily="18" charset="0"/>
                <a:ea typeface="Cambria Math" pitchFamily="18" charset="0"/>
                <a:sym typeface="Symbol"/>
              </a:rPr>
              <a:t>x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a:t>
            </a:r>
            <a:r>
              <a:rPr lang="en-US" i="1" dirty="0">
                <a:latin typeface="Cambria Math" pitchFamily="18" charset="0"/>
                <a:ea typeface="Cambria Math" pitchFamily="18" charset="0"/>
                <a:sym typeface="Symbol"/>
              </a:rPr>
              <a:t> </a:t>
            </a:r>
          </a:p>
          <a:p>
            <a:pPr lvl="2">
              <a:buNone/>
            </a:pPr>
            <a:r>
              <a:rPr lang="en-US" i="1" dirty="0">
                <a:latin typeface="Cambria Math" pitchFamily="18" charset="0"/>
                <a:ea typeface="Cambria Math" pitchFamily="18" charset="0"/>
                <a:sym typeface="Symbol"/>
              </a:rPr>
              <a:t>             x (S(x) </a:t>
            </a:r>
            <a:r>
              <a:rPr lang="en-US"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p>
          <a:p>
            <a:pPr lvl="1"/>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Propositions</a:t>
            </a:r>
          </a:p>
        </p:txBody>
      </p:sp>
      <p:sp>
        <p:nvSpPr>
          <p:cNvPr id="3" name="Content Placeholder 2"/>
          <p:cNvSpPr>
            <a:spLocks noGrp="1"/>
          </p:cNvSpPr>
          <p:nvPr>
            <p:ph idx="1"/>
          </p:nvPr>
        </p:nvSpPr>
        <p:spPr/>
        <p:txBody>
          <a:bodyPr>
            <a:normAutofit fontScale="77500" lnSpcReduction="20000"/>
          </a:bodyPr>
          <a:lstStyle/>
          <a:p>
            <a:r>
              <a:rPr lang="en-US" dirty="0"/>
              <a:t>A </a:t>
            </a:r>
            <a:r>
              <a:rPr lang="en-US" i="1" dirty="0"/>
              <a:t>proposition</a:t>
            </a:r>
            <a:r>
              <a:rPr lang="en-US" dirty="0"/>
              <a:t> is a declarative sentence that is either true or false.</a:t>
            </a:r>
          </a:p>
          <a:p>
            <a:r>
              <a:rPr lang="en-US" dirty="0"/>
              <a:t>Examples of propositions:</a:t>
            </a:r>
          </a:p>
          <a:p>
            <a:pPr marL="880110" lvl="1" indent="-514350">
              <a:buFont typeface="+mj-lt"/>
              <a:buAutoNum type="alphaLcParenR"/>
            </a:pPr>
            <a:r>
              <a:rPr lang="en-US" dirty="0"/>
              <a:t>The Moon is made of green cheese.</a:t>
            </a:r>
          </a:p>
          <a:p>
            <a:pPr marL="880110" lvl="1" indent="-514350">
              <a:buFont typeface="+mj-lt"/>
              <a:buAutoNum type="alphaLcParenR"/>
            </a:pPr>
            <a:r>
              <a:rPr lang="en-US" dirty="0"/>
              <a:t>Toronto is the capital of Canada.</a:t>
            </a:r>
          </a:p>
          <a:p>
            <a:pPr marL="880110" lvl="1" indent="-514350">
              <a:buFont typeface="+mj-lt"/>
              <a:buAutoNum type="alphaLcParenR"/>
            </a:pPr>
            <a:r>
              <a:rPr lang="en-US" dirty="0"/>
              <a:t>Ouagadougou is the capital of Burkina Faso.</a:t>
            </a:r>
          </a:p>
          <a:p>
            <a:pPr marL="880110" lvl="1" indent="-514350">
              <a:buFont typeface="+mj-lt"/>
              <a:buAutoNum type="alphaLcParenR"/>
            </a:pP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880110" lvl="1" indent="-514350">
              <a:buFont typeface="+mj-lt"/>
              <a:buAutoNum type="alphaLcParenR"/>
            </a:pP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2</a:t>
            </a:r>
          </a:p>
          <a:p>
            <a:r>
              <a:rPr lang="en-US" dirty="0"/>
              <a:t>Examples  of sentences that are not propositions.</a:t>
            </a:r>
          </a:p>
          <a:p>
            <a:pPr marL="880110" lvl="1" indent="-514350">
              <a:buFont typeface="+mj-lt"/>
              <a:buAutoNum type="alphaLcParenR"/>
            </a:pPr>
            <a:r>
              <a:rPr lang="en-US" dirty="0"/>
              <a:t>Sit down!</a:t>
            </a:r>
          </a:p>
          <a:p>
            <a:pPr marL="880110" lvl="1" indent="-514350">
              <a:buFont typeface="+mj-lt"/>
              <a:buAutoNum type="alphaLcParenR"/>
            </a:pPr>
            <a:r>
              <a:rPr lang="en-US" dirty="0"/>
              <a:t>What time is it?</a:t>
            </a:r>
          </a:p>
          <a:p>
            <a:pPr marL="880110" lvl="1" indent="-514350">
              <a:buFont typeface="+mj-lt"/>
              <a:buAutoNum type="alphaLcParenR"/>
            </a:pPr>
            <a:r>
              <a:rPr lang="en-US" i="1" dirty="0"/>
              <a:t>x</a:t>
            </a:r>
            <a:r>
              <a:rPr lang="en-US" dirty="0"/>
              <a:t> + 1 = 2</a:t>
            </a:r>
          </a:p>
          <a:p>
            <a:pPr marL="880110" lvl="1" indent="-514350">
              <a:buFont typeface="+mj-lt"/>
              <a:buAutoNum type="alphaLcParenR"/>
            </a:pPr>
            <a:r>
              <a:rPr lang="en-US" i="1" dirty="0"/>
              <a:t>x</a:t>
            </a:r>
            <a:r>
              <a:rPr lang="en-US" dirty="0"/>
              <a:t> + </a:t>
            </a:r>
            <a:r>
              <a:rPr lang="en-US" i="1" dirty="0"/>
              <a:t>y </a:t>
            </a:r>
            <a:r>
              <a:rPr lang="en-US" dirty="0"/>
              <a:t>= </a:t>
            </a:r>
            <a:r>
              <a:rPr lang="en-US" i="1" dirty="0"/>
              <a:t>z</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Translating from English to Logic</a:t>
            </a:r>
          </a:p>
        </p:txBody>
      </p:sp>
      <p:sp>
        <p:nvSpPr>
          <p:cNvPr id="3" name="Content Placeholder 2"/>
          <p:cNvSpPr>
            <a:spLocks noGrp="1"/>
          </p:cNvSpPr>
          <p:nvPr>
            <p:ph idx="1"/>
          </p:nvPr>
        </p:nvSpPr>
        <p:spPr/>
        <p:txBody>
          <a:bodyPr>
            <a:normAutofit/>
          </a:bodyPr>
          <a:lstStyle/>
          <a:p>
            <a:r>
              <a:rPr lang="en-US" b="1" dirty="0"/>
              <a:t>Example 2</a:t>
            </a:r>
            <a:r>
              <a:rPr lang="en-US" dirty="0"/>
              <a:t>: Translate the following sentence into predicate logic: “Some student in this class has taken a course in Java.” </a:t>
            </a:r>
          </a:p>
          <a:p>
            <a:pPr>
              <a:buNone/>
            </a:pPr>
            <a:endParaRPr lang="en-US" dirty="0"/>
          </a:p>
          <a:p>
            <a:pPr lvl="1"/>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Translating from English to Logic</a:t>
            </a:r>
          </a:p>
        </p:txBody>
      </p:sp>
      <p:sp>
        <p:nvSpPr>
          <p:cNvPr id="3" name="Content Placeholder 2"/>
          <p:cNvSpPr>
            <a:spLocks noGrp="1"/>
          </p:cNvSpPr>
          <p:nvPr>
            <p:ph idx="1"/>
          </p:nvPr>
        </p:nvSpPr>
        <p:spPr/>
        <p:txBody>
          <a:bodyPr>
            <a:normAutofit fontScale="92500" lnSpcReduction="10000"/>
          </a:bodyPr>
          <a:lstStyle/>
          <a:p>
            <a:r>
              <a:rPr lang="en-US" b="1" dirty="0"/>
              <a:t>Example 2</a:t>
            </a:r>
            <a:r>
              <a:rPr lang="en-US" dirty="0"/>
              <a:t>: Translate the following sentence into predicate logic: “Some student in this class has taken a course in Java.” </a:t>
            </a:r>
          </a:p>
          <a:p>
            <a:r>
              <a:rPr lang="en-US" b="1" dirty="0"/>
              <a:t>Solution</a:t>
            </a:r>
            <a:r>
              <a:rPr lang="en-US" dirty="0"/>
              <a:t>:</a:t>
            </a:r>
          </a:p>
          <a:p>
            <a:pPr>
              <a:buNone/>
            </a:pPr>
            <a:r>
              <a:rPr lang="en-US" dirty="0"/>
              <a:t>	First decide on the domain </a:t>
            </a:r>
            <a:r>
              <a:rPr lang="en-US" i="1" dirty="0"/>
              <a:t>U</a:t>
            </a:r>
            <a:r>
              <a:rPr lang="en-US" dirty="0"/>
              <a:t>. </a:t>
            </a:r>
          </a:p>
          <a:p>
            <a:pPr lvl="1">
              <a:buNone/>
            </a:pPr>
            <a:r>
              <a:rPr lang="en-US" b="1" dirty="0"/>
              <a:t>Solution </a:t>
            </a:r>
            <a:r>
              <a:rPr lang="en-US" b="1" dirty="0">
                <a:latin typeface="Cambria Math" pitchFamily="18" charset="0"/>
                <a:ea typeface="Cambria Math" pitchFamily="18" charset="0"/>
              </a:rPr>
              <a:t>1</a:t>
            </a:r>
            <a:r>
              <a:rPr lang="en-US" dirty="0"/>
              <a:t>: If </a:t>
            </a:r>
            <a:r>
              <a:rPr lang="en-US" i="1" dirty="0"/>
              <a:t>U</a:t>
            </a:r>
            <a:r>
              <a:rPr lang="en-US" dirty="0"/>
              <a:t> is all students in this class, translate as </a:t>
            </a:r>
          </a:p>
          <a:p>
            <a:pPr lvl="1">
              <a:buNone/>
            </a:pPr>
            <a:r>
              <a:rPr lang="en-US" i="1" dirty="0">
                <a:latin typeface="Cambria Math" pitchFamily="18" charset="0"/>
                <a:ea typeface="Cambria Math" pitchFamily="18" charset="0"/>
                <a:sym typeface="Symbol"/>
              </a:rPr>
              <a:t>                           x J(x)</a:t>
            </a:r>
          </a:p>
          <a:p>
            <a:pPr lvl="1">
              <a:buNone/>
            </a:pPr>
            <a:r>
              <a:rPr lang="en-US" b="1" dirty="0"/>
              <a:t>Solution </a:t>
            </a:r>
            <a:r>
              <a:rPr lang="en-US" b="1" dirty="0">
                <a:latin typeface="Cambria Math" pitchFamily="18" charset="0"/>
                <a:ea typeface="Cambria Math" pitchFamily="18" charset="0"/>
              </a:rPr>
              <a:t>1</a:t>
            </a:r>
            <a:r>
              <a:rPr lang="en-US" dirty="0"/>
              <a:t>: But if </a:t>
            </a:r>
            <a:r>
              <a:rPr lang="en-US" i="1" dirty="0"/>
              <a:t>U</a:t>
            </a:r>
            <a:r>
              <a:rPr lang="en-US" dirty="0"/>
              <a:t> is all people, then translate as                 </a:t>
            </a:r>
            <a:r>
              <a:rPr lang="en-US" i="1" dirty="0">
                <a:latin typeface="Cambria Math" pitchFamily="18" charset="0"/>
                <a:ea typeface="Cambria Math" pitchFamily="18" charset="0"/>
                <a:sym typeface="Symbol"/>
              </a:rPr>
              <a:t>x (S(x) </a:t>
            </a:r>
            <a:r>
              <a:rPr lang="en-US" i="1" dirty="0">
                <a:latin typeface="Cambria Math"/>
                <a:ea typeface="Cambria Math"/>
                <a:sym typeface="Symbol"/>
              </a:rPr>
              <a:t>∧ </a:t>
            </a:r>
            <a:r>
              <a:rPr lang="en-US" i="1" dirty="0">
                <a:latin typeface="Cambria Math" pitchFamily="18" charset="0"/>
                <a:ea typeface="Cambria Math" pitchFamily="18" charset="0"/>
                <a:sym typeface="Symbol"/>
              </a:rPr>
              <a:t>J(x)) </a:t>
            </a:r>
          </a:p>
          <a:p>
            <a:pPr lvl="2">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a:t>
            </a:r>
            <a:r>
              <a:rPr lang="en-US" i="1" dirty="0">
                <a:latin typeface="Cambria Math" pitchFamily="18" charset="0"/>
                <a:ea typeface="Cambria Math" pitchFamily="18" charset="0"/>
                <a:sym typeface="Symbol"/>
              </a:rPr>
              <a:t> J(x))</a:t>
            </a:r>
            <a:r>
              <a:rPr lang="en-US" dirty="0">
                <a:latin typeface="Cambria Math" pitchFamily="18" charset="0"/>
                <a:ea typeface="Cambria Math" pitchFamily="18" charset="0"/>
                <a:sym typeface="Symbol"/>
              </a:rPr>
              <a:t> is not correct. What does it mean?</a:t>
            </a:r>
            <a:endParaRPr lang="en-US" dirty="0"/>
          </a:p>
          <a:p>
            <a:pPr lvl="1"/>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Returning to the Socrates Example </a:t>
            </a:r>
          </a:p>
        </p:txBody>
      </p:sp>
      <p:sp>
        <p:nvSpPr>
          <p:cNvPr id="3" name="Content Placeholder 2"/>
          <p:cNvSpPr>
            <a:spLocks noGrp="1"/>
          </p:cNvSpPr>
          <p:nvPr>
            <p:ph idx="1"/>
          </p:nvPr>
        </p:nvSpPr>
        <p:spPr/>
        <p:txBody>
          <a:bodyPr>
            <a:normAutofit/>
          </a:bodyPr>
          <a:lstStyle/>
          <a:p>
            <a:r>
              <a:rPr lang="en-US" dirty="0"/>
              <a:t>Introduce the  propositional functions </a:t>
            </a:r>
            <a:r>
              <a:rPr lang="en-US" i="1" dirty="0"/>
              <a:t>Man(x) </a:t>
            </a:r>
            <a:r>
              <a:rPr lang="en-US" dirty="0"/>
              <a:t>denoting “</a:t>
            </a:r>
            <a:r>
              <a:rPr lang="en-US" i="1" dirty="0"/>
              <a:t>x</a:t>
            </a:r>
            <a:r>
              <a:rPr lang="en-US" dirty="0"/>
              <a:t> is a man” and  </a:t>
            </a:r>
            <a:r>
              <a:rPr lang="en-US" i="1" dirty="0"/>
              <a:t>Mortal(x)</a:t>
            </a:r>
            <a:r>
              <a:rPr lang="en-US" dirty="0"/>
              <a:t> denoting “</a:t>
            </a:r>
            <a:r>
              <a:rPr lang="en-US" i="1" dirty="0"/>
              <a:t>x</a:t>
            </a:r>
            <a:r>
              <a:rPr lang="en-US" dirty="0"/>
              <a:t> is mortal.”  Specify the  domain as all people.</a:t>
            </a:r>
          </a:p>
          <a:p>
            <a:r>
              <a:rPr lang="en-US" dirty="0"/>
              <a:t>The two premises are:</a:t>
            </a:r>
          </a:p>
          <a:p>
            <a:endParaRPr lang="en-US" dirty="0"/>
          </a:p>
          <a:p>
            <a:endParaRPr lang="en-US" dirty="0"/>
          </a:p>
          <a:p>
            <a:r>
              <a:rPr lang="en-US" dirty="0"/>
              <a:t>The conclusion is:</a:t>
            </a:r>
          </a:p>
        </p:txBody>
      </p:sp>
      <p:pic>
        <p:nvPicPr>
          <p:cNvPr id="9" name="Picture 8" descr="addin_tmp.png"/>
          <p:cNvPicPr>
            <a:picLocks noChangeAspect="1"/>
          </p:cNvPicPr>
          <p:nvPr>
            <p:custDataLst>
              <p:tags r:id="rId1"/>
            </p:custDataLst>
          </p:nvPr>
        </p:nvPicPr>
        <p:blipFill>
          <a:blip r:embed="rId5" cstate="print"/>
          <a:stretch>
            <a:fillRect/>
          </a:stretch>
        </p:blipFill>
        <p:spPr>
          <a:xfrm>
            <a:off x="3200400" y="4267200"/>
            <a:ext cx="3400425" cy="319088"/>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3505200" y="4876800"/>
            <a:ext cx="2133600" cy="319088"/>
          </a:xfrm>
          <a:prstGeom prst="rect">
            <a:avLst/>
          </a:prstGeom>
        </p:spPr>
      </p:pic>
      <p:pic>
        <p:nvPicPr>
          <p:cNvPr id="11" name="Picture 10" descr="addin_tmp.png"/>
          <p:cNvPicPr>
            <a:picLocks noChangeAspect="1"/>
          </p:cNvPicPr>
          <p:nvPr>
            <p:custDataLst>
              <p:tags r:id="rId3"/>
            </p:custDataLst>
          </p:nvPr>
        </p:nvPicPr>
        <p:blipFill>
          <a:blip r:embed="rId7" cstate="print"/>
          <a:stretch>
            <a:fillRect/>
          </a:stretch>
        </p:blipFill>
        <p:spPr>
          <a:xfrm>
            <a:off x="3505200" y="6096000"/>
            <a:ext cx="2462213" cy="319088"/>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Equivalences in Predicate Logic</a:t>
            </a:r>
          </a:p>
        </p:txBody>
      </p:sp>
      <p:sp>
        <p:nvSpPr>
          <p:cNvPr id="3" name="Content Placeholder 2"/>
          <p:cNvSpPr>
            <a:spLocks noGrp="1"/>
          </p:cNvSpPr>
          <p:nvPr>
            <p:ph idx="1"/>
          </p:nvPr>
        </p:nvSpPr>
        <p:spPr/>
        <p:txBody>
          <a:bodyPr>
            <a:normAutofit fontScale="92500" lnSpcReduction="10000"/>
          </a:bodyPr>
          <a:lstStyle/>
          <a:p>
            <a:r>
              <a:rPr lang="en-US" dirty="0"/>
              <a:t>Statements involving predicates and quantifiers are </a:t>
            </a:r>
            <a:r>
              <a:rPr lang="en-US" i="1" dirty="0"/>
              <a:t>logically equivalent </a:t>
            </a:r>
            <a:r>
              <a:rPr lang="en-US" dirty="0"/>
              <a:t>if and only if they have the same truth value </a:t>
            </a:r>
          </a:p>
          <a:p>
            <a:pPr lvl="1"/>
            <a:r>
              <a:rPr lang="en-US" dirty="0"/>
              <a:t>For every predicate substituted into these statements and </a:t>
            </a:r>
          </a:p>
          <a:p>
            <a:pPr lvl="1"/>
            <a:r>
              <a:rPr lang="en-US" dirty="0"/>
              <a:t>For every domain of discourse used for the variables in the expressions. </a:t>
            </a:r>
          </a:p>
          <a:p>
            <a:r>
              <a:rPr lang="en-US" dirty="0"/>
              <a:t>The notation </a:t>
            </a:r>
            <a:r>
              <a:rPr lang="en-US" i="1" dirty="0"/>
              <a:t>S </a:t>
            </a:r>
            <a:r>
              <a:rPr lang="en-US" dirty="0">
                <a:latin typeface="Cambria Math"/>
                <a:ea typeface="Cambria Math"/>
              </a:rPr>
              <a:t>≡</a:t>
            </a:r>
            <a:r>
              <a:rPr lang="en-US" i="1" dirty="0">
                <a:latin typeface="Cambria Math"/>
                <a:ea typeface="Cambria Math"/>
              </a:rPr>
              <a:t>T</a:t>
            </a:r>
            <a:r>
              <a:rPr lang="en-US" dirty="0">
                <a:latin typeface="Cambria Math"/>
                <a:ea typeface="Cambria Math"/>
              </a:rPr>
              <a:t>  indicates that </a:t>
            </a:r>
            <a:r>
              <a:rPr lang="en-US" i="1" dirty="0">
                <a:latin typeface="Cambria Math"/>
                <a:ea typeface="Cambria Math"/>
              </a:rPr>
              <a:t>S</a:t>
            </a:r>
            <a:r>
              <a:rPr lang="en-US" dirty="0">
                <a:latin typeface="Cambria Math"/>
                <a:ea typeface="Cambria Math"/>
              </a:rPr>
              <a:t> and </a:t>
            </a:r>
            <a:r>
              <a:rPr lang="en-US" i="1" dirty="0">
                <a:latin typeface="Cambria Math"/>
                <a:ea typeface="Cambria Math"/>
              </a:rPr>
              <a:t>T</a:t>
            </a:r>
            <a:r>
              <a:rPr lang="en-US" dirty="0">
                <a:latin typeface="Cambria Math"/>
                <a:ea typeface="Cambria Math"/>
              </a:rPr>
              <a:t>  are logically equivalent. </a:t>
            </a:r>
          </a:p>
          <a:p>
            <a:r>
              <a:rPr lang="en-US" b="1" dirty="0">
                <a:latin typeface="Cambria Math"/>
                <a:ea typeface="Cambria Math"/>
              </a:rPr>
              <a:t>Example</a:t>
            </a:r>
            <a:r>
              <a:rPr lang="en-US" dirty="0">
                <a:latin typeface="Cambria Math"/>
                <a:ea typeface="Cambria Math"/>
              </a:rPr>
              <a:t>:  </a:t>
            </a:r>
            <a:r>
              <a:rPr lang="en-US" dirty="0">
                <a:latin typeface="Cambria Math"/>
                <a:ea typeface="Cambria Math"/>
                <a:sym typeface="Symbol"/>
              </a:rPr>
              <a:t></a:t>
            </a:r>
            <a:r>
              <a:rPr lang="en-US" i="1" dirty="0">
                <a:latin typeface="Cambria Math"/>
                <a:ea typeface="Cambria Math"/>
                <a:sym typeface="Symbol"/>
              </a:rPr>
              <a:t>x</a:t>
            </a:r>
            <a:r>
              <a:rPr lang="en-US" dirty="0">
                <a:latin typeface="Cambria Math"/>
                <a:ea typeface="Cambria Math"/>
                <a:sym typeface="Symbol"/>
              </a:rPr>
              <a:t> ¬¬</a:t>
            </a:r>
            <a:r>
              <a:rPr lang="en-US" i="1" dirty="0">
                <a:latin typeface="Cambria Math"/>
                <a:ea typeface="Cambria Math"/>
                <a:sym typeface="Symbol"/>
              </a:rPr>
              <a:t>S(x) </a:t>
            </a:r>
            <a:r>
              <a:rPr lang="en-US" dirty="0">
                <a:latin typeface="Cambria Math"/>
                <a:ea typeface="Cambria Math"/>
              </a:rPr>
              <a:t>≡</a:t>
            </a:r>
            <a:r>
              <a:rPr lang="en-US" dirty="0">
                <a:latin typeface="Cambria Math"/>
                <a:ea typeface="Cambria Math"/>
                <a:sym typeface="Symbol"/>
              </a:rPr>
              <a:t> </a:t>
            </a:r>
            <a:r>
              <a:rPr lang="en-US" i="1" dirty="0">
                <a:latin typeface="Cambria Math"/>
                <a:ea typeface="Cambria Math"/>
                <a:sym typeface="Symbol"/>
              </a:rPr>
              <a:t>x S(x)</a:t>
            </a:r>
            <a:endParaRPr lang="en-US" i="1"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Thinking about Quantifiers as Conjunctions and Disjunctions</a:t>
            </a:r>
          </a:p>
        </p:txBody>
      </p:sp>
      <p:sp>
        <p:nvSpPr>
          <p:cNvPr id="3" name="Content Placeholder 2"/>
          <p:cNvSpPr>
            <a:spLocks noGrp="1"/>
          </p:cNvSpPr>
          <p:nvPr>
            <p:ph idx="1"/>
          </p:nvPr>
        </p:nvSpPr>
        <p:spPr>
          <a:xfrm>
            <a:off x="457200" y="1600204"/>
            <a:ext cx="8229600" cy="4952996"/>
          </a:xfrm>
        </p:spPr>
        <p:txBody>
          <a:bodyPr>
            <a:normAutofit fontScale="85000" lnSpcReduction="20000"/>
          </a:bodyPr>
          <a:lstStyle/>
          <a:p>
            <a:r>
              <a:rPr lang="en-US" dirty="0">
                <a:sym typeface="Symbol"/>
              </a:rPr>
              <a:t>If the domain is finite, a universally quantified proposition is equivalent to a conjunction of propositions without quantifiers and an existentially quantified proposition is equivalent to  a disjunction of propositions without quantifiers. </a:t>
            </a:r>
          </a:p>
          <a:p>
            <a:r>
              <a:rPr lang="en-US" dirty="0">
                <a:sym typeface="Symbol"/>
              </a:rPr>
              <a:t>If </a:t>
            </a:r>
            <a:r>
              <a:rPr lang="en-US" i="1" dirty="0">
                <a:sym typeface="Symbol"/>
              </a:rPr>
              <a:t>U</a:t>
            </a:r>
            <a:r>
              <a:rPr lang="en-US" dirty="0">
                <a:sym typeface="Symbol"/>
              </a:rPr>
              <a:t> consists of the integers </a:t>
            </a:r>
            <a:r>
              <a:rPr lang="en-US" dirty="0">
                <a:latin typeface="Cambria Math" pitchFamily="18" charset="0"/>
                <a:ea typeface="Cambria Math" pitchFamily="18" charset="0"/>
                <a:sym typeface="Symbol"/>
              </a:rPr>
              <a:t>1</a:t>
            </a:r>
            <a:r>
              <a:rPr lang="en-US" dirty="0">
                <a:sym typeface="Symbol"/>
              </a:rPr>
              <a:t>,</a:t>
            </a:r>
            <a:r>
              <a:rPr lang="en-US" dirty="0">
                <a:latin typeface="Cambria Math" pitchFamily="18" charset="0"/>
                <a:ea typeface="Cambria Math" pitchFamily="18" charset="0"/>
                <a:sym typeface="Symbol"/>
              </a:rPr>
              <a:t>2</a:t>
            </a:r>
            <a:r>
              <a:rPr lang="en-US" dirty="0">
                <a:sym typeface="Symbol"/>
              </a:rPr>
              <a:t>, and </a:t>
            </a:r>
            <a:r>
              <a:rPr lang="en-US" dirty="0">
                <a:latin typeface="Cambria Math" pitchFamily="18" charset="0"/>
                <a:ea typeface="Cambria Math" pitchFamily="18" charset="0"/>
                <a:sym typeface="Symbol"/>
              </a:rPr>
              <a:t>3</a:t>
            </a:r>
            <a:r>
              <a:rPr lang="en-US" dirty="0">
                <a:sym typeface="Symbol"/>
              </a:rPr>
              <a:t>:</a:t>
            </a:r>
          </a:p>
          <a:p>
            <a:pPr>
              <a:buNone/>
            </a:pPr>
            <a:endParaRPr lang="en-US" dirty="0">
              <a:sym typeface="Symbol"/>
            </a:endParaRPr>
          </a:p>
          <a:p>
            <a:pPr>
              <a:buNone/>
            </a:pPr>
            <a:endParaRPr lang="en-US" dirty="0">
              <a:sym typeface="Symbol"/>
            </a:endParaRPr>
          </a:p>
          <a:p>
            <a:pPr>
              <a:buNone/>
            </a:pPr>
            <a:endParaRPr lang="en-US" dirty="0">
              <a:sym typeface="Symbol"/>
            </a:endParaRPr>
          </a:p>
          <a:p>
            <a:pPr>
              <a:buNone/>
            </a:pPr>
            <a:endParaRPr lang="en-US" dirty="0">
              <a:sym typeface="Symbol"/>
            </a:endParaRPr>
          </a:p>
          <a:p>
            <a:r>
              <a:rPr lang="en-US" dirty="0">
                <a:sym typeface="Symbol"/>
              </a:rPr>
              <a:t>Even if the domains are infinite, you can still think of the quantifiers in this fashion, but the equivalent expressions without quantifiers will be infinitely long.</a:t>
            </a:r>
          </a:p>
        </p:txBody>
      </p:sp>
      <p:pic>
        <p:nvPicPr>
          <p:cNvPr id="6" name="Picture 5" descr="addin_tmp.png"/>
          <p:cNvPicPr>
            <a:picLocks noChangeAspect="1"/>
          </p:cNvPicPr>
          <p:nvPr>
            <p:custDataLst>
              <p:tags r:id="rId1"/>
            </p:custDataLst>
          </p:nvPr>
        </p:nvPicPr>
        <p:blipFill>
          <a:blip r:embed="rId5" cstate="print"/>
          <a:stretch>
            <a:fillRect/>
          </a:stretch>
        </p:blipFill>
        <p:spPr>
          <a:xfrm>
            <a:off x="2057400" y="4024312"/>
            <a:ext cx="4079081" cy="319088"/>
          </a:xfrm>
          <a:prstGeom prst="rect">
            <a:avLst/>
          </a:prstGeom>
        </p:spPr>
      </p:pic>
      <p:pic>
        <p:nvPicPr>
          <p:cNvPr id="7" name="Picture 6" descr="addin_tmp.png"/>
          <p:cNvPicPr>
            <a:picLocks noChangeAspect="1"/>
          </p:cNvPicPr>
          <p:nvPr>
            <p:custDataLst>
              <p:tags r:id="rId2"/>
            </p:custDataLst>
          </p:nvPr>
        </p:nvPicPr>
        <p:blipFill>
          <a:blip r:embed="rId6" cstate="print"/>
          <a:stretch>
            <a:fillRect/>
          </a:stretch>
        </p:blipFill>
        <p:spPr>
          <a:xfrm>
            <a:off x="2057400" y="4710112"/>
            <a:ext cx="4062413" cy="319088"/>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Negating Quantified Expressions</a:t>
            </a:r>
          </a:p>
        </p:txBody>
      </p:sp>
      <p:sp>
        <p:nvSpPr>
          <p:cNvPr id="3" name="Content Placeholder 2"/>
          <p:cNvSpPr>
            <a:spLocks noGrp="1"/>
          </p:cNvSpPr>
          <p:nvPr>
            <p:ph idx="1"/>
          </p:nvPr>
        </p:nvSpPr>
        <p:spPr/>
        <p:txBody>
          <a:bodyPr>
            <a:normAutofit fontScale="92500" lnSpcReduction="10000"/>
          </a:bodyPr>
          <a:lstStyle/>
          <a:p>
            <a:r>
              <a:rPr lang="en-US" dirty="0"/>
              <a:t>Consider </a:t>
            </a:r>
            <a:r>
              <a:rPr lang="en-US" i="1" dirty="0">
                <a:latin typeface="Cambria Math" pitchFamily="18" charset="0"/>
                <a:ea typeface="Cambria Math" pitchFamily="18" charset="0"/>
                <a:sym typeface="Symbol"/>
              </a:rPr>
              <a:t>x J(x)</a:t>
            </a:r>
            <a:endParaRPr lang="en-US" dirty="0"/>
          </a:p>
          <a:p>
            <a:pPr marL="850392" lvl="1" indent="-457200">
              <a:buNone/>
            </a:pPr>
            <a:r>
              <a:rPr lang="en-US" dirty="0"/>
              <a:t>“Every student in your class has taken a course in Java.”</a:t>
            </a:r>
          </a:p>
          <a:p>
            <a:pPr marL="850392" lvl="1" indent="-457200">
              <a:buNone/>
            </a:pPr>
            <a:r>
              <a:rPr lang="en-US" dirty="0"/>
              <a:t> Here </a:t>
            </a:r>
            <a:r>
              <a:rPr lang="en-US" i="1" dirty="0">
                <a:latin typeface="Cambria Math" pitchFamily="18" charset="0"/>
                <a:ea typeface="Cambria Math" pitchFamily="18" charset="0"/>
                <a:sym typeface="Symbol"/>
              </a:rPr>
              <a:t>J(x)</a:t>
            </a:r>
            <a:r>
              <a:rPr lang="en-US" dirty="0"/>
              <a:t>  is “x has taken a course in Java” and </a:t>
            </a:r>
          </a:p>
          <a:p>
            <a:pPr marL="850392" lvl="1" indent="-457200">
              <a:buNone/>
            </a:pPr>
            <a:r>
              <a:rPr lang="en-US" dirty="0"/>
              <a:t> the domain is students in your class. </a:t>
            </a:r>
          </a:p>
          <a:p>
            <a:r>
              <a:rPr lang="en-US" dirty="0"/>
              <a:t>Negating the original statement gives “It is not the case that every student in your class has taken Java.” This implies that “There is a student in your class who has not taken Java.”</a:t>
            </a:r>
          </a:p>
          <a:p>
            <a:pPr>
              <a:buNone/>
            </a:pPr>
            <a:r>
              <a:rPr lang="en-US" i="1" dirty="0">
                <a:latin typeface="Cambria Math"/>
                <a:ea typeface="Cambria Math"/>
                <a:sym typeface="Symbol"/>
              </a:rPr>
              <a:t>     </a:t>
            </a:r>
            <a:r>
              <a:rPr lang="en-US" dirty="0">
                <a:latin typeface="Cambria Math"/>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latin typeface="Cambria Math" pitchFamily="18" charset="0"/>
                <a:ea typeface="Cambria Math" pitchFamily="18" charset="0"/>
                <a:sym typeface="Symbol"/>
              </a:rPr>
              <a:t>are equivalent</a:t>
            </a:r>
          </a:p>
          <a:p>
            <a:pPr>
              <a:buNone/>
            </a:pP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Negating Quantified Expressions</a:t>
            </a:r>
          </a:p>
        </p:txBody>
      </p:sp>
      <p:sp>
        <p:nvSpPr>
          <p:cNvPr id="3" name="Content Placeholder 2"/>
          <p:cNvSpPr>
            <a:spLocks noGrp="1"/>
          </p:cNvSpPr>
          <p:nvPr>
            <p:ph idx="1"/>
          </p:nvPr>
        </p:nvSpPr>
        <p:spPr/>
        <p:txBody>
          <a:bodyPr>
            <a:normAutofit fontScale="92500" lnSpcReduction="10000"/>
          </a:bodyPr>
          <a:lstStyle/>
          <a:p>
            <a:r>
              <a:rPr lang="en-US" dirty="0"/>
              <a:t>Now consider </a:t>
            </a:r>
            <a:r>
              <a:rPr lang="en-US" i="1" dirty="0">
                <a:latin typeface="Cambria Math" pitchFamily="18" charset="0"/>
                <a:ea typeface="Cambria Math" pitchFamily="18" charset="0"/>
                <a:sym typeface="Symbol"/>
              </a:rPr>
              <a:t> x J(x)</a:t>
            </a:r>
            <a:endParaRPr lang="en-US" dirty="0"/>
          </a:p>
          <a:p>
            <a:pPr lvl="1">
              <a:buNone/>
            </a:pPr>
            <a:r>
              <a:rPr lang="en-US" dirty="0"/>
              <a:t>“There is a student in this class who has taken a course in Java.”</a:t>
            </a:r>
            <a:endParaRPr lang="en-US" i="1" dirty="0">
              <a:latin typeface="Cambria Math" pitchFamily="18" charset="0"/>
              <a:ea typeface="Cambria Math" pitchFamily="18" charset="0"/>
              <a:sym typeface="Symbol"/>
            </a:endParaRPr>
          </a:p>
          <a:p>
            <a:pPr lvl="1">
              <a:buNone/>
            </a:pPr>
            <a:r>
              <a:rPr lang="en-US" dirty="0"/>
              <a:t>Where </a:t>
            </a:r>
            <a:r>
              <a:rPr lang="en-US" i="1" dirty="0">
                <a:latin typeface="Cambria Math" pitchFamily="18" charset="0"/>
                <a:ea typeface="Cambria Math" pitchFamily="18" charset="0"/>
                <a:sym typeface="Symbol"/>
              </a:rPr>
              <a:t>J(x)</a:t>
            </a:r>
            <a:r>
              <a:rPr lang="en-US" dirty="0"/>
              <a:t>  is “x has taken a course in Java.”</a:t>
            </a:r>
          </a:p>
          <a:p>
            <a:r>
              <a:rPr lang="en-US" dirty="0"/>
              <a:t>Negating the original statement gives “It is not the case that there is a student in this class who has taken Java.” This implies that “Every student in this class has not taken Java”</a:t>
            </a:r>
          </a:p>
          <a:p>
            <a:pPr>
              <a:buNone/>
            </a:pPr>
            <a:r>
              <a:rPr lang="en-US" i="1" dirty="0">
                <a:latin typeface="Cambria Math"/>
                <a:ea typeface="Cambria Math"/>
                <a:sym typeface="Symbol"/>
              </a:rPr>
              <a:t>    </a:t>
            </a:r>
            <a:r>
              <a:rPr lang="en-US" dirty="0">
                <a:ea typeface="Cambria Math"/>
                <a:sym typeface="Symbol"/>
              </a:rPr>
              <a:t>Symbolically</a:t>
            </a:r>
            <a:r>
              <a:rPr lang="en-US" i="1" dirty="0">
                <a:latin typeface="Cambria Math"/>
                <a:ea typeface="Cambria Math"/>
                <a:sym typeface="Symbol"/>
              </a:rPr>
              <a:t>  ¬</a:t>
            </a:r>
            <a:r>
              <a:rPr lang="en-US" i="1" dirty="0">
                <a:latin typeface="Cambria Math" pitchFamily="18" charset="0"/>
                <a:ea typeface="Cambria Math" pitchFamily="18" charset="0"/>
                <a:sym typeface="Symbol"/>
              </a:rPr>
              <a:t> x J(x)  </a:t>
            </a:r>
            <a:r>
              <a:rPr lang="en-US" dirty="0">
                <a:latin typeface="Cambria Math" pitchFamily="18" charset="0"/>
                <a:ea typeface="Cambria Math" pitchFamily="18" charset="0"/>
                <a:sym typeface="Symbol"/>
              </a:rPr>
              <a:t>and </a:t>
            </a:r>
            <a:r>
              <a:rPr lang="en-US" i="1" dirty="0">
                <a:latin typeface="Cambria Math" pitchFamily="18" charset="0"/>
                <a:ea typeface="Cambria Math" pitchFamily="18" charset="0"/>
                <a:sym typeface="Symbol"/>
              </a:rPr>
              <a:t> x </a:t>
            </a:r>
            <a:r>
              <a:rPr lang="en-US" i="1" dirty="0">
                <a:latin typeface="Cambria Math"/>
                <a:ea typeface="Cambria Math"/>
                <a:sym typeface="Symbol"/>
              </a:rPr>
              <a:t>¬</a:t>
            </a:r>
            <a:r>
              <a:rPr lang="en-US" i="1" dirty="0">
                <a:latin typeface="Cambria Math" pitchFamily="18" charset="0"/>
                <a:ea typeface="Cambria Math" pitchFamily="18" charset="0"/>
                <a:sym typeface="Symbol"/>
              </a:rPr>
              <a:t>J(x) </a:t>
            </a:r>
            <a:r>
              <a:rPr lang="en-US" dirty="0">
                <a:ea typeface="Cambria Math" pitchFamily="18" charset="0"/>
                <a:sym typeface="Symbol"/>
              </a:rPr>
              <a:t>are equivalent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 Morgan’s Laws for Quantifiers</a:t>
            </a:r>
          </a:p>
        </p:txBody>
      </p:sp>
      <p:sp>
        <p:nvSpPr>
          <p:cNvPr id="3" name="Content Placeholder 2"/>
          <p:cNvSpPr>
            <a:spLocks noGrp="1"/>
          </p:cNvSpPr>
          <p:nvPr>
            <p:ph idx="1"/>
          </p:nvPr>
        </p:nvSpPr>
        <p:spPr>
          <a:xfrm>
            <a:off x="457200" y="1143000"/>
            <a:ext cx="8229600" cy="4983167"/>
          </a:xfrm>
        </p:spPr>
        <p:txBody>
          <a:bodyPr>
            <a:normAutofit fontScale="77500" lnSpcReduction="20000"/>
          </a:bodyPr>
          <a:lstStyle/>
          <a:p>
            <a:r>
              <a:rPr lang="en-US" dirty="0"/>
              <a:t>The rules for negating quantifiers are:</a:t>
            </a:r>
          </a:p>
          <a:p>
            <a:endParaRPr lang="en-US" dirty="0"/>
          </a:p>
          <a:p>
            <a:endParaRPr lang="en-US" dirty="0"/>
          </a:p>
          <a:p>
            <a:endParaRPr lang="en-US" dirty="0"/>
          </a:p>
          <a:p>
            <a:endParaRPr lang="en-US" dirty="0"/>
          </a:p>
          <a:p>
            <a:endParaRPr lang="en-US" dirty="0"/>
          </a:p>
          <a:p>
            <a:endParaRPr lang="en-US" dirty="0"/>
          </a:p>
          <a:p>
            <a:r>
              <a:rPr lang="en-US" dirty="0"/>
              <a:t>The reasoning in the table shows that:</a:t>
            </a:r>
          </a:p>
          <a:p>
            <a:endParaRPr lang="en-US" dirty="0"/>
          </a:p>
          <a:p>
            <a:endParaRPr lang="en-US" dirty="0"/>
          </a:p>
          <a:p>
            <a:endParaRPr lang="en-US" dirty="0"/>
          </a:p>
          <a:p>
            <a:endParaRPr lang="en-US" dirty="0"/>
          </a:p>
          <a:p>
            <a:r>
              <a:rPr lang="en-US" dirty="0"/>
              <a:t>These are important. We will use these. </a:t>
            </a:r>
          </a:p>
        </p:txBody>
      </p:sp>
      <p:pic>
        <p:nvPicPr>
          <p:cNvPr id="4" name="Picture 3" descr="table20.jpg"/>
          <p:cNvPicPr>
            <a:picLocks noChangeAspect="1"/>
          </p:cNvPicPr>
          <p:nvPr/>
        </p:nvPicPr>
        <p:blipFill>
          <a:blip r:embed="rId4" cstate="print"/>
          <a:stretch>
            <a:fillRect/>
          </a:stretch>
        </p:blipFill>
        <p:spPr>
          <a:xfrm>
            <a:off x="76200" y="1549724"/>
            <a:ext cx="9023685" cy="2184076"/>
          </a:xfrm>
          <a:prstGeom prst="rect">
            <a:avLst/>
          </a:prstGeom>
        </p:spPr>
      </p:pic>
      <p:pic>
        <p:nvPicPr>
          <p:cNvPr id="6" name="Picture 5" descr="addin_tmp.png"/>
          <p:cNvPicPr>
            <a:picLocks noChangeAspect="1"/>
          </p:cNvPicPr>
          <p:nvPr>
            <p:custDataLst>
              <p:tags r:id="rId1"/>
            </p:custDataLst>
          </p:nvPr>
        </p:nvPicPr>
        <p:blipFill>
          <a:blip r:embed="rId5" cstate="print"/>
          <a:stretch>
            <a:fillRect/>
          </a:stretch>
        </p:blipFill>
        <p:spPr>
          <a:xfrm>
            <a:off x="2362200" y="4417695"/>
            <a:ext cx="3431858" cy="382905"/>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359342" y="5103495"/>
            <a:ext cx="3431858" cy="38290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Translation from English to Logic</a:t>
            </a:r>
          </a:p>
        </p:txBody>
      </p:sp>
      <p:sp>
        <p:nvSpPr>
          <p:cNvPr id="3" name="Content Placeholder 2"/>
          <p:cNvSpPr>
            <a:spLocks noGrp="1"/>
          </p:cNvSpPr>
          <p:nvPr>
            <p:ph idx="1"/>
          </p:nvPr>
        </p:nvSpPr>
        <p:spPr/>
        <p:txBody>
          <a:bodyPr>
            <a:normAutofit/>
          </a:bodyPr>
          <a:lstStyle/>
          <a:p>
            <a:pPr>
              <a:buNone/>
            </a:pPr>
            <a:r>
              <a:rPr lang="en-US" b="1" dirty="0"/>
              <a:t>Examples</a:t>
            </a:r>
            <a:r>
              <a:rPr lang="en-US" dirty="0"/>
              <a:t>:</a:t>
            </a:r>
          </a:p>
          <a:p>
            <a:pPr marL="514350" indent="-514350">
              <a:buFont typeface="+mj-lt"/>
              <a:buAutoNum type="arabicPeriod"/>
            </a:pPr>
            <a:r>
              <a:rPr lang="en-US" dirty="0"/>
              <a:t>“Some student in this class has visited Mexico.”</a:t>
            </a:r>
          </a:p>
          <a:p>
            <a:pPr marL="850392" lvl="1" indent="-457200">
              <a:buNone/>
            </a:pPr>
            <a:r>
              <a:rPr lang="en-US" dirty="0"/>
              <a:t>   </a:t>
            </a:r>
          </a:p>
          <a:p>
            <a:pPr marL="514350" indent="-514350">
              <a:buFont typeface="+mj-lt"/>
              <a:buAutoNum type="arabicPeriod"/>
            </a:pPr>
            <a:r>
              <a:rPr lang="en-US" dirty="0"/>
              <a:t>“Every student in this class has visited Canada or Mexico.”</a:t>
            </a:r>
          </a:p>
          <a:p>
            <a:pPr marL="850392" lvl="1" indent="-457200">
              <a:buNone/>
            </a:pPr>
            <a:r>
              <a:rPr lang="en-US" dirty="0"/>
              <a:t>  </a:t>
            </a:r>
            <a:endParaRPr lang="en-US" i="1" dirty="0">
              <a:latin typeface="Cambria Math" pitchFamily="18" charset="0"/>
              <a:ea typeface="Cambria Math" pitchFamily="18" charset="0"/>
            </a:endParaRP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Translation from English to Logic</a:t>
            </a:r>
          </a:p>
        </p:txBody>
      </p:sp>
      <p:sp>
        <p:nvSpPr>
          <p:cNvPr id="3" name="Content Placeholder 2"/>
          <p:cNvSpPr>
            <a:spLocks noGrp="1"/>
          </p:cNvSpPr>
          <p:nvPr>
            <p:ph idx="1"/>
          </p:nvPr>
        </p:nvSpPr>
        <p:spPr/>
        <p:txBody>
          <a:bodyPr>
            <a:normAutofit fontScale="92500" lnSpcReduction="10000"/>
          </a:bodyPr>
          <a:lstStyle/>
          <a:p>
            <a:pPr>
              <a:buNone/>
            </a:pPr>
            <a:r>
              <a:rPr lang="en-US" b="1" dirty="0"/>
              <a:t>Examples</a:t>
            </a:r>
            <a:r>
              <a:rPr lang="en-US" dirty="0"/>
              <a:t>:</a:t>
            </a:r>
          </a:p>
          <a:p>
            <a:pPr marL="514350" indent="-514350">
              <a:buFont typeface="+mj-lt"/>
              <a:buAutoNum type="arabicPeriod"/>
            </a:pPr>
            <a:r>
              <a:rPr lang="en-US" dirty="0"/>
              <a:t>“Some student in this class has visited Mexico.”</a:t>
            </a:r>
          </a:p>
          <a:p>
            <a:pPr marL="850392" lvl="1" indent="-457200">
              <a:buNone/>
            </a:pPr>
            <a:r>
              <a:rPr lang="en-US" dirty="0"/>
              <a:t>   </a:t>
            </a:r>
            <a:r>
              <a:rPr lang="en-US" b="1" dirty="0"/>
              <a:t>Solution</a:t>
            </a:r>
            <a:r>
              <a:rPr lang="en-US" dirty="0"/>
              <a:t>: Let </a:t>
            </a:r>
            <a:r>
              <a:rPr lang="en-US" i="1" dirty="0"/>
              <a:t>M</a:t>
            </a:r>
            <a:r>
              <a:rPr lang="en-US" dirty="0"/>
              <a:t>(</a:t>
            </a:r>
            <a:r>
              <a:rPr lang="en-US" i="1" dirty="0"/>
              <a:t>x</a:t>
            </a:r>
            <a:r>
              <a:rPr lang="en-US" dirty="0"/>
              <a:t>) denote “</a:t>
            </a:r>
            <a:r>
              <a:rPr lang="en-US" i="1" dirty="0"/>
              <a:t>x</a:t>
            </a:r>
            <a:r>
              <a:rPr lang="en-US" dirty="0"/>
              <a:t> has visited Mexico” and </a:t>
            </a:r>
            <a:r>
              <a:rPr lang="en-US" i="1" dirty="0"/>
              <a:t>S</a:t>
            </a:r>
            <a:r>
              <a:rPr lang="en-US" dirty="0"/>
              <a:t>(</a:t>
            </a:r>
            <a:r>
              <a:rPr lang="en-US" i="1" dirty="0"/>
              <a:t>x</a:t>
            </a:r>
            <a:r>
              <a:rPr lang="en-US" dirty="0"/>
              <a:t>) denote “</a:t>
            </a:r>
            <a:r>
              <a:rPr lang="en-US" i="1" dirty="0"/>
              <a:t>x</a:t>
            </a:r>
            <a:r>
              <a:rPr lang="en-US" dirty="0"/>
              <a:t> is a student in this class,”  and </a:t>
            </a:r>
            <a:r>
              <a:rPr lang="en-US" i="1" dirty="0">
                <a:latin typeface="Cambria Math" pitchFamily="18" charset="0"/>
                <a:ea typeface="Cambria Math" pitchFamily="18" charset="0"/>
                <a:sym typeface="Symbol"/>
              </a:rPr>
              <a:t>U  </a:t>
            </a:r>
            <a:r>
              <a:rPr lang="en-US" dirty="0">
                <a:latin typeface="Cambria Math" pitchFamily="18" charset="0"/>
                <a:ea typeface="Cambria Math" pitchFamily="18" charset="0"/>
                <a:sym typeface="Symbol"/>
              </a:rPr>
              <a:t>be all people.</a:t>
            </a:r>
            <a:endParaRPr lang="en-US" dirty="0"/>
          </a:p>
          <a:p>
            <a:pPr marL="850392" lvl="1" indent="-457200">
              <a:buNone/>
            </a:pPr>
            <a:r>
              <a:rPr lang="en-US" dirty="0"/>
              <a:t>                      </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M(x))</a:t>
            </a:r>
            <a:endParaRPr lang="en-US" dirty="0"/>
          </a:p>
          <a:p>
            <a:pPr marL="514350" indent="-514350">
              <a:buFont typeface="+mj-lt"/>
              <a:buAutoNum type="arabicPeriod"/>
            </a:pPr>
            <a:r>
              <a:rPr lang="en-US" dirty="0"/>
              <a:t>“Every student in this class has visited Canada or Mexico.”</a:t>
            </a:r>
          </a:p>
          <a:p>
            <a:pPr marL="850392" lvl="1" indent="-457200">
              <a:buNone/>
            </a:pPr>
            <a:r>
              <a:rPr lang="en-US" dirty="0"/>
              <a:t>  </a:t>
            </a:r>
            <a:r>
              <a:rPr lang="en-US" b="1" dirty="0"/>
              <a:t>Solution</a:t>
            </a:r>
            <a:r>
              <a:rPr lang="en-US" dirty="0"/>
              <a:t>: Add </a:t>
            </a:r>
            <a:r>
              <a:rPr lang="en-US" i="1" dirty="0"/>
              <a:t>C</a:t>
            </a:r>
            <a:r>
              <a:rPr lang="en-US" dirty="0"/>
              <a:t>(</a:t>
            </a:r>
            <a:r>
              <a:rPr lang="en-US" i="1" dirty="0"/>
              <a:t>x</a:t>
            </a:r>
            <a:r>
              <a:rPr lang="en-US" dirty="0"/>
              <a:t>) denoting “</a:t>
            </a:r>
            <a:r>
              <a:rPr lang="en-US" i="1" dirty="0"/>
              <a:t>x</a:t>
            </a:r>
            <a:r>
              <a:rPr lang="en-US" dirty="0"/>
              <a:t> has visited Canada.”</a:t>
            </a:r>
          </a:p>
          <a:p>
            <a:pPr marL="850392" lvl="1" indent="-457200">
              <a:buNone/>
            </a:pPr>
            <a:r>
              <a:rPr lang="en-US" i="1" dirty="0">
                <a:latin typeface="Cambria Math" pitchFamily="18" charset="0"/>
                <a:ea typeface="Cambria Math" pitchFamily="18" charset="0"/>
                <a:sym typeface="Symbol"/>
              </a:rPr>
              <a:t>                    x (S(x)</a:t>
            </a:r>
            <a:r>
              <a:rPr lang="en-US" i="1" dirty="0">
                <a:latin typeface="Cambria Math"/>
                <a:ea typeface="Cambria Math"/>
                <a:sym typeface="Symbol"/>
              </a:rPr>
              <a:t>→ (M(x)∨C(x)))</a:t>
            </a:r>
            <a:endParaRPr lang="en-US" i="1" dirty="0">
              <a:latin typeface="Cambria Math" pitchFamily="18" charset="0"/>
              <a:ea typeface="Cambria Math" pitchFamily="18"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Propositional Logic</a:t>
            </a:r>
          </a:p>
        </p:txBody>
      </p:sp>
      <p:sp>
        <p:nvSpPr>
          <p:cNvPr id="3" name="Content Placeholder 2"/>
          <p:cNvSpPr>
            <a:spLocks noGrp="1"/>
          </p:cNvSpPr>
          <p:nvPr>
            <p:ph idx="1"/>
          </p:nvPr>
        </p:nvSpPr>
        <p:spPr/>
        <p:txBody>
          <a:bodyPr>
            <a:normAutofit fontScale="92500" lnSpcReduction="20000"/>
          </a:bodyPr>
          <a:lstStyle/>
          <a:p>
            <a:r>
              <a:rPr lang="en-US" dirty="0"/>
              <a:t>Constructing Propositions</a:t>
            </a:r>
          </a:p>
          <a:p>
            <a:pPr lvl="1"/>
            <a:r>
              <a:rPr lang="en-US" dirty="0"/>
              <a:t>Propositional Variables: </a:t>
            </a:r>
            <a:r>
              <a:rPr lang="en-US" i="1" dirty="0"/>
              <a:t>p</a:t>
            </a:r>
            <a:r>
              <a:rPr lang="en-US" dirty="0"/>
              <a:t>, </a:t>
            </a:r>
            <a:r>
              <a:rPr lang="en-US" i="1" dirty="0"/>
              <a:t>q, r</a:t>
            </a:r>
            <a:r>
              <a:rPr lang="en-US" dirty="0"/>
              <a:t>, </a:t>
            </a:r>
            <a:r>
              <a:rPr lang="en-US" i="1" dirty="0"/>
              <a:t>s</a:t>
            </a:r>
            <a:r>
              <a:rPr lang="en-US" dirty="0"/>
              <a:t>, …</a:t>
            </a:r>
          </a:p>
          <a:p>
            <a:pPr lvl="1"/>
            <a:r>
              <a:rPr lang="en-US" dirty="0"/>
              <a:t>The proposition that is always true is denoted by </a:t>
            </a:r>
            <a:r>
              <a:rPr lang="en-US" b="1" dirty="0"/>
              <a:t>T</a:t>
            </a:r>
            <a:r>
              <a:rPr lang="en-US" dirty="0"/>
              <a:t> and the proposition that is always false is denoted by </a:t>
            </a:r>
            <a:r>
              <a:rPr lang="en-US" b="1" dirty="0"/>
              <a:t>F</a:t>
            </a:r>
            <a:r>
              <a:rPr lang="en-US" dirty="0"/>
              <a:t>.</a:t>
            </a:r>
          </a:p>
          <a:p>
            <a:pPr lvl="1"/>
            <a:r>
              <a:rPr lang="en-US" dirty="0"/>
              <a:t>Compound Propositions; constructed from logical connectives and other propositions</a:t>
            </a:r>
          </a:p>
          <a:p>
            <a:pPr lvl="2"/>
            <a:r>
              <a:rPr lang="en-US" dirty="0"/>
              <a:t>Negation </a:t>
            </a:r>
            <a:r>
              <a:rPr lang="en-US" dirty="0">
                <a:latin typeface="Cambria Math"/>
                <a:ea typeface="Cambria Math"/>
              </a:rPr>
              <a:t>¬</a:t>
            </a:r>
            <a:endParaRPr lang="en-US" dirty="0"/>
          </a:p>
          <a:p>
            <a:pPr lvl="2"/>
            <a:r>
              <a:rPr lang="en-US" dirty="0"/>
              <a:t>Conjunction </a:t>
            </a:r>
            <a:r>
              <a:rPr lang="en-US" dirty="0">
                <a:latin typeface="Cambria Math" pitchFamily="18" charset="0"/>
                <a:ea typeface="Cambria Math" pitchFamily="18" charset="0"/>
              </a:rPr>
              <a:t>∧</a:t>
            </a:r>
            <a:endParaRPr lang="en-US" dirty="0"/>
          </a:p>
          <a:p>
            <a:pPr lvl="2"/>
            <a:r>
              <a:rPr lang="en-US" dirty="0"/>
              <a:t>Disjunction </a:t>
            </a:r>
            <a:r>
              <a:rPr lang="en-US" dirty="0">
                <a:latin typeface="Cambria Math" pitchFamily="18" charset="0"/>
                <a:ea typeface="Cambria Math" pitchFamily="18" charset="0"/>
              </a:rPr>
              <a:t>∨</a:t>
            </a:r>
            <a:endParaRPr lang="en-US" dirty="0"/>
          </a:p>
          <a:p>
            <a:pPr lvl="2"/>
            <a:r>
              <a:rPr lang="en-US" dirty="0"/>
              <a:t>Implication </a:t>
            </a:r>
            <a:r>
              <a:rPr lang="en-US" sz="2400" dirty="0">
                <a:latin typeface="Cambria Math"/>
                <a:ea typeface="Cambria Math"/>
              </a:rPr>
              <a:t>→</a:t>
            </a:r>
            <a:endParaRPr lang="en-US" dirty="0"/>
          </a:p>
          <a:p>
            <a:pPr lvl="2"/>
            <a:r>
              <a:rPr lang="en-US" dirty="0" err="1"/>
              <a:t>Biconditional</a:t>
            </a:r>
            <a:r>
              <a:rPr lang="en-US" dirty="0"/>
              <a:t> </a:t>
            </a:r>
            <a:r>
              <a:rPr lang="en-US" sz="2400" dirty="0">
                <a:latin typeface="Cambria Math"/>
                <a:ea typeface="Cambria Math"/>
              </a:rPr>
              <a:t>↔</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Fun with Translating from English into Logical Expressions</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x is a thingamabob</a:t>
            </a:r>
          </a:p>
          <a:p>
            <a:pPr>
              <a:buNone/>
            </a:pPr>
            <a:r>
              <a:rPr lang="en-US" b="1" dirty="0"/>
              <a:t>   </a:t>
            </a:r>
            <a:r>
              <a:rPr lang="en-US" dirty="0"/>
              <a:t>Translate “Everything is a </a:t>
            </a:r>
            <a:r>
              <a:rPr lang="en-US" dirty="0" err="1"/>
              <a:t>fleegle</a:t>
            </a:r>
            <a:r>
              <a:rPr lang="en-US" dirty="0"/>
              <a:t>”</a:t>
            </a:r>
          </a:p>
          <a:p>
            <a:pPr>
              <a:buNone/>
            </a:pPr>
            <a:endParaRPr lang="en-US" dirty="0"/>
          </a:p>
          <a:p>
            <a:pPr>
              <a:buNone/>
            </a:pPr>
            <a:r>
              <a:rPr lang="en-US" b="1" dirty="0"/>
              <a:t>    </a:t>
            </a:r>
            <a:endParaRPr lang="en-US" i="1" dirty="0">
              <a:latin typeface="Cambria Math" pitchFamily="18" charset="0"/>
              <a:ea typeface="Cambria Math" pitchFamily="18" charset="0"/>
            </a:endParaRP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Fun with Translating from English into Logical Expressions</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x is a thingamabob</a:t>
            </a:r>
          </a:p>
          <a:p>
            <a:pPr>
              <a:buNone/>
            </a:pPr>
            <a:r>
              <a:rPr lang="en-US" b="1" dirty="0"/>
              <a:t>   </a:t>
            </a:r>
            <a:r>
              <a:rPr lang="en-US" dirty="0"/>
              <a:t>Translate “Everything is a </a:t>
            </a:r>
            <a:r>
              <a:rPr lang="en-US" dirty="0" err="1"/>
              <a:t>fleegle</a:t>
            </a:r>
            <a:r>
              <a:rPr lang="en-US" dirty="0"/>
              <a:t>”</a:t>
            </a:r>
          </a:p>
          <a:p>
            <a:pPr>
              <a:buNone/>
            </a:pPr>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endParaRPr lang="en-US" i="1" dirty="0">
              <a:latin typeface="Cambria Math" pitchFamily="18" charset="0"/>
              <a:ea typeface="Cambria Math" pitchFamily="18" charset="0"/>
            </a:endParaRPr>
          </a:p>
          <a:p>
            <a:endParaRPr 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Translate “Nothing is a </a:t>
            </a:r>
            <a:r>
              <a:rPr lang="en-US" dirty="0" err="1"/>
              <a:t>snurd</a:t>
            </a:r>
            <a:r>
              <a:rPr lang="en-US" dirty="0"/>
              <a:t>.”</a:t>
            </a:r>
          </a:p>
          <a:p>
            <a:pPr>
              <a:buNone/>
            </a:pPr>
            <a:endParaRPr lang="en-US" dirty="0"/>
          </a:p>
          <a:p>
            <a:pPr>
              <a:buNone/>
            </a:pPr>
            <a:r>
              <a:rPr lang="en-US" b="1" dirty="0"/>
              <a:t>    </a:t>
            </a:r>
            <a:endParaRPr lang="en-US" dirty="0">
              <a:latin typeface="Cambria Math" pitchFamily="18" charset="0"/>
              <a:ea typeface="Cambria Math" pitchFamily="18"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“Nothing is a </a:t>
            </a:r>
            <a:r>
              <a:rPr lang="en-US" dirty="0" err="1"/>
              <a:t>snurd</a:t>
            </a:r>
            <a:r>
              <a:rPr lang="en-US" dirty="0"/>
              <a:t>.”</a:t>
            </a:r>
          </a:p>
          <a:p>
            <a:pPr>
              <a:buNone/>
            </a:pPr>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 </a:t>
            </a:r>
            <a:r>
              <a:rPr lang="en-US" i="1" dirty="0">
                <a:latin typeface="Cambria Math" pitchFamily="18" charset="0"/>
                <a:ea typeface="Cambria Math" pitchFamily="18" charset="0"/>
                <a:sym typeface="Symbol"/>
              </a:rPr>
              <a:t>S(x) </a:t>
            </a:r>
            <a:endParaRPr 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Translate “All </a:t>
            </a:r>
            <a:r>
              <a:rPr lang="en-US" dirty="0" err="1"/>
              <a:t>fleegles</a:t>
            </a:r>
            <a:r>
              <a:rPr lang="en-US" dirty="0"/>
              <a:t> are </a:t>
            </a:r>
            <a:r>
              <a:rPr lang="en-US" dirty="0" err="1"/>
              <a:t>snurds</a:t>
            </a:r>
            <a:r>
              <a:rPr lang="en-US" dirty="0"/>
              <a:t>.”</a:t>
            </a:r>
          </a:p>
          <a:p>
            <a:endParaRPr lang="en-US" dirty="0"/>
          </a:p>
          <a:p>
            <a:pPr>
              <a:buNone/>
            </a:pPr>
            <a:r>
              <a:rPr lang="en-US" b="1" dirty="0"/>
              <a:t>  </a:t>
            </a:r>
            <a:endParaRPr lang="en-US" i="1" dirty="0">
              <a:latin typeface="Cambria Math" pitchFamily="18" charset="0"/>
              <a:ea typeface="Cambria Math" pitchFamily="18" charset="0"/>
            </a:endParaRPr>
          </a:p>
          <a:p>
            <a:endParaRPr lang="en-US" dirty="0"/>
          </a:p>
          <a:p>
            <a:endParaRPr lang="en-US" dirty="0"/>
          </a:p>
          <a:p>
            <a:endParaRPr 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“All </a:t>
            </a:r>
            <a:r>
              <a:rPr lang="en-US" dirty="0" err="1"/>
              <a:t>fleegles</a:t>
            </a:r>
            <a:r>
              <a:rPr lang="en-US" dirty="0"/>
              <a:t> are </a:t>
            </a:r>
            <a:r>
              <a:rPr lang="en-US" dirty="0" err="1"/>
              <a:t>snurds</a:t>
            </a:r>
            <a:r>
              <a:rPr lang="en-US" dirty="0"/>
              <a:t>.”</a:t>
            </a:r>
          </a:p>
          <a:p>
            <a:endParaRPr lang="en-US" dirty="0"/>
          </a:p>
          <a:p>
            <a:pPr>
              <a:buNone/>
            </a:pPr>
            <a:r>
              <a:rPr lang="en-US" b="1" dirty="0"/>
              <a:t>   Solution</a:t>
            </a:r>
            <a:r>
              <a:rPr lang="en-US" dirty="0"/>
              <a:t>: </a:t>
            </a:r>
            <a:r>
              <a:rPr lang="en-US" i="1" dirty="0">
                <a:latin typeface="Cambria Math" pitchFamily="18" charset="0"/>
                <a:ea typeface="Cambria Math" pitchFamily="18" charset="0"/>
                <a:sym typeface="Symbol"/>
              </a:rPr>
              <a:t>x (F(x)</a:t>
            </a:r>
            <a:r>
              <a:rPr lang="en-US" i="1" dirty="0">
                <a:latin typeface="Cambria Math"/>
                <a:ea typeface="Cambria Math"/>
                <a:sym typeface="Symbol"/>
              </a:rPr>
              <a:t>→ S(x))</a:t>
            </a:r>
            <a:endParaRPr lang="en-US" i="1" dirty="0">
              <a:latin typeface="Cambria Math" pitchFamily="18" charset="0"/>
              <a:ea typeface="Cambria Math" pitchFamily="18" charset="0"/>
            </a:endParaRPr>
          </a:p>
          <a:p>
            <a:endParaRPr lang="en-US" dirty="0"/>
          </a:p>
          <a:p>
            <a:endParaRPr lang="en-US" dirty="0"/>
          </a:p>
          <a:p>
            <a:endParaRPr 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Translate “Some </a:t>
            </a:r>
            <a:r>
              <a:rPr lang="en-US" dirty="0" err="1"/>
              <a:t>fleegles</a:t>
            </a:r>
            <a:r>
              <a:rPr lang="en-US" dirty="0"/>
              <a:t> are thingamabobs.”</a:t>
            </a:r>
          </a:p>
          <a:p>
            <a:endParaRPr lang="en-US" dirty="0"/>
          </a:p>
          <a:p>
            <a:pPr>
              <a:buNone/>
            </a:pPr>
            <a:r>
              <a:rPr lang="en-US" b="1" dirty="0"/>
              <a:t> </a:t>
            </a:r>
            <a:endParaRPr lang="en-US" i="1" dirty="0">
              <a:latin typeface="Cambria Math" pitchFamily="18" charset="0"/>
              <a:ea typeface="Cambria Math" pitchFamily="18" charset="0"/>
            </a:endParaRPr>
          </a:p>
          <a:p>
            <a:endParaRPr 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a:t>
            </a:r>
            <a:r>
              <a:rPr lang="en-US" dirty="0"/>
              <a:t> 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“Some </a:t>
            </a:r>
            <a:r>
              <a:rPr lang="en-US" dirty="0" err="1"/>
              <a:t>fleegles</a:t>
            </a:r>
            <a:r>
              <a:rPr lang="en-US" dirty="0"/>
              <a:t> are thingamabobs.”</a:t>
            </a:r>
          </a:p>
          <a:p>
            <a:endParaRPr lang="en-US" dirty="0"/>
          </a:p>
          <a:p>
            <a:pPr>
              <a:buNone/>
            </a:pPr>
            <a:r>
              <a:rPr lang="en-US" b="1" dirty="0"/>
              <a:t>   Solution</a:t>
            </a:r>
            <a:r>
              <a:rPr lang="en-US" dirty="0"/>
              <a:t>: </a:t>
            </a:r>
            <a:r>
              <a:rPr lang="en-US" dirty="0">
                <a:sym typeface="Symbol"/>
              </a:rPr>
              <a:t></a:t>
            </a:r>
            <a:r>
              <a:rPr lang="en-US" i="1" dirty="0">
                <a:latin typeface="Cambria Math" pitchFamily="18" charset="0"/>
                <a:ea typeface="Cambria Math" pitchFamily="18" charset="0"/>
                <a:sym typeface="Symbol"/>
              </a:rPr>
              <a:t>x (F(x) </a:t>
            </a:r>
            <a:r>
              <a:rPr lang="en-US" dirty="0">
                <a:latin typeface="Cambria Math"/>
                <a:ea typeface="Cambria Math"/>
                <a:sym typeface="Symbol"/>
              </a:rPr>
              <a:t>∧ </a:t>
            </a:r>
            <a:r>
              <a:rPr lang="en-US" i="1" dirty="0">
                <a:latin typeface="Cambria Math" pitchFamily="18" charset="0"/>
                <a:ea typeface="Cambria Math" pitchFamily="18" charset="0"/>
                <a:sym typeface="Symbol"/>
              </a:rPr>
              <a:t>T(x))</a:t>
            </a:r>
            <a:endParaRPr lang="en-US" i="1" dirty="0">
              <a:latin typeface="Cambria Math" pitchFamily="18" charset="0"/>
              <a:ea typeface="Cambria Math" pitchFamily="18" charset="0"/>
            </a:endParaRPr>
          </a:p>
          <a:p>
            <a:endParaRPr 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 </a:t>
            </a:r>
            <a:r>
              <a:rPr lang="en-US" dirty="0"/>
              <a:t>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Translate “No </a:t>
            </a:r>
            <a:r>
              <a:rPr lang="en-US" dirty="0" err="1"/>
              <a:t>snurd</a:t>
            </a:r>
            <a:r>
              <a:rPr lang="en-US" dirty="0"/>
              <a:t> is a thingamabob.”</a:t>
            </a:r>
          </a:p>
          <a:p>
            <a:endParaRPr lang="en-US" dirty="0"/>
          </a:p>
          <a:p>
            <a:pPr>
              <a:buNone/>
            </a:pPr>
            <a:r>
              <a:rPr lang="en-US" b="1" dirty="0"/>
              <a:t> </a:t>
            </a:r>
            <a:endParaRPr lang="en-US" dirty="0">
              <a:latin typeface="Cambria Math" pitchFamily="18" charset="0"/>
              <a:ea typeface="Cambria Math" pitchFamily="18"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 (cont)</a:t>
            </a:r>
          </a:p>
        </p:txBody>
      </p:sp>
      <p:sp>
        <p:nvSpPr>
          <p:cNvPr id="3" name="Content Placeholder 2"/>
          <p:cNvSpPr>
            <a:spLocks noGrp="1"/>
          </p:cNvSpPr>
          <p:nvPr>
            <p:ph idx="1"/>
          </p:nvPr>
        </p:nvSpPr>
        <p:spPr/>
        <p:txBody>
          <a:bodyPr/>
          <a:lstStyle/>
          <a:p>
            <a:r>
              <a:rPr lang="en-US" dirty="0"/>
              <a:t>U = {</a:t>
            </a:r>
            <a:r>
              <a:rPr lang="en-US" dirty="0" err="1"/>
              <a:t>fleegles</a:t>
            </a:r>
            <a:r>
              <a:rPr lang="en-US" dirty="0"/>
              <a:t>, </a:t>
            </a:r>
            <a:r>
              <a:rPr lang="en-US" dirty="0" err="1"/>
              <a:t>snurds</a:t>
            </a:r>
            <a:r>
              <a:rPr lang="en-US" dirty="0"/>
              <a:t>, thingamabobs}</a:t>
            </a:r>
          </a:p>
          <a:p>
            <a:pPr lvl="1">
              <a:buNone/>
            </a:pPr>
            <a:r>
              <a:rPr lang="en-US" i="1" dirty="0"/>
              <a:t>F(x)</a:t>
            </a:r>
            <a:r>
              <a:rPr lang="en-US" dirty="0"/>
              <a:t>: </a:t>
            </a:r>
            <a:r>
              <a:rPr lang="en-US" i="1" dirty="0"/>
              <a:t>x</a:t>
            </a:r>
            <a:r>
              <a:rPr lang="en-US" dirty="0"/>
              <a:t> is a </a:t>
            </a:r>
            <a:r>
              <a:rPr lang="en-US" dirty="0" err="1"/>
              <a:t>fleegle</a:t>
            </a:r>
            <a:endParaRPr lang="en-US" dirty="0"/>
          </a:p>
          <a:p>
            <a:pPr lvl="1">
              <a:buNone/>
            </a:pPr>
            <a:r>
              <a:rPr lang="en-US" i="1" dirty="0"/>
              <a:t>S(x)</a:t>
            </a:r>
            <a:r>
              <a:rPr lang="en-US" dirty="0"/>
              <a:t>: </a:t>
            </a:r>
            <a:r>
              <a:rPr lang="en-US" i="1" dirty="0"/>
              <a:t>x </a:t>
            </a:r>
            <a:r>
              <a:rPr lang="en-US" dirty="0"/>
              <a:t>is a </a:t>
            </a:r>
            <a:r>
              <a:rPr lang="en-US" dirty="0" err="1"/>
              <a:t>snurd</a:t>
            </a:r>
            <a:endParaRPr lang="en-US" dirty="0"/>
          </a:p>
          <a:p>
            <a:pPr lvl="1">
              <a:buNone/>
            </a:pPr>
            <a:r>
              <a:rPr lang="en-US" i="1" dirty="0"/>
              <a:t>T(x)</a:t>
            </a:r>
            <a:r>
              <a:rPr lang="en-US" dirty="0"/>
              <a:t>: </a:t>
            </a:r>
            <a:r>
              <a:rPr lang="en-US" i="1" dirty="0"/>
              <a:t>x</a:t>
            </a:r>
            <a:r>
              <a:rPr lang="en-US" dirty="0"/>
              <a:t> is a thingamabob</a:t>
            </a:r>
          </a:p>
          <a:p>
            <a:pPr>
              <a:buNone/>
            </a:pPr>
            <a:r>
              <a:rPr lang="en-US" dirty="0"/>
              <a:t>   “No </a:t>
            </a:r>
            <a:r>
              <a:rPr lang="en-US" dirty="0" err="1"/>
              <a:t>snurd</a:t>
            </a:r>
            <a:r>
              <a:rPr lang="en-US" dirty="0"/>
              <a:t> is a thingamabob.”</a:t>
            </a:r>
          </a:p>
          <a:p>
            <a:endParaRPr lang="en-US" dirty="0"/>
          </a:p>
          <a:p>
            <a:pPr>
              <a:buNone/>
            </a:pPr>
            <a:r>
              <a:rPr lang="en-US" b="1" dirty="0"/>
              <a:t>     Solution</a:t>
            </a:r>
            <a:r>
              <a:rPr lang="en-US" dirty="0"/>
              <a:t>: </a:t>
            </a:r>
            <a:r>
              <a:rPr lang="en-US" dirty="0">
                <a:latin typeface="Cambria Math"/>
                <a:ea typeface="Cambria Math"/>
              </a:rPr>
              <a:t>¬</a:t>
            </a:r>
            <a:r>
              <a:rPr lang="en-US" dirty="0">
                <a:sym typeface="Symbol"/>
              </a:rPr>
              <a:t></a:t>
            </a:r>
            <a:r>
              <a:rPr lang="en-US" i="1" dirty="0">
                <a:latin typeface="Cambria Math" pitchFamily="18" charset="0"/>
                <a:ea typeface="Cambria Math" pitchFamily="18" charset="0"/>
                <a:sym typeface="Symbol"/>
              </a:rPr>
              <a:t>x (S(x) </a:t>
            </a:r>
            <a:r>
              <a:rPr lang="en-US" dirty="0">
                <a:latin typeface="Cambria Math"/>
                <a:ea typeface="Cambria Math"/>
                <a:sym typeface="Symbol"/>
              </a:rPr>
              <a:t>∧ </a:t>
            </a:r>
            <a:r>
              <a:rPr lang="en-US" i="1" dirty="0">
                <a:latin typeface="Cambria Math" pitchFamily="18" charset="0"/>
                <a:ea typeface="Cambria Math" pitchFamily="18" charset="0"/>
                <a:sym typeface="Symbol"/>
              </a:rPr>
              <a:t>T(x))  </a:t>
            </a:r>
            <a:r>
              <a:rPr lang="en-US" dirty="0">
                <a:latin typeface="Cambria Math" pitchFamily="18" charset="0"/>
                <a:ea typeface="Cambria Math" pitchFamily="18" charset="0"/>
                <a:sym typeface="Symbol"/>
              </a:rPr>
              <a:t>What is this equivalent to?</a:t>
            </a:r>
            <a:endParaRPr lang="en-US" dirty="0">
              <a:latin typeface="Cambria Math" pitchFamily="18" charset="0"/>
              <a:ea typeface="Cambria Math" pitchFamily="18" charset="0"/>
            </a:endParaRPr>
          </a:p>
          <a:p>
            <a:pPr>
              <a:buNone/>
            </a:pPr>
            <a:r>
              <a:rPr lang="en-US" dirty="0"/>
              <a:t>     </a:t>
            </a:r>
            <a:r>
              <a:rPr lang="en-US" b="1" dirty="0"/>
              <a:t>Solution</a:t>
            </a:r>
            <a:r>
              <a:rPr lang="en-US" dirty="0"/>
              <a:t>: </a:t>
            </a:r>
            <a:r>
              <a:rPr lang="en-US" dirty="0">
                <a:sym typeface="Symbol"/>
              </a:rPr>
              <a:t></a:t>
            </a:r>
            <a:r>
              <a:rPr lang="en-US" i="1" dirty="0">
                <a:latin typeface="Cambria Math" pitchFamily="18" charset="0"/>
                <a:ea typeface="Cambria Math" pitchFamily="18" charset="0"/>
                <a:sym typeface="Symbol"/>
              </a:rPr>
              <a:t>x (</a:t>
            </a:r>
            <a:r>
              <a:rPr lang="en-US" dirty="0">
                <a:latin typeface="Cambria Math"/>
                <a:ea typeface="Cambria Math"/>
              </a:rPr>
              <a:t>¬</a:t>
            </a:r>
            <a:r>
              <a:rPr lang="en-US" i="1" dirty="0">
                <a:latin typeface="Cambria Math" pitchFamily="18" charset="0"/>
                <a:ea typeface="Cambria Math" pitchFamily="18" charset="0"/>
                <a:sym typeface="Symbol"/>
              </a:rPr>
              <a:t>S(x) </a:t>
            </a:r>
            <a:r>
              <a:rPr lang="en-US" i="1" dirty="0">
                <a:latin typeface="Cambria Math"/>
                <a:ea typeface="Cambria Math"/>
                <a:sym typeface="Symbol"/>
              </a:rPr>
              <a:t>∨ </a:t>
            </a:r>
            <a:r>
              <a:rPr lang="en-US" dirty="0">
                <a:latin typeface="Cambria Math"/>
                <a:ea typeface="Cambria Math"/>
              </a:rPr>
              <a:t>¬</a:t>
            </a:r>
            <a:r>
              <a:rPr lang="en-US" i="1" dirty="0">
                <a:latin typeface="Cambria Math" pitchFamily="18" charset="0"/>
                <a:ea typeface="Cambria Math" pitchFamily="18" charset="0"/>
                <a:sym typeface="Symbol"/>
              </a:rPr>
              <a:t>T(x))</a:t>
            </a:r>
            <a:endParaRPr lang="en-US" dirty="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p \vee \neg q)$ &amp; by associative and\\&#10;&amp;&amp;&amp; commutative laws\\&#10;&amp;&amp;&amp; laws for disjunction\\&#10;&amp; $\equiv$ &amp; $T \vee T $ &amp; by truth tables\\&#10;&amp; $\equiv$ &amp; $T$ &amp; by the domination law\\&#10;&#10;\end{tabular}&#10;&#10;&#10;\end{document}"/>
  <p:tag name="IGUANATEXSIZE" val="2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TIMING" val="|1.4|0.8|0.4"/>
</p:tagLst>
</file>

<file path=ppt/tags/tag37.xml><?xml version="1.0" encoding="utf-8"?>
<p:tagLst xmlns:a="http://schemas.openxmlformats.org/drawingml/2006/main" xmlns:r="http://schemas.openxmlformats.org/officeDocument/2006/relationships" xmlns:p="http://schemas.openxmlformats.org/presentationml/2006/main">
  <p:tag name="TIMING" val="|1.4|0.8|0.4"/>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25"/>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ortal(Socrates)$&#10;&#10;&#10;\end{document}"/>
  <p:tag name="IGUANATEXSIZE" val="25"/>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45.xml><?xml version="1.0" encoding="utf-8"?>
<p:tagLst xmlns:a="http://schemas.openxmlformats.org/drawingml/2006/main" xmlns:r="http://schemas.openxmlformats.org/officeDocument/2006/relationships" xmlns:p="http://schemas.openxmlformats.org/presentationml/2006/main">
  <p:tag name="TIMING" val="|0.7"/>
</p:tagLst>
</file>

<file path=ppt/tags/tag46.xml><?xml version="1.0" encoding="utf-8"?>
<p:tagLst xmlns:a="http://schemas.openxmlformats.org/drawingml/2006/main" xmlns:r="http://schemas.openxmlformats.org/officeDocument/2006/relationships" xmlns:p="http://schemas.openxmlformats.org/presentationml/2006/main">
  <p:tag name="TIMING" val="|0.7"/>
</p:tagLst>
</file>

<file path=ppt/tags/tag47.xml><?xml version="1.0" encoding="utf-8"?>
<p:tagLst xmlns:a="http://schemas.openxmlformats.org/drawingml/2006/main" xmlns:r="http://schemas.openxmlformats.org/officeDocument/2006/relationships" xmlns:p="http://schemas.openxmlformats.org/presentationml/2006/main">
  <p:tag name="TIMING" val="|0.5"/>
</p:tagLst>
</file>

<file path=ppt/tags/tag48.xml><?xml version="1.0" encoding="utf-8"?>
<p:tagLst xmlns:a="http://schemas.openxmlformats.org/drawingml/2006/main" xmlns:r="http://schemas.openxmlformats.org/officeDocument/2006/relationships" xmlns:p="http://schemas.openxmlformats.org/presentationml/2006/main">
  <p:tag name="TIMING" val="|0.5"/>
</p:tagLst>
</file>

<file path=ppt/tags/tag49.xml><?xml version="1.0" encoding="utf-8"?>
<p:tagLst xmlns:a="http://schemas.openxmlformats.org/drawingml/2006/main" xmlns:r="http://schemas.openxmlformats.org/officeDocument/2006/relationships" xmlns:p="http://schemas.openxmlformats.org/presentationml/2006/main">
  <p:tag name="TIMING" val="|0.4"/>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50.xml><?xml version="1.0" encoding="utf-8"?>
<p:tagLst xmlns:a="http://schemas.openxmlformats.org/drawingml/2006/main" xmlns:r="http://schemas.openxmlformats.org/officeDocument/2006/relationships" xmlns:p="http://schemas.openxmlformats.org/presentationml/2006/main">
  <p:tag name="TIMING" val="|0.4"/>
</p:tagLst>
</file>

<file path=ppt/tags/tag51.xml><?xml version="1.0" encoding="utf-8"?>
<p:tagLst xmlns:a="http://schemas.openxmlformats.org/drawingml/2006/main" xmlns:r="http://schemas.openxmlformats.org/officeDocument/2006/relationships" xmlns:p="http://schemas.openxmlformats.org/presentationml/2006/main">
  <p:tag name="TIMING" val="|0.4"/>
</p:tagLst>
</file>

<file path=ppt/tags/tag52.xml><?xml version="1.0" encoding="utf-8"?>
<p:tagLst xmlns:a="http://schemas.openxmlformats.org/drawingml/2006/main" xmlns:r="http://schemas.openxmlformats.org/officeDocument/2006/relationships" xmlns:p="http://schemas.openxmlformats.org/presentationml/2006/main">
  <p:tag name="TIMING" val="|0.4"/>
</p:tagLst>
</file>

<file path=ppt/tags/tag53.xml><?xml version="1.0" encoding="utf-8"?>
<p:tagLst xmlns:a="http://schemas.openxmlformats.org/drawingml/2006/main" xmlns:r="http://schemas.openxmlformats.org/officeDocument/2006/relationships" xmlns:p="http://schemas.openxmlformats.org/presentationml/2006/main">
  <p:tag name="TIMING" val="|0.3"/>
</p:tagLst>
</file>

<file path=ppt/tags/tag54.xml><?xml version="1.0" encoding="utf-8"?>
<p:tagLst xmlns:a="http://schemas.openxmlformats.org/drawingml/2006/main" xmlns:r="http://schemas.openxmlformats.org/officeDocument/2006/relationships" xmlns:p="http://schemas.openxmlformats.org/presentationml/2006/main">
  <p:tag name="TIMING" val="|0.3"/>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10;&#10;&#10;&#10;\end{document}"/>
  <p:tag name="IGUANATEXSIZE" val="2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y \forall x P(x,y)$&#10;&#10;&#10;&#10;\end{document}"/>
  <p:tag name="IGUANATEXSIZE" val="2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10;&#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forall y P(x,y)$&#10;&#10;&#10;&#10;\end{document}"/>
  <p:tag name="IGUANATEXSIZE" val="2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x \exists y P(x,y)$&#10;&#10;&#10;&#10;\end{document}"/>
  <p:tag name="IGUANATEXSIZE" val="2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y \exists x P(x,y)$&#10;&#10;&#10;&#10;\end{document}"/>
  <p:tag name="IGUANATEXSIZE" val="20"/>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 &#10;\equiv \forall y\forall x P(x,y)\;\;\; $&#10;&#10;&#10;&#10;\end{document}"/>
  <p:tag name="IGUANATEXSIZE" val="20"/>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 &#10;\equiv \exists y\forall x P(x,y)\;\;\; $&#10;&#10;&#10;&#10;\end{document}"/>
  <p:tag name="IGUANATEXSIZE" val="20"/>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wedge Q(x))&#10;\equiv \forall x P(x) \wedge \forall x Q(x)\;\;\; $&#10;&#10;&#10;&#10;\end{document}"/>
  <p:tag name="IGUANATEXSIZE" val="20"/>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rightarrow Q(x))&#10;\equiv \forall x P(x)\rightarrow \forall x Q(x)\;\;$&#10;&#10;&#10;&#10;\end{document}"/>
  <p:tag name="IGUANATEXSIZE" val="20"/>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orall y P(x,y) &#10;\equiv \forall y\forall x P(x,y)\;\;\; $&#10;&#10;&#10;&#10;\end{document}"/>
  <p:tag name="IGUANATEXSIZE" val="20"/>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exists y P(x,y) &#10;\equiv \exists y\forall x P(x,y)\;\;\; $&#10;&#10;&#10;&#10;\end{document}"/>
  <p:tag name="IGUANATEXSIZE" val="20"/>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wedge Q(x))&#10;\equiv \forall x P(x) \wedge \forall x Q(x)\;\;\; $&#10;&#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P(x) \rightarrow Q(x))&#10;\equiv \forall x P(x)\rightarrow \forall x Q(x)\;\;$&#10;&#10;&#10;&#10;\end{document}"/>
  <p:tag name="IGUANATEXSIZE" val="20"/>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rightarrow q\\&#10;\noindent p\\ \hline&#10;&#10;\therefore  q\\&#10;\end{array}$&#10;&#10;&#10;&#10;&#10;&#10;\end{document}"/>
  <p:tag name="IGUANATEXSIZE" val="30"/>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rightarrow q\\&#10;\neg q\\ \hline&#10;&#10;\therefore  \neg p\\&#10;\end{array}$&#10;&#10;&#10;&#10;&#10;&#10;\end{document}"/>
  <p:tag name="IGUANATEXSIZE" val="30"/>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rightarrow q\\&#10;\noindent q \rightarrow r\\ \hline&#10;&#10;\therefore  p \rightarrow r\\&#10;\end{array}$&#10;&#10;&#10;&#10;&#10;&#10;\end{document}"/>
  <p:tag name="IGUANATEXSIZE" val="30"/>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oindent p \vee q\\&#10;\neg p\\ \hline&#10;&#10;\therefore  q\\&#10;\end{array}$&#10;&#10;&#10;&#10;&#10;&#10;\end{document}"/>
  <p:tag name="IGUANATEXSIZE" val="30"/>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 \wedge q \\ \hline&#10;\therefore  q\\&#10;\end{array}$&#10;&#10;&#10;&#10;&#10;&#10;\end{document}"/>
  <p:tag name="IGUANATEXSIZE" val="3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 \hline&#10;&#10;\therefore  p \vee q\\&#10;\end{array}$&#10;&#10;&#10;&#10;&#10;&#10;\end{document}"/>
  <p:tag name="IGUANATEXSIZE" val="30"/>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10;q\\ \hline&#10;\therefore p \wedge q &#10;\end{array}$&#10;&#10;&#10;&#10;&#10;&#10;\end{document}"/>
  <p:tag name="IGUANATEXSIZE" val="30"/>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neg p \vee r\\&#10;p \vee q \\ \hline&#10;\therefore  q \vee r\\&#10;\end{array}$&#10;&#10;&#10;&#10;&#10;&#10;\end{document}"/>
  <p:tag name="IGUANATEXSIZE" val="30"/>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neg p \wedge q$ &amp; Premise\\&#10;2. $\neg p$ &amp; Simplification using (1)\\&#10;3. $r \rightarrow p$ &amp;  Premise\\&#10;4. $\neg r$ &amp; Modus tollens using (2) and (3)\\&#10;5. $\neg r \rightarrow s$ &amp; Premise\\&#10;6. $s$ &amp; Modus ponens using (4) and (5)\\&#10;7. $s \rightarrow t$ &amp; Premise\\&#10;8. $t$ &amp; Modus ponens using (6) and (7)&#10;&#10;\end{tabular}&#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forall x P(x)\\ \hline&#10;\therefore P(c) &#10;\end{array}$&#10;&#10;&#10;&#10;&#10;&#10;\end{document}"/>
  <p:tag name="IGUANATEXSIZE" val="30"/>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c) \mbox{ for an arbitrary $c$}\\ \hline&#10;\therefore \forall x P(x) &#10;\end{array}$&#10;&#10;&#10;&#10;&#10;&#10;\end{document}"/>
  <p:tag name="IGUANATEXSIZE" val="30"/>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exists x P(x)\\ \hline&#10;\therefore P(c)\mbox{ for some element $c$}&#10;\end{array}$&#10;&#10;&#10;&#10;&#10;&#10;\end{document}"/>
  <p:tag name="IGUANATEXSIZE" val="30"/>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array}{l}&#10;P(c) \mbox{ for some element $c$}\\ \hline&#10;\therefore \exists x P(x) &#10;\end{array}$&#10;&#10;&#10;&#10;&#10;&#10;\end{document}"/>
  <p:tag name="IGUANATEXSIZE" val="30"/>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Man(Socrates)$&#10;&#10;&#10;\end{document}"/>
  <p:tag name="IGUANATEXSIZE" val="30"/>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Man(x) \rightarrow Mortal(x))$&#10;&#10;&#10;\end{document}"/>
  <p:tag name="IGUANATEXSIZE" val="30"/>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therefore \;\;\;\; Mortal(Socrates)$&#10;&#10;&#10;\end{document}"/>
  <p:tag name="IGUANATEXSIZE" val="30"/>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forall x (Man(x) \rightarrow Mortal(x))$ &amp; Premise \\&#10;2. $Man(Socrates) \rightarrow Mortal(Socrates)$&amp; UI from (4)\\&#10;3. $Man(Socrates)$ &amp; Premise\\&#10;4. $Mortal(Socrates)$ &amp; MP from (2)\\&#10;&amp; and (3)\\&#10;\end{tabular}&#10;&#10;&#10;\end{document}"/>
  <p:tag name="IGUANATEXSIZE" val="27"/>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10;$\exists x (C(x) \wedge \neg B(x))$\\&#10;$\forall x (C(x) \rightarrow P(x))$\\\hline&#10;$\therefore \;\exists x ( P(x) \wedge \neg B(x))$&#10;\end{tabular}&#10;&#10;&#10;\end{document}"/>
  <p:tag name="IGUANATEXSIZE" val="25"/>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10;{\bf Step} &amp; {\bf Reason}\\&#10;1.  $\exists x(C(x) \wedge \neg B(x))$ &amp; Premise\\&#10;2. $C(a) \wedge \neg B(a)$ &amp; EI from (1)\\&#10;3. $C(a)$ &amp;  Simplification from (2)\\&#10;4. $\forall x (C(x) \rightarrow P(x))$ &amp; Premise \\&#10;5. $C(a) \rightarrow P(a)$&amp; UI from (4)\\&#10;6. $P(a)$ &amp; MP from (3) and (5)\\&#10;7. $\neg B(a)$ &amp; Simplification from (2)\\&#10;8. $P(a) \wedge \neg B(a)$ &amp; Conj from (6) and (7)\\&#10;9. $\exists x (P(x) \wedge \neg B(x))$ &amp; EG from (8)&#10;\end{tabular}&#1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10;$\exists x (C(x) \wedge \neg B(x))$\\&#10;$\forall x (C(x) \rightarrow P(x))$\\\hline&#10;$\therefore \;\exists x ( P(x) \wedge \neg B(x))$&#10;\end{tabular}&#10;&#10;&#10;\end{document}"/>
  <p:tag name="IGUANATEXSIZE" val="25"/>
</p:tagLst>
</file>

<file path=ppt/theme/theme1.xml><?xml version="1.0" encoding="utf-8"?>
<a:theme xmlns:a="http://schemas.openxmlformats.org/drawingml/2006/main" na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Template>
  <TotalTime>7177</TotalTime>
  <Words>10266</Words>
  <Application>Microsoft Office PowerPoint</Application>
  <PresentationFormat>On-screen Show (4:3)</PresentationFormat>
  <Paragraphs>1480</Paragraphs>
  <Slides>149</Slides>
  <Notes>3</Notes>
  <HiddenSlides>11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149</vt:i4>
      </vt:variant>
    </vt:vector>
  </HeadingPairs>
  <TitlesOfParts>
    <vt:vector size="157" baseType="lpstr">
      <vt:lpstr>Times New Roman</vt:lpstr>
      <vt:lpstr>Symbol</vt:lpstr>
      <vt:lpstr>Calibri</vt:lpstr>
      <vt:lpstr>Cambria Math</vt:lpstr>
      <vt:lpstr>Arial</vt:lpstr>
      <vt:lpstr>Wingdings 2</vt:lpstr>
      <vt:lpstr>1</vt:lpstr>
      <vt:lpstr>Equation</vt:lpstr>
      <vt:lpstr>Lectures 06-10 Logic and Applications Part 1</vt:lpstr>
      <vt:lpstr>Intended Learning Outcomes</vt:lpstr>
      <vt:lpstr>Topics</vt:lpstr>
      <vt:lpstr>Section 1: Propositional Logic</vt:lpstr>
      <vt:lpstr>Section Outline</vt:lpstr>
      <vt:lpstr>Language of Propositions</vt:lpstr>
      <vt:lpstr>Outline</vt:lpstr>
      <vt:lpstr>Propositions</vt:lpstr>
      <vt:lpstr>Propositional Logic</vt:lpstr>
      <vt:lpstr>Compound Propositions: Negation</vt:lpstr>
      <vt:lpstr>Conjunction</vt:lpstr>
      <vt:lpstr>Disjunction</vt:lpstr>
      <vt:lpstr>The Connective Or in English</vt:lpstr>
      <vt:lpstr> Implication</vt:lpstr>
      <vt:lpstr> Understanding Implication</vt:lpstr>
      <vt:lpstr>Understanding Implication</vt:lpstr>
      <vt:lpstr>Different Ways of Expressing p →q  </vt:lpstr>
      <vt:lpstr>Converse, Contrapositive, and Inverse</vt:lpstr>
      <vt:lpstr>Converse, Contrapositive, and Inverse</vt:lpstr>
      <vt:lpstr>Biconditional</vt:lpstr>
      <vt:lpstr>Expressing the Biconditional</vt:lpstr>
      <vt:lpstr>Truth Tables For Compound Propositions</vt:lpstr>
      <vt:lpstr>Example Truth Table</vt:lpstr>
      <vt:lpstr>Equivalent Propositions</vt:lpstr>
      <vt:lpstr>Equivalent Propositions</vt:lpstr>
      <vt:lpstr>Using a Truth Table to Show  Non-Equivalence</vt:lpstr>
      <vt:lpstr>Using a Truth Table to Show  Non-Equivalence</vt:lpstr>
      <vt:lpstr>Problem</vt:lpstr>
      <vt:lpstr>Height of the Truth Table</vt:lpstr>
      <vt:lpstr>Precedence of Logical Operators</vt:lpstr>
      <vt:lpstr>Applications of Propositional Logic</vt:lpstr>
      <vt:lpstr>Outline</vt:lpstr>
      <vt:lpstr>Translating English Sentences</vt:lpstr>
      <vt:lpstr>Translating English Sentences</vt:lpstr>
      <vt:lpstr>Translating English Sentences</vt:lpstr>
      <vt:lpstr>System Specifications</vt:lpstr>
      <vt:lpstr>System Specifications</vt:lpstr>
      <vt:lpstr>Consistent System Specifications</vt:lpstr>
      <vt:lpstr>Consistent System Specifications</vt:lpstr>
      <vt:lpstr>Consistent System Specifications</vt:lpstr>
      <vt:lpstr>Boolean Searches </vt:lpstr>
      <vt:lpstr>Web Page Searching  </vt:lpstr>
      <vt:lpstr>Web Page Searching  </vt:lpstr>
      <vt:lpstr>Logic Puzzles</vt:lpstr>
      <vt:lpstr>Logic Puzzles</vt:lpstr>
      <vt:lpstr>Propositional Equivalences</vt:lpstr>
      <vt:lpstr>Outline</vt:lpstr>
      <vt:lpstr>Tautologies, Contradictions and Contingencies</vt:lpstr>
      <vt:lpstr>Logically Equivalent</vt:lpstr>
      <vt:lpstr>De Morgan’s Laws</vt:lpstr>
      <vt:lpstr>De Morgan’s Laws</vt:lpstr>
      <vt:lpstr>Key Logical Equivalences</vt:lpstr>
      <vt:lpstr>Key Logical Equivalences</vt:lpstr>
      <vt:lpstr>More Logical Equivalences</vt:lpstr>
      <vt:lpstr>Constructing New Logical Equivalences</vt:lpstr>
      <vt:lpstr>Equivalence Proofs</vt:lpstr>
      <vt:lpstr>Equivalence Proofs</vt:lpstr>
      <vt:lpstr> Equivalence Proofs</vt:lpstr>
      <vt:lpstr> Equivalence Proofs</vt:lpstr>
      <vt:lpstr>Section 2: Predicate Logic</vt:lpstr>
      <vt:lpstr>Section Outline</vt:lpstr>
      <vt:lpstr>Predicates and Quantifiers</vt:lpstr>
      <vt:lpstr>Outline</vt:lpstr>
      <vt:lpstr>Propositional Logic Not Enough</vt:lpstr>
      <vt:lpstr>Introducing Predicate Logic</vt:lpstr>
      <vt:lpstr>Propositional Functions</vt:lpstr>
      <vt:lpstr>Examples of Propositional Functions</vt:lpstr>
      <vt:lpstr>Examples of Propositional Functions</vt:lpstr>
      <vt:lpstr>Compound Expressions</vt:lpstr>
      <vt:lpstr>Compound Expressions</vt:lpstr>
      <vt:lpstr>Quantifiers</vt:lpstr>
      <vt:lpstr>Universal Quantifier</vt:lpstr>
      <vt:lpstr>Existential Quantifier</vt:lpstr>
      <vt:lpstr>Thinking about Quantifiers</vt:lpstr>
      <vt:lpstr>Properties of Quantifiers</vt:lpstr>
      <vt:lpstr>Properties of Quantifiers</vt:lpstr>
      <vt:lpstr>Precedence of Quantifiers</vt:lpstr>
      <vt:lpstr>Translating from English to Logic</vt:lpstr>
      <vt:lpstr>Translating from English to Logic</vt:lpstr>
      <vt:lpstr>Translating from English to Logic</vt:lpstr>
      <vt:lpstr>Translating from English to Logic</vt:lpstr>
      <vt:lpstr>Returning to the Socrates Example </vt:lpstr>
      <vt:lpstr>Equivalences in Predicate Logic</vt:lpstr>
      <vt:lpstr>Thinking about Quantifiers as Conjunctions and Disjunctions</vt:lpstr>
      <vt:lpstr>Negating Quantified Expressions</vt:lpstr>
      <vt:lpstr>Negating Quantified Expressions</vt:lpstr>
      <vt:lpstr>De Morgan’s Laws for Quantifiers</vt:lpstr>
      <vt:lpstr>Translation from English to Logic</vt:lpstr>
      <vt:lpstr>Translation from English to Logic</vt:lpstr>
      <vt:lpstr>Some Fun with Translating from English into Logical Expressions</vt:lpstr>
      <vt:lpstr>Some Fun with Translating from English into Logical Expressions</vt:lpstr>
      <vt:lpstr>Translation (cont)</vt:lpstr>
      <vt:lpstr>Translation (cont)</vt:lpstr>
      <vt:lpstr>Translation (cont)</vt:lpstr>
      <vt:lpstr>Translation (cont)</vt:lpstr>
      <vt:lpstr>Translation (cont)</vt:lpstr>
      <vt:lpstr>Translation (cont)</vt:lpstr>
      <vt:lpstr>Translation (cont)</vt:lpstr>
      <vt:lpstr>Translation (cont)</vt:lpstr>
      <vt:lpstr>System Specification Example</vt:lpstr>
      <vt:lpstr>Nested Quantifiers</vt:lpstr>
      <vt:lpstr>Outline</vt:lpstr>
      <vt:lpstr>Nested Quantifiers</vt:lpstr>
      <vt:lpstr>Thinking of Nested Quantification</vt:lpstr>
      <vt:lpstr>Order of Quantifiers</vt:lpstr>
      <vt:lpstr>Order of Quantifiers</vt:lpstr>
      <vt:lpstr>Questions on Order of Quantifiers </vt:lpstr>
      <vt:lpstr>Questions on Order of Quantifiers </vt:lpstr>
      <vt:lpstr>Questions on Order of Quantifiers</vt:lpstr>
      <vt:lpstr>Questions on Order of Quantifiers</vt:lpstr>
      <vt:lpstr>Quantifications of Two Variables</vt:lpstr>
      <vt:lpstr>Translating Nested Quantifiers into English</vt:lpstr>
      <vt:lpstr>Translating Nested Quantifiers into English</vt:lpstr>
      <vt:lpstr>Translating Mathematical Statements into Predicate Logic </vt:lpstr>
      <vt:lpstr>Translating Mathematical Statements into Predicate Logic </vt:lpstr>
      <vt:lpstr>Translating English into Logical Expressions Example</vt:lpstr>
      <vt:lpstr>Translating English into Logical Expressions Example</vt:lpstr>
      <vt:lpstr>Questions on Translation from English</vt:lpstr>
      <vt:lpstr>Questions on Translation from English</vt:lpstr>
      <vt:lpstr>Negating Nested Quantifiers</vt:lpstr>
      <vt:lpstr>Some Questions about Quantifiers</vt:lpstr>
      <vt:lpstr>Some Questions about Quantifiers </vt:lpstr>
      <vt:lpstr>Some Questions about Quantifiers </vt:lpstr>
      <vt:lpstr>Section 3: Rules of Inference</vt:lpstr>
      <vt:lpstr>Valid Arguments</vt:lpstr>
      <vt:lpstr>Arguments in Propositional Logic</vt:lpstr>
      <vt:lpstr>Arguments in Propositional Logic</vt:lpstr>
      <vt:lpstr>Arguments in Propositional Logic</vt:lpstr>
      <vt:lpstr>Modus Ponens</vt:lpstr>
      <vt:lpstr>Modus Tollens</vt:lpstr>
      <vt:lpstr>Hypothetical Syllogism</vt:lpstr>
      <vt:lpstr>Disjunctive Syllogism</vt:lpstr>
      <vt:lpstr>Simplification</vt:lpstr>
      <vt:lpstr>Addition</vt:lpstr>
      <vt:lpstr>Conjunction</vt:lpstr>
      <vt:lpstr>Resolution</vt:lpstr>
      <vt:lpstr>Valid Arguments</vt:lpstr>
      <vt:lpstr>Valid Arguments</vt:lpstr>
      <vt:lpstr>Common Fallacies:  Affirming the conclusion</vt:lpstr>
      <vt:lpstr>Common Fallacies:  Denying the hypothesis</vt:lpstr>
      <vt:lpstr>Universal Instantiation (UI)</vt:lpstr>
      <vt:lpstr>Universal Generalization (UG)</vt:lpstr>
      <vt:lpstr>Existential Instantiation (EI)</vt:lpstr>
      <vt:lpstr>Existential Generalization (EG)</vt:lpstr>
      <vt:lpstr>Returning to the Socrates Example</vt:lpstr>
      <vt:lpstr>Using Rules of Inference</vt:lpstr>
      <vt:lpstr> Using Rules of Inference</vt:lpstr>
      <vt:lpstr>Summary</vt:lpstr>
      <vt:lpstr>Summary</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dc:title>
  <dc:creator>N D Gangadhar</dc:creator>
  <cp:lastModifiedBy>Windows User</cp:lastModifiedBy>
  <cp:revision>575</cp:revision>
  <dcterms:created xsi:type="dcterms:W3CDTF">2011-03-15T17:55:35Z</dcterms:created>
  <dcterms:modified xsi:type="dcterms:W3CDTF">2019-08-15T05:32:51Z</dcterms:modified>
</cp:coreProperties>
</file>