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72"/>
  </p:notesMasterIdLst>
  <p:sldIdLst>
    <p:sldId id="256" r:id="rId2"/>
    <p:sldId id="278" r:id="rId3"/>
    <p:sldId id="376" r:id="rId4"/>
    <p:sldId id="258" r:id="rId5"/>
    <p:sldId id="279" r:id="rId6"/>
    <p:sldId id="281" r:id="rId7"/>
    <p:sldId id="319" r:id="rId8"/>
    <p:sldId id="284" r:id="rId9"/>
    <p:sldId id="298" r:id="rId10"/>
    <p:sldId id="369" r:id="rId11"/>
    <p:sldId id="297" r:id="rId12"/>
    <p:sldId id="300" r:id="rId13"/>
    <p:sldId id="347" r:id="rId14"/>
    <p:sldId id="348" r:id="rId15"/>
    <p:sldId id="350" r:id="rId16"/>
    <p:sldId id="351" r:id="rId17"/>
    <p:sldId id="353" r:id="rId18"/>
    <p:sldId id="354" r:id="rId19"/>
    <p:sldId id="355" r:id="rId20"/>
    <p:sldId id="356" r:id="rId21"/>
    <p:sldId id="349" r:id="rId22"/>
    <p:sldId id="259" r:id="rId23"/>
    <p:sldId id="280" r:id="rId24"/>
    <p:sldId id="320" r:id="rId25"/>
    <p:sldId id="289" r:id="rId26"/>
    <p:sldId id="358" r:id="rId27"/>
    <p:sldId id="290" r:id="rId28"/>
    <p:sldId id="291" r:id="rId29"/>
    <p:sldId id="361" r:id="rId30"/>
    <p:sldId id="292" r:id="rId31"/>
    <p:sldId id="293" r:id="rId32"/>
    <p:sldId id="288" r:id="rId33"/>
    <p:sldId id="311" r:id="rId34"/>
    <p:sldId id="373" r:id="rId35"/>
    <p:sldId id="312" r:id="rId36"/>
    <p:sldId id="313" r:id="rId37"/>
    <p:sldId id="359" r:id="rId38"/>
    <p:sldId id="375" r:id="rId39"/>
    <p:sldId id="314" r:id="rId40"/>
    <p:sldId id="315" r:id="rId41"/>
    <p:sldId id="370" r:id="rId42"/>
    <p:sldId id="267" r:id="rId43"/>
    <p:sldId id="316" r:id="rId44"/>
    <p:sldId id="317" r:id="rId45"/>
    <p:sldId id="318" r:id="rId46"/>
    <p:sldId id="269" r:id="rId47"/>
    <p:sldId id="322" r:id="rId48"/>
    <p:sldId id="371" r:id="rId49"/>
    <p:sldId id="362" r:id="rId50"/>
    <p:sldId id="372" r:id="rId51"/>
    <p:sldId id="324" r:id="rId52"/>
    <p:sldId id="270" r:id="rId53"/>
    <p:sldId id="271" r:id="rId54"/>
    <p:sldId id="325" r:id="rId55"/>
    <p:sldId id="328" r:id="rId56"/>
    <p:sldId id="360" r:id="rId57"/>
    <p:sldId id="302" r:id="rId58"/>
    <p:sldId id="331" r:id="rId59"/>
    <p:sldId id="335" r:id="rId60"/>
    <p:sldId id="332" r:id="rId61"/>
    <p:sldId id="337" r:id="rId62"/>
    <p:sldId id="363" r:id="rId63"/>
    <p:sldId id="338" r:id="rId64"/>
    <p:sldId id="333" r:id="rId65"/>
    <p:sldId id="334" r:id="rId66"/>
    <p:sldId id="377" r:id="rId67"/>
    <p:sldId id="441" r:id="rId68"/>
    <p:sldId id="442" r:id="rId69"/>
    <p:sldId id="443" r:id="rId70"/>
    <p:sldId id="444" r:id="rId7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3"/>
      <p:bold r:id="rId74"/>
      <p:italic r:id="rId75"/>
      <p:boldItalic r:id="rId76"/>
    </p:embeddedFont>
    <p:embeddedFont>
      <p:font typeface="Cambria Math" panose="02040503050406030204" pitchFamily="18" charset="0"/>
      <p:regular r:id="rId7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X </a:t>
            </a:r>
            <a:r>
              <a:rPr lang="en-CA" dirty="0" err="1"/>
              <a:t>leq</a:t>
            </a:r>
            <a:r>
              <a:rPr lang="en-CA" dirty="0"/>
              <a:t> ceiling(x) &lt;</a:t>
            </a:r>
            <a:r>
              <a:rPr lang="en-CA" baseline="0" dirty="0"/>
              <a:t> X+1 and   x-1 &lt; floor (x) </a:t>
            </a:r>
            <a:r>
              <a:rPr lang="en-CA" baseline="0" dirty="0" err="1"/>
              <a:t>leq</a:t>
            </a:r>
            <a:r>
              <a:rPr lang="en-CA" baseline="0" dirty="0"/>
              <a:t> x</a:t>
            </a:r>
            <a:r>
              <a:rPr lang="en-CA" dirty="0"/>
              <a:t> ; The number of objects exceeds a multiple of the number of boxes.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1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E5C62-E8C5-492C-8FA6-456EE5C22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63827-DA15-46DC-B4FF-1A8FF1A5F4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E6A7-EEF4-4D42-A8EB-392B1A7952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C00000"/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+mn-lt"/>
              </a:defRPr>
            </a:lvl1pPr>
            <a:lvl2pPr algn="just">
              <a:defRPr>
                <a:latin typeface="+mn-lt"/>
              </a:defRPr>
            </a:lvl2pPr>
            <a:lvl3pPr algn="just">
              <a:defRPr>
                <a:latin typeface="+mn-lt"/>
              </a:defRPr>
            </a:lvl3pPr>
            <a:lvl4pPr algn="just">
              <a:defRPr>
                <a:latin typeface="+mn-lt"/>
              </a:defRPr>
            </a:lvl4pPr>
            <a:lvl5pPr algn="just"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+mn-lt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mtClean="0">
                <a:latin typeface="Arial" pitchFamily="34" charset="0"/>
                <a:cs typeface="+mn-cs"/>
              </a:defRPr>
            </a:lvl1pPr>
          </a:lstStyle>
          <a:p>
            <a:fld id="{74223539-C274-414E-836E-21403C9CE2AE}" type="datetimeFigureOut">
              <a:rPr lang="en-US" smtClean="0"/>
              <a:pPr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Arial" pitchFamily="34" charset="0"/>
                <a:cs typeface="+mn-cs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791575" y="6324600"/>
            <a:ext cx="352425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86800" y="6324600"/>
            <a:ext cx="5619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467E989-09DD-493A-BEBC-EFFB71A9992D}" type="slidenum">
              <a:rPr lang="en-US">
                <a:solidFill>
                  <a:schemeClr val="bg1"/>
                </a:solidFill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030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081712"/>
            <a:ext cx="458141" cy="59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23813" y="6654800"/>
            <a:ext cx="2178051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cs typeface="+mn-cs"/>
              </a:rPr>
              <a:t>Faculty of Engineering &amp; Technology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6038" y="6654800"/>
            <a:ext cx="250581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>
                <a:solidFill>
                  <a:schemeClr val="bg1"/>
                </a:solidFill>
                <a:latin typeface="+mn-lt"/>
                <a:cs typeface="+mn-cs"/>
              </a:rPr>
              <a:t>© </a:t>
            </a:r>
            <a:r>
              <a:rPr lang="en-US" sz="1050" dirty="0">
                <a:solidFill>
                  <a:schemeClr val="bg1"/>
                </a:solidFill>
                <a:latin typeface="+mn-lt"/>
                <a:cs typeface="+mn-cs"/>
              </a:rPr>
              <a:t>Ramaiah University of Applied Sciences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3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Lectures 11-14</a:t>
            </a:r>
            <a:br>
              <a:rPr lang="en-US" dirty="0"/>
            </a:br>
            <a:r>
              <a:rPr lang="en-US" dirty="0" err="1"/>
              <a:t>Combinatorics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 D Gangadhar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Telephone Numbering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The </a:t>
            </a:r>
            <a:r>
              <a:rPr lang="en-US" i="1" dirty="0"/>
              <a:t>North American numbering plan </a:t>
            </a:r>
            <a:r>
              <a:rPr lang="en-US" dirty="0"/>
              <a:t>(</a:t>
            </a:r>
            <a:r>
              <a:rPr lang="en-US" i="1" dirty="0"/>
              <a:t>NANP</a:t>
            </a:r>
            <a:r>
              <a:rPr lang="en-US" dirty="0"/>
              <a:t>) specifies that a telephone number consists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digits, consisting of a three-digit area code, a three-digit office code, and a four-digit station code.  There are some restrictions on the digits.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 denote a digit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through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denote a digit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through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Y</a:t>
            </a:r>
            <a:r>
              <a:rPr lang="en-US" dirty="0"/>
              <a:t> denote a digit that is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 old plan (in use in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1960</a:t>
            </a:r>
            <a:r>
              <a:rPr lang="en-US" dirty="0"/>
              <a:t>s) the format was </a:t>
            </a:r>
            <a:r>
              <a:rPr lang="en-US" i="1" dirty="0"/>
              <a:t>NYX</a:t>
            </a:r>
            <a:r>
              <a:rPr lang="en-US" dirty="0"/>
              <a:t>-</a:t>
            </a:r>
            <a:r>
              <a:rPr lang="en-US" i="1" dirty="0"/>
              <a:t>NNX-XXXX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 new plan, the format is </a:t>
            </a:r>
            <a:r>
              <a:rPr lang="en-US" i="1" dirty="0"/>
              <a:t>NXX</a:t>
            </a:r>
            <a:r>
              <a:rPr lang="en-US" dirty="0"/>
              <a:t>-</a:t>
            </a:r>
            <a:r>
              <a:rPr lang="en-US" i="1" dirty="0"/>
              <a:t>NXX</a:t>
            </a:r>
            <a:r>
              <a:rPr lang="en-US" dirty="0"/>
              <a:t>-</a:t>
            </a:r>
            <a:r>
              <a:rPr lang="en-US" i="1" dirty="0"/>
              <a:t>XXXX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How many different telephone numbers are possible under the old plan and the new plan?</a:t>
            </a:r>
          </a:p>
          <a:p>
            <a:r>
              <a:rPr lang="en-US" b="1" dirty="0"/>
              <a:t>Solution</a:t>
            </a:r>
            <a:r>
              <a:rPr lang="en-US" dirty="0"/>
              <a:t>:  Use the Product Rule.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</a:t>
            </a:r>
            <a:r>
              <a:rPr lang="en-US" dirty="0"/>
              <a:t> area codes with the format </a:t>
            </a:r>
            <a:r>
              <a:rPr lang="en-US" i="1" dirty="0"/>
              <a:t>NYX.</a:t>
            </a:r>
          </a:p>
          <a:p>
            <a:pPr lvl="1"/>
            <a:r>
              <a:rPr lang="en-US" dirty="0"/>
              <a:t>There are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800</a:t>
            </a:r>
            <a:r>
              <a:rPr lang="en-US" dirty="0"/>
              <a:t> area codes with the format </a:t>
            </a:r>
            <a:r>
              <a:rPr lang="en-US" i="1" dirty="0"/>
              <a:t>NXX. 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640</a:t>
            </a:r>
            <a:r>
              <a:rPr lang="en-US" dirty="0"/>
              <a:t> office codes with the format </a:t>
            </a:r>
            <a:r>
              <a:rPr lang="en-US" i="1" dirty="0"/>
              <a:t>NNX.  </a:t>
            </a:r>
          </a:p>
          <a:p>
            <a:pPr lvl="1"/>
            <a:r>
              <a:rPr lang="en-US" dirty="0"/>
              <a:t>There are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/>
              <a:t> station codes with the format </a:t>
            </a:r>
            <a:r>
              <a:rPr lang="en-US" i="1" dirty="0"/>
              <a:t>XXXX. </a:t>
            </a:r>
          </a:p>
          <a:p>
            <a:pPr>
              <a:buNone/>
            </a:pPr>
            <a:r>
              <a:rPr lang="en-US" dirty="0"/>
              <a:t>     Number of  old plan telephone numbers: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1,024,000,000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Number of new plan telephone numbers: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800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800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6,400,000,000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Subsets of a Finite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Counting Subsets of a Finite Set</a:t>
            </a:r>
            <a:r>
              <a:rPr lang="en-US" dirty="0"/>
              <a:t>: Use the product rule to show that the number of different subsets of a finite set </a:t>
            </a:r>
            <a:r>
              <a:rPr lang="en-US" i="1" dirty="0"/>
              <a:t>S</a:t>
            </a:r>
            <a:r>
              <a:rPr lang="en-US" dirty="0"/>
              <a:t>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.</a:t>
            </a:r>
            <a:r>
              <a:rPr lang="en-US" sz="2800" dirty="0"/>
              <a:t> (</a:t>
            </a:r>
            <a:r>
              <a:rPr lang="en-US" sz="2800" i="1" dirty="0"/>
              <a:t>Mathematical induction can be used to prove this same result</a:t>
            </a:r>
            <a:r>
              <a:rPr lang="en-US" sz="2800" dirty="0"/>
              <a:t>.)</a:t>
            </a:r>
          </a:p>
          <a:p>
            <a:r>
              <a:rPr lang="en-US" sz="2800" b="1" dirty="0"/>
              <a:t>Solution</a:t>
            </a:r>
            <a:r>
              <a:rPr lang="en-US" sz="2800" dirty="0"/>
              <a:t>: List </a:t>
            </a:r>
            <a:r>
              <a:rPr lang="en-US" dirty="0"/>
              <a:t>the elements of S in an (arbitrary) order. Then,  there is a one-to-one correspondence between subsets of </a:t>
            </a:r>
            <a:r>
              <a:rPr lang="en-US" i="1" dirty="0"/>
              <a:t>S</a:t>
            </a:r>
            <a:r>
              <a:rPr lang="en-US" dirty="0"/>
              <a:t> and bit strings of length |</a:t>
            </a:r>
            <a:r>
              <a:rPr lang="en-US" i="1" dirty="0"/>
              <a:t>S</a:t>
            </a:r>
            <a:r>
              <a:rPr lang="en-US" dirty="0"/>
              <a:t>|.  When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element is in the subset, the bit string has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the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position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otherwise.</a:t>
            </a:r>
          </a:p>
          <a:p>
            <a:pPr>
              <a:buNone/>
            </a:pPr>
            <a:r>
              <a:rPr lang="en-US" dirty="0"/>
              <a:t>	By the product rule, there are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 such bit strings, and therefore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/>
              <a:t>|</a:t>
            </a:r>
            <a:r>
              <a:rPr lang="en-US" i="1" baseline="30000" dirty="0"/>
              <a:t>S</a:t>
            </a:r>
            <a:r>
              <a:rPr lang="en-US" baseline="30000" dirty="0"/>
              <a:t>|</a:t>
            </a:r>
            <a:r>
              <a:rPr lang="en-US" dirty="0"/>
              <a:t> subsets.</a:t>
            </a:r>
            <a:r>
              <a:rPr lang="en-US" sz="2800" dirty="0"/>
              <a:t> </a:t>
            </a:r>
            <a:r>
              <a:rPr lang="en-US" sz="1900" dirty="0"/>
              <a:t>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 in Terms of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800" dirty="0">
                <a:latin typeface="Cambria Math"/>
                <a:ea typeface="Cambria Math"/>
              </a:rPr>
              <a:t>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800" dirty="0">
                <a:latin typeface="Cambria Math"/>
                <a:ea typeface="Cambria Math"/>
              </a:rPr>
              <a:t> </a:t>
            </a:r>
            <a:r>
              <a:rPr lang="en-US" sz="2800" dirty="0">
                <a:ea typeface="Cambria Math"/>
              </a:rPr>
              <a:t>…</a:t>
            </a:r>
            <a:r>
              <a:rPr lang="en-US" sz="2800" dirty="0">
                <a:latin typeface="Cambria Math"/>
                <a:ea typeface="Cambria Math"/>
              </a:rPr>
              <a:t> , </a:t>
            </a:r>
            <a:r>
              <a:rPr lang="en-US" sz="2800" i="1" dirty="0"/>
              <a:t>A</a:t>
            </a:r>
            <a:r>
              <a:rPr lang="en-US" sz="2800" i="1" baseline="-25000" dirty="0">
                <a:ea typeface="Cambria Math" pitchFamily="18" charset="0"/>
              </a:rPr>
              <a:t>m</a:t>
            </a:r>
            <a:r>
              <a:rPr lang="en-US" dirty="0"/>
              <a:t> are finite sets, then the number of elements in the Cartesian product of these sets is the product of the number of elements of each set.</a:t>
            </a:r>
          </a:p>
          <a:p>
            <a:r>
              <a:rPr lang="en-US" dirty="0"/>
              <a:t>The task of choosing an element in the Cartesian product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⨉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⨉ ∙∙∙ ⨉ </a:t>
            </a:r>
            <a:r>
              <a:rPr lang="en-US" sz="2800" i="1" dirty="0"/>
              <a:t>A</a:t>
            </a:r>
            <a:r>
              <a:rPr lang="en-US" sz="2800" i="1" baseline="-25000" dirty="0">
                <a:ea typeface="Cambria Math" pitchFamily="18" charset="0"/>
              </a:rPr>
              <a:t>m</a:t>
            </a:r>
            <a:r>
              <a:rPr lang="en-US" sz="2800" dirty="0"/>
              <a:t> </a:t>
            </a:r>
            <a:r>
              <a:rPr lang="en-US" dirty="0"/>
              <a:t>is done by choosing an element in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>
                <a:ea typeface="Cambria Math" pitchFamily="18" charset="0"/>
              </a:rPr>
              <a:t>an element in</a:t>
            </a:r>
            <a:r>
              <a:rPr lang="en-US" i="1" dirty="0"/>
              <a:t> </a:t>
            </a:r>
            <a:r>
              <a:rPr lang="en-US" sz="2800" i="1" dirty="0"/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sz="2800" dirty="0">
                <a:ea typeface="Cambria Math" pitchFamily="18" charset="0"/>
              </a:rPr>
              <a:t>…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dirty="0">
                <a:ea typeface="Cambria Math" pitchFamily="18" charset="0"/>
              </a:rPr>
              <a:t>and an element in </a:t>
            </a:r>
            <a:r>
              <a:rPr lang="en-US" sz="2800" i="1" dirty="0"/>
              <a:t>A</a:t>
            </a:r>
            <a:r>
              <a:rPr lang="en-US" sz="2800" i="1" baseline="-25000" dirty="0">
                <a:ea typeface="Cambria Math" pitchFamily="18" charset="0"/>
              </a:rPr>
              <a:t>m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. </a:t>
            </a:r>
            <a:endParaRPr lang="en-US" sz="2800" dirty="0"/>
          </a:p>
          <a:p>
            <a:r>
              <a:rPr lang="en-US" dirty="0"/>
              <a:t>By the product rule, it follows that: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8674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⨉ 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⨉ ∙∙∙ ⨉ 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m</a:t>
            </a:r>
            <a:r>
              <a:rPr lang="en-US" sz="2400" dirty="0"/>
              <a:t> |= 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| </a:t>
            </a:r>
            <a:r>
              <a:rPr lang="en-US" sz="2400" dirty="0">
                <a:latin typeface="Cambria Math"/>
                <a:ea typeface="Cambria Math"/>
              </a:rPr>
              <a:t>∙</a:t>
            </a:r>
            <a:r>
              <a:rPr lang="en-US" sz="2400" dirty="0"/>
              <a:t> |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|</a:t>
            </a:r>
            <a:r>
              <a:rPr lang="en-US" sz="2400" dirty="0">
                <a:latin typeface="Cambria Math"/>
                <a:ea typeface="Cambria Math"/>
              </a:rPr>
              <a:t> ∙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 ∙∙∙  ∙ </a:t>
            </a:r>
            <a:r>
              <a:rPr lang="en-US" sz="2400" dirty="0"/>
              <a:t>|</a:t>
            </a:r>
            <a:r>
              <a:rPr lang="en-US" sz="2400" i="1" dirty="0"/>
              <a:t>A</a:t>
            </a:r>
            <a:r>
              <a:rPr lang="en-US" sz="2400" i="1" baseline="-25000" dirty="0">
                <a:ea typeface="Cambria Math" pitchFamily="18" charset="0"/>
              </a:rPr>
              <a:t>m</a:t>
            </a:r>
            <a:r>
              <a:rPr lang="en-US" sz="2400" dirty="0"/>
              <a:t>|. </a:t>
            </a:r>
            <a:r>
              <a:rPr lang="en-US" sz="2400" i="1" dirty="0">
                <a:ea typeface="Cambria Math" pitchFamily="18" charset="0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Counting and DNA: </a:t>
            </a:r>
            <a:r>
              <a:rPr lang="en-US" sz="4000" dirty="0"/>
              <a:t>DNA structure discovered </a:t>
            </a:r>
            <a:r>
              <a:rPr lang="en-CA" sz="4000" dirty="0"/>
              <a:t>in </a:t>
            </a:r>
            <a:r>
              <a:rPr lang="en-US" sz="4000" dirty="0"/>
              <a:t>1953 by Watson and Crick </a:t>
            </a:r>
          </a:p>
        </p:txBody>
      </p:sp>
      <p:pic>
        <p:nvPicPr>
          <p:cNvPr id="34820" name="Picture 4" descr="WatsonCri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4977" y="1447800"/>
            <a:ext cx="5121148" cy="518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Structure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</p:txBody>
      </p:sp>
      <p:pic>
        <p:nvPicPr>
          <p:cNvPr id="106501" name="Picture 5" descr="DNA_stru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05" y="1981200"/>
            <a:ext cx="8913169" cy="32385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RNA</a:t>
            </a:r>
            <a:r>
              <a:rPr lang="en-US" i="1" dirty="0"/>
              <a:t> </a:t>
            </a:r>
            <a:r>
              <a:rPr lang="en-US" dirty="0"/>
              <a:t>Structure Problem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20 </a:t>
            </a:r>
            <a:r>
              <a:rPr lang="en-US" sz="2400" dirty="0" err="1">
                <a:solidFill>
                  <a:srgbClr val="FF0000"/>
                </a:solidFill>
              </a:rPr>
              <a:t>aminoacids</a:t>
            </a:r>
            <a:r>
              <a:rPr lang="en-US" sz="2400" dirty="0"/>
              <a:t> that build up </a:t>
            </a:r>
            <a:r>
              <a:rPr lang="en-US" sz="2400" dirty="0">
                <a:solidFill>
                  <a:srgbClr val="0000FF"/>
                </a:solidFill>
              </a:rPr>
              <a:t>proteins</a:t>
            </a:r>
          </a:p>
          <a:p>
            <a:endParaRPr lang="en-US" sz="2400" dirty="0"/>
          </a:p>
          <a:p>
            <a:r>
              <a:rPr lang="en-US" sz="2400" dirty="0"/>
              <a:t>1954 “Solve the riddle of the </a:t>
            </a:r>
            <a:r>
              <a:rPr lang="en-US" sz="2400" i="1" dirty="0"/>
              <a:t>RNA</a:t>
            </a:r>
            <a:r>
              <a:rPr lang="en-US" sz="2400" dirty="0"/>
              <a:t> structure and to understand how it builds proteins” (Clockwise from upper left: Francis Crick, L. </a:t>
            </a:r>
            <a:r>
              <a:rPr lang="en-US" sz="2400" dirty="0" err="1"/>
              <a:t>Orgel</a:t>
            </a:r>
            <a:r>
              <a:rPr lang="en-US" sz="2400" dirty="0"/>
              <a:t>, James Watson, Al. Rich)</a:t>
            </a:r>
          </a:p>
        </p:txBody>
      </p:sp>
      <p:pic>
        <p:nvPicPr>
          <p:cNvPr id="36869" name="Picture 5" descr="rna-tie-clu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750365"/>
            <a:ext cx="3886200" cy="28160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The Diamond Code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846320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G. Gamow</a:t>
            </a:r>
            <a:r>
              <a:rPr lang="en-US" sz="2400" dirty="0"/>
              <a:t> - Double stranded </a:t>
            </a:r>
            <a:r>
              <a:rPr lang="en-US" sz="2400" i="1" dirty="0"/>
              <a:t>DNA</a:t>
            </a:r>
            <a:r>
              <a:rPr lang="en-US" sz="2400" dirty="0"/>
              <a:t> acts as a template for protein synthesis: various combinations of bases could form distinctively shaped cavities into which the side chains of </a:t>
            </a:r>
            <a:r>
              <a:rPr lang="en-US" sz="2400" dirty="0" err="1"/>
              <a:t>aminoacids</a:t>
            </a:r>
            <a:r>
              <a:rPr lang="en-US" sz="2400" dirty="0"/>
              <a:t> might fit; 24-4 = </a:t>
            </a:r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p:pic>
        <p:nvPicPr>
          <p:cNvPr id="138244" name="Picture 4" descr="diamond_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67000"/>
            <a:ext cx="6872696" cy="39433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Comma-free Codes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Crick’s 1957 model of protein synthesis</a:t>
            </a:r>
          </a:p>
          <a:p>
            <a:r>
              <a:rPr lang="en-US" dirty="0"/>
              <a:t>Construct a code in which when two </a:t>
            </a:r>
            <a:r>
              <a:rPr lang="en-US" dirty="0">
                <a:solidFill>
                  <a:srgbClr val="FF0000"/>
                </a:solidFill>
              </a:rPr>
              <a:t>sense </a:t>
            </a:r>
            <a:r>
              <a:rPr lang="en-US" dirty="0" err="1">
                <a:solidFill>
                  <a:srgbClr val="FF0000"/>
                </a:solidFill>
              </a:rPr>
              <a:t>codons</a:t>
            </a:r>
            <a:r>
              <a:rPr lang="en-US" dirty="0"/>
              <a:t> (triplets) are </a:t>
            </a:r>
            <a:r>
              <a:rPr lang="en-US" dirty="0" err="1"/>
              <a:t>catenated</a:t>
            </a:r>
            <a:r>
              <a:rPr lang="en-US" dirty="0"/>
              <a:t>, the </a:t>
            </a:r>
            <a:r>
              <a:rPr lang="en-US" dirty="0" err="1"/>
              <a:t>subword</a:t>
            </a:r>
            <a:r>
              <a:rPr lang="en-US" dirty="0"/>
              <a:t> </a:t>
            </a:r>
            <a:r>
              <a:rPr lang="en-US" dirty="0" err="1"/>
              <a:t>codons</a:t>
            </a:r>
            <a:r>
              <a:rPr lang="en-US" dirty="0"/>
              <a:t> are </a:t>
            </a:r>
            <a:r>
              <a:rPr lang="en-US" dirty="0">
                <a:solidFill>
                  <a:srgbClr val="0000FF"/>
                </a:solidFill>
              </a:rPr>
              <a:t>nonsense </a:t>
            </a:r>
            <a:r>
              <a:rPr lang="en-US" dirty="0" err="1">
                <a:solidFill>
                  <a:srgbClr val="0000FF"/>
                </a:solidFill>
              </a:rPr>
              <a:t>codons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If </a:t>
            </a:r>
            <a:r>
              <a:rPr lang="en-US" i="1" dirty="0">
                <a:solidFill>
                  <a:srgbClr val="FF0000"/>
                </a:solidFill>
              </a:rPr>
              <a:t>CGU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AAG</a:t>
            </a:r>
            <a:r>
              <a:rPr lang="en-US" dirty="0"/>
              <a:t> are sense </a:t>
            </a:r>
            <a:r>
              <a:rPr lang="en-US" dirty="0" err="1"/>
              <a:t>codons</a:t>
            </a:r>
            <a:r>
              <a:rPr lang="en-US" dirty="0"/>
              <a:t>, then </a:t>
            </a:r>
            <a:r>
              <a:rPr lang="en-US" i="1" dirty="0">
                <a:solidFill>
                  <a:srgbClr val="0000FF"/>
                </a:solidFill>
              </a:rPr>
              <a:t>GUA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UAA</a:t>
            </a:r>
            <a:r>
              <a:rPr lang="en-US" dirty="0"/>
              <a:t> must be nonsense because they appear in </a:t>
            </a:r>
            <a:r>
              <a:rPr lang="en-US" b="1" i="1" dirty="0"/>
              <a:t>CGUAAG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Comma-free Codes 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r>
              <a:rPr lang="en-US" dirty="0"/>
              <a:t>How many words can a </a:t>
            </a:r>
            <a:r>
              <a:rPr lang="en-US" dirty="0">
                <a:solidFill>
                  <a:srgbClr val="0000FF"/>
                </a:solidFill>
              </a:rPr>
              <a:t>comma-free code</a:t>
            </a:r>
            <a:r>
              <a:rPr lang="en-US" dirty="0"/>
              <a:t> include?</a:t>
            </a:r>
          </a:p>
          <a:p>
            <a:r>
              <a:rPr lang="en-US" dirty="0"/>
              <a:t>How many maximal comma-free codes there are?</a:t>
            </a:r>
          </a:p>
          <a:p>
            <a:r>
              <a:rPr lang="en-US" dirty="0"/>
              <a:t>For an alphabet of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/>
              <a:t> letters grouped into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/>
              <a:t>-letter words, if </a:t>
            </a:r>
            <a:r>
              <a:rPr lang="en-US" i="1" dirty="0">
                <a:solidFill>
                  <a:srgbClr val="0000FF"/>
                </a:solidFill>
              </a:rPr>
              <a:t>k </a:t>
            </a:r>
            <a:r>
              <a:rPr lang="en-US" dirty="0"/>
              <a:t>is prime, the number  of maximal comma-free codes is </a:t>
            </a:r>
            <a:r>
              <a:rPr lang="en-US" dirty="0">
                <a:solidFill>
                  <a:srgbClr val="0000FF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n^k</a:t>
            </a:r>
            <a:r>
              <a:rPr lang="en-US" dirty="0">
                <a:solidFill>
                  <a:srgbClr val="0000FF"/>
                </a:solidFill>
              </a:rPr>
              <a:t> –n)/k</a:t>
            </a:r>
          </a:p>
          <a:p>
            <a:r>
              <a:rPr lang="en-US" dirty="0"/>
              <a:t>For</a:t>
            </a:r>
            <a:r>
              <a:rPr lang="en-US" i="1" dirty="0"/>
              <a:t> </a:t>
            </a:r>
            <a:r>
              <a:rPr lang="en-US" i="1" dirty="0">
                <a:solidFill>
                  <a:srgbClr val="0000FF"/>
                </a:solidFill>
              </a:rPr>
              <a:t>n=4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k=3</a:t>
            </a:r>
            <a:r>
              <a:rPr lang="en-US" dirty="0"/>
              <a:t> this equals </a:t>
            </a:r>
            <a:r>
              <a:rPr lang="en-US" i="1" dirty="0">
                <a:solidFill>
                  <a:srgbClr val="0000FF"/>
                </a:solidFill>
              </a:rPr>
              <a:t>408</a:t>
            </a:r>
          </a:p>
          <a:p>
            <a:r>
              <a:rPr lang="en-US" dirty="0"/>
              <a:t>For </a:t>
            </a:r>
            <a:r>
              <a:rPr lang="en-US" i="1" dirty="0">
                <a:solidFill>
                  <a:srgbClr val="0000FF"/>
                </a:solidFill>
              </a:rPr>
              <a:t>n=4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k=3</a:t>
            </a:r>
            <a:r>
              <a:rPr lang="en-US" dirty="0"/>
              <a:t> the size of a maximal comma-free code is the </a:t>
            </a:r>
            <a:r>
              <a:rPr lang="en-US" b="1" dirty="0"/>
              <a:t>magic number </a:t>
            </a:r>
            <a:r>
              <a:rPr lang="en-US" b="1" i="1" dirty="0">
                <a:solidFill>
                  <a:srgbClr val="FF0000"/>
                </a:solidFill>
              </a:rPr>
              <a:t>20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Code is NOT Comma-free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from the lab bench: Nirenberg, and </a:t>
            </a:r>
            <a:r>
              <a:rPr lang="en-US" dirty="0" err="1"/>
              <a:t>Matthaei</a:t>
            </a:r>
            <a:r>
              <a:rPr lang="en-US" dirty="0"/>
              <a:t> 1961 synthesized </a:t>
            </a:r>
            <a:r>
              <a:rPr lang="en-US" i="1" dirty="0"/>
              <a:t>RNA</a:t>
            </a:r>
            <a:r>
              <a:rPr lang="en-US" dirty="0"/>
              <a:t>, namely </a:t>
            </a:r>
            <a:r>
              <a:rPr lang="en-US" dirty="0">
                <a:solidFill>
                  <a:srgbClr val="0000FF"/>
                </a:solidFill>
              </a:rPr>
              <a:t>poly-U</a:t>
            </a:r>
            <a:r>
              <a:rPr lang="en-US" dirty="0"/>
              <a:t>, coding for phenylalanine</a:t>
            </a:r>
          </a:p>
          <a:p>
            <a:r>
              <a:rPr lang="en-US" i="1" dirty="0"/>
              <a:t>Therefore the  genetic code is not a comma-free code</a:t>
            </a:r>
          </a:p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1965</a:t>
            </a:r>
            <a:r>
              <a:rPr lang="en-US" dirty="0"/>
              <a:t> the genetic code was solved </a:t>
            </a:r>
          </a:p>
          <a:p>
            <a:r>
              <a:rPr lang="en-US" dirty="0"/>
              <a:t>The code resembled none of the theoretical notions</a:t>
            </a:r>
          </a:p>
          <a:p>
            <a:r>
              <a:rPr lang="en-US" dirty="0"/>
              <a:t>The “extra” </a:t>
            </a:r>
            <a:r>
              <a:rPr lang="en-US" dirty="0" err="1"/>
              <a:t>codons</a:t>
            </a:r>
            <a:r>
              <a:rPr lang="en-US" dirty="0"/>
              <a:t> are merely redundant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At the end of the lectures, the student will be able to</a:t>
            </a:r>
            <a:endParaRPr lang="en-US" dirty="0"/>
          </a:p>
          <a:p>
            <a:r>
              <a:rPr lang="en-US" dirty="0"/>
              <a:t>Describe the basic rules of counting</a:t>
            </a:r>
          </a:p>
          <a:p>
            <a:r>
              <a:rPr lang="en-US" dirty="0"/>
              <a:t>Explain and apply the Pigeonhole Principle</a:t>
            </a:r>
          </a:p>
          <a:p>
            <a:r>
              <a:rPr lang="en-US" dirty="0"/>
              <a:t>Solve permutations and combinations counting problems</a:t>
            </a:r>
          </a:p>
          <a:p>
            <a:r>
              <a:rPr lang="en-US" dirty="0"/>
              <a:t>Explain binomial coefficients and their identities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Genetic Code</a:t>
            </a:r>
          </a:p>
        </p:txBody>
      </p:sp>
      <p:pic>
        <p:nvPicPr>
          <p:cNvPr id="45060" name="Picture 4" descr="GeneticCo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066800"/>
            <a:ext cx="5953125" cy="5496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DNA and Genomes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2252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3200" dirty="0"/>
          </a:p>
          <a:p>
            <a:r>
              <a:rPr lang="en-US" sz="3800" dirty="0"/>
              <a:t>A </a:t>
            </a:r>
            <a:r>
              <a:rPr lang="en-US" sz="3800" i="1" dirty="0"/>
              <a:t>gene</a:t>
            </a:r>
            <a:r>
              <a:rPr lang="en-US" sz="3800" dirty="0"/>
              <a:t> is a segment of a DNA molecule that encodes a particular protein and the entirety of genetic information of an organism is called its </a:t>
            </a:r>
            <a:r>
              <a:rPr lang="en-US" sz="3800" i="1" dirty="0"/>
              <a:t>genome</a:t>
            </a:r>
            <a:r>
              <a:rPr lang="en-US" sz="3800" dirty="0"/>
              <a:t>.</a:t>
            </a:r>
          </a:p>
          <a:p>
            <a:r>
              <a:rPr lang="en-US" sz="3800" dirty="0"/>
              <a:t>The DNA of bacteria has between </a:t>
            </a:r>
            <a:r>
              <a:rPr lang="en-US" sz="38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8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3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800" dirty="0"/>
              <a:t>and </a:t>
            </a:r>
            <a:r>
              <a:rPr lang="en-US" sz="38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800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3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800" dirty="0"/>
              <a:t>nucleotides.</a:t>
            </a:r>
          </a:p>
          <a:p>
            <a:pPr>
              <a:buNone/>
            </a:pPr>
            <a:r>
              <a:rPr lang="en-US" sz="3800" dirty="0"/>
              <a:t>     	Mammal genomes range between</a:t>
            </a:r>
            <a:r>
              <a:rPr lang="en-US" sz="3800" dirty="0">
                <a:latin typeface="Cambria Math" pitchFamily="18" charset="0"/>
                <a:ea typeface="Cambria Math" pitchFamily="18" charset="0"/>
              </a:rPr>
              <a:t> 10</a:t>
            </a:r>
            <a:r>
              <a:rPr lang="en-US" sz="3800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3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800" dirty="0"/>
              <a:t>and </a:t>
            </a:r>
            <a:r>
              <a:rPr lang="en-US" sz="38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800" baseline="30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800" dirty="0"/>
              <a:t>nucleotides.</a:t>
            </a:r>
          </a:p>
          <a:p>
            <a:pPr>
              <a:buNone/>
            </a:pPr>
            <a:r>
              <a:rPr lang="en-US" sz="3800" dirty="0">
                <a:solidFill>
                  <a:schemeClr val="accent1"/>
                </a:solidFill>
              </a:rPr>
              <a:t>    	By the </a:t>
            </a:r>
            <a:r>
              <a:rPr lang="en-US" sz="3800" b="1" dirty="0">
                <a:solidFill>
                  <a:srgbClr val="FF0000"/>
                </a:solidFill>
              </a:rPr>
              <a:t>product rule </a:t>
            </a:r>
            <a:r>
              <a:rPr lang="en-US" sz="3800" dirty="0">
                <a:solidFill>
                  <a:schemeClr val="accent1"/>
                </a:solidFill>
              </a:rPr>
              <a:t>there are at least  </a:t>
            </a:r>
            <a:r>
              <a:rPr lang="en-US" sz="38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800" baseline="300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800" baseline="440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3800" dirty="0">
                <a:solidFill>
                  <a:schemeClr val="accent1"/>
                </a:solidFill>
              </a:rPr>
              <a:t>  possible different DNA sequences for bacteria, and  </a:t>
            </a:r>
            <a:r>
              <a:rPr lang="en-US" sz="38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800" baseline="300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800" baseline="440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3800" baseline="30000" dirty="0">
                <a:solidFill>
                  <a:schemeClr val="accent1"/>
                </a:solidFill>
              </a:rPr>
              <a:t> </a:t>
            </a:r>
            <a:r>
              <a:rPr lang="en-US" sz="3800" dirty="0">
                <a:solidFill>
                  <a:schemeClr val="accent1"/>
                </a:solidFill>
              </a:rPr>
              <a:t>possible </a:t>
            </a:r>
            <a:r>
              <a:rPr lang="en-US" sz="3800" baseline="30000" dirty="0">
                <a:solidFill>
                  <a:schemeClr val="accent1"/>
                </a:solidFill>
              </a:rPr>
              <a:t> </a:t>
            </a:r>
            <a:r>
              <a:rPr lang="en-US" sz="3800" dirty="0">
                <a:solidFill>
                  <a:schemeClr val="accent1"/>
                </a:solidFill>
              </a:rPr>
              <a:t>different  DNA sequences for mammals. </a:t>
            </a:r>
          </a:p>
          <a:p>
            <a:pPr>
              <a:buNone/>
            </a:pPr>
            <a:r>
              <a:rPr lang="en-US" sz="3800" dirty="0">
                <a:solidFill>
                  <a:schemeClr val="accent1"/>
                </a:solidFill>
              </a:rPr>
              <a:t>    	</a:t>
            </a:r>
            <a:r>
              <a:rPr lang="en-US" sz="3800" dirty="0"/>
              <a:t>This may explain the tremendous variability among living organisms.</a:t>
            </a:r>
          </a:p>
          <a:p>
            <a:r>
              <a:rPr lang="en-US" sz="3800" dirty="0"/>
              <a:t>The human genome includes approximately </a:t>
            </a:r>
            <a:r>
              <a:rPr lang="en-US" sz="3800" dirty="0">
                <a:latin typeface="Cambria Math" pitchFamily="18" charset="0"/>
                <a:ea typeface="Cambria Math" pitchFamily="18" charset="0"/>
              </a:rPr>
              <a:t>23,000</a:t>
            </a:r>
            <a:r>
              <a:rPr lang="en-US" sz="3800" dirty="0"/>
              <a:t> genes, each having a length of </a:t>
            </a:r>
            <a:r>
              <a:rPr lang="en-US" sz="3800" dirty="0">
                <a:latin typeface="Cambria Math" pitchFamily="18" charset="0"/>
                <a:ea typeface="Cambria Math" pitchFamily="18" charset="0"/>
              </a:rPr>
              <a:t>1,000</a:t>
            </a:r>
            <a:r>
              <a:rPr lang="en-US" sz="3800" dirty="0"/>
              <a:t> or more nucleotides</a:t>
            </a:r>
            <a:r>
              <a:rPr lang="en-US" sz="3400" dirty="0"/>
              <a:t>.</a:t>
            </a:r>
          </a:p>
          <a:p>
            <a:r>
              <a:rPr lang="en-US" sz="3800" dirty="0"/>
              <a:t>Biologists, mathematicians, and computer scientists all work on  determining the DNA sequence (genome) of different organisms.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Basic Counting Principles:  The Sum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The Sum Rule</a:t>
            </a:r>
            <a:r>
              <a:rPr lang="en-US" dirty="0"/>
              <a:t>: If a task can be done </a:t>
            </a:r>
            <a:r>
              <a:rPr lang="en-US" u="sng" dirty="0"/>
              <a:t>either </a:t>
            </a:r>
            <a:r>
              <a:rPr lang="en-US" dirty="0"/>
              <a:t>in one of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</a:t>
            </a:r>
            <a:r>
              <a:rPr lang="en-US" u="sng" dirty="0"/>
              <a:t>or</a:t>
            </a:r>
            <a:r>
              <a:rPr lang="en-US" dirty="0"/>
              <a:t> in one of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ways, where none of the set of</a:t>
            </a:r>
            <a:r>
              <a:rPr lang="en-US" i="1" dirty="0"/>
              <a:t> 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is the same as any of the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ways,  then there are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dirty="0"/>
              <a:t> 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  to do the task.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Example</a:t>
            </a:r>
            <a:r>
              <a:rPr lang="en-US" dirty="0"/>
              <a:t>:  The mathematics department must choose either a student or a faculty member as a representative for a university committee. How many choices are there for this representative if there 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/>
              <a:t> members of the mathematics faculty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83</a:t>
            </a:r>
            <a:r>
              <a:rPr lang="en-US" dirty="0"/>
              <a:t> mathematics majors and no one is both a faculty member and a student.</a:t>
            </a:r>
          </a:p>
          <a:p>
            <a:r>
              <a:rPr lang="en-US" b="1" dirty="0"/>
              <a:t>Solution</a:t>
            </a:r>
            <a:r>
              <a:rPr lang="en-US" dirty="0"/>
              <a:t>: By the sum rule it follows that there are       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83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120</a:t>
            </a:r>
            <a:r>
              <a:rPr lang="en-US" dirty="0"/>
              <a:t> possible ways to pick a representative.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Sum Rule in Terms of </a:t>
            </a:r>
            <a:r>
              <a:rPr lang="en-US" dirty="0"/>
              <a:t>S</a:t>
            </a:r>
            <a:r>
              <a:rPr lang="en-US" sz="4000" dirty="0"/>
              <a:t>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sum rule can be phrased in terms of sets:</a:t>
            </a:r>
          </a:p>
          <a:p>
            <a:pPr>
              <a:buNone/>
            </a:pPr>
            <a:r>
              <a:rPr lang="en-US" dirty="0"/>
              <a:t>          |</a:t>
            </a:r>
            <a:r>
              <a:rPr lang="en-US" i="1" dirty="0"/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∪ </a:t>
            </a:r>
            <a:r>
              <a:rPr lang="en-US" i="1" dirty="0"/>
              <a:t>B</a:t>
            </a:r>
            <a:r>
              <a:rPr lang="en-US" dirty="0"/>
              <a:t>|= |</a:t>
            </a:r>
            <a:r>
              <a:rPr lang="en-US" i="1" dirty="0"/>
              <a:t>A</a:t>
            </a:r>
            <a:r>
              <a:rPr lang="en-US" dirty="0"/>
              <a:t>| + |</a:t>
            </a:r>
            <a:r>
              <a:rPr lang="en-US" i="1" dirty="0"/>
              <a:t>B</a:t>
            </a:r>
            <a:r>
              <a:rPr lang="en-US" dirty="0"/>
              <a:t>| </a:t>
            </a:r>
          </a:p>
          <a:p>
            <a:pPr>
              <a:buNone/>
            </a:pPr>
            <a:r>
              <a:rPr lang="en-US" dirty="0"/>
              <a:t>	as long as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disjoint sets.</a:t>
            </a:r>
          </a:p>
          <a:p>
            <a:r>
              <a:rPr lang="en-US" dirty="0"/>
              <a:t>Or more generally,</a:t>
            </a:r>
          </a:p>
          <a:p>
            <a:pPr algn="ctr">
              <a:buNone/>
            </a:pPr>
            <a:r>
              <a:rPr lang="en-US" dirty="0"/>
              <a:t>	|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∪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∪ ∙∙∙ ∪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m</a:t>
            </a:r>
            <a:r>
              <a:rPr lang="en-US" dirty="0"/>
              <a:t> |= |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| + |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| +</a:t>
            </a:r>
            <a:r>
              <a:rPr lang="en-US" dirty="0">
                <a:latin typeface="Cambria Math"/>
                <a:ea typeface="Cambria Math"/>
              </a:rPr>
              <a:t> ∙∙∙ +</a:t>
            </a:r>
            <a:r>
              <a:rPr lang="en-US" dirty="0"/>
              <a:t> |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m</a:t>
            </a:r>
            <a:r>
              <a:rPr lang="en-US" dirty="0"/>
              <a:t>| </a:t>
            </a:r>
            <a:r>
              <a:rPr lang="en-US" i="1" dirty="0">
                <a:ea typeface="Cambria Math" pitchFamily="18" charset="0"/>
              </a:rPr>
              <a:t> 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	when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/>
              <a:t>A</a:t>
            </a:r>
            <a:r>
              <a:rPr lang="en-US" i="1" baseline="-25000" dirty="0">
                <a:ea typeface="Cambria Math" pitchFamily="18" charset="0"/>
              </a:rPr>
              <a:t>i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∩ </a:t>
            </a:r>
            <a:r>
              <a:rPr lang="en-US" i="1" dirty="0" err="1"/>
              <a:t>A</a:t>
            </a:r>
            <a:r>
              <a:rPr lang="en-US" i="1" baseline="-25000" dirty="0" err="1">
                <a:ea typeface="Cambria Math" pitchFamily="18" charset="0"/>
              </a:rPr>
              <a:t>j</a:t>
            </a:r>
            <a:r>
              <a:rPr lang="en-US" dirty="0">
                <a:latin typeface="Cambria Math"/>
                <a:ea typeface="Cambria Math"/>
              </a:rPr>
              <a:t>  = ∅ </a:t>
            </a:r>
            <a:r>
              <a:rPr lang="en-US" dirty="0">
                <a:ea typeface="Cambria Math"/>
              </a:rPr>
              <a:t>for all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j</a:t>
            </a:r>
            <a:r>
              <a:rPr lang="en-US" dirty="0">
                <a:ea typeface="Cambria Math"/>
              </a:rPr>
              <a:t>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/>
              <a:t>The case where the sets have elements in common will be discussed when we consider the subtraction rule.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the Sum and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Suppose statement labels in a programming language can be either a single letter </a:t>
            </a:r>
            <a:r>
              <a:rPr lang="en-US" u="sng" dirty="0"/>
              <a:t>or</a:t>
            </a:r>
            <a:r>
              <a:rPr lang="en-US" dirty="0"/>
              <a:t> a letter followed by a digit. Find the number of possible labels.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Solution</a:t>
            </a:r>
            <a:r>
              <a:rPr lang="en-US" dirty="0"/>
              <a:t>:  Use the product rule.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286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Combining the sum and product rule allows us to solve more complex problems.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Example</a:t>
            </a:r>
            <a:r>
              <a:rPr lang="en-US" dirty="0"/>
              <a:t>: Each user on a computer system has a password, which is six to eight characters long, where each character is an uppercase letter or a digit. Each password must contain at least one digit. How many possible passwords are there?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Each user on a computer system has a password, which is six to eight characters long, where each character is an uppercase letter or a digit. Each password must contain at least one digit. How many possible passwords are there?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 Let </a:t>
            </a:r>
            <a:r>
              <a:rPr lang="en-US" i="1" dirty="0"/>
              <a:t>P</a:t>
            </a:r>
            <a:r>
              <a:rPr lang="en-US" dirty="0"/>
              <a:t> be the total number of passwords, and let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and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be the passwords of length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and 8. </a:t>
            </a:r>
          </a:p>
          <a:p>
            <a:pPr lvl="1"/>
            <a:r>
              <a:rPr lang="en-US" dirty="0"/>
              <a:t>By the sum rule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+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To find each of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, and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, we find the number of passwords of the specified length composed of letters and digits and subtract the number composed only of letters. We find that:</a:t>
            </a:r>
          </a:p>
          <a:p>
            <a:pPr lvl="2">
              <a:buNone/>
            </a:pPr>
            <a:r>
              <a:rPr lang="en-US" dirty="0"/>
              <a:t>     </a:t>
            </a:r>
          </a:p>
          <a:p>
            <a:pPr lvl="1">
              <a:buNone/>
            </a:pPr>
            <a:r>
              <a:rPr lang="en-US" i="1" dirty="0"/>
              <a:t>           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2,176,782,336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308,915,776</a:t>
            </a:r>
            <a:r>
              <a:rPr lang="en-US" dirty="0"/>
              <a:t>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1,867,866,560.</a:t>
            </a:r>
          </a:p>
          <a:p>
            <a:pPr lvl="1">
              <a:buNone/>
            </a:pPr>
            <a:r>
              <a:rPr lang="en-US" i="1" dirty="0"/>
              <a:t>           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 =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 78,364,164,096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8,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031,810,176</a:t>
            </a:r>
            <a:r>
              <a:rPr lang="en-US" dirty="0"/>
              <a:t> =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70,332,353,920.</a:t>
            </a:r>
            <a:endParaRPr lang="en-US" dirty="0"/>
          </a:p>
          <a:p>
            <a:pPr lvl="1">
              <a:buNone/>
            </a:pPr>
            <a:r>
              <a:rPr lang="en-US" i="1" dirty="0"/>
              <a:t>           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 =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2,821,109,907,456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208,827,064,576</a:t>
            </a:r>
            <a:r>
              <a:rPr lang="en-US" dirty="0"/>
              <a:t>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2,612,282,842,880.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Consequently, </a:t>
            </a:r>
            <a:r>
              <a:rPr lang="en-US" i="1" dirty="0"/>
              <a:t>P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+</a:t>
            </a:r>
            <a:r>
              <a:rPr lang="en-US" i="1" dirty="0"/>
              <a:t>P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2,684,483,063,360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Version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of the Internet Protocol (IPv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 uses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</a:t>
            </a:r>
            <a:r>
              <a:rPr lang="en-US" dirty="0"/>
              <a:t> bits.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b="1" dirty="0"/>
          </a:p>
          <a:p>
            <a:r>
              <a:rPr lang="en-US" b="1" dirty="0"/>
              <a:t>Class A Addresses</a:t>
            </a:r>
            <a:r>
              <a:rPr lang="en-US" dirty="0"/>
              <a:t>: used for the largest networks,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,followed by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-bit </a:t>
            </a:r>
            <a:r>
              <a:rPr lang="en-US" dirty="0" err="1"/>
              <a:t>netid</a:t>
            </a:r>
            <a:r>
              <a:rPr lang="en-US" dirty="0"/>
              <a:t>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-bit </a:t>
            </a:r>
            <a:r>
              <a:rPr lang="en-US" dirty="0" err="1"/>
              <a:t>hostid</a:t>
            </a:r>
            <a:r>
              <a:rPr lang="en-US" dirty="0"/>
              <a:t>, or</a:t>
            </a:r>
          </a:p>
          <a:p>
            <a:r>
              <a:rPr lang="en-US" b="1" dirty="0"/>
              <a:t>Class B Addresses</a:t>
            </a:r>
            <a:r>
              <a:rPr lang="en-US" dirty="0"/>
              <a:t>: used for the medium-sized networks,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,followed by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-bit </a:t>
            </a:r>
            <a:r>
              <a:rPr lang="en-US" dirty="0" err="1"/>
              <a:t>netid</a:t>
            </a:r>
            <a:r>
              <a:rPr lang="en-US" dirty="0"/>
              <a:t>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/>
              <a:t>-bit </a:t>
            </a:r>
            <a:r>
              <a:rPr lang="en-US" dirty="0" err="1"/>
              <a:t>hostid</a:t>
            </a:r>
            <a:r>
              <a:rPr lang="en-US" dirty="0"/>
              <a:t>, or</a:t>
            </a:r>
          </a:p>
          <a:p>
            <a:r>
              <a:rPr lang="en-US" b="1" dirty="0"/>
              <a:t>Class C Addresses</a:t>
            </a:r>
            <a:r>
              <a:rPr lang="en-US" dirty="0"/>
              <a:t>: used for the smallest networks,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110</a:t>
            </a:r>
            <a:r>
              <a:rPr lang="en-US" dirty="0"/>
              <a:t>,followed by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/>
              <a:t>-bit </a:t>
            </a:r>
            <a:r>
              <a:rPr lang="en-US" dirty="0" err="1"/>
              <a:t>netid</a:t>
            </a:r>
            <a:r>
              <a:rPr lang="en-US" dirty="0"/>
              <a:t>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-bit </a:t>
            </a:r>
            <a:r>
              <a:rPr lang="en-US" dirty="0" err="1"/>
              <a:t>hostid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Neither Class D nor Class E addresses are assigned as the address of a computer on the internet. Only Classes A, B, and C are available.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1111111</a:t>
            </a:r>
            <a:r>
              <a:rPr lang="en-US" dirty="0"/>
              <a:t> is not available as the </a:t>
            </a:r>
            <a:r>
              <a:rPr lang="en-US" dirty="0" err="1"/>
              <a:t>netid</a:t>
            </a:r>
            <a:r>
              <a:rPr lang="en-US" dirty="0"/>
              <a:t> of a Class A network.</a:t>
            </a:r>
          </a:p>
          <a:p>
            <a:pPr lvl="1"/>
            <a:r>
              <a:rPr lang="en-US" dirty="0" err="1"/>
              <a:t>Hostids</a:t>
            </a:r>
            <a:r>
              <a:rPr lang="en-US" dirty="0"/>
              <a:t> consisting of all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and all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are not available in any network. </a:t>
            </a:r>
          </a:p>
        </p:txBody>
      </p:sp>
      <p:pic>
        <p:nvPicPr>
          <p:cNvPr id="4" name="Picture 3" descr="05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7063" y="1447800"/>
            <a:ext cx="6369901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Internet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  <a:r>
              <a:rPr lang="en-US" dirty="0"/>
              <a:t>: How many different IPv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addresses are available for computers on the internet?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Internet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How many different IPv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addresses are available for computers on the internet?</a:t>
            </a:r>
          </a:p>
          <a:p>
            <a:r>
              <a:rPr lang="en-US" b="1" dirty="0"/>
              <a:t>Solution</a:t>
            </a:r>
            <a:r>
              <a:rPr lang="en-US" dirty="0"/>
              <a:t>: Use both the sum and the product rule. Let </a:t>
            </a:r>
            <a:r>
              <a:rPr lang="en-US" i="1" dirty="0"/>
              <a:t>x</a:t>
            </a:r>
            <a:r>
              <a:rPr lang="en-US" dirty="0"/>
              <a:t> be the number of available addresses, and let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,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, and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dirty="0"/>
              <a:t> denote the number of addresses for the respective classes.</a:t>
            </a:r>
          </a:p>
          <a:p>
            <a:pPr lvl="1"/>
            <a:r>
              <a:rPr lang="en-US" dirty="0"/>
              <a:t>To find,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 = 127 </a:t>
            </a:r>
            <a:r>
              <a:rPr lang="en-US" dirty="0" err="1">
                <a:latin typeface="Cambria Math"/>
                <a:ea typeface="Cambria Math"/>
              </a:rPr>
              <a:t>netids</a:t>
            </a:r>
            <a:r>
              <a:rPr lang="en-US" dirty="0">
                <a:latin typeface="Cambria Math"/>
                <a:ea typeface="Cambria Math"/>
              </a:rPr>
              <a:t>.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− 2 = 16,777,214 </a:t>
            </a:r>
            <a:r>
              <a:rPr lang="en-US" dirty="0" err="1">
                <a:latin typeface="Cambria Math"/>
                <a:ea typeface="Cambria Math"/>
              </a:rPr>
              <a:t>hostids</a:t>
            </a:r>
            <a:r>
              <a:rPr lang="en-US" dirty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127</a:t>
            </a:r>
            <a:r>
              <a:rPr lang="en-US" dirty="0">
                <a:latin typeface="Cambria Math"/>
                <a:ea typeface="Cambria Math"/>
              </a:rPr>
              <a:t>∙ 16,777,214 = 2,130,706,178.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dirty="0"/>
              <a:t>To find,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16,384 </a:t>
            </a:r>
            <a:r>
              <a:rPr lang="en-US" dirty="0" err="1">
                <a:latin typeface="Cambria Math"/>
                <a:ea typeface="Cambria Math"/>
              </a:rPr>
              <a:t>netids</a:t>
            </a:r>
            <a:r>
              <a:rPr lang="en-US" dirty="0">
                <a:latin typeface="Cambria Math"/>
                <a:ea typeface="Cambria Math"/>
              </a:rPr>
              <a:t>.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− 2 = 16,534 </a:t>
            </a:r>
            <a:r>
              <a:rPr lang="en-US" dirty="0" err="1">
                <a:latin typeface="Cambria Math"/>
                <a:ea typeface="Cambria Math"/>
              </a:rPr>
              <a:t>hostids</a:t>
            </a:r>
            <a:r>
              <a:rPr lang="en-US" dirty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i="1" dirty="0"/>
              <a:t> = </a:t>
            </a:r>
            <a:r>
              <a:rPr lang="en-US" dirty="0">
                <a:latin typeface="Cambria Math"/>
                <a:ea typeface="Cambria Math"/>
              </a:rPr>
              <a:t>16,384 ∙ 16, 534 = 1,073,709,056.</a:t>
            </a:r>
            <a:endParaRPr lang="en-US" dirty="0"/>
          </a:p>
          <a:p>
            <a:pPr lvl="1"/>
            <a:r>
              <a:rPr lang="en-US" dirty="0"/>
              <a:t>To find,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 2,097,152 </a:t>
            </a:r>
            <a:r>
              <a:rPr lang="en-US" dirty="0" err="1">
                <a:latin typeface="Cambria Math"/>
                <a:ea typeface="Cambria Math"/>
              </a:rPr>
              <a:t>netids</a:t>
            </a:r>
            <a:r>
              <a:rPr lang="en-US" dirty="0">
                <a:latin typeface="Cambria Math"/>
                <a:ea typeface="Cambria Math"/>
              </a:rPr>
              <a:t>.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− 2 = 254 </a:t>
            </a:r>
            <a:r>
              <a:rPr lang="en-US" dirty="0" err="1">
                <a:latin typeface="Cambria Math"/>
                <a:ea typeface="Cambria Math"/>
              </a:rPr>
              <a:t>hostids</a:t>
            </a:r>
            <a:r>
              <a:rPr lang="en-US" dirty="0">
                <a:latin typeface="Cambria Math"/>
                <a:ea typeface="Cambria Math"/>
              </a:rPr>
              <a:t>. </a:t>
            </a:r>
          </a:p>
          <a:p>
            <a:pPr lvl="1">
              <a:buNone/>
            </a:pPr>
            <a:r>
              <a:rPr lang="en-US" i="1" dirty="0"/>
              <a:t>                  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i="1" dirty="0"/>
              <a:t> = </a:t>
            </a:r>
            <a:r>
              <a:rPr lang="en-US" dirty="0">
                <a:latin typeface="Cambria Math"/>
                <a:ea typeface="Cambria Math"/>
              </a:rPr>
              <a:t>2,097,152 ∙ 254 = 532,676,608.</a:t>
            </a:r>
            <a:endParaRPr lang="en-US" dirty="0"/>
          </a:p>
          <a:p>
            <a:pPr lvl="1"/>
            <a:r>
              <a:rPr lang="en-US" dirty="0"/>
              <a:t>Hence, the total number of available IPv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addresses is</a:t>
            </a:r>
          </a:p>
          <a:p>
            <a:pPr lvl="1">
              <a:buNone/>
            </a:pPr>
            <a:r>
              <a:rPr lang="en-US" dirty="0"/>
              <a:t>            </a:t>
            </a:r>
            <a:r>
              <a:rPr lang="en-US" i="1" dirty="0"/>
              <a:t>x = </a:t>
            </a:r>
            <a:r>
              <a:rPr lang="en-US" i="1" dirty="0" err="1"/>
              <a:t>x</a:t>
            </a:r>
            <a:r>
              <a:rPr lang="en-US" baseline="-25000" dirty="0" err="1"/>
              <a:t>A</a:t>
            </a:r>
            <a:r>
              <a:rPr lang="en-US" dirty="0"/>
              <a:t> +  </a:t>
            </a:r>
            <a:r>
              <a:rPr lang="en-US" i="1" dirty="0" err="1"/>
              <a:t>x</a:t>
            </a:r>
            <a:r>
              <a:rPr lang="en-US" baseline="-25000" dirty="0" err="1"/>
              <a:t>B</a:t>
            </a:r>
            <a:r>
              <a:rPr lang="en-US" dirty="0"/>
              <a:t>  + </a:t>
            </a:r>
            <a:r>
              <a:rPr lang="en-US" i="1" dirty="0" err="1"/>
              <a:t>x</a:t>
            </a:r>
            <a:r>
              <a:rPr lang="en-US" baseline="-25000" dirty="0" err="1"/>
              <a:t>C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             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2,130,706,178 + 1,073,709,056 + 532,676,608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= 3, 737,091,842.</a:t>
            </a:r>
          </a:p>
          <a:p>
            <a:pPr lvl="1"/>
            <a:r>
              <a:rPr lang="en-US" dirty="0"/>
              <a:t>Not Enough Today !!</a:t>
            </a:r>
          </a:p>
          <a:p>
            <a:pPr lvl="1"/>
            <a:r>
              <a:rPr lang="en-US" dirty="0"/>
              <a:t>The newer IPv6 protocol solves the problem of too few addresses.</a:t>
            </a:r>
          </a:p>
          <a:p>
            <a:pPr lvl="1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of Counting</a:t>
            </a:r>
          </a:p>
          <a:p>
            <a:r>
              <a:rPr lang="en-US" dirty="0"/>
              <a:t>Pigeonhole Principle</a:t>
            </a:r>
          </a:p>
          <a:p>
            <a:r>
              <a:rPr lang="en-US" dirty="0"/>
              <a:t>Permutations and Combinations</a:t>
            </a:r>
          </a:p>
          <a:p>
            <a:r>
              <a:rPr lang="en-US" dirty="0"/>
              <a:t>Binomial Coefficients and Identities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Counting Principles: Subtraction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Subtraction Rule</a:t>
            </a:r>
            <a:r>
              <a:rPr lang="en-US" dirty="0"/>
              <a:t>: If a task can be done </a:t>
            </a:r>
            <a:r>
              <a:rPr lang="en-US" u="sng" dirty="0"/>
              <a:t>either</a:t>
            </a:r>
            <a:r>
              <a:rPr lang="en-US" dirty="0"/>
              <a:t> in one of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</a:t>
            </a:r>
            <a:r>
              <a:rPr lang="en-US" u="sng" dirty="0"/>
              <a:t>or</a:t>
            </a:r>
            <a:r>
              <a:rPr lang="en-US" dirty="0"/>
              <a:t> in one of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ways, then the total number of ways to do the task is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dirty="0"/>
              <a:t> 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minus the number of ways  to do the task that are common to the two different ways.</a:t>
            </a:r>
          </a:p>
          <a:p>
            <a:r>
              <a:rPr lang="en-US" dirty="0"/>
              <a:t>Also known as the </a:t>
            </a:r>
            <a:r>
              <a:rPr lang="en-US" i="1" dirty="0">
                <a:solidFill>
                  <a:srgbClr val="FF0000"/>
                </a:solidFill>
              </a:rPr>
              <a:t>principle of inclusion-exclusion</a:t>
            </a:r>
            <a:r>
              <a:rPr lang="en-US" dirty="0"/>
              <a:t>: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350770" y="5258752"/>
            <a:ext cx="4812030" cy="3800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Bit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4102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How many bit strings of length eight either start with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bit </a:t>
            </a:r>
            <a:r>
              <a:rPr lang="en-US" u="sng" dirty="0"/>
              <a:t>or</a:t>
            </a:r>
            <a:r>
              <a:rPr lang="en-US" dirty="0"/>
              <a:t> end with the two bits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/>
              <a:t>?</a:t>
            </a:r>
          </a:p>
          <a:p>
            <a:r>
              <a:rPr lang="en-US" b="1" dirty="0"/>
              <a:t>Solution</a:t>
            </a:r>
            <a:r>
              <a:rPr lang="en-US" dirty="0"/>
              <a:t>:  Use the subtraction rule.</a:t>
            </a:r>
          </a:p>
          <a:p>
            <a:pPr lvl="1"/>
            <a:r>
              <a:rPr lang="en-US" dirty="0"/>
              <a:t>Number of bit strings of length eight                                    that start with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bit: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128</a:t>
            </a:r>
          </a:p>
          <a:p>
            <a:pPr lvl="1"/>
            <a:r>
              <a:rPr lang="en-US" dirty="0"/>
              <a:t>Number of bit strings of length eight                                    that start with bits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</a:t>
            </a:r>
            <a:r>
              <a:rPr lang="en-US" dirty="0"/>
              <a:t>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64</a:t>
            </a:r>
          </a:p>
          <a:p>
            <a:pPr lvl="1"/>
            <a:r>
              <a:rPr lang="en-US" dirty="0"/>
              <a:t>Number of bit strings of length eight                                that start with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bit and end with bits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00 </a:t>
            </a:r>
            <a:r>
              <a:rPr lang="en-US" dirty="0"/>
              <a:t>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</a:t>
            </a:r>
          </a:p>
          <a:p>
            <a:pPr lvl="1"/>
            <a:r>
              <a:rPr lang="en-US" dirty="0">
                <a:ea typeface="Cambria Math" pitchFamily="18" charset="0"/>
              </a:rPr>
              <a:t>Hence, the number is 128 + 64 </a:t>
            </a:r>
            <a:r>
              <a:rPr lang="en-US" dirty="0">
                <a:ea typeface="Cambria Math"/>
              </a:rPr>
              <a:t>− </a:t>
            </a:r>
            <a:r>
              <a:rPr lang="en-US" dirty="0">
                <a:ea typeface="Cambria Math" pitchFamily="18" charset="0"/>
              </a:rPr>
              <a:t>32 = 160.</a:t>
            </a:r>
          </a:p>
        </p:txBody>
      </p:sp>
      <p:pic>
        <p:nvPicPr>
          <p:cNvPr id="4" name="Picture 3" descr="05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65938" y="2133600"/>
            <a:ext cx="2573262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ea typeface="Cambria Math" pitchFamily="18" charset="0"/>
              </a:rPr>
              <a:t>2:</a:t>
            </a:r>
            <a:br>
              <a:rPr lang="en-US" dirty="0">
                <a:ea typeface="Cambria Math" pitchFamily="18" charset="0"/>
              </a:rPr>
            </a:br>
            <a:r>
              <a:rPr lang="en-US" dirty="0">
                <a:ea typeface="Cambria Math" pitchFamily="18" charset="0"/>
              </a:rPr>
              <a:t>The </a:t>
            </a:r>
            <a:r>
              <a:rPr lang="en-US" dirty="0"/>
              <a:t>Pigeonhole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Pigeonhole Principle</a:t>
            </a:r>
          </a:p>
          <a:p>
            <a:r>
              <a:rPr lang="en-US" dirty="0"/>
              <a:t>Generalized Pigeonhole Principle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Pigeonhole Principle</a:t>
            </a:r>
          </a:p>
        </p:txBody>
      </p:sp>
      <p:pic>
        <p:nvPicPr>
          <p:cNvPr id="4" name="Content Placeholder 3" descr="TooManyPigeo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6137" y="1143000"/>
            <a:ext cx="6629400" cy="5363786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a flock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dirty="0"/>
              <a:t> pigeons roosts in a set of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 </a:t>
            </a:r>
            <a:r>
              <a:rPr lang="en-US" dirty="0"/>
              <a:t>pigeonholes, one of the pigeonholes must have more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pigeon.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Pigeonhole Principle</a:t>
            </a:r>
            <a:r>
              <a:rPr lang="en-US" dirty="0"/>
              <a:t>: If </a:t>
            </a:r>
            <a:r>
              <a:rPr lang="en-US" i="1" dirty="0"/>
              <a:t>k</a:t>
            </a:r>
            <a:r>
              <a:rPr lang="en-US" dirty="0"/>
              <a:t> is a positive integer and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objects are placed into </a:t>
            </a:r>
            <a:r>
              <a:rPr lang="en-US" i="1" dirty="0"/>
              <a:t>k </a:t>
            </a:r>
            <a:r>
              <a:rPr lang="en-US" dirty="0"/>
              <a:t>boxes, then at least one box contains two or more objects. </a:t>
            </a:r>
          </a:p>
          <a:p>
            <a:r>
              <a:rPr lang="en-US" b="1" dirty="0"/>
              <a:t>Proof</a:t>
            </a:r>
            <a:r>
              <a:rPr lang="en-US" dirty="0"/>
              <a:t>: We use a proof  by contraposition. Suppose none of the </a:t>
            </a:r>
            <a:r>
              <a:rPr lang="en-US" i="1" dirty="0"/>
              <a:t>k</a:t>
            </a:r>
            <a:r>
              <a:rPr lang="en-US" dirty="0"/>
              <a:t> boxes has more than one object. Then the total number of objects would be at most </a:t>
            </a:r>
            <a:r>
              <a:rPr lang="en-US" i="1" dirty="0"/>
              <a:t>k</a:t>
            </a:r>
            <a:r>
              <a:rPr lang="en-US" dirty="0"/>
              <a:t>. This contradicts the statement that we have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objects.</a:t>
            </a:r>
          </a:p>
        </p:txBody>
      </p:sp>
      <p:pic>
        <p:nvPicPr>
          <p:cNvPr id="4" name="Picture 3" descr="0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1676399"/>
            <a:ext cx="6854200" cy="2286001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8305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  <a:r>
              <a:rPr lang="en-US" dirty="0"/>
              <a:t>: Among any group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367</a:t>
            </a:r>
            <a:r>
              <a:rPr lang="en-US" dirty="0"/>
              <a:t> people, there must be at least two with the same birthday, because there are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366</a:t>
            </a:r>
            <a:r>
              <a:rPr lang="en-US" dirty="0"/>
              <a:t> possible birthdays.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Show that for every integer </a:t>
            </a:r>
            <a:r>
              <a:rPr lang="en-US" i="1" dirty="0"/>
              <a:t>n</a:t>
            </a:r>
            <a:r>
              <a:rPr lang="en-US" dirty="0"/>
              <a:t> there is a multiple of </a:t>
            </a:r>
            <a:r>
              <a:rPr lang="en-US" i="1" dirty="0"/>
              <a:t>n</a:t>
            </a:r>
            <a:r>
              <a:rPr lang="en-US" dirty="0"/>
              <a:t> that has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in its decimal expansion. </a:t>
            </a:r>
            <a:r>
              <a:rPr lang="en-US" b="1" dirty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Among any group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367</a:t>
            </a:r>
            <a:r>
              <a:rPr lang="en-US" dirty="0"/>
              <a:t> people, there must be at least two with the same birthday, because there are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366</a:t>
            </a:r>
            <a:r>
              <a:rPr lang="en-US" dirty="0"/>
              <a:t> possible birthdays.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Example </a:t>
            </a:r>
            <a:r>
              <a:rPr lang="en-US" dirty="0"/>
              <a:t>: Show that for every integer </a:t>
            </a:r>
            <a:r>
              <a:rPr lang="en-US" i="1" dirty="0"/>
              <a:t>n</a:t>
            </a:r>
            <a:r>
              <a:rPr lang="en-US" dirty="0"/>
              <a:t> there is a multiple of </a:t>
            </a:r>
            <a:r>
              <a:rPr lang="en-US" i="1" dirty="0"/>
              <a:t>n</a:t>
            </a:r>
            <a:r>
              <a:rPr lang="en-US" dirty="0"/>
              <a:t> that has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in its decimal expansion. </a:t>
            </a:r>
          </a:p>
          <a:p>
            <a:r>
              <a:rPr lang="en-US" b="1" dirty="0"/>
              <a:t>Solution</a:t>
            </a:r>
            <a:r>
              <a:rPr lang="en-US" dirty="0"/>
              <a:t>: Let </a:t>
            </a:r>
            <a:r>
              <a:rPr lang="en-US" i="1" dirty="0"/>
              <a:t>n</a:t>
            </a:r>
            <a:r>
              <a:rPr lang="en-US" dirty="0"/>
              <a:t> be a positive integer. Consider the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integers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/>
              <a:t>, ….,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/>
              <a:t>…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(where the last has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digits ``1``</a:t>
            </a:r>
            <a:r>
              <a:rPr lang="en-US" dirty="0"/>
              <a:t>). There are </a:t>
            </a:r>
            <a:r>
              <a:rPr lang="en-US" i="1" dirty="0"/>
              <a:t>n</a:t>
            </a:r>
            <a:r>
              <a:rPr lang="en-US" dirty="0"/>
              <a:t> possible remainders when an integer is divided by </a:t>
            </a:r>
            <a:r>
              <a:rPr lang="en-US" i="1" dirty="0"/>
              <a:t>n</a:t>
            </a:r>
            <a:r>
              <a:rPr lang="en-US" dirty="0"/>
              <a:t>. By the pigeonhole principle, when each of the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integers is divided by </a:t>
            </a:r>
            <a:r>
              <a:rPr lang="en-US" i="1" dirty="0"/>
              <a:t>n</a:t>
            </a:r>
            <a:r>
              <a:rPr lang="en-US" dirty="0"/>
              <a:t>, at least two must have the same remainder. Subtract the smaller from the larger and the result is a multiple of </a:t>
            </a:r>
            <a:r>
              <a:rPr lang="en-US" i="1" dirty="0"/>
              <a:t>n</a:t>
            </a:r>
            <a:r>
              <a:rPr lang="en-US" dirty="0"/>
              <a:t> that has only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s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s in its decimal expansion.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/>
              <a:t>Pigeonhole Principle in Literature</a:t>
            </a:r>
          </a:p>
        </p:txBody>
      </p:sp>
      <p:pic>
        <p:nvPicPr>
          <p:cNvPr id="4" name="Content Placeholder 3" descr="nutch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6400" y="2210594"/>
            <a:ext cx="3314700" cy="3305175"/>
          </a:xfrm>
        </p:spPr>
      </p:pic>
      <p:sp>
        <p:nvSpPr>
          <p:cNvPr id="5" name="Rectangle 4"/>
          <p:cNvSpPr/>
          <p:nvPr/>
        </p:nvSpPr>
        <p:spPr>
          <a:xfrm>
            <a:off x="228600" y="2133600"/>
            <a:ext cx="525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dirty="0"/>
          </a:p>
          <a:p>
            <a:r>
              <a:rPr lang="en-CA" dirty="0"/>
              <a:t> “And NUH is the letter I use to spell </a:t>
            </a:r>
            <a:r>
              <a:rPr lang="en-CA" dirty="0" err="1"/>
              <a:t>Nutches</a:t>
            </a:r>
            <a:r>
              <a:rPr lang="en-CA" dirty="0"/>
              <a:t> </a:t>
            </a:r>
          </a:p>
          <a:p>
            <a:r>
              <a:rPr lang="en-CA" dirty="0"/>
              <a:t>Who live in small caves, known as </a:t>
            </a:r>
            <a:r>
              <a:rPr lang="en-CA" dirty="0" err="1"/>
              <a:t>Nitches</a:t>
            </a:r>
            <a:r>
              <a:rPr lang="en-CA" dirty="0"/>
              <a:t>, for hutches, </a:t>
            </a:r>
          </a:p>
          <a:p>
            <a:r>
              <a:rPr lang="en-CA" dirty="0"/>
              <a:t>These </a:t>
            </a:r>
            <a:r>
              <a:rPr lang="en-CA" dirty="0" err="1"/>
              <a:t>Nutches</a:t>
            </a:r>
            <a:r>
              <a:rPr lang="en-CA" dirty="0"/>
              <a:t> have troubles, the biggest of which is </a:t>
            </a:r>
          </a:p>
          <a:p>
            <a:r>
              <a:rPr lang="en-CA" dirty="0"/>
              <a:t>the fact there are many more </a:t>
            </a:r>
            <a:r>
              <a:rPr lang="en-CA" dirty="0" err="1"/>
              <a:t>Nutches</a:t>
            </a:r>
            <a:r>
              <a:rPr lang="en-CA" dirty="0"/>
              <a:t> than </a:t>
            </a:r>
            <a:r>
              <a:rPr lang="en-CA" dirty="0" err="1"/>
              <a:t>Nitches</a:t>
            </a:r>
            <a:r>
              <a:rPr lang="en-CA" dirty="0"/>
              <a:t>. </a:t>
            </a:r>
          </a:p>
          <a:p>
            <a:r>
              <a:rPr lang="en-CA" dirty="0"/>
              <a:t>Each </a:t>
            </a:r>
            <a:r>
              <a:rPr lang="en-CA" dirty="0" err="1"/>
              <a:t>Nutch</a:t>
            </a:r>
            <a:r>
              <a:rPr lang="en-CA" dirty="0"/>
              <a:t> in a </a:t>
            </a:r>
            <a:r>
              <a:rPr lang="en-CA" dirty="0" err="1"/>
              <a:t>Nitch</a:t>
            </a:r>
            <a:r>
              <a:rPr lang="en-CA" dirty="0"/>
              <a:t> knows that some other </a:t>
            </a:r>
            <a:r>
              <a:rPr lang="en-CA" dirty="0" err="1"/>
              <a:t>Nutch</a:t>
            </a:r>
            <a:r>
              <a:rPr lang="en-CA" dirty="0"/>
              <a:t> </a:t>
            </a:r>
          </a:p>
          <a:p>
            <a:r>
              <a:rPr lang="en-CA" dirty="0"/>
              <a:t>Would like to move into his </a:t>
            </a:r>
            <a:r>
              <a:rPr lang="en-CA" dirty="0" err="1"/>
              <a:t>Nitch</a:t>
            </a:r>
            <a:r>
              <a:rPr lang="en-CA" dirty="0"/>
              <a:t> very much. </a:t>
            </a:r>
          </a:p>
          <a:p>
            <a:r>
              <a:rPr lang="en-CA" dirty="0"/>
              <a:t>So each </a:t>
            </a:r>
            <a:r>
              <a:rPr lang="en-CA" dirty="0" err="1"/>
              <a:t>Nutch</a:t>
            </a:r>
            <a:r>
              <a:rPr lang="en-CA" dirty="0"/>
              <a:t> in a </a:t>
            </a:r>
            <a:r>
              <a:rPr lang="en-CA" dirty="0" err="1"/>
              <a:t>Nitch</a:t>
            </a:r>
            <a:r>
              <a:rPr lang="en-CA" dirty="0"/>
              <a:t> has to watch that small </a:t>
            </a:r>
            <a:r>
              <a:rPr lang="en-CA" dirty="0" err="1"/>
              <a:t>Nitch</a:t>
            </a:r>
            <a:r>
              <a:rPr lang="en-CA" dirty="0"/>
              <a:t> </a:t>
            </a:r>
          </a:p>
          <a:p>
            <a:r>
              <a:rPr lang="en-CA" dirty="0"/>
              <a:t>Or </a:t>
            </a:r>
            <a:r>
              <a:rPr lang="en-CA" dirty="0" err="1"/>
              <a:t>Nutches</a:t>
            </a:r>
            <a:r>
              <a:rPr lang="en-CA" dirty="0"/>
              <a:t> who haven’t got </a:t>
            </a:r>
            <a:r>
              <a:rPr lang="en-CA" dirty="0" err="1"/>
              <a:t>Nitches</a:t>
            </a:r>
            <a:r>
              <a:rPr lang="en-CA" dirty="0"/>
              <a:t> will snitch. “</a:t>
            </a:r>
          </a:p>
          <a:p>
            <a:endParaRPr lang="en-CA" dirty="0"/>
          </a:p>
          <a:p>
            <a:r>
              <a:rPr lang="en-CA" dirty="0"/>
              <a:t>Dr. Seuss, </a:t>
            </a:r>
            <a:r>
              <a:rPr lang="en-CA" i="1" dirty="0"/>
              <a:t>On Beyond Zebra </a:t>
            </a:r>
            <a:endParaRPr lang="en-CA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Generalized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The Generalized Pigeonhole Principle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objects are placed into </a:t>
            </a:r>
            <a:r>
              <a:rPr lang="en-US" i="1" dirty="0"/>
              <a:t>k</a:t>
            </a:r>
            <a:r>
              <a:rPr lang="en-US" dirty="0"/>
              <a:t> boxes, then there is at least one box containing at least </a:t>
            </a:r>
            <a:r>
              <a:rPr lang="en-US" dirty="0">
                <a:latin typeface="Cambria Math"/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k</a:t>
            </a:r>
            <a:r>
              <a:rPr lang="en-US" dirty="0">
                <a:latin typeface="Cambria Math"/>
                <a:ea typeface="Cambria Math"/>
              </a:rPr>
              <a:t>⌉</a:t>
            </a:r>
            <a:r>
              <a:rPr lang="en-US" dirty="0"/>
              <a:t> objects.</a:t>
            </a:r>
          </a:p>
          <a:p>
            <a:r>
              <a:rPr lang="en-US" b="1" dirty="0"/>
              <a:t>Proof</a:t>
            </a:r>
            <a:r>
              <a:rPr lang="en-US" dirty="0"/>
              <a:t>: We use a proof by contraposition. Suppose that none of the boxes contains more than </a:t>
            </a:r>
            <a:r>
              <a:rPr lang="en-US" dirty="0">
                <a:latin typeface="Cambria Math"/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k</a:t>
            </a:r>
            <a:r>
              <a:rPr lang="en-US" dirty="0">
                <a:latin typeface="Cambria Math"/>
                <a:ea typeface="Cambria Math"/>
              </a:rPr>
              <a:t>⌉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 </a:t>
            </a:r>
            <a:r>
              <a:rPr lang="en-US" dirty="0">
                <a:ea typeface="Cambria Math"/>
              </a:rPr>
              <a:t>objects. Then the total number of objects is at most</a:t>
            </a: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endParaRPr lang="en-US" dirty="0">
              <a:ea typeface="Cambria Math"/>
            </a:endParaRPr>
          </a:p>
          <a:p>
            <a:pPr>
              <a:buNone/>
            </a:pPr>
            <a:r>
              <a:rPr lang="en-US" dirty="0">
                <a:ea typeface="Cambria Math"/>
              </a:rPr>
              <a:t>    	where the inequality </a:t>
            </a:r>
            <a:r>
              <a:rPr lang="en-US" dirty="0">
                <a:latin typeface="Cambria Math"/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k</a:t>
            </a:r>
            <a:r>
              <a:rPr lang="en-US" dirty="0">
                <a:latin typeface="Cambria Math"/>
                <a:ea typeface="Cambria Math"/>
              </a:rPr>
              <a:t>⌉</a:t>
            </a:r>
            <a:r>
              <a:rPr lang="en-US" dirty="0"/>
              <a:t> &lt; 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k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has been used. This is a contradiction because there are a total of n objects.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Among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 people there are at least </a:t>
            </a:r>
            <a:r>
              <a:rPr lang="en-US" dirty="0">
                <a:latin typeface="Cambria Math"/>
                <a:ea typeface="Cambria Math"/>
              </a:rPr>
              <a:t>⌈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>
                <a:latin typeface="Cambria Math"/>
                <a:ea typeface="Cambria Math"/>
              </a:rPr>
              <a:t>⌉ = 9</a:t>
            </a:r>
            <a:r>
              <a:rPr lang="en-US" dirty="0"/>
              <a:t> who were born in the same month.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415730" y="3733800"/>
            <a:ext cx="3908870" cy="518160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3820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</a:t>
            </a:r>
            <a:br>
              <a:rPr lang="en-US" dirty="0"/>
            </a:br>
            <a:r>
              <a:rPr lang="en-US" dirty="0"/>
              <a:t>Basics of 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Generalized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  <a:r>
              <a:rPr lang="en-US" dirty="0"/>
              <a:t>:  a) How many cards must be selected from a standard deck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cards to guarantee that at least three cards of the same suit are chosen? 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Generalized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Example</a:t>
            </a:r>
            <a:r>
              <a:rPr lang="en-US" dirty="0"/>
              <a:t>:  a) How many cards must be selected from a standard deck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cards to guarantee that at least three cards of the same suit are chosen? 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r>
              <a:rPr lang="en-US" b="1" dirty="0"/>
              <a:t>Solution</a:t>
            </a:r>
            <a:r>
              <a:rPr lang="en-US" dirty="0"/>
              <a:t>: a) We assume four boxes; one for each suit. Using the generalized pigeonhole principle, at least one box contains at least </a:t>
            </a:r>
            <a:r>
              <a:rPr lang="en-US" dirty="0">
                <a:latin typeface="Cambria Math"/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/>
                <a:ea typeface="Cambria Math"/>
              </a:rPr>
              <a:t>⌉</a:t>
            </a:r>
            <a:r>
              <a:rPr lang="en-US" dirty="0"/>
              <a:t> cards. At least three cards of one suit are selected if </a:t>
            </a:r>
            <a:r>
              <a:rPr lang="en-US" dirty="0">
                <a:latin typeface="Cambria Math"/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/>
                <a:ea typeface="Cambria Math"/>
              </a:rPr>
              <a:t>⌉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The smallest integer </a:t>
            </a:r>
            <a:r>
              <a:rPr lang="en-US" i="1" dirty="0"/>
              <a:t>N</a:t>
            </a:r>
            <a:r>
              <a:rPr lang="en-US" dirty="0"/>
              <a:t> such that </a:t>
            </a:r>
            <a:r>
              <a:rPr lang="en-US" dirty="0">
                <a:latin typeface="Cambria Math"/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/>
                <a:ea typeface="Cambria Math"/>
              </a:rPr>
              <a:t>⌉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>
                <a:ea typeface="Cambria Math" pitchFamily="18" charset="0"/>
              </a:rPr>
              <a:t>is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       </a:t>
            </a:r>
          </a:p>
          <a:p>
            <a:pPr algn="ctr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+ 1 = 9.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</a:t>
            </a:r>
            <a:br>
              <a:rPr lang="en-US" dirty="0"/>
            </a:br>
            <a:r>
              <a:rPr lang="en-US" dirty="0"/>
              <a:t>Permutations and Combinations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  <a:p>
            <a:r>
              <a:rPr lang="en-US" dirty="0"/>
              <a:t>Combinations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permutation</a:t>
            </a:r>
            <a:r>
              <a:rPr lang="en-US" dirty="0"/>
              <a:t> of a set of distinct objects is an </a:t>
            </a:r>
            <a:r>
              <a:rPr lang="en-US" u="sng" dirty="0"/>
              <a:t>ordered arrangement </a:t>
            </a:r>
            <a:r>
              <a:rPr lang="en-US" dirty="0"/>
              <a:t>of these objects. An ordered arrangement of </a:t>
            </a:r>
            <a:r>
              <a:rPr lang="en-US" i="1" dirty="0"/>
              <a:t>r</a:t>
            </a:r>
            <a:r>
              <a:rPr lang="en-US" dirty="0"/>
              <a:t> elements of a set is called an </a:t>
            </a:r>
            <a:r>
              <a:rPr lang="en-US" i="1" dirty="0">
                <a:solidFill>
                  <a:srgbClr val="FF0000"/>
                </a:solidFill>
              </a:rPr>
              <a:t>r-permutation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Example</a:t>
            </a:r>
            <a:r>
              <a:rPr lang="en-US" dirty="0"/>
              <a:t>: Let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}. </a:t>
            </a:r>
          </a:p>
          <a:p>
            <a:pPr lvl="1"/>
            <a:r>
              <a:rPr lang="en-US" dirty="0"/>
              <a:t>The ordered arrangement </a:t>
            </a:r>
            <a:r>
              <a:rPr lang="en-US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a permutation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ordered arrangement </a:t>
            </a:r>
            <a:r>
              <a:rPr lang="en-US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-permutation of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The number of </a:t>
            </a:r>
            <a:r>
              <a:rPr lang="en-US" i="1" dirty="0"/>
              <a:t>r</a:t>
            </a:r>
            <a:r>
              <a:rPr lang="en-US" dirty="0"/>
              <a:t>-permutations of a set with </a:t>
            </a:r>
            <a:r>
              <a:rPr lang="en-US" i="1" dirty="0"/>
              <a:t>n</a:t>
            </a:r>
            <a:r>
              <a:rPr lang="en-US" dirty="0"/>
              <a:t> elements is denoted by </a:t>
            </a:r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n</a:t>
            </a:r>
            <a:r>
              <a:rPr lang="en-US" dirty="0" err="1">
                <a:solidFill>
                  <a:srgbClr val="FF0000"/>
                </a:solidFill>
              </a:rPr>
              <a:t>,</a:t>
            </a:r>
            <a:r>
              <a:rPr lang="en-US" i="1" dirty="0" err="1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-permutations of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} are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2; 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3; 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1; 2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3; 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1; and 3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2. Hence,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(3,2) = 6.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Formula for the Number of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Theorem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is a positive integer and </a:t>
            </a:r>
            <a:r>
              <a:rPr lang="en-US" i="1" dirty="0"/>
              <a:t>r</a:t>
            </a:r>
            <a:r>
              <a:rPr lang="en-US" dirty="0"/>
              <a:t> is an integer with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, then there are</a:t>
            </a:r>
          </a:p>
          <a:p>
            <a:pPr>
              <a:buNone/>
            </a:pPr>
            <a:r>
              <a:rPr lang="en-US" dirty="0"/>
              <a:t>         	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)(</a:t>
            </a:r>
            <a:r>
              <a:rPr lang="en-US" i="1" dirty="0"/>
              <a:t>n </a:t>
            </a:r>
            <a:r>
              <a:rPr lang="en-US" i="1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∙∙∙</a:t>
            </a:r>
            <a:r>
              <a:rPr lang="en-US" dirty="0"/>
              <a:t> 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i="1" dirty="0"/>
              <a:t>r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i="1" dirty="0"/>
              <a:t>    r</a:t>
            </a:r>
            <a:r>
              <a:rPr lang="en-US" dirty="0"/>
              <a:t>-permutations of a set with </a:t>
            </a:r>
            <a:r>
              <a:rPr lang="en-US" i="1" dirty="0"/>
              <a:t>n</a:t>
            </a:r>
            <a:r>
              <a:rPr lang="en-US" dirty="0"/>
              <a:t> distinct elements.</a:t>
            </a:r>
          </a:p>
          <a:p>
            <a:pPr>
              <a:buNone/>
            </a:pPr>
            <a:r>
              <a:rPr lang="en-US" dirty="0">
                <a:ea typeface="Cambria Math" pitchFamily="18" charset="0"/>
              </a:rPr>
              <a:t>	Note that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 pitchFamily="18" charset="0"/>
              </a:rPr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, since there is only one way to order zero elements.</a:t>
            </a:r>
          </a:p>
          <a:p>
            <a:r>
              <a:rPr lang="en-US" b="1" dirty="0"/>
              <a:t>Proof</a:t>
            </a:r>
            <a:r>
              <a:rPr lang="en-US" dirty="0"/>
              <a:t>: Use the product rule. The first element can be chosen in </a:t>
            </a:r>
            <a:r>
              <a:rPr lang="en-US" i="1" dirty="0"/>
              <a:t>n</a:t>
            </a:r>
            <a:r>
              <a:rPr lang="en-US" dirty="0"/>
              <a:t> ways. The second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ways, and so on until there are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(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)) ways to choose the last element.</a:t>
            </a:r>
          </a:p>
          <a:p>
            <a:r>
              <a:rPr lang="en-US" b="1" dirty="0">
                <a:ea typeface="Cambria Math" pitchFamily="18" charset="0"/>
              </a:rPr>
              <a:t>Corollary</a:t>
            </a:r>
            <a:r>
              <a:rPr lang="en-US" dirty="0">
                <a:ea typeface="Cambria Math" pitchFamily="18" charset="0"/>
              </a:rPr>
              <a:t>: If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and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are integers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n, </a:t>
            </a:r>
            <a:r>
              <a:rPr lang="en-US" dirty="0"/>
              <a:t>then</a:t>
            </a:r>
          </a:p>
          <a:p>
            <a:endParaRPr lang="en-US" i="1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82302" y="6096000"/>
            <a:ext cx="2608898" cy="53721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How many ways are there to select a first-prize winner, a second prize winner, and a third-prize winner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 different people who have entered a contest?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            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99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98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970,200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</a:t>
            </a:r>
            <a:r>
              <a:rPr lang="en-US" dirty="0"/>
              <a:t>: Suppose that a saleswoman has to visit eight different cities. She must begin her trip in a specified city, but she can visit the other seven cities in any order she wishes. How many possible orders can the saleswoman use when visiting these cities?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Example</a:t>
            </a:r>
            <a:r>
              <a:rPr lang="en-US" dirty="0"/>
              <a:t>: Suppose that a saleswoman has to visit eight different cities. She must begin her trip in a specified city, but she can visit the other seven cities in any order she wishes. How many possible orders can the saleswoman use when visiting these cities?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The first city is chosen, and the rest are ordered arbitrarily. Hence the orders are:</a:t>
            </a:r>
          </a:p>
          <a:p>
            <a:pPr>
              <a:buNone/>
            </a:pPr>
            <a:r>
              <a:rPr lang="en-US" dirty="0"/>
              <a:t>            P(7, 7)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7!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5040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>
                <a:ea typeface="Cambria Math" pitchFamily="18" charset="0"/>
              </a:rPr>
              <a:t>If she wants to find the tour with the shortest path that visits all the cities, she must consider 5040 paths!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How many permutations of the letters </a:t>
            </a:r>
            <a:r>
              <a:rPr lang="en-US" i="1" dirty="0"/>
              <a:t>ABCDEFGH</a:t>
            </a:r>
            <a:r>
              <a:rPr lang="en-US" dirty="0"/>
              <a:t> contain the string </a:t>
            </a:r>
            <a:r>
              <a:rPr lang="en-US" i="1" dirty="0"/>
              <a:t>ABC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 Rule</a:t>
            </a:r>
          </a:p>
          <a:p>
            <a:r>
              <a:rPr lang="en-US" dirty="0"/>
              <a:t>The Sum Rule</a:t>
            </a:r>
          </a:p>
          <a:p>
            <a:r>
              <a:rPr lang="en-US" dirty="0"/>
              <a:t>The Subtraction Rule (Principle of Inclusion-Exclusion)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Counting Problems by Counting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How many permutations of the letters </a:t>
            </a:r>
            <a:r>
              <a:rPr lang="en-US" i="1" dirty="0"/>
              <a:t>ABCDEFGH</a:t>
            </a:r>
            <a:r>
              <a:rPr lang="en-US" dirty="0"/>
              <a:t> contain the string </a:t>
            </a:r>
            <a:r>
              <a:rPr lang="en-US" i="1" dirty="0"/>
              <a:t>ABC</a:t>
            </a:r>
            <a:r>
              <a:rPr lang="en-US" dirty="0"/>
              <a:t> ?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We solve this problem by counting the permutations of six objects, </a:t>
            </a:r>
            <a:r>
              <a:rPr lang="en-US" i="1" dirty="0"/>
              <a:t>ABC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and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6!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An </a:t>
            </a:r>
            <a:r>
              <a:rPr lang="en-US" i="1" dirty="0">
                <a:solidFill>
                  <a:srgbClr val="FF0000"/>
                </a:solidFill>
              </a:rPr>
              <a:t>r-combination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elements of a set is an </a:t>
            </a:r>
            <a:r>
              <a:rPr lang="en-US" u="sng" dirty="0"/>
              <a:t>unordered</a:t>
            </a:r>
            <a:r>
              <a:rPr lang="en-US" dirty="0"/>
              <a:t> selection of </a:t>
            </a:r>
            <a:r>
              <a:rPr lang="en-US" i="1" dirty="0"/>
              <a:t>r</a:t>
            </a:r>
            <a:r>
              <a:rPr lang="en-US" dirty="0"/>
              <a:t> elements from the set. Thus, an    </a:t>
            </a:r>
            <a:r>
              <a:rPr lang="en-US" i="1" dirty="0"/>
              <a:t>r</a:t>
            </a:r>
            <a:r>
              <a:rPr lang="en-US" dirty="0"/>
              <a:t>-combination is simply a subset of the set with </a:t>
            </a:r>
            <a:r>
              <a:rPr lang="en-US" i="1" dirty="0"/>
              <a:t>r</a:t>
            </a:r>
            <a:r>
              <a:rPr lang="en-US" dirty="0"/>
              <a:t> elements.</a:t>
            </a:r>
          </a:p>
          <a:p>
            <a:r>
              <a:rPr lang="en-US" dirty="0"/>
              <a:t>The number of </a:t>
            </a:r>
            <a:r>
              <a:rPr lang="en-US" i="1" dirty="0"/>
              <a:t>r</a:t>
            </a:r>
            <a:r>
              <a:rPr lang="en-US" dirty="0"/>
              <a:t>-combinations of a set with </a:t>
            </a:r>
            <a:r>
              <a:rPr lang="en-US" i="1" dirty="0"/>
              <a:t>n </a:t>
            </a:r>
            <a:r>
              <a:rPr lang="en-US" dirty="0"/>
              <a:t>distinct elements is denoted by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). </a:t>
            </a:r>
            <a:r>
              <a:rPr lang="en-US" dirty="0"/>
              <a:t>The notation  </a:t>
            </a: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/>
              <a:t>  is also used and is called a </a:t>
            </a:r>
            <a:r>
              <a:rPr lang="en-US" i="1" dirty="0"/>
              <a:t>binomial coefficient</a:t>
            </a:r>
            <a:r>
              <a:rPr lang="en-US" dirty="0"/>
              <a:t>. (</a:t>
            </a:r>
            <a:r>
              <a:rPr lang="en-US" i="1" dirty="0"/>
              <a:t>We will see this notation again in the binomial theorem</a:t>
            </a:r>
            <a:r>
              <a:rPr lang="en-US" dirty="0"/>
              <a:t>.)</a:t>
            </a:r>
          </a:p>
          <a:p>
            <a:endParaRPr lang="en-US" b="1" dirty="0"/>
          </a:p>
          <a:p>
            <a:r>
              <a:rPr lang="en-US" b="1" dirty="0"/>
              <a:t>Example</a:t>
            </a:r>
            <a:r>
              <a:rPr lang="en-US" dirty="0"/>
              <a:t>: Let </a:t>
            </a:r>
            <a:r>
              <a:rPr lang="en-US" i="1" dirty="0"/>
              <a:t>S</a:t>
            </a:r>
            <a:r>
              <a:rPr lang="en-US" dirty="0"/>
              <a:t> be the set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}. Then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 is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-combination from S. It is the same as {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} since the order listed does not matter.</a:t>
            </a:r>
          </a:p>
          <a:p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6 because the 2-combinations of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 are the six subsets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},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},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}, {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}, {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}, and {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}.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047309" y="2908663"/>
            <a:ext cx="420291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The number of </a:t>
            </a:r>
            <a:r>
              <a:rPr lang="en-US" i="1" dirty="0"/>
              <a:t>r</a:t>
            </a:r>
            <a:r>
              <a:rPr lang="en-US" dirty="0"/>
              <a:t>-combinations of a set with </a:t>
            </a:r>
            <a:r>
              <a:rPr lang="en-US" i="1" dirty="0"/>
              <a:t>n</a:t>
            </a:r>
            <a:r>
              <a:rPr lang="en-US" dirty="0"/>
              <a:t> elements, where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>
                <a:latin typeface="Cambria Math"/>
                <a:ea typeface="Cambria Math"/>
              </a:rPr>
              <a:t> ≥ 0, equals</a:t>
            </a:r>
          </a:p>
          <a:p>
            <a:pPr>
              <a:buNone/>
            </a:pPr>
            <a:endParaRPr lang="en-US" dirty="0">
              <a:latin typeface="Cambria Math"/>
              <a:ea typeface="Cambria Math"/>
            </a:endParaRPr>
          </a:p>
          <a:p>
            <a:r>
              <a:rPr lang="en-US" b="1" dirty="0">
                <a:latin typeface="Cambria Math"/>
                <a:ea typeface="Cambria Math"/>
              </a:rPr>
              <a:t>Proof</a:t>
            </a:r>
            <a:r>
              <a:rPr lang="en-US" dirty="0">
                <a:latin typeface="Cambria Math"/>
                <a:ea typeface="Cambria Math"/>
              </a:rPr>
              <a:t>:  By the product rule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) =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n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 ∙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). Therefore,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81200" y="4953000"/>
            <a:ext cx="5405438" cy="488156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1" y="2971801"/>
            <a:ext cx="24669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How many poker hands of five cards can be dealt from a standard deck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cards? Also, how many ways are there to select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/>
              <a:t> cards from a deck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cards?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 Since the order in which the cards are dealt does not matter, the number of five card hands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different ways to select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/>
              <a:t> cards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/>
              <a:t> is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3352800"/>
            <a:ext cx="2078831" cy="39766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43137" y="3886200"/>
            <a:ext cx="6672263" cy="3905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7800" y="5562600"/>
            <a:ext cx="5676900" cy="3976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95400" y="61722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This is a special case of a general result. </a:t>
            </a:r>
            <a:r>
              <a:rPr lang="en-US" sz="2400" dirty="0">
                <a:latin typeface="Cambria Math"/>
                <a:ea typeface="Cambria Math"/>
              </a:rPr>
              <a:t>→</a:t>
            </a:r>
            <a:endParaRPr 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Let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be nonnegative integers with  </a:t>
            </a:r>
            <a:r>
              <a:rPr lang="en-US" i="1" dirty="0"/>
              <a:t>r </a:t>
            </a:r>
            <a:r>
              <a:rPr lang="en-US" dirty="0">
                <a:latin typeface="Cambria Math"/>
                <a:ea typeface="Cambria Math"/>
              </a:rPr>
              <a:t>≤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.</a:t>
            </a:r>
            <a:r>
              <a:rPr lang="en-US" dirty="0"/>
              <a:t> Then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  <a:p>
            <a:r>
              <a:rPr lang="en-US" b="1" dirty="0">
                <a:ea typeface="Cambria Math"/>
              </a:rPr>
              <a:t>Proof</a:t>
            </a:r>
            <a:r>
              <a:rPr lang="en-US" dirty="0">
                <a:ea typeface="Cambria Math"/>
              </a:rPr>
              <a:t>: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dirty="0">
                <a:ea typeface="Cambria Math"/>
              </a:rPr>
              <a:t>From Theorem 2, it follows that</a:t>
            </a:r>
          </a:p>
          <a:p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>
                <a:latin typeface="Cambria Math"/>
                <a:ea typeface="Cambria Math"/>
              </a:rPr>
              <a:t>     </a:t>
            </a:r>
            <a:r>
              <a:rPr lang="en-US" dirty="0">
                <a:ea typeface="Cambria Math"/>
              </a:rPr>
              <a:t>and </a:t>
            </a:r>
          </a:p>
          <a:p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/>
              <a:t>   	Hence,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95600" y="3429000"/>
            <a:ext cx="2369344" cy="44767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4191000"/>
            <a:ext cx="5622131" cy="450056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1534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How many ways are there to select five players from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-member tennis team to make a trip to a match at another school.</a:t>
            </a:r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A group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/>
              <a:t>people have been trained as astronauts to go on the first mission to Mars. How many ways are there to select a crew of six people to go on this mission?</a:t>
            </a:r>
          </a:p>
          <a:p>
            <a:pPr>
              <a:buNone/>
            </a:pPr>
            <a:r>
              <a:rPr lang="en-US" b="1" dirty="0"/>
              <a:t>   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How many ways are there to select five players from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-member tennis team to make a trip to a match at another school.</a:t>
            </a:r>
          </a:p>
          <a:p>
            <a:r>
              <a:rPr lang="en-US" b="1" dirty="0"/>
              <a:t>Solution</a:t>
            </a:r>
            <a:r>
              <a:rPr lang="en-US" dirty="0"/>
              <a:t>: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the number of combinations 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A group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/>
              <a:t>people have been trained as astronauts to go on the first mission to Mars. How many ways are there to select a crew of six people to go on this mission?</a:t>
            </a:r>
          </a:p>
          <a:p>
            <a:r>
              <a:rPr lang="en-US" b="1" dirty="0"/>
              <a:t>Solution</a:t>
            </a:r>
            <a:r>
              <a:rPr lang="en-US" dirty="0"/>
              <a:t>: 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the number of possible crews is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94267" y="3155252"/>
            <a:ext cx="2592133" cy="34994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05000" y="5791200"/>
            <a:ext cx="5425249" cy="349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6:</a:t>
            </a:r>
            <a:br>
              <a:rPr lang="en-US" dirty="0">
                <a:latin typeface="Cambria Math" pitchFamily="18" charset="0"/>
                <a:ea typeface="Cambria Math" pitchFamily="18" charset="0"/>
              </a:rPr>
            </a:br>
            <a:r>
              <a:rPr lang="en-US" dirty="0"/>
              <a:t>Binomial Coefficients and Identities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Binomial Theorem </a:t>
            </a:r>
          </a:p>
          <a:p>
            <a:r>
              <a:rPr lang="en-US" dirty="0"/>
              <a:t>Pascal’s Identity and Triangle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 of Binomial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952996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binomial</a:t>
            </a:r>
            <a:r>
              <a:rPr lang="en-US" dirty="0"/>
              <a:t> expression is the sum of two terms, such as 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. (More generally, these terms can be products of constants and variables.)</a:t>
            </a:r>
          </a:p>
          <a:p>
            <a:r>
              <a:rPr lang="en-US" dirty="0">
                <a:solidFill>
                  <a:schemeClr val="accent1"/>
                </a:solidFill>
              </a:rPr>
              <a:t>We  can use counting principles to find the coefficients in the expansion of (</a:t>
            </a:r>
            <a:r>
              <a:rPr lang="en-US" i="1" dirty="0">
                <a:solidFill>
                  <a:schemeClr val="accent1"/>
                </a:solidFill>
              </a:rPr>
              <a:t>x </a:t>
            </a:r>
            <a:r>
              <a:rPr lang="en-US" dirty="0">
                <a:solidFill>
                  <a:schemeClr val="accent1"/>
                </a:solidFill>
              </a:rPr>
              <a:t>+ </a:t>
            </a:r>
            <a:r>
              <a:rPr lang="en-US" i="1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i="1" baseline="300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is a positive integer. </a:t>
            </a:r>
          </a:p>
          <a:p>
            <a:r>
              <a:rPr lang="en-US" dirty="0"/>
              <a:t>To illustrate this idea, we first look at the process of expanding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 expands  into a sum of terms that are the product of a term from each of the three sums.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Terms of the form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 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>
                <a:ea typeface="Cambria Math" pitchFamily="18" charset="0"/>
              </a:rPr>
              <a:t>x 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arise. The question is what are the coefficients?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i="1" dirty="0">
                <a:ea typeface="Cambria Math" pitchFamily="18" charset="0"/>
              </a:rPr>
              <a:t> 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1.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must be chosen from two of the sums and a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from the other. There      are           ways to do this  and so the coefficient of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3.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>
                <a:ea typeface="Cambria Math" pitchFamily="18" charset="0"/>
              </a:rPr>
              <a:t>xy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an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must be chosen from  of the sums and a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from the other two . There  are          ways to do this  and so the coefficient of</a:t>
            </a:r>
            <a:r>
              <a:rPr lang="en-US" i="1" dirty="0">
                <a:ea typeface="Cambria Math" pitchFamily="18" charset="0"/>
              </a:rPr>
              <a:t> xy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3. </a:t>
            </a:r>
          </a:p>
          <a:p>
            <a:pPr lvl="1"/>
            <a:r>
              <a:rPr lang="en-US" dirty="0">
                <a:latin typeface="Cambria Math" pitchFamily="18" charset="0"/>
                <a:ea typeface="Cambria Math" pitchFamily="18" charset="0"/>
              </a:rPr>
              <a:t>To obtain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, a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i="1" dirty="0">
                <a:ea typeface="Cambria Math" pitchFamily="18" charset="0"/>
              </a:rPr>
              <a:t> 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1. </a:t>
            </a:r>
          </a:p>
          <a:p>
            <a:r>
              <a:rPr lang="en-US" dirty="0"/>
              <a:t>We have used a counting argument to show that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=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 +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>
                <a:ea typeface="Cambria Math" pitchFamily="18" charset="0"/>
              </a:rPr>
              <a:t>x 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 +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 .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Next we present the binomial theorem gives the coefficients of the terms in the expansion of 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.   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645920" y="4480560"/>
            <a:ext cx="259080" cy="24384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645920" y="4876800"/>
            <a:ext cx="259080" cy="243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Basic Counting Principles: </a:t>
            </a:r>
            <a:br>
              <a:rPr lang="en-US" sz="4000" dirty="0"/>
            </a:br>
            <a:r>
              <a:rPr lang="en-US" sz="4000" dirty="0"/>
              <a:t>The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The Product Rule</a:t>
            </a:r>
            <a:r>
              <a:rPr lang="en-US" dirty="0"/>
              <a:t>: A procedure can be broken down into a sequence of two tasks. There are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ways to do the first task </a:t>
            </a:r>
            <a:r>
              <a:rPr lang="en-US" u="sng" dirty="0"/>
              <a:t>and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ways to do the second task. Then there are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∙n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 to do the procedure.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How many bit strings of length seven are there?</a:t>
            </a:r>
          </a:p>
          <a:p>
            <a:r>
              <a:rPr lang="en-US" b="1" dirty="0"/>
              <a:t>Solution</a:t>
            </a:r>
            <a:r>
              <a:rPr lang="en-US" dirty="0"/>
              <a:t>: Since each of the seven bits is either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or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the answer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128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Theorem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Binomial Theorem</a:t>
            </a:r>
            <a:r>
              <a:rPr lang="en-US" dirty="0"/>
              <a:t>: Let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be variables, and </a:t>
            </a:r>
            <a:r>
              <a:rPr lang="en-US" i="1" dirty="0"/>
              <a:t>n</a:t>
            </a:r>
            <a:r>
              <a:rPr lang="en-US" dirty="0"/>
              <a:t> a nonnegative integer. Then: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b="1" dirty="0"/>
              <a:t>Proof</a:t>
            </a:r>
            <a:r>
              <a:rPr lang="en-US" dirty="0"/>
              <a:t>: We use combinatorial reasoning . The terms in the expansion of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are of the form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latin typeface="Cambria Math"/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baseline="30000" dirty="0"/>
              <a:t> </a:t>
            </a:r>
            <a:r>
              <a:rPr lang="en-US" dirty="0"/>
              <a:t>for                 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/>
              <a:t>n</a:t>
            </a:r>
            <a:r>
              <a:rPr lang="en-US" dirty="0"/>
              <a:t>. To form the term 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latin typeface="Cambria Math"/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dirty="0"/>
              <a:t>, it is necessary to choose  (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/>
              <a:t>j)</a:t>
            </a:r>
            <a:r>
              <a:rPr lang="en-US" dirty="0"/>
              <a:t>  </a:t>
            </a:r>
            <a:r>
              <a:rPr lang="en-US" i="1" dirty="0" err="1"/>
              <a:t>x</a:t>
            </a:r>
            <a:r>
              <a:rPr lang="en-US" sz="2000" dirty="0" err="1"/>
              <a:t>s</a:t>
            </a:r>
            <a:r>
              <a:rPr lang="en-US" dirty="0"/>
              <a:t> from the </a:t>
            </a:r>
            <a:r>
              <a:rPr lang="en-US" i="1" dirty="0"/>
              <a:t>n</a:t>
            </a:r>
            <a:r>
              <a:rPr lang="en-US" dirty="0"/>
              <a:t> sums. Therefore,  the coefficient of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latin typeface="Cambria Math"/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dirty="0"/>
              <a:t>  is             which equals       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65463" y="2667000"/>
            <a:ext cx="8837414" cy="631361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590800" y="4419600"/>
            <a:ext cx="716947" cy="39624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352800" y="5638800"/>
            <a:ext cx="438340" cy="396240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5400000" flipV="1">
            <a:off x="83058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Binomial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What is the coefficient of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dirty="0"/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 in the expansion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Binomial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What is the coefficient of 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i="1" dirty="0"/>
              <a:t>y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 in the expansion of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?</a:t>
            </a:r>
          </a:p>
          <a:p>
            <a:r>
              <a:rPr lang="en-US" b="1" dirty="0"/>
              <a:t>Solution</a:t>
            </a:r>
            <a:r>
              <a:rPr lang="en-US" dirty="0"/>
              <a:t>: We view the expression as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+(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y)</a:t>
            </a:r>
            <a:r>
              <a:rPr lang="en-US" dirty="0"/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25</a:t>
            </a:r>
            <a:r>
              <a:rPr lang="en-US" dirty="0"/>
              <a:t>. By the binomial theorem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>
                <a:ea typeface="Cambria Math" pitchFamily="18" charset="0"/>
              </a:rPr>
              <a:t>Consequently, the coefficient of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ea typeface="Cambria Math" pitchFamily="18" charset="0"/>
              </a:rPr>
              <a:t>12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ea typeface="Cambria Math" pitchFamily="18" charset="0"/>
              </a:rPr>
              <a:t>13</a:t>
            </a:r>
            <a:r>
              <a:rPr lang="en-US" dirty="0">
                <a:ea typeface="Cambria Math" pitchFamily="18" charset="0"/>
              </a:rPr>
              <a:t> in the expansion is obtained when </a:t>
            </a:r>
            <a:r>
              <a:rPr lang="en-US" i="1" dirty="0">
                <a:ea typeface="Cambria Math" pitchFamily="18" charset="0"/>
              </a:rPr>
              <a:t>j</a:t>
            </a:r>
            <a:r>
              <a:rPr lang="en-US" dirty="0">
                <a:ea typeface="Cambria Math" pitchFamily="18" charset="0"/>
              </a:rPr>
              <a:t> = 13.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81200" y="3810000"/>
            <a:ext cx="5467960" cy="8382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90800" y="5791200"/>
            <a:ext cx="4410552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Useful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</a:t>
            </a:r>
          </a:p>
          <a:p>
            <a:endParaRPr lang="en-US" dirty="0"/>
          </a:p>
          <a:p>
            <a:r>
              <a:rPr lang="en-US" b="1" dirty="0"/>
              <a:t>Proof</a:t>
            </a:r>
            <a:r>
              <a:rPr lang="en-US" dirty="0"/>
              <a:t> (</a:t>
            </a:r>
            <a:r>
              <a:rPr lang="en-US" i="1" dirty="0"/>
              <a:t>using binomial theorem</a:t>
            </a:r>
            <a:r>
              <a:rPr lang="en-US" dirty="0"/>
              <a:t>): With </a:t>
            </a:r>
            <a:r>
              <a:rPr lang="en-US" i="1" dirty="0"/>
              <a:t>x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from the binomial theorem we see that: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</a:t>
            </a:r>
            <a:r>
              <a:rPr lang="en-US" dirty="0"/>
              <a:t> 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419600" y="1447800"/>
            <a:ext cx="2514600" cy="967559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14400" y="4267200"/>
            <a:ext cx="7867265" cy="984409"/>
          </a:xfrm>
          <a:prstGeom prst="rect">
            <a:avLst/>
          </a:prstGeom>
        </p:spPr>
      </p:pic>
      <p:sp>
        <p:nvSpPr>
          <p:cNvPr id="13" name="Isosceles Triangle 12"/>
          <p:cNvSpPr/>
          <p:nvPr/>
        </p:nvSpPr>
        <p:spPr>
          <a:xfrm rot="5400000" flipV="1">
            <a:off x="8305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Identity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Pascal’s Identity</a:t>
            </a:r>
            <a:r>
              <a:rPr lang="en-US" dirty="0"/>
              <a:t>: If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 are integers with 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 then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Proof</a:t>
            </a:r>
            <a:r>
              <a:rPr lang="en-US" dirty="0"/>
              <a:t>: Homework Exercise!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1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96200" y="5105400"/>
            <a:ext cx="900684" cy="10431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5334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Blaise</a:t>
            </a:r>
            <a:r>
              <a:rPr lang="en-US" dirty="0"/>
              <a:t> Pascal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1623-1662</a:t>
            </a:r>
            <a:r>
              <a:rPr lang="en-US" dirty="0"/>
              <a:t>)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743200" y="2895600"/>
            <a:ext cx="4363403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Triangle</a:t>
            </a:r>
          </a:p>
        </p:txBody>
      </p:sp>
      <p:pic>
        <p:nvPicPr>
          <p:cNvPr id="4" name="Content Placeholder 3" descr="051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362200" y="1066800"/>
            <a:ext cx="6721317" cy="4191000"/>
          </a:xfrm>
        </p:spPr>
      </p:pic>
      <p:sp>
        <p:nvSpPr>
          <p:cNvPr id="5" name="TextBox 4"/>
          <p:cNvSpPr txBox="1"/>
          <p:nvPr/>
        </p:nvSpPr>
        <p:spPr>
          <a:xfrm>
            <a:off x="228600" y="2209800"/>
            <a:ext cx="1981200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th row in the triangle consists of the binomial coefficients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,….,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62000" y="3505200"/>
            <a:ext cx="862489" cy="7796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391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 Pascal’s identity, adding two adjacent </a:t>
            </a:r>
            <a:r>
              <a:rPr lang="en-US" dirty="0" err="1"/>
              <a:t>bionomial</a:t>
            </a:r>
            <a:r>
              <a:rPr lang="en-US" dirty="0"/>
              <a:t> coefficients results is the  binomial coefficient in the next row between these two coefficients.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Product, Sum, Inclusion-Exclusion are some of the basic rules of counting</a:t>
            </a:r>
          </a:p>
          <a:p>
            <a:r>
              <a:rPr lang="en-US" dirty="0"/>
              <a:t>Product Rule of Counting: If a procedure can be broken down into a sequence of two tasks with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ways of doing them, then there are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∙n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 to do the procedure</a:t>
            </a:r>
          </a:p>
          <a:p>
            <a:r>
              <a:rPr lang="en-US" dirty="0"/>
              <a:t>Sum Rule of Counting: If a task can be done </a:t>
            </a:r>
            <a:r>
              <a:rPr lang="en-US" u="sng" dirty="0"/>
              <a:t>either </a:t>
            </a:r>
            <a:r>
              <a:rPr lang="en-US" dirty="0"/>
              <a:t>in one of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</a:t>
            </a:r>
            <a:r>
              <a:rPr lang="en-US" u="sng" dirty="0"/>
              <a:t>or</a:t>
            </a:r>
            <a:r>
              <a:rPr lang="en-US" dirty="0"/>
              <a:t> in one of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ways, where none of the set of</a:t>
            </a:r>
            <a:r>
              <a:rPr lang="en-US" i="1" dirty="0"/>
              <a:t> 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is the same as any of the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ways,  then there are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dirty="0"/>
              <a:t> 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  to do the task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Rule/Inclusion-Exclusion Principle: If a task can be done </a:t>
            </a:r>
            <a:r>
              <a:rPr lang="en-US" u="sng" dirty="0"/>
              <a:t>either</a:t>
            </a:r>
            <a:r>
              <a:rPr lang="en-US" dirty="0"/>
              <a:t> in one of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ways </a:t>
            </a:r>
            <a:r>
              <a:rPr lang="en-US" u="sng" dirty="0"/>
              <a:t>or</a:t>
            </a:r>
            <a:r>
              <a:rPr lang="en-US" dirty="0"/>
              <a:t> in one of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ways, then the total number of ways to do the task is  </a:t>
            </a:r>
            <a:r>
              <a:rPr lang="en-US" i="1" dirty="0"/>
              <a:t>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dirty="0"/>
              <a:t> n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minus the number of ways  to do the task that are common to the two different ways</a:t>
            </a:r>
          </a:p>
          <a:p>
            <a:r>
              <a:rPr lang="en-US" dirty="0"/>
              <a:t>The Pigeonhole Principle is a very generic rule on assignments and has tremendously wide applications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092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Generalized Pigeonhole Principle: If </a:t>
            </a:r>
            <a:r>
              <a:rPr lang="en-US" i="1" dirty="0"/>
              <a:t>N</a:t>
            </a:r>
            <a:r>
              <a:rPr lang="en-US" dirty="0"/>
              <a:t> objects are placed into </a:t>
            </a:r>
            <a:r>
              <a:rPr lang="en-US" i="1" dirty="0"/>
              <a:t>k</a:t>
            </a:r>
            <a:r>
              <a:rPr lang="en-US" dirty="0"/>
              <a:t> boxes, then there is at least one box containing at least </a:t>
            </a:r>
            <a:r>
              <a:rPr lang="en-US" dirty="0">
                <a:latin typeface="Cambria Math"/>
                <a:ea typeface="Cambria Math"/>
              </a:rPr>
              <a:t>⌈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k</a:t>
            </a:r>
            <a:r>
              <a:rPr lang="en-US" dirty="0">
                <a:latin typeface="Cambria Math"/>
                <a:ea typeface="Cambria Math"/>
              </a:rPr>
              <a:t>⌉</a:t>
            </a:r>
            <a:r>
              <a:rPr lang="en-US" dirty="0"/>
              <a:t> objects</a:t>
            </a:r>
          </a:p>
          <a:p>
            <a:r>
              <a:rPr lang="en-US" dirty="0"/>
              <a:t>Permutations and Combinations are used to solve counting problems</a:t>
            </a:r>
          </a:p>
          <a:p>
            <a:r>
              <a:rPr lang="en-US" dirty="0"/>
              <a:t>A </a:t>
            </a:r>
            <a:r>
              <a:rPr lang="en-US" i="1" dirty="0"/>
              <a:t>permutation</a:t>
            </a:r>
            <a:r>
              <a:rPr lang="en-US" dirty="0"/>
              <a:t> of a set of distinct objects is an </a:t>
            </a:r>
            <a:r>
              <a:rPr lang="en-US" u="sng" dirty="0"/>
              <a:t>ordered arrangement </a:t>
            </a:r>
            <a:r>
              <a:rPr lang="en-US" dirty="0"/>
              <a:t>of these objects. An ordered arrangement of </a:t>
            </a:r>
            <a:r>
              <a:rPr lang="en-US" i="1" dirty="0"/>
              <a:t>r</a:t>
            </a:r>
            <a:r>
              <a:rPr lang="en-US" dirty="0"/>
              <a:t> elements of a set is called an </a:t>
            </a:r>
            <a:r>
              <a:rPr lang="en-US" i="1" dirty="0"/>
              <a:t>r-permutation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189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Cambria Math" pitchFamily="18" charset="0"/>
              </a:rPr>
              <a:t>If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and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are integers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n, </a:t>
            </a:r>
            <a:r>
              <a:rPr lang="en-US" dirty="0"/>
              <a:t>then the number of r-permutations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n, r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/>
              <a:t>!/(</a:t>
            </a:r>
            <a:r>
              <a:rPr lang="en-US" i="1" dirty="0"/>
              <a:t>n-r</a:t>
            </a:r>
            <a:r>
              <a:rPr lang="en-US" dirty="0"/>
              <a:t>)! </a:t>
            </a:r>
          </a:p>
          <a:p>
            <a:r>
              <a:rPr lang="en-US" dirty="0"/>
              <a:t>An </a:t>
            </a:r>
            <a:r>
              <a:rPr lang="en-US" i="1" dirty="0"/>
              <a:t>r-combination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elements of a set is an </a:t>
            </a:r>
            <a:r>
              <a:rPr lang="en-US" u="sng" dirty="0"/>
              <a:t>unordered</a:t>
            </a:r>
            <a:r>
              <a:rPr lang="en-US" dirty="0"/>
              <a:t> selection of </a:t>
            </a:r>
            <a:r>
              <a:rPr lang="en-US" i="1" dirty="0"/>
              <a:t>r</a:t>
            </a:r>
            <a:r>
              <a:rPr lang="en-US" dirty="0"/>
              <a:t> elements from the set. It is a subset of the set with </a:t>
            </a:r>
            <a:r>
              <a:rPr lang="en-US" i="1" dirty="0"/>
              <a:t>r</a:t>
            </a:r>
            <a:r>
              <a:rPr lang="en-US" dirty="0"/>
              <a:t> elements</a:t>
            </a:r>
          </a:p>
          <a:p>
            <a:r>
              <a:rPr lang="en-US" dirty="0"/>
              <a:t>The number of </a:t>
            </a:r>
            <a:r>
              <a:rPr lang="en-US" i="1" dirty="0"/>
              <a:t>r</a:t>
            </a:r>
            <a:r>
              <a:rPr lang="en-US" dirty="0"/>
              <a:t>-combinations of a set with </a:t>
            </a:r>
            <a:r>
              <a:rPr lang="en-US" i="1" dirty="0"/>
              <a:t>n</a:t>
            </a:r>
            <a:r>
              <a:rPr lang="en-US" dirty="0"/>
              <a:t> elements, where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>
                <a:latin typeface="Cambria Math"/>
                <a:ea typeface="Cambria Math"/>
              </a:rPr>
              <a:t> ≥ 0, </a:t>
            </a:r>
            <a:r>
              <a:rPr lang="en-US" dirty="0">
                <a:ea typeface="Cambria Math"/>
              </a:rPr>
              <a:t>is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n, r</a:t>
            </a:r>
            <a:r>
              <a:rPr lang="en-US" dirty="0"/>
              <a:t>) = </a:t>
            </a:r>
            <a:r>
              <a:rPr lang="en-US" i="1" dirty="0"/>
              <a:t>n</a:t>
            </a:r>
            <a:r>
              <a:rPr lang="en-US" dirty="0"/>
              <a:t>!/(r!(</a:t>
            </a:r>
            <a:r>
              <a:rPr lang="en-US" i="1" dirty="0"/>
              <a:t>n-r</a:t>
            </a:r>
            <a:r>
              <a:rPr lang="en-US" dirty="0"/>
              <a:t>)!)</a:t>
            </a:r>
          </a:p>
          <a:p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n, r</a:t>
            </a:r>
            <a:r>
              <a:rPr lang="en-US" dirty="0"/>
              <a:t>) = </a:t>
            </a:r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/>
              <a:t>n, n-r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0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How many different license plates can be made if each plate contains a sequence of three uppercase English letters followed by three digits?</a:t>
            </a:r>
          </a:p>
          <a:p>
            <a:r>
              <a:rPr lang="en-US" dirty="0"/>
              <a:t>  </a:t>
            </a:r>
            <a:r>
              <a:rPr lang="en-US" b="1" dirty="0"/>
              <a:t>Solution</a:t>
            </a:r>
            <a:r>
              <a:rPr lang="en-US" dirty="0"/>
              <a:t>:  By the product rule, th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ere are 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		26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 </a:t>
            </a:r>
            <a:r>
              <a:rPr lang="en-US" dirty="0">
                <a:latin typeface="Cambria Math"/>
                <a:ea typeface="Cambria Math"/>
              </a:rPr>
              <a:t>∙ 10 ∙ 10 ∙ 10 = 17,576,000 </a:t>
            </a: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endParaRPr lang="en-US" dirty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dirty="0">
                <a:latin typeface="Cambria Math"/>
                <a:ea typeface="Cambria Math"/>
              </a:rPr>
              <a:t>different possible license plates.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05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4800600"/>
            <a:ext cx="201918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 can use counting principles to find the coefficients in the expansion of (x + y)</a:t>
            </a:r>
            <a:r>
              <a:rPr lang="en-US" baseline="30000" dirty="0"/>
              <a:t>n</a:t>
            </a:r>
            <a:r>
              <a:rPr lang="en-US" dirty="0"/>
              <a:t> where n is a positive integer</a:t>
            </a:r>
          </a:p>
          <a:p>
            <a:endParaRPr lang="en-US" altLang="zh-CN" dirty="0"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7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Counting Functions</a:t>
            </a:r>
            <a:r>
              <a:rPr lang="en-US" dirty="0"/>
              <a:t>: How many functions are there from a set with </a:t>
            </a:r>
            <a:r>
              <a:rPr lang="en-US" i="1" dirty="0"/>
              <a:t>m</a:t>
            </a:r>
            <a:r>
              <a:rPr lang="en-US" dirty="0"/>
              <a:t> elements (domain) to a set with </a:t>
            </a:r>
            <a:r>
              <a:rPr lang="en-US" i="1" dirty="0"/>
              <a:t>n</a:t>
            </a:r>
            <a:r>
              <a:rPr lang="en-US" dirty="0"/>
              <a:t> elements (</a:t>
            </a:r>
            <a:r>
              <a:rPr lang="en-US" dirty="0" err="1"/>
              <a:t>codomain</a:t>
            </a:r>
            <a:r>
              <a:rPr lang="en-US" dirty="0"/>
              <a:t>)?</a:t>
            </a:r>
          </a:p>
          <a:p>
            <a:r>
              <a:rPr lang="en-US" b="1" dirty="0"/>
              <a:t>Solution</a:t>
            </a:r>
            <a:r>
              <a:rPr lang="en-US" dirty="0"/>
              <a:t>:  Since a function represents a choice of one of the </a:t>
            </a:r>
            <a:r>
              <a:rPr lang="en-US" i="1" dirty="0"/>
              <a:t>n</a:t>
            </a:r>
            <a:r>
              <a:rPr lang="en-US" dirty="0"/>
              <a:t> elements of the </a:t>
            </a:r>
            <a:r>
              <a:rPr lang="en-US" dirty="0" err="1"/>
              <a:t>codomain</a:t>
            </a:r>
            <a:r>
              <a:rPr lang="en-US" dirty="0"/>
              <a:t> for each of the </a:t>
            </a:r>
            <a:r>
              <a:rPr lang="en-US" i="1" dirty="0"/>
              <a:t>m</a:t>
            </a:r>
            <a:r>
              <a:rPr lang="en-US" dirty="0"/>
              <a:t> elements in the domain, the product rule tells us that there are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∙ ∙ ∙ 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=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i="1" baseline="30000" dirty="0"/>
              <a:t>m</a:t>
            </a:r>
            <a:r>
              <a:rPr lang="en-US" dirty="0"/>
              <a:t> such functions.</a:t>
            </a:r>
          </a:p>
          <a:p>
            <a:endParaRPr lang="en-US" dirty="0"/>
          </a:p>
          <a:p>
            <a:r>
              <a:rPr lang="en-US" b="1" dirty="0"/>
              <a:t>Counting One-to-One Functions</a:t>
            </a:r>
            <a:r>
              <a:rPr lang="en-US" dirty="0"/>
              <a:t>: How many one-to-one functions are there from a set with </a:t>
            </a:r>
            <a:r>
              <a:rPr lang="en-US" i="1" dirty="0"/>
              <a:t>m</a:t>
            </a:r>
            <a:r>
              <a:rPr lang="en-US" dirty="0"/>
              <a:t> elements to one with </a:t>
            </a:r>
            <a:r>
              <a:rPr lang="en-US" i="1" dirty="0"/>
              <a:t>n</a:t>
            </a:r>
            <a:r>
              <a:rPr lang="en-US" dirty="0"/>
              <a:t> elements?</a:t>
            </a:r>
          </a:p>
          <a:p>
            <a:r>
              <a:rPr lang="en-US" b="1" dirty="0"/>
              <a:t>Solution</a:t>
            </a:r>
            <a:r>
              <a:rPr lang="en-US" dirty="0"/>
              <a:t>: Suppose the elements in the domain are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,…, 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. There are </a:t>
            </a:r>
            <a:r>
              <a:rPr lang="en-US" i="1" dirty="0"/>
              <a:t>n</a:t>
            </a:r>
            <a:r>
              <a:rPr lang="en-US" dirty="0"/>
              <a:t> ways to choose the value of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and 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−1 </a:t>
            </a:r>
            <a:r>
              <a:rPr lang="en-US" dirty="0"/>
              <a:t>ways to choose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etc. The product rule tells us that there are                         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−1)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−2)∙∙∙(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+1) such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Telephone Numbering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Example</a:t>
            </a:r>
            <a:r>
              <a:rPr lang="en-US" dirty="0"/>
              <a:t>: The </a:t>
            </a:r>
            <a:r>
              <a:rPr lang="en-US" i="1" dirty="0"/>
              <a:t>North American numbering plan </a:t>
            </a:r>
            <a:r>
              <a:rPr lang="en-US" dirty="0"/>
              <a:t>(</a:t>
            </a:r>
            <a:r>
              <a:rPr lang="en-US" i="1" dirty="0"/>
              <a:t>NANP</a:t>
            </a:r>
            <a:r>
              <a:rPr lang="en-US" dirty="0"/>
              <a:t>) specifies that a telephone number consists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digits, consisting of a three-digit area code, a three-digit office code, and a four-digit station code.  There are some restrictions on the digits.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X</a:t>
            </a:r>
            <a:r>
              <a:rPr lang="en-US" dirty="0"/>
              <a:t> denote a digit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through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denote a digit from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through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 </a:t>
            </a:r>
            <a:r>
              <a:rPr lang="en-US" i="1" dirty="0"/>
              <a:t>Y</a:t>
            </a:r>
            <a:r>
              <a:rPr lang="en-US" dirty="0"/>
              <a:t> denote a digit that is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 old plan (in use in the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1960</a:t>
            </a:r>
            <a:r>
              <a:rPr lang="en-US" dirty="0"/>
              <a:t>s) the format was </a:t>
            </a:r>
            <a:r>
              <a:rPr lang="en-US" i="1" dirty="0"/>
              <a:t>NYX</a:t>
            </a:r>
            <a:r>
              <a:rPr lang="en-US" dirty="0"/>
              <a:t>-</a:t>
            </a:r>
            <a:r>
              <a:rPr lang="en-US" i="1" dirty="0"/>
              <a:t>NNX-XXXX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 new plan, the format is </a:t>
            </a:r>
            <a:r>
              <a:rPr lang="en-US" i="1" dirty="0"/>
              <a:t>NXX</a:t>
            </a:r>
            <a:r>
              <a:rPr lang="en-US" dirty="0"/>
              <a:t>-</a:t>
            </a:r>
            <a:r>
              <a:rPr lang="en-US" i="1" dirty="0"/>
              <a:t>NXX</a:t>
            </a:r>
            <a:r>
              <a:rPr lang="en-US" dirty="0"/>
              <a:t>-</a:t>
            </a:r>
            <a:r>
              <a:rPr lang="en-US" i="1" dirty="0"/>
              <a:t>XXXX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How many different telephone numbers are possible under the old plan and the new plan?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A \cup B| = |A| + |B| - |A \cap B|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$&#10;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n-r)  = \frac{n!}{(n -r)! [n - (n - r)]!} = \frac{n!}{(n - r)!r!}\;.$&#10;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0,5) = \frac{10!}{5!5!} = 252.$&#10;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0,6) = \frac{30!}{6!24!} =\frac{30\cdot 29 \cdot 28\cdot 27\cdot 26\cdot 25}{6\cdot 5 \cdot 4\cdot 3\cdot 2 \cdot 1}= 593,775\;.$&#10;&#10;\end{document}"/>
  <p:tag name="IGUANATEXSIZE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3\\2\end{array}\right)}$&#10;&#10;&#10;\end{document}"/>
  <p:tag name="IGUANATEXSIZE" val="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3\\1\end{array}\right)}$&#10;&#10;&#10;\end{document}"/>
  <p:tag name="IGUANATEXSIZE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x + y)^n =\sum_{j = 0}^{n}\left(\begin{array}{l} n\\j\end{array}\right)x^{n-j}y^j =\left(\begin{array}{l}n\\0\end{array}\right)x^n + \left(\begin{array}{l}n\\1\end{array}\right)x^{n-1}y + \cdots + \left(\begin{array}{l}n\\n-1\end{array}\right)xy^{n-1} + \left(\begin{array}{l}n\\n\end{array}\right) y^n .&#10;$$&#10;&#10;&#10;\end{document}"/>
  <p:tag name="IGUANATEXSIZ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n-j\end{array}\right)}$&#10;&#10;&#10;\end{document}"/>
  <p:tag name="IGUANATEXSIZE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j\end{array}\right)}$&#10;&#10;&#10;\end{document}"/>
  <p:tag name="IGUANATEXSIZE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(2x + (-3y))^{25} =\sum_{j = 0}^{25}\left(\begin{array}{l} 25\\j\end{array}\right)(2x)^{25-j}(-3y)^j.&#10;$$&#10;&#10;&#10;\end{document}"/>
  <p:tag name="IGUANATEXSIZ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k\left( \left\lceil \frac{N}{k}\right\rceil -  1 \right) &lt; k\left(\left(\frac{N}{k} + 1\right) - 1\right) = N,$$&#10;&#10;&#10;\end{document}"/>
  <p:tag name="IGUANATEXSIZE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l} 25\\13\end{array}\right)2^{12}(-3)^{13} = -\frac{25!}{13! 12!}2^{12}3^{13}.&#10;  $$&#10;&#10;&#10;\end{document}"/>
  <p:tag name="IGUANATEXSIZ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sum_{k = 0}^{n}\left(\begin{array}{l} n\\k\end{array}\right)= 2^n.&#10;$$&#10;&#10;&#10;\end{document}"/>
  <p:tag name="IGUANATEXSIZ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2^n = (1 + 1)^n =\sum_{k = 0}^{n}\left(\begin{array}{l} n\\k\end{array}\right)1^k 1^{(n-k)} =\sum_{k = 0}^{n}\left(\begin{array}{l}n\\k\end{array}\right) .&#10;$$&#10;&#10;&#10;\end{document}"/>
  <p:tag name="IGUANATEXSIZE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(\begin{array}{c} n + 1 \\k\end{array}\right) =\left(\begin{array}{c}n\\k - 1\end{array}\right) + \left(\begin{array}{c}n\\k\end{array}\right) .&#10;$$&#10;&#10;&#10;\end{document}"/>
  <p:tag name="IGUANATEXSIZ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{\bf\left( \begin{array}{c}n\\k\end{array}\right)}$&#10;&#10;&#10;\end{document}"/>
  <p:tag name="IGUANATEXSIZE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n,r) = \frac{n!}{(n - r)!}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{\bf\left( \begin{array}{l}n\\ r\end{array}\right)}$$&#10;&#10;&#10;\end{document}"/>
  <p:tag name="IGUANATEX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P(n,r)}{P(r,r)} =\frac{n!/(n - r)!}{r!/(r - r)!} = \frac{n!}{(n -r)! r!}\;.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n,r) = \frac{n!}{(n -r)! r!}.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5) = \frac{52!}{5!47!}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= \frac{52\cdot 51 \cdot 50 \cdot 49 \cdot 48}{5\cdot 4 \cdot 3 \cdot 2 \cdot 1} = 26 \cdot 17 \cdot 10 \cdot 49 \cdot 12 = 2,598,960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52,47) = \frac{52!}{47!5!} = C(52,5) = 2, 598,960 .$&#10;&#10;\end{document}"/>
  <p:tag name="IGUANATEXSIZE" val="25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13311</TotalTime>
  <Words>4796</Words>
  <Application>Microsoft Office PowerPoint</Application>
  <PresentationFormat>On-screen Show (4:3)</PresentationFormat>
  <Paragraphs>392</Paragraphs>
  <Slides>70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Calibri</vt:lpstr>
      <vt:lpstr>Cambria Math</vt:lpstr>
      <vt:lpstr>Arial</vt:lpstr>
      <vt:lpstr>1</vt:lpstr>
      <vt:lpstr>Lectures 11-14 Combinatorics</vt:lpstr>
      <vt:lpstr>Intended Learning Outcomes</vt:lpstr>
      <vt:lpstr>Topics</vt:lpstr>
      <vt:lpstr>Section 1: Basics of Counting</vt:lpstr>
      <vt:lpstr>Section Outline</vt:lpstr>
      <vt:lpstr>Basic Counting Principles:  The Product Rule</vt:lpstr>
      <vt:lpstr>The Product Rule</vt:lpstr>
      <vt:lpstr>Counting Functions</vt:lpstr>
      <vt:lpstr>Telephone Numbering Plan</vt:lpstr>
      <vt:lpstr>Telephone Numbering Plan</vt:lpstr>
      <vt:lpstr>Counting Subsets of a Finite Set</vt:lpstr>
      <vt:lpstr>Product Rule in Terms of Sets</vt:lpstr>
      <vt:lpstr>Counting and DNA: DNA structure discovered in 1953 by Watson and Crick </vt:lpstr>
      <vt:lpstr>DNA Structure</vt:lpstr>
      <vt:lpstr>RNA Structure Problem</vt:lpstr>
      <vt:lpstr>The Diamond Code</vt:lpstr>
      <vt:lpstr>Comma-free Codes</vt:lpstr>
      <vt:lpstr>Comma-free Codes  </vt:lpstr>
      <vt:lpstr>Genetic Code is NOT Comma-free</vt:lpstr>
      <vt:lpstr>The Genetic Code</vt:lpstr>
      <vt:lpstr>DNA and Genomes</vt:lpstr>
      <vt:lpstr>Basic Counting Principles:  The Sum Rule</vt:lpstr>
      <vt:lpstr>The Sum Rule in Terms of Sets</vt:lpstr>
      <vt:lpstr>Combining the Sum and Product Rule</vt:lpstr>
      <vt:lpstr>Counting Passwords</vt:lpstr>
      <vt:lpstr>Counting Passwords</vt:lpstr>
      <vt:lpstr>Internet Addresses</vt:lpstr>
      <vt:lpstr>Counting Internet Addresses</vt:lpstr>
      <vt:lpstr>Counting Internet Addresses</vt:lpstr>
      <vt:lpstr>Basic Counting Principles: Subtraction Rule</vt:lpstr>
      <vt:lpstr>Counting Bit Strings</vt:lpstr>
      <vt:lpstr>Section 2: The Pigeonhole Principle</vt:lpstr>
      <vt:lpstr>Section Outline</vt:lpstr>
      <vt:lpstr>Pigeonhole Principle</vt:lpstr>
      <vt:lpstr>Pigeonhole Principle</vt:lpstr>
      <vt:lpstr>Pigeonhole Principle</vt:lpstr>
      <vt:lpstr>Pigeonhole Principle</vt:lpstr>
      <vt:lpstr>Pigeonhole Principle in Literature</vt:lpstr>
      <vt:lpstr>The Generalized Pigeonhole Principle</vt:lpstr>
      <vt:lpstr>The Generalized Pigeonhole Principle</vt:lpstr>
      <vt:lpstr>The Generalized Pigeonhole Principle</vt:lpstr>
      <vt:lpstr>Section 3: Permutations and Combinations</vt:lpstr>
      <vt:lpstr>Section Outline</vt:lpstr>
      <vt:lpstr>Permutations</vt:lpstr>
      <vt:lpstr>A Formula for the Number of Permutations</vt:lpstr>
      <vt:lpstr>Solving Counting Problems by Counting Permutations</vt:lpstr>
      <vt:lpstr>Solving Counting Problems by Counting Permutations</vt:lpstr>
      <vt:lpstr>Solving Counting Problems by Counting Permutations</vt:lpstr>
      <vt:lpstr>Solving Counting Problems by Counting Permutations</vt:lpstr>
      <vt:lpstr>Solving Counting Problems by Counting Permutations</vt:lpstr>
      <vt:lpstr>Combinations</vt:lpstr>
      <vt:lpstr>Combinations</vt:lpstr>
      <vt:lpstr>Combinations</vt:lpstr>
      <vt:lpstr>Combinations</vt:lpstr>
      <vt:lpstr>Combinations</vt:lpstr>
      <vt:lpstr>Combinations</vt:lpstr>
      <vt:lpstr>Section 6: Binomial Coefficients and Identities</vt:lpstr>
      <vt:lpstr>Section Outline</vt:lpstr>
      <vt:lpstr>Powers of Binomial Expressions</vt:lpstr>
      <vt:lpstr>Binomial Theorem </vt:lpstr>
      <vt:lpstr>Using the Binomial Theorem</vt:lpstr>
      <vt:lpstr>Using the Binomial Theorem</vt:lpstr>
      <vt:lpstr> A Useful Identity</vt:lpstr>
      <vt:lpstr>Pascal’s Identity </vt:lpstr>
      <vt:lpstr>Pascal’s Triangle</vt:lpstr>
      <vt:lpstr>Summary</vt:lpstr>
      <vt:lpstr>Summary</vt:lpstr>
      <vt:lpstr>Summary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creator>N D Gangadhar</dc:creator>
  <cp:lastModifiedBy>Windows User</cp:lastModifiedBy>
  <cp:revision>649</cp:revision>
  <cp:lastPrinted>2011-09-18T13:59:11Z</cp:lastPrinted>
  <dcterms:created xsi:type="dcterms:W3CDTF">2011-09-18T13:59:01Z</dcterms:created>
  <dcterms:modified xsi:type="dcterms:W3CDTF">2019-08-15T05:31:03Z</dcterms:modified>
</cp:coreProperties>
</file>