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256" r:id="rId2"/>
    <p:sldId id="315" r:id="rId3"/>
    <p:sldId id="396" r:id="rId4"/>
    <p:sldId id="294" r:id="rId5"/>
    <p:sldId id="317" r:id="rId6"/>
    <p:sldId id="399" r:id="rId7"/>
    <p:sldId id="402" r:id="rId8"/>
    <p:sldId id="403" r:id="rId9"/>
    <p:sldId id="404" r:id="rId10"/>
    <p:sldId id="405" r:id="rId11"/>
    <p:sldId id="407" r:id="rId12"/>
    <p:sldId id="408" r:id="rId13"/>
    <p:sldId id="409" r:id="rId14"/>
    <p:sldId id="458" r:id="rId15"/>
    <p:sldId id="410" r:id="rId16"/>
    <p:sldId id="411" r:id="rId17"/>
    <p:sldId id="412" r:id="rId18"/>
    <p:sldId id="413" r:id="rId19"/>
    <p:sldId id="414" r:id="rId20"/>
    <p:sldId id="415" r:id="rId21"/>
    <p:sldId id="400" r:id="rId22"/>
    <p:sldId id="401" r:id="rId23"/>
    <p:sldId id="416" r:id="rId24"/>
    <p:sldId id="417" r:id="rId25"/>
    <p:sldId id="418" r:id="rId26"/>
    <p:sldId id="420" r:id="rId27"/>
    <p:sldId id="421" r:id="rId28"/>
    <p:sldId id="422" r:id="rId29"/>
    <p:sldId id="423" r:id="rId30"/>
    <p:sldId id="424" r:id="rId31"/>
    <p:sldId id="426" r:id="rId32"/>
    <p:sldId id="427" r:id="rId33"/>
    <p:sldId id="429" r:id="rId34"/>
    <p:sldId id="430" r:id="rId35"/>
    <p:sldId id="431" r:id="rId36"/>
    <p:sldId id="432" r:id="rId37"/>
    <p:sldId id="433" r:id="rId38"/>
    <p:sldId id="435" r:id="rId39"/>
    <p:sldId id="436" r:id="rId40"/>
    <p:sldId id="437" r:id="rId41"/>
    <p:sldId id="459" r:id="rId42"/>
    <p:sldId id="460" r:id="rId43"/>
    <p:sldId id="461" r:id="rId44"/>
    <p:sldId id="462" r:id="rId45"/>
    <p:sldId id="463" r:id="rId46"/>
    <p:sldId id="464" r:id="rId47"/>
    <p:sldId id="465" r:id="rId48"/>
    <p:sldId id="466" r:id="rId49"/>
    <p:sldId id="467" r:id="rId50"/>
    <p:sldId id="468" r:id="rId51"/>
    <p:sldId id="434" r:id="rId52"/>
    <p:sldId id="425" r:id="rId53"/>
    <p:sldId id="448" r:id="rId54"/>
    <p:sldId id="449" r:id="rId55"/>
    <p:sldId id="450" r:id="rId56"/>
    <p:sldId id="451" r:id="rId57"/>
    <p:sldId id="452" r:id="rId58"/>
    <p:sldId id="453" r:id="rId59"/>
    <p:sldId id="454" r:id="rId60"/>
    <p:sldId id="455" r:id="rId61"/>
    <p:sldId id="457" r:id="rId62"/>
    <p:sldId id="456" r:id="rId63"/>
    <p:sldId id="39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87" d="100"/>
          <a:sy n="87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C00000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+mn-lt"/>
              </a:defRPr>
            </a:lvl1pPr>
            <a:lvl2pPr algn="just">
              <a:defRPr>
                <a:latin typeface="+mn-lt"/>
              </a:defRPr>
            </a:lvl2pPr>
            <a:lvl3pPr algn="just">
              <a:defRPr>
                <a:latin typeface="+mn-lt"/>
              </a:defRPr>
            </a:lvl3pPr>
            <a:lvl4pPr algn="just"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1575" y="6324600"/>
            <a:ext cx="352425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86800" y="6324600"/>
            <a:ext cx="5619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2DA475D-DCCF-4FF2-91E8-145F3DDF76E9}" type="slidenum">
              <a:rPr lang="en-US">
                <a:solidFill>
                  <a:schemeClr val="bg1"/>
                </a:solidFill>
                <a:latin typeface="Arial" pitchFamily="34" charset="0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1030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63" y="6088396"/>
            <a:ext cx="458141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23813" y="6654800"/>
            <a:ext cx="2178051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cs typeface="+mn-cs"/>
              </a:rPr>
              <a:t>Faculty of Engineering &amp; Technology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6038" y="6654800"/>
            <a:ext cx="250581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smtClean="0">
                <a:solidFill>
                  <a:schemeClr val="bg1"/>
                </a:solidFill>
                <a:latin typeface="+mn-lt"/>
                <a:cs typeface="+mn-cs"/>
              </a:rPr>
              <a:t>© </a:t>
            </a:r>
            <a:r>
              <a:rPr lang="en-US" sz="1050" dirty="0">
                <a:solidFill>
                  <a:schemeClr val="bg1"/>
                </a:solidFill>
                <a:latin typeface="+mn-lt"/>
                <a:cs typeface="+mn-cs"/>
              </a:rPr>
              <a:t>Ramaiah University of Applied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Lectures 15-19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Integer Arithmetic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SAHANA.P.SHANKAR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3733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Example: </a:t>
            </a:r>
            <a:r>
              <a:rPr lang="en-US" dirty="0" smtClean="0"/>
              <a:t>Using successive subtractions, find q and r when a = 101 and d = 11</a:t>
            </a:r>
          </a:p>
          <a:p>
            <a:endParaRPr lang="en-US" dirty="0" smtClean="0"/>
          </a:p>
          <a:p>
            <a:r>
              <a:rPr lang="en-US" dirty="0"/>
              <a:t>q = 9 as we subtracted 11, 9 times</a:t>
            </a:r>
          </a:p>
          <a:p>
            <a:r>
              <a:rPr lang="en-US" dirty="0"/>
              <a:t>r = 2 since this was the last value before getting negative.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724400" y="1493837"/>
            <a:ext cx="37338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Solution: </a:t>
            </a:r>
            <a:endParaRPr lang="en-US" dirty="0" smtClean="0"/>
          </a:p>
          <a:p>
            <a:pPr marL="1257300" lvl="3" indent="0">
              <a:buFont typeface="Arial" charset="0"/>
              <a:buNone/>
            </a:pPr>
            <a:r>
              <a:rPr lang="en-US" dirty="0" smtClean="0"/>
              <a:t>101		</a:t>
            </a:r>
          </a:p>
          <a:p>
            <a:pPr marL="1257300" lvl="3" indent="0">
              <a:buNone/>
            </a:pPr>
            <a:r>
              <a:rPr lang="en-US" dirty="0" smtClean="0"/>
              <a:t>- 11  </a:t>
            </a:r>
          </a:p>
          <a:p>
            <a:pPr marL="1257300" lvl="3" indent="0">
              <a:buFont typeface="Arial" charset="0"/>
              <a:buNone/>
            </a:pPr>
            <a:r>
              <a:rPr lang="en-US" dirty="0" smtClean="0"/>
              <a:t>90</a:t>
            </a:r>
          </a:p>
          <a:p>
            <a:pPr marL="1257300" lvl="3" indent="0">
              <a:buFont typeface="Arial" charset="0"/>
              <a:buNone/>
            </a:pPr>
            <a:r>
              <a:rPr lang="en-US" dirty="0" smtClean="0"/>
              <a:t>- 11</a:t>
            </a:r>
          </a:p>
          <a:p>
            <a:pPr marL="1257300" lvl="3" indent="0">
              <a:buFont typeface="Arial" charset="0"/>
              <a:buNone/>
            </a:pPr>
            <a:r>
              <a:rPr lang="en-US" dirty="0" smtClean="0"/>
              <a:t>79</a:t>
            </a:r>
          </a:p>
          <a:p>
            <a:pPr marL="1257300" lvl="3" indent="0">
              <a:buFont typeface="Arial" charset="0"/>
              <a:buNone/>
            </a:pPr>
            <a:r>
              <a:rPr lang="en-US" dirty="0" smtClean="0"/>
              <a:t>- 11</a:t>
            </a:r>
          </a:p>
          <a:p>
            <a:pPr marL="1257300" lvl="3" indent="0">
              <a:buFont typeface="Arial" charset="0"/>
              <a:buNone/>
            </a:pPr>
            <a:r>
              <a:rPr lang="en-US" dirty="0" smtClean="0"/>
              <a:t>68</a:t>
            </a:r>
          </a:p>
          <a:p>
            <a:pPr marL="1257300" lvl="3" indent="0">
              <a:buFont typeface="Arial" charset="0"/>
              <a:buNone/>
            </a:pPr>
            <a:r>
              <a:rPr lang="en-US" dirty="0" smtClean="0"/>
              <a:t>- 11</a:t>
            </a:r>
          </a:p>
          <a:p>
            <a:pPr marL="1257300" lvl="3" indent="0">
              <a:buFont typeface="Arial" charset="0"/>
              <a:buNone/>
            </a:pPr>
            <a:r>
              <a:rPr lang="en-US" dirty="0" smtClean="0"/>
              <a:t>57</a:t>
            </a:r>
          </a:p>
          <a:p>
            <a:pPr marL="1257300" lvl="3" indent="0">
              <a:buFont typeface="Arial" charset="0"/>
              <a:buNone/>
            </a:pPr>
            <a:r>
              <a:rPr lang="en-US" dirty="0" smtClean="0"/>
              <a:t>- 11</a:t>
            </a:r>
          </a:p>
          <a:p>
            <a:pPr marL="1257300" lvl="3" indent="0">
              <a:buFont typeface="Arial" charset="0"/>
              <a:buNone/>
            </a:pPr>
            <a:r>
              <a:rPr lang="en-US" dirty="0" smtClean="0"/>
              <a:t>46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86600" y="1993880"/>
            <a:ext cx="76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46</a:t>
            </a:r>
          </a:p>
          <a:p>
            <a:r>
              <a:rPr lang="en-US" sz="2400" dirty="0"/>
              <a:t>- 11</a:t>
            </a:r>
          </a:p>
          <a:p>
            <a:r>
              <a:rPr lang="en-US" sz="2400" dirty="0"/>
              <a:t>35</a:t>
            </a:r>
          </a:p>
          <a:p>
            <a:r>
              <a:rPr lang="en-US" sz="2400" dirty="0"/>
              <a:t>- 11</a:t>
            </a:r>
          </a:p>
          <a:p>
            <a:r>
              <a:rPr lang="en-US" sz="2400" dirty="0"/>
              <a:t>24</a:t>
            </a:r>
          </a:p>
          <a:p>
            <a:r>
              <a:rPr lang="en-US" sz="2400" dirty="0"/>
              <a:t>- 11</a:t>
            </a:r>
          </a:p>
          <a:p>
            <a:r>
              <a:rPr lang="en-US" sz="2400" dirty="0" smtClean="0"/>
              <a:t>13</a:t>
            </a:r>
            <a:endParaRPr lang="en-US" sz="2400" dirty="0"/>
          </a:p>
          <a:p>
            <a:r>
              <a:rPr lang="en-US" sz="2400" dirty="0"/>
              <a:t>- 11</a:t>
            </a:r>
          </a:p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433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Division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Existence</a:t>
            </a:r>
            <a:r>
              <a:rPr lang="en-US" b="1" dirty="0" smtClean="0"/>
              <a:t>:</a:t>
            </a:r>
          </a:p>
          <a:p>
            <a:r>
              <a:rPr lang="en-US" dirty="0"/>
              <a:t>Let S be the set of nonnegative integers of the form a </a:t>
            </a:r>
            <a:r>
              <a:rPr lang="en-US" dirty="0" smtClean="0"/>
              <a:t>- </a:t>
            </a:r>
            <a:r>
              <a:rPr lang="en-US" dirty="0" err="1" smtClean="0"/>
              <a:t>dq</a:t>
            </a:r>
            <a:r>
              <a:rPr lang="en-US" dirty="0"/>
              <a:t>, where q is </a:t>
            </a:r>
            <a:r>
              <a:rPr lang="en-US" dirty="0" smtClean="0"/>
              <a:t>an integer</a:t>
            </a:r>
            <a:r>
              <a:rPr lang="en-US" dirty="0"/>
              <a:t>. This set is nonempty because </a:t>
            </a:r>
            <a:r>
              <a:rPr lang="en-US" dirty="0" smtClean="0"/>
              <a:t>-</a:t>
            </a:r>
            <a:r>
              <a:rPr lang="en-US" dirty="0" err="1" smtClean="0"/>
              <a:t>dq</a:t>
            </a:r>
            <a:r>
              <a:rPr lang="en-US" dirty="0" smtClean="0"/>
              <a:t> </a:t>
            </a:r>
            <a:r>
              <a:rPr lang="en-US" dirty="0"/>
              <a:t>can be made as large </a:t>
            </a:r>
            <a:r>
              <a:rPr lang="en-US" dirty="0" smtClean="0"/>
              <a:t>as desired </a:t>
            </a:r>
            <a:r>
              <a:rPr lang="en-US" dirty="0"/>
              <a:t>(taking q as a negative integer with large absolute value). By </a:t>
            </a:r>
            <a:r>
              <a:rPr lang="en-US" dirty="0" smtClean="0"/>
              <a:t>the well-ordering </a:t>
            </a:r>
            <a:r>
              <a:rPr lang="en-US" dirty="0"/>
              <a:t>property, S has a least element r = a </a:t>
            </a:r>
            <a:r>
              <a:rPr lang="en-US" dirty="0" smtClean="0"/>
              <a:t>- dq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for some </a:t>
            </a:r>
            <a:r>
              <a:rPr lang="en-US" dirty="0" smtClean="0"/>
              <a:t>integer q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/>
              <a:t>The integer r is nonnegative. It is also the case that r &lt; d; otherwise </a:t>
            </a:r>
            <a:r>
              <a:rPr lang="en-US" dirty="0" smtClean="0"/>
              <a:t>if r ≥ d</a:t>
            </a:r>
            <a:r>
              <a:rPr lang="en-US" dirty="0"/>
              <a:t>, then there would be a smaller nonnegative element in S, </a:t>
            </a:r>
            <a:r>
              <a:rPr lang="en-US" dirty="0" smtClean="0"/>
              <a:t>namely a – d(q</a:t>
            </a:r>
            <a:r>
              <a:rPr lang="en-US" baseline="-25000" dirty="0" smtClean="0"/>
              <a:t>0</a:t>
            </a:r>
            <a:r>
              <a:rPr lang="en-US" dirty="0" smtClean="0"/>
              <a:t> + 1), </a:t>
            </a:r>
            <a:r>
              <a:rPr lang="en-US" dirty="0"/>
              <a:t>contradicting the fact </a:t>
            </a:r>
            <a:r>
              <a:rPr lang="en-US" dirty="0" smtClean="0"/>
              <a:t>that a – dq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was the smallest </a:t>
            </a:r>
            <a:r>
              <a:rPr lang="en-US" dirty="0" smtClean="0"/>
              <a:t>element of </a:t>
            </a:r>
            <a:r>
              <a:rPr lang="en-US" dirty="0"/>
              <a:t>S. So, we just proved the existence of r and q, with </a:t>
            </a:r>
            <a:r>
              <a:rPr lang="en-US" dirty="0" smtClean="0"/>
              <a:t>0 ≤ r </a:t>
            </a:r>
            <a:r>
              <a:rPr lang="en-US" dirty="0"/>
              <a:t>≤ </a:t>
            </a:r>
            <a:r>
              <a:rPr lang="en-US" dirty="0" smtClean="0"/>
              <a:t>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695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Division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Uniqueness: </a:t>
            </a:r>
          </a:p>
          <a:p>
            <a:r>
              <a:rPr lang="en-US" dirty="0"/>
              <a:t>Suppose there exist </a:t>
            </a:r>
            <a:r>
              <a:rPr lang="en-US" dirty="0" smtClean="0"/>
              <a:t>q, Q, r, R with </a:t>
            </a:r>
            <a:r>
              <a:rPr lang="en-US" dirty="0"/>
              <a:t>0 ≤ </a:t>
            </a:r>
            <a:r>
              <a:rPr lang="en-US" dirty="0" smtClean="0"/>
              <a:t>r, R &lt; d, such that a = </a:t>
            </a:r>
            <a:r>
              <a:rPr lang="en-US" dirty="0" err="1" smtClean="0"/>
              <a:t>dq</a:t>
            </a:r>
            <a:r>
              <a:rPr lang="en-US" dirty="0" smtClean="0"/>
              <a:t> + r and a = </a:t>
            </a:r>
            <a:r>
              <a:rPr lang="en-US" dirty="0" err="1" smtClean="0"/>
              <a:t>dQ</a:t>
            </a:r>
            <a:r>
              <a:rPr lang="en-US" dirty="0" smtClean="0"/>
              <a:t> + R. Assume </a:t>
            </a:r>
            <a:r>
              <a:rPr lang="en-US" dirty="0"/>
              <a:t>without loss of generality that </a:t>
            </a:r>
            <a:r>
              <a:rPr lang="en-US" dirty="0" smtClean="0"/>
              <a:t>q </a:t>
            </a:r>
            <a:r>
              <a:rPr lang="en-US" dirty="0"/>
              <a:t>≤ </a:t>
            </a:r>
            <a:r>
              <a:rPr lang="en-US" dirty="0" smtClean="0"/>
              <a:t>Q. Subtracting both inequalities, we have d (q – Q) = (R – r). Thus d | (R – r) and so |d|  &lt; |R – r| or R – r = 0. But we know 0 </a:t>
            </a:r>
            <a:r>
              <a:rPr lang="en-US" dirty="0"/>
              <a:t>≤ </a:t>
            </a:r>
            <a:r>
              <a:rPr lang="en-US" dirty="0" smtClean="0"/>
              <a:t>r, R &lt; d; so |R – r| &lt; d, and we must have R – r = 0. This means R = r, which substituting </a:t>
            </a:r>
            <a:r>
              <a:rPr lang="en-US" dirty="0"/>
              <a:t>into original equations gives </a:t>
            </a:r>
            <a:r>
              <a:rPr lang="en-US" dirty="0" smtClean="0"/>
              <a:t>a – r = </a:t>
            </a:r>
            <a:r>
              <a:rPr lang="en-US" dirty="0" err="1" smtClean="0"/>
              <a:t>dq</a:t>
            </a:r>
            <a:r>
              <a:rPr lang="en-US" dirty="0" smtClean="0"/>
              <a:t> = </a:t>
            </a:r>
            <a:r>
              <a:rPr lang="en-US" dirty="0" err="1" smtClean="0"/>
              <a:t>dQ</a:t>
            </a:r>
            <a:r>
              <a:rPr lang="en-US" dirty="0" smtClean="0"/>
              <a:t>. Since d != 0, dividing both sides of </a:t>
            </a:r>
            <a:r>
              <a:rPr lang="en-US" dirty="0" err="1" smtClean="0"/>
              <a:t>dq</a:t>
            </a:r>
            <a:r>
              <a:rPr lang="en-US" dirty="0" smtClean="0"/>
              <a:t> = </a:t>
            </a:r>
            <a:r>
              <a:rPr lang="en-US" dirty="0" err="1" smtClean="0"/>
              <a:t>dQ</a:t>
            </a:r>
            <a:r>
              <a:rPr lang="en-US" dirty="0" smtClean="0"/>
              <a:t> by d we get that q = Q. Therefore we have shown R = r and q = Q, proving uniqueness.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Definition:</a:t>
                </a:r>
                <a:r>
                  <a:rPr lang="en-US" dirty="0" smtClean="0"/>
                  <a:t> If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 </a:t>
                </a:r>
                <a:r>
                  <a:rPr lang="en-US" dirty="0"/>
                  <a:t>are integers and </a:t>
                </a:r>
                <a:r>
                  <a:rPr lang="en-US" i="1" dirty="0"/>
                  <a:t>m </a:t>
                </a:r>
                <a:r>
                  <a:rPr lang="en-US" dirty="0"/>
                  <a:t>is a positive integer, then </a:t>
                </a:r>
                <a:r>
                  <a:rPr lang="en-US" i="1" dirty="0"/>
                  <a:t>a </a:t>
                </a:r>
                <a:r>
                  <a:rPr lang="en-US" dirty="0"/>
                  <a:t>is </a:t>
                </a:r>
                <a:r>
                  <a:rPr lang="en-US" i="1" dirty="0"/>
                  <a:t>congruent to b modulo m </a:t>
                </a:r>
                <a:r>
                  <a:rPr lang="en-US" dirty="0"/>
                  <a:t>if </a:t>
                </a:r>
                <a:r>
                  <a:rPr lang="en-US" i="1" dirty="0"/>
                  <a:t>m </a:t>
                </a:r>
                <a:r>
                  <a:rPr lang="en-US" dirty="0"/>
                  <a:t>divides </a:t>
                </a:r>
                <a:r>
                  <a:rPr lang="en-US" i="1" dirty="0"/>
                  <a:t>a </a:t>
                </a:r>
                <a:r>
                  <a:rPr lang="en-US" dirty="0"/>
                  <a:t>− </a:t>
                </a:r>
                <a:r>
                  <a:rPr lang="en-US" i="1" dirty="0"/>
                  <a:t>b</a:t>
                </a:r>
                <a:r>
                  <a:rPr lang="en-US" dirty="0"/>
                  <a:t>. We use the notation </a:t>
                </a:r>
                <a:r>
                  <a:rPr lang="en-US" i="1" dirty="0"/>
                  <a:t>a </a:t>
                </a:r>
                <a:r>
                  <a:rPr lang="en-US" dirty="0"/>
                  <a:t>≡ </a:t>
                </a:r>
                <a:r>
                  <a:rPr lang="en-US" i="1" dirty="0"/>
                  <a:t>b </a:t>
                </a:r>
                <a:r>
                  <a:rPr lang="en-US" dirty="0"/>
                  <a:t>(mod </a:t>
                </a:r>
                <a:r>
                  <a:rPr lang="en-US" i="1" dirty="0"/>
                  <a:t>m</a:t>
                </a:r>
                <a:r>
                  <a:rPr lang="en-US" dirty="0"/>
                  <a:t>) if this is the case, and </a:t>
                </a:r>
                <a:r>
                  <a:rPr lang="en-US" i="1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b </a:t>
                </a:r>
                <a:r>
                  <a:rPr lang="en-US" dirty="0"/>
                  <a:t>(mod </a:t>
                </a:r>
                <a:r>
                  <a:rPr lang="en-US" i="1" dirty="0"/>
                  <a:t>m</a:t>
                </a:r>
                <a:r>
                  <a:rPr lang="en-US" dirty="0"/>
                  <a:t>), </a:t>
                </a:r>
                <a:r>
                  <a:rPr lang="en-US" dirty="0" smtClean="0"/>
                  <a:t>otherwise.</a:t>
                </a:r>
              </a:p>
              <a:p>
                <a:r>
                  <a:rPr lang="en-US" dirty="0"/>
                  <a:t>The following theorem says that two numbers being congruent modulo </a:t>
                </a:r>
                <a:r>
                  <a:rPr lang="en-US" i="1" dirty="0"/>
                  <a:t>m </a:t>
                </a:r>
                <a:r>
                  <a:rPr lang="en-US" dirty="0"/>
                  <a:t>is equivalent to their having the same remainders when dividing by </a:t>
                </a:r>
                <a:r>
                  <a:rPr lang="en-US" i="1" dirty="0" smtClean="0"/>
                  <a:t>m.</a:t>
                </a:r>
              </a:p>
              <a:p>
                <a:r>
                  <a:rPr lang="en-US" dirty="0"/>
                  <a:t>Example: 10 and 26 are congruent modulo 8, since their difference is 16 </a:t>
                </a:r>
                <a:r>
                  <a:rPr lang="en-US" dirty="0" smtClean="0"/>
                  <a:t>or −</a:t>
                </a:r>
                <a:r>
                  <a:rPr lang="en-US" dirty="0"/>
                  <a:t>16, which is divisible by 8. When dividing 10 and 26 by 8 we </a:t>
                </a:r>
                <a:r>
                  <a:rPr lang="en-US" dirty="0" smtClean="0"/>
                  <a:t>get 10 </a:t>
                </a:r>
                <a:r>
                  <a:rPr lang="en-US" dirty="0"/>
                  <a:t>= 1 · 8 + 2 and 26 = 4 · 8 + 2. So 10 </a:t>
                </a:r>
                <a:r>
                  <a:rPr lang="en-US" b="1" dirty="0"/>
                  <a:t>mod </a:t>
                </a:r>
                <a:r>
                  <a:rPr lang="en-US" dirty="0"/>
                  <a:t>8 = 2 = 16 </a:t>
                </a:r>
                <a:r>
                  <a:rPr lang="en-US" b="1" dirty="0"/>
                  <a:t>mod </a:t>
                </a:r>
                <a:r>
                  <a:rPr lang="en-US" dirty="0"/>
                  <a:t>8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Theorem: </a:t>
                </a:r>
                <a:r>
                  <a:rPr lang="en-US" dirty="0" smtClean="0"/>
                  <a:t>Let a and b be integers and m be a positive integer. Then, </a:t>
                </a:r>
                <a:r>
                  <a:rPr lang="en-US" i="1" dirty="0"/>
                  <a:t>a </a:t>
                </a:r>
                <a:r>
                  <a:rPr lang="en-US" dirty="0"/>
                  <a:t>≡ </a:t>
                </a:r>
                <a:r>
                  <a:rPr lang="en-US" i="1" dirty="0"/>
                  <a:t>b </a:t>
                </a:r>
                <a:r>
                  <a:rPr lang="en-US" dirty="0"/>
                  <a:t>(mod </a:t>
                </a:r>
                <a:r>
                  <a:rPr lang="en-US" i="1" dirty="0"/>
                  <a:t>m</a:t>
                </a:r>
                <a:r>
                  <a:rPr lang="en-US" dirty="0"/>
                  <a:t>)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a mod m = b mod m.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561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of Mod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r>
              <a:rPr lang="en-US" dirty="0" smtClean="0"/>
              <a:t>Congruent Classes mod 5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05000" y="1676400"/>
            <a:ext cx="5562600" cy="4876800"/>
            <a:chOff x="1376" y="1344"/>
            <a:chExt cx="2816" cy="2372"/>
          </a:xfrm>
        </p:grpSpPr>
        <p:pic>
          <p:nvPicPr>
            <p:cNvPr id="5" name="Picture 5" descr="spir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776"/>
              <a:ext cx="1728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832" y="1728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832" y="2208"/>
              <a:ext cx="81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832" y="2640"/>
              <a:ext cx="67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2256" y="2640"/>
              <a:ext cx="576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20" y="2352"/>
              <a:ext cx="91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824" y="3312"/>
              <a:ext cx="5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≡ 3</a:t>
              </a:r>
              <a:b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(mod 5)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360" y="3264"/>
              <a:ext cx="5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≡ 2</a:t>
              </a:r>
              <a:b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(mod 5)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600" y="1824"/>
              <a:ext cx="5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≡ 1</a:t>
              </a:r>
              <a:b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(mod 5)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288" y="1344"/>
              <a:ext cx="5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≡ 0</a:t>
              </a:r>
              <a:b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(mod 5)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376" y="2140"/>
              <a:ext cx="5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≡ 4</a:t>
              </a:r>
              <a:b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(mod 5)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784" y="23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80" y="252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802" y="266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592" y="264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502" y="240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784" y="218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066" y="242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934" y="281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460" y="278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322" y="23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784" y="198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228" y="235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030" y="296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286" y="2928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082" y="225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790" y="180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3408" y="225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168" y="312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160" y="307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884" y="218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832" y="158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600" y="216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312" y="326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2802" y="251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2892" y="25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2874" y="26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730" y="270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2622" y="25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2808" y="23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3060" y="247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3006" y="28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2610" y="28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2430" y="249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2808" y="21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3228" y="238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3144" y="294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2490" y="30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2238" y="2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2808" y="17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2808" y="193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3402" y="229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3276" y="30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2370" y="316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058" y="23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3576" y="221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3420" y="322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7615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Theorem 3: </a:t>
            </a:r>
            <a:r>
              <a:rPr lang="en-US" dirty="0" smtClean="0"/>
              <a:t>Let </a:t>
            </a:r>
            <a:r>
              <a:rPr lang="en-US" dirty="0"/>
              <a:t>m be a positive integer. The integers a and b are congruent modulo m if and only if there is an integer k such that a = b + </a:t>
            </a:r>
            <a:r>
              <a:rPr lang="en-US" dirty="0" smtClean="0"/>
              <a:t>km.</a:t>
            </a:r>
          </a:p>
          <a:p>
            <a:endParaRPr lang="en-US" dirty="0"/>
          </a:p>
          <a:p>
            <a:r>
              <a:rPr lang="en-US" b="1" dirty="0" smtClean="0"/>
              <a:t>Theorem 4:</a:t>
            </a:r>
            <a:r>
              <a:rPr lang="en-US" dirty="0" smtClean="0"/>
              <a:t> </a:t>
            </a:r>
            <a:r>
              <a:rPr lang="en-US" dirty="0"/>
              <a:t>Let m be a positive integer. </a:t>
            </a:r>
            <a:r>
              <a:rPr lang="en-US" dirty="0" smtClean="0"/>
              <a:t>If </a:t>
            </a:r>
            <a:r>
              <a:rPr lang="en-US" i="1" dirty="0"/>
              <a:t>a </a:t>
            </a:r>
            <a:r>
              <a:rPr lang="en-US" dirty="0"/>
              <a:t>≡ </a:t>
            </a:r>
            <a:r>
              <a:rPr lang="en-US" i="1" dirty="0"/>
              <a:t>b </a:t>
            </a:r>
            <a:r>
              <a:rPr lang="en-US" dirty="0"/>
              <a:t>(mod </a:t>
            </a:r>
            <a:r>
              <a:rPr lang="en-US" i="1" dirty="0" smtClean="0"/>
              <a:t>m</a:t>
            </a:r>
            <a:r>
              <a:rPr lang="en-US" dirty="0" smtClean="0"/>
              <a:t>) and </a:t>
            </a:r>
            <a:r>
              <a:rPr lang="en-US" i="1" dirty="0" smtClean="0"/>
              <a:t>c </a:t>
            </a:r>
            <a:r>
              <a:rPr lang="en-US" dirty="0"/>
              <a:t>≡ </a:t>
            </a:r>
            <a:r>
              <a:rPr lang="en-US" i="1" dirty="0" smtClean="0"/>
              <a:t>d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 smtClean="0"/>
              <a:t>), then a + c = b + d (mod </a:t>
            </a:r>
            <a:r>
              <a:rPr lang="en-US" i="1" dirty="0" smtClean="0"/>
              <a:t>m</a:t>
            </a:r>
            <a:r>
              <a:rPr lang="en-US" dirty="0" smtClean="0"/>
              <a:t>) and </a:t>
            </a:r>
            <a:r>
              <a:rPr lang="en-US" i="1" dirty="0" smtClean="0"/>
              <a:t>ac </a:t>
            </a:r>
            <a:r>
              <a:rPr lang="en-US" dirty="0"/>
              <a:t>≡ </a:t>
            </a:r>
            <a:r>
              <a:rPr lang="en-US" i="1" dirty="0" err="1" smtClean="0"/>
              <a:t>bd</a:t>
            </a:r>
            <a:r>
              <a:rPr lang="en-US" i="1" dirty="0" smtClean="0"/>
              <a:t> </a:t>
            </a:r>
            <a:r>
              <a:rPr lang="en-US" dirty="0" smtClean="0"/>
              <a:t>(mod </a:t>
            </a:r>
            <a:r>
              <a:rPr lang="en-US" i="1" dirty="0"/>
              <a:t>m</a:t>
            </a:r>
            <a:r>
              <a:rPr lang="en-US" dirty="0" smtClean="0"/>
              <a:t>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309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Corollary: </a:t>
            </a:r>
            <a:r>
              <a:rPr lang="en-US" dirty="0"/>
              <a:t>Let m be a positive integer and let a and b be integers. Then</a:t>
            </a:r>
            <a:r>
              <a:rPr lang="en-US" dirty="0" smtClean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 smtClean="0"/>
              <a:t>(</a:t>
            </a:r>
            <a:r>
              <a:rPr lang="da-DK" dirty="0"/>
              <a:t>a + b) mod m = ((a mod m) + (b mod m)) mod m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/>
              <a:t>ab mod m = ((a mod m)(b mod m)) mod m</a:t>
            </a:r>
            <a:endParaRPr lang="en-US" b="1" dirty="0" smtClean="0"/>
          </a:p>
          <a:p>
            <a:r>
              <a:rPr lang="en-US" b="1" dirty="0" smtClean="0"/>
              <a:t>Proof</a:t>
            </a:r>
            <a:r>
              <a:rPr lang="en-US" b="1" dirty="0"/>
              <a:t>: </a:t>
            </a:r>
            <a:r>
              <a:rPr lang="en-US" dirty="0"/>
              <a:t>By the definition of </a:t>
            </a:r>
            <a:r>
              <a:rPr lang="en-US" b="1" dirty="0"/>
              <a:t>mod </a:t>
            </a:r>
            <a:r>
              <a:rPr lang="en-US" i="1" dirty="0"/>
              <a:t>m </a:t>
            </a:r>
            <a:r>
              <a:rPr lang="en-US" dirty="0"/>
              <a:t>and the definition of congruence modulo </a:t>
            </a:r>
            <a:r>
              <a:rPr lang="en-US" i="1" dirty="0"/>
              <a:t>m</a:t>
            </a:r>
            <a:r>
              <a:rPr lang="en-US" dirty="0"/>
              <a:t>, we know that </a:t>
            </a:r>
            <a:r>
              <a:rPr lang="en-US" i="1" dirty="0"/>
              <a:t>a </a:t>
            </a:r>
            <a:r>
              <a:rPr lang="en-US" dirty="0"/>
              <a:t>≡ (</a:t>
            </a:r>
            <a:r>
              <a:rPr lang="en-US" i="1" dirty="0"/>
              <a:t>a </a:t>
            </a:r>
            <a:r>
              <a:rPr lang="en-US" b="1" dirty="0"/>
              <a:t>mod </a:t>
            </a:r>
            <a:r>
              <a:rPr lang="en-US" i="1" dirty="0"/>
              <a:t>m</a:t>
            </a:r>
            <a:r>
              <a:rPr lang="en-US" dirty="0"/>
              <a:t>) (mod </a:t>
            </a:r>
            <a:r>
              <a:rPr lang="en-US" i="1" dirty="0"/>
              <a:t>m</a:t>
            </a:r>
            <a:r>
              <a:rPr lang="en-US" dirty="0"/>
              <a:t>), and </a:t>
            </a:r>
            <a:r>
              <a:rPr lang="en-US" i="1" dirty="0"/>
              <a:t>b </a:t>
            </a:r>
            <a:r>
              <a:rPr lang="en-US" dirty="0"/>
              <a:t>≡ (</a:t>
            </a:r>
            <a:r>
              <a:rPr lang="en-US" i="1" dirty="0"/>
              <a:t>b </a:t>
            </a:r>
            <a:r>
              <a:rPr lang="en-US" b="1" dirty="0"/>
              <a:t>mod </a:t>
            </a:r>
            <a:r>
              <a:rPr lang="en-US" i="1" dirty="0"/>
              <a:t>m</a:t>
            </a:r>
            <a:r>
              <a:rPr lang="en-US" dirty="0"/>
              <a:t>) (mod </a:t>
            </a:r>
            <a:r>
              <a:rPr lang="en-US" i="1" dirty="0"/>
              <a:t>m</a:t>
            </a:r>
            <a:r>
              <a:rPr lang="en-US" dirty="0" smtClean="0"/>
              <a:t>). </a:t>
            </a:r>
            <a:r>
              <a:rPr lang="en-US" dirty="0"/>
              <a:t>Applying Theorem 5, we </a:t>
            </a:r>
            <a:r>
              <a:rPr lang="en-US" dirty="0" smtClean="0"/>
              <a:t>get</a:t>
            </a:r>
          </a:p>
          <a:p>
            <a:pPr marL="0" indent="0" algn="ctr">
              <a:buNone/>
            </a:pPr>
            <a:r>
              <a:rPr lang="en-US" i="1" dirty="0"/>
              <a:t>a </a:t>
            </a:r>
            <a:r>
              <a:rPr lang="en-US" dirty="0"/>
              <a:t>+ </a:t>
            </a:r>
            <a:r>
              <a:rPr lang="en-US" i="1" dirty="0"/>
              <a:t>b </a:t>
            </a:r>
            <a:r>
              <a:rPr lang="en-US" dirty="0"/>
              <a:t>≡ (</a:t>
            </a:r>
            <a:r>
              <a:rPr lang="en-US" i="1" dirty="0"/>
              <a:t>a </a:t>
            </a:r>
            <a:r>
              <a:rPr lang="en-US" b="1" dirty="0"/>
              <a:t>mod </a:t>
            </a:r>
            <a:r>
              <a:rPr lang="en-US" i="1" dirty="0"/>
              <a:t>m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b="1" dirty="0"/>
              <a:t>mod </a:t>
            </a:r>
            <a:r>
              <a:rPr lang="en-US" i="1" dirty="0"/>
              <a:t>m</a:t>
            </a:r>
            <a:r>
              <a:rPr lang="en-US" dirty="0"/>
              <a:t>) (mod </a:t>
            </a:r>
            <a:r>
              <a:rPr lang="en-US" i="1" dirty="0"/>
              <a:t>m</a:t>
            </a:r>
            <a:r>
              <a:rPr lang="en-US" dirty="0"/>
              <a:t>) </a:t>
            </a: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ab </a:t>
            </a:r>
            <a:r>
              <a:rPr lang="en-US" dirty="0"/>
              <a:t>≡ (</a:t>
            </a:r>
            <a:r>
              <a:rPr lang="en-US" i="1" dirty="0"/>
              <a:t>a </a:t>
            </a:r>
            <a:r>
              <a:rPr lang="en-US" b="1" dirty="0"/>
              <a:t>mod </a:t>
            </a:r>
            <a:r>
              <a:rPr lang="en-US" i="1" dirty="0"/>
              <a:t>m</a:t>
            </a:r>
            <a:r>
              <a:rPr lang="en-US" dirty="0"/>
              <a:t>)(</a:t>
            </a:r>
            <a:r>
              <a:rPr lang="en-US" i="1" dirty="0"/>
              <a:t>b </a:t>
            </a:r>
            <a:r>
              <a:rPr lang="en-US" b="1" dirty="0"/>
              <a:t>mod </a:t>
            </a:r>
            <a:r>
              <a:rPr lang="en-US" i="1" dirty="0"/>
              <a:t>m</a:t>
            </a:r>
            <a:r>
              <a:rPr lang="en-US" dirty="0"/>
              <a:t>) (mod </a:t>
            </a:r>
            <a:r>
              <a:rPr lang="en-US" i="1" dirty="0" smtClean="0"/>
              <a:t>m</a:t>
            </a:r>
          </a:p>
          <a:p>
            <a:r>
              <a:rPr lang="en-US" dirty="0" smtClean="0"/>
              <a:t>Using </a:t>
            </a:r>
            <a:r>
              <a:rPr lang="en-US" dirty="0"/>
              <a:t>Theorem 3, from the above </a:t>
            </a:r>
            <a:r>
              <a:rPr lang="en-US" dirty="0" smtClean="0"/>
              <a:t>congruencies, </a:t>
            </a:r>
            <a:r>
              <a:rPr lang="en-US" dirty="0"/>
              <a:t>we get  </a:t>
            </a:r>
            <a:r>
              <a:rPr lang="en-US" dirty="0" smtClean="0"/>
              <a:t>  the </a:t>
            </a:r>
            <a:r>
              <a:rPr lang="en-US" dirty="0"/>
              <a:t>equalities in the statement of the </a:t>
            </a:r>
            <a:r>
              <a:rPr lang="en-US" dirty="0" smtClean="0"/>
              <a:t>theorem.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4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Congruencies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hashing table is a data structure that allows for direct access to data. If done carefully, and under certain assumptions, we can search for a record with a set of </a:t>
            </a:r>
            <a:r>
              <a:rPr lang="en-US" i="1" dirty="0"/>
              <a:t>n </a:t>
            </a:r>
            <a:r>
              <a:rPr lang="en-US" dirty="0"/>
              <a:t>records in expected time </a:t>
            </a:r>
            <a:r>
              <a:rPr lang="en-US" i="1" dirty="0"/>
              <a:t>O</a:t>
            </a:r>
            <a:r>
              <a:rPr lang="en-US" dirty="0"/>
              <a:t>(1).</a:t>
            </a:r>
          </a:p>
          <a:p>
            <a:r>
              <a:rPr lang="en-US" dirty="0"/>
              <a:t>Each record is uniquely identified by a key (e.g. of keys are student number for a student record, account number for bank account records, call number for book records in a library, </a:t>
            </a:r>
            <a:r>
              <a:rPr lang="en-US" dirty="0" err="1"/>
              <a:t>etc</a:t>
            </a:r>
            <a:r>
              <a:rPr lang="en-US" dirty="0" smtClean="0"/>
              <a:t>).</a:t>
            </a:r>
          </a:p>
          <a:p>
            <a:r>
              <a:rPr lang="en-US" dirty="0"/>
              <a:t>One of the most common hash functions uses modular arithmetic: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k </a:t>
            </a:r>
            <a:r>
              <a:rPr lang="en-US" b="1" dirty="0"/>
              <a:t>mod </a:t>
            </a:r>
            <a:r>
              <a:rPr lang="en-US" i="1" dirty="0"/>
              <a:t>m, </a:t>
            </a:r>
            <a:r>
              <a:rPr lang="en-US" dirty="0"/>
              <a:t>where </a:t>
            </a:r>
            <a:r>
              <a:rPr lang="en-US" i="1" dirty="0"/>
              <a:t>m </a:t>
            </a:r>
            <a:r>
              <a:rPr lang="en-US" dirty="0"/>
              <a:t>is the number of memory addresses</a:t>
            </a:r>
            <a:r>
              <a:rPr lang="en-US" dirty="0" smtClean="0"/>
              <a:t>.</a:t>
            </a:r>
          </a:p>
          <a:p>
            <a:r>
              <a:rPr lang="en-US" dirty="0"/>
              <a:t>Advantages: easy to </a:t>
            </a:r>
            <a:r>
              <a:rPr lang="en-US" dirty="0" smtClean="0"/>
              <a:t>compute; </a:t>
            </a:r>
            <a:r>
              <a:rPr lang="en-US" dirty="0"/>
              <a:t>function is onto (all memory address can be used).</a:t>
            </a:r>
          </a:p>
          <a:p>
            <a:r>
              <a:rPr lang="en-US" dirty="0"/>
              <a:t>Since two different integers </a:t>
            </a:r>
            <a:r>
              <a:rPr lang="en-US" i="1" dirty="0"/>
              <a:t>k</a:t>
            </a:r>
            <a:r>
              <a:rPr lang="en-US" baseline="-25000" dirty="0"/>
              <a:t>1 </a:t>
            </a:r>
            <a:r>
              <a:rPr lang="en-US" dirty="0"/>
              <a:t>and </a:t>
            </a:r>
            <a:r>
              <a:rPr lang="en-US" i="1" dirty="0"/>
              <a:t>k</a:t>
            </a:r>
            <a:r>
              <a:rPr lang="en-US" baseline="-25000" dirty="0"/>
              <a:t>2 </a:t>
            </a:r>
            <a:r>
              <a:rPr lang="en-US" dirty="0"/>
              <a:t>may be mapped to the same location if </a:t>
            </a:r>
            <a:r>
              <a:rPr lang="en-US" i="1" dirty="0"/>
              <a:t>k</a:t>
            </a:r>
            <a:r>
              <a:rPr lang="en-US" baseline="-25000" dirty="0"/>
              <a:t>1 </a:t>
            </a:r>
            <a:r>
              <a:rPr lang="en-US" dirty="0"/>
              <a:t>≡ </a:t>
            </a:r>
            <a:r>
              <a:rPr lang="en-US" i="1" dirty="0"/>
              <a:t>k</a:t>
            </a:r>
            <a:r>
              <a:rPr lang="en-US" baseline="-25000" dirty="0"/>
              <a:t>2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), collisions may arises. Methods for finding an alternate location for a key are employed (collision resolution techniques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8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Congruencies </a:t>
            </a:r>
            <a:r>
              <a:rPr lang="en-US" dirty="0"/>
              <a:t>and Pseudorandom Number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8767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need random numbers in several types of algorithms, such as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andomized algorithms (algorithms </a:t>
            </a:r>
            <a:r>
              <a:rPr lang="en-US" dirty="0"/>
              <a:t>that need to flip a coin to behave unbiasedly),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imulation </a:t>
            </a:r>
            <a:r>
              <a:rPr lang="en-US" dirty="0"/>
              <a:t>algorithms: where probability models are used to explain </a:t>
            </a:r>
            <a:r>
              <a:rPr lang="en-US" dirty="0" err="1"/>
              <a:t>behaviour</a:t>
            </a:r>
            <a:r>
              <a:rPr lang="en-US" dirty="0"/>
              <a:t> (example: arrival rate of subway passengers</a:t>
            </a:r>
            <a:r>
              <a:rPr lang="en-US" dirty="0" smtClean="0"/>
              <a:t>).</a:t>
            </a:r>
          </a:p>
          <a:p>
            <a:r>
              <a:rPr lang="en-US" dirty="0"/>
              <a:t>A systematic method of generating a number cannot be truly random, so we call them pseudorandom number generators</a:t>
            </a:r>
            <a:r>
              <a:rPr lang="en-US" dirty="0" smtClean="0"/>
              <a:t>.</a:t>
            </a:r>
          </a:p>
          <a:p>
            <a:r>
              <a:rPr lang="en-US" dirty="0"/>
              <a:t>The most common method for such generators is the linear </a:t>
            </a:r>
            <a:r>
              <a:rPr lang="en-US" dirty="0" err="1"/>
              <a:t>congruential</a:t>
            </a:r>
            <a:r>
              <a:rPr lang="en-US" dirty="0"/>
              <a:t> method.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integers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and seed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, with 2 ≤ </a:t>
            </a:r>
            <a:r>
              <a:rPr lang="en-US" i="1" dirty="0"/>
              <a:t>a &lt; m</a:t>
            </a:r>
            <a:r>
              <a:rPr lang="en-US" dirty="0"/>
              <a:t>, 0 ≤ </a:t>
            </a:r>
            <a:r>
              <a:rPr lang="en-US" i="1" dirty="0"/>
              <a:t>c,x</a:t>
            </a:r>
            <a:r>
              <a:rPr lang="en-US" baseline="-25000" dirty="0"/>
              <a:t>0 </a:t>
            </a:r>
            <a:r>
              <a:rPr lang="en-US" i="1" dirty="0"/>
              <a:t>&lt; m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Generate a sequence of numbers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i="1" dirty="0"/>
              <a:t>,x</a:t>
            </a:r>
            <a:r>
              <a:rPr lang="en-US" baseline="-25000" dirty="0"/>
              <a:t>1</a:t>
            </a:r>
            <a:r>
              <a:rPr lang="en-US" i="1" dirty="0"/>
              <a:t>,x</a:t>
            </a:r>
            <a:r>
              <a:rPr lang="en-US" baseline="-25000" dirty="0"/>
              <a:t>2</a:t>
            </a:r>
            <a:r>
              <a:rPr lang="en-US" i="1" dirty="0"/>
              <a:t>,... </a:t>
            </a:r>
            <a:r>
              <a:rPr lang="en-US" dirty="0"/>
              <a:t>from the seed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, using the </a:t>
            </a:r>
            <a:r>
              <a:rPr lang="en-US" dirty="0" smtClean="0"/>
              <a:t>congruence:</a:t>
            </a:r>
          </a:p>
          <a:p>
            <a:pPr marL="457200" lvl="1" indent="0" algn="ctr">
              <a:buNone/>
            </a:pPr>
            <a:r>
              <a:rPr lang="en-US" i="1" dirty="0"/>
              <a:t>x</a:t>
            </a:r>
            <a:r>
              <a:rPr lang="en-US" i="1" baseline="-25000" dirty="0"/>
              <a:t>n</a:t>
            </a:r>
            <a:r>
              <a:rPr lang="en-US" baseline="-25000" dirty="0"/>
              <a:t>+1 </a:t>
            </a:r>
            <a:r>
              <a:rPr lang="en-US" dirty="0"/>
              <a:t>= (</a:t>
            </a:r>
            <a:r>
              <a:rPr lang="en-US" i="1" dirty="0" err="1"/>
              <a:t>ax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dirty="0"/>
              <a:t>+ </a:t>
            </a:r>
            <a:r>
              <a:rPr lang="en-US" i="1" dirty="0"/>
              <a:t>c</a:t>
            </a:r>
            <a:r>
              <a:rPr lang="en-US" dirty="0"/>
              <a:t>) </a:t>
            </a:r>
            <a:r>
              <a:rPr lang="en-US" b="1" dirty="0"/>
              <a:t>mod </a:t>
            </a:r>
            <a:r>
              <a:rPr lang="en-US" i="1" dirty="0"/>
              <a:t>m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2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Congruencies and Pseudorandom Number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length of the period before repeats is called the period.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course the period is at most </a:t>
            </a:r>
            <a:r>
              <a:rPr lang="en-US" i="1" dirty="0"/>
              <a:t>m</a:t>
            </a:r>
            <a:r>
              <a:rPr lang="en-US" dirty="0"/>
              <a:t>, and sometimes is exactly </a:t>
            </a:r>
            <a:r>
              <a:rPr lang="en-US" i="1" dirty="0" smtClean="0"/>
              <a:t>m.</a:t>
            </a:r>
          </a:p>
          <a:p>
            <a:r>
              <a:rPr lang="en-US" dirty="0" smtClean="0"/>
              <a:t>For </a:t>
            </a:r>
            <a:r>
              <a:rPr lang="en-US" dirty="0"/>
              <a:t>this reason </a:t>
            </a:r>
            <a:r>
              <a:rPr lang="en-US" i="1" dirty="0"/>
              <a:t>m </a:t>
            </a:r>
            <a:r>
              <a:rPr lang="en-US" dirty="0"/>
              <a:t>must be large.</a:t>
            </a:r>
          </a:p>
          <a:p>
            <a:r>
              <a:rPr lang="en-US" dirty="0"/>
              <a:t>If we need a number in [0</a:t>
            </a:r>
            <a:r>
              <a:rPr lang="en-US" i="1" dirty="0" smtClean="0"/>
              <a:t>, </a:t>
            </a:r>
            <a:r>
              <a:rPr lang="en-US" dirty="0" smtClean="0"/>
              <a:t>1</a:t>
            </a:r>
            <a:r>
              <a:rPr lang="en-US" dirty="0"/>
              <a:t>] we simply provide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i="1" dirty="0"/>
              <a:t>/m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4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At the end of the lectures, the student will be able to</a:t>
            </a:r>
          </a:p>
          <a:p>
            <a:r>
              <a:rPr lang="en-US" dirty="0" smtClean="0"/>
              <a:t>Describe concepts of divisibility and modular arithmetic</a:t>
            </a:r>
          </a:p>
          <a:p>
            <a:r>
              <a:rPr lang="en-US" dirty="0" smtClean="0"/>
              <a:t>Explain congruencies in modular arithmetic and their solution</a:t>
            </a:r>
          </a:p>
          <a:p>
            <a:r>
              <a:rPr lang="en-US" dirty="0" smtClean="0"/>
              <a:t>Explain the properties of primes, GCD and LCM and their calculation</a:t>
            </a:r>
          </a:p>
          <a:p>
            <a:r>
              <a:rPr lang="en-US" dirty="0" smtClean="0"/>
              <a:t>Apply the properties of congruencies, primes, GCD and LCM to solve problems in integer and modular arithmetic</a:t>
            </a:r>
          </a:p>
          <a:p>
            <a:r>
              <a:rPr lang="en-US" dirty="0" smtClean="0"/>
              <a:t>Explain the application of integer and modular arithmetic in computer science domain: Hashing, Random Number Generators, Cryptography and Digital Signatures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Congruencies and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114299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Cryptology is the study of secret </a:t>
            </a:r>
            <a:r>
              <a:rPr lang="en-US" dirty="0" smtClean="0"/>
              <a:t>messages.</a:t>
            </a:r>
          </a:p>
          <a:p>
            <a:r>
              <a:rPr lang="en-US" dirty="0" smtClean="0"/>
              <a:t>One </a:t>
            </a:r>
            <a:r>
              <a:rPr lang="en-US" dirty="0"/>
              <a:t>of its early uses was by Roman emperor Julius Caesar.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Caesar Cipher </a:t>
            </a:r>
            <a:r>
              <a:rPr lang="en-US" dirty="0" smtClean="0"/>
              <a:t>shifted each letter 3 letters forward in the alphabet (cyclically, sending xyz to </a:t>
            </a:r>
            <a:r>
              <a:rPr lang="en-US" dirty="0" err="1" smtClean="0"/>
              <a:t>abc</a:t>
            </a:r>
            <a:r>
              <a:rPr lang="en-US" dirty="0" smtClean="0"/>
              <a:t> respectively):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2943994"/>
            <a:ext cx="4648200" cy="20090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8800" y="4927600"/>
            <a:ext cx="8229600" cy="15239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5075872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express the Caesar cipher mathematically using modular arithmetic (and generalizing the shift by 3 to a shift by k):</a:t>
            </a:r>
          </a:p>
          <a:p>
            <a:pPr algn="ctr"/>
            <a:r>
              <a:rPr lang="en-US" dirty="0" smtClean="0"/>
              <a:t>Encryption </a:t>
            </a:r>
            <a:r>
              <a:rPr lang="en-US" dirty="0"/>
              <a:t>function: f(p) = (p + k) mod 26. </a:t>
            </a:r>
          </a:p>
          <a:p>
            <a:r>
              <a:rPr lang="en-US" dirty="0" smtClean="0"/>
              <a:t>		 Decryption </a:t>
            </a:r>
            <a:r>
              <a:rPr lang="en-US" dirty="0"/>
              <a:t>function:  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5976759"/>
            <a:ext cx="2301240" cy="2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95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2:</a:t>
            </a:r>
            <a:br>
              <a:rPr lang="en-US" dirty="0" smtClean="0"/>
            </a:br>
            <a:r>
              <a:rPr lang="en-US" dirty="0" smtClean="0"/>
              <a:t>Primes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Prime Numbers</a:t>
            </a:r>
            <a:endParaRPr lang="en-US" dirty="0"/>
          </a:p>
          <a:p>
            <a:r>
              <a:rPr lang="en-US" dirty="0" smtClean="0"/>
              <a:t>Fundamental Theorem of Algebra</a:t>
            </a:r>
          </a:p>
          <a:p>
            <a:r>
              <a:rPr lang="en-US" dirty="0" smtClean="0"/>
              <a:t>GCD and LCM</a:t>
            </a:r>
          </a:p>
          <a:p>
            <a:r>
              <a:rPr lang="en-US" dirty="0" smtClean="0"/>
              <a:t>Euclid’s GCD Algorithm</a:t>
            </a:r>
          </a:p>
          <a:p>
            <a:r>
              <a:rPr lang="en-US" dirty="0"/>
              <a:t>Extended Euclid’s </a:t>
            </a:r>
            <a:r>
              <a:rPr lang="en-US" dirty="0" smtClean="0"/>
              <a:t>Algorithm</a:t>
            </a:r>
          </a:p>
          <a:p>
            <a:r>
              <a:rPr lang="en-US" dirty="0"/>
              <a:t>Solving Linear Congruencies</a:t>
            </a:r>
          </a:p>
          <a:p>
            <a:r>
              <a:rPr lang="en-US" dirty="0"/>
              <a:t>Chinese Remainder Theorem</a:t>
            </a:r>
          </a:p>
          <a:p>
            <a:r>
              <a:rPr lang="en-US" dirty="0"/>
              <a:t>Fermat’s Little </a:t>
            </a:r>
            <a:r>
              <a:rPr lang="en-US" dirty="0" smtClean="0"/>
              <a:t>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Definition: </a:t>
            </a:r>
            <a:r>
              <a:rPr lang="en-US" dirty="0" smtClean="0"/>
              <a:t>A </a:t>
            </a:r>
            <a:r>
              <a:rPr lang="en-US" dirty="0"/>
              <a:t>positive integer </a:t>
            </a:r>
            <a:r>
              <a:rPr lang="en-US" i="1" dirty="0"/>
              <a:t>p &gt; </a:t>
            </a:r>
            <a:r>
              <a:rPr lang="en-US" dirty="0"/>
              <a:t>1 is called </a:t>
            </a:r>
            <a:r>
              <a:rPr lang="en-US" i="1" dirty="0"/>
              <a:t>prime </a:t>
            </a:r>
            <a:r>
              <a:rPr lang="en-US" dirty="0"/>
              <a:t>if the only positive factors of </a:t>
            </a:r>
            <a:r>
              <a:rPr lang="en-US" i="1" dirty="0"/>
              <a:t>p </a:t>
            </a:r>
            <a:r>
              <a:rPr lang="en-US" dirty="0"/>
              <a:t>are 1 and </a:t>
            </a:r>
            <a:r>
              <a:rPr lang="en-US" i="1" dirty="0"/>
              <a:t>p</a:t>
            </a:r>
            <a:r>
              <a:rPr lang="en-US" dirty="0"/>
              <a:t>. A positive integer that is greater than one and is not prime is called </a:t>
            </a:r>
            <a:r>
              <a:rPr lang="en-US" i="1" dirty="0" smtClean="0"/>
              <a:t>composite.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Primes: </a:t>
            </a:r>
            <a:r>
              <a:rPr lang="en-US" dirty="0"/>
              <a:t>2, 3, 5, 7, 11, 13, 17, etc.</a:t>
            </a:r>
          </a:p>
          <a:p>
            <a:r>
              <a:rPr lang="en-US" dirty="0"/>
              <a:t>Composite Numbers: 4, 6, 8, 9, 10, 12, 14, 15, etc</a:t>
            </a:r>
            <a:r>
              <a:rPr lang="en-US" dirty="0" smtClean="0"/>
              <a:t>.</a:t>
            </a:r>
            <a:endParaRPr lang="en-US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84010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Theorem of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Theorem:  </a:t>
            </a:r>
            <a:r>
              <a:rPr lang="en-US" dirty="0"/>
              <a:t>Every positive integer greater than 1 can be written uniquely as a prime or as the product of two or more primes where the prime factors are written in order of </a:t>
            </a:r>
            <a:r>
              <a:rPr lang="en-US" dirty="0" err="1"/>
              <a:t>nondecreasing</a:t>
            </a:r>
            <a:r>
              <a:rPr lang="en-US" dirty="0"/>
              <a:t> </a:t>
            </a:r>
            <a:r>
              <a:rPr lang="en-US" dirty="0" smtClean="0"/>
              <a:t>size.</a:t>
            </a:r>
          </a:p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881"/>
              </p:ext>
            </p:extLst>
          </p:nvPr>
        </p:nvGraphicFramePr>
        <p:xfrm>
          <a:off x="2398395" y="4724400"/>
          <a:ext cx="4231005" cy="1669544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788627"/>
                <a:gridCol w="553239"/>
                <a:gridCol w="2889139"/>
              </a:tblGrid>
              <a:tr h="396083">
                <a:tc>
                  <a:txBody>
                    <a:bodyPr/>
                    <a:lstStyle/>
                    <a:p>
                      <a:pPr marL="368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  <a:tc>
                  <a:txBody>
                    <a:bodyPr/>
                    <a:lstStyle/>
                    <a:p>
                      <a:pPr marL="368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=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  <a:tc>
                  <a:txBody>
                    <a:bodyPr/>
                    <a:lstStyle/>
                    <a:p>
                      <a:pPr marL="368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· 2 · 5 · 5 = 2</a:t>
                      </a:r>
                      <a:r>
                        <a:rPr lang="en-US" sz="2400" baseline="30000">
                          <a:effectLst/>
                        </a:rPr>
                        <a:t>2 </a:t>
                      </a:r>
                      <a:r>
                        <a:rPr lang="en-US" sz="2400">
                          <a:effectLst/>
                        </a:rPr>
                        <a:t>· 5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</a:tr>
              <a:tr h="396083">
                <a:tc>
                  <a:txBody>
                    <a:bodyPr/>
                    <a:lstStyle/>
                    <a:p>
                      <a:pPr marL="368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641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  <a:tc>
                  <a:txBody>
                    <a:bodyPr/>
                    <a:lstStyle/>
                    <a:p>
                      <a:pPr marL="368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=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  <a:tc>
                  <a:txBody>
                    <a:bodyPr/>
                    <a:lstStyle/>
                    <a:p>
                      <a:pPr marL="368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641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</a:tr>
              <a:tr h="396083">
                <a:tc>
                  <a:txBody>
                    <a:bodyPr/>
                    <a:lstStyle/>
                    <a:p>
                      <a:pPr marL="368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333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  <a:tc>
                  <a:txBody>
                    <a:bodyPr/>
                    <a:lstStyle/>
                    <a:p>
                      <a:pPr marL="368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=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  <a:tc>
                  <a:txBody>
                    <a:bodyPr/>
                    <a:lstStyle/>
                    <a:p>
                      <a:pPr marL="368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 · 3 · 37 = 3</a:t>
                      </a:r>
                      <a:r>
                        <a:rPr lang="en-US" sz="2400" baseline="30000" dirty="0">
                          <a:effectLst/>
                        </a:rPr>
                        <a:t>2 </a:t>
                      </a:r>
                      <a:r>
                        <a:rPr lang="en-US" sz="2400" dirty="0">
                          <a:effectLst/>
                        </a:rPr>
                        <a:t>· 37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</a:tr>
              <a:tr h="396083">
                <a:tc>
                  <a:txBody>
                    <a:bodyPr/>
                    <a:lstStyle/>
                    <a:p>
                      <a:pPr marL="6921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  <a:tc>
                  <a:txBody>
                    <a:bodyPr/>
                    <a:lstStyle/>
                    <a:p>
                      <a:pPr marL="368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=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  <a:tc>
                  <a:txBody>
                    <a:bodyPr/>
                    <a:lstStyle/>
                    <a:p>
                      <a:pPr marL="3683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· 2 · 2 · 2 · 2 · 2 = 2</a:t>
                      </a:r>
                      <a:r>
                        <a:rPr lang="en-US" sz="2400" baseline="30000" dirty="0"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60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04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Largest Prime Divisor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2600" y="1600204"/>
                <a:ext cx="8229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Theorem: </a:t>
                </a:r>
                <a:r>
                  <a:rPr lang="en-US" dirty="0" smtClean="0"/>
                  <a:t>If </a:t>
                </a:r>
                <a:r>
                  <a:rPr lang="en-US" dirty="0"/>
                  <a:t>n is a composite integer, then n has a prime divisor less than or equal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Proof: </a:t>
                </a:r>
                <a:r>
                  <a:rPr lang="en-US" dirty="0"/>
                  <a:t>If </a:t>
                </a:r>
                <a:r>
                  <a:rPr lang="en-US" i="1" dirty="0"/>
                  <a:t>n </a:t>
                </a:r>
                <a:r>
                  <a:rPr lang="en-US" dirty="0"/>
                  <a:t>is composite then </a:t>
                </a:r>
                <a:r>
                  <a:rPr lang="en-US" i="1" dirty="0"/>
                  <a:t>n </a:t>
                </a:r>
                <a:r>
                  <a:rPr lang="en-US" dirty="0"/>
                  <a:t>has a factor </a:t>
                </a:r>
                <a:r>
                  <a:rPr lang="en-US" i="1" dirty="0"/>
                  <a:t>a </a:t>
                </a:r>
                <a:r>
                  <a:rPr lang="en-US" dirty="0"/>
                  <a:t>with 1 </a:t>
                </a:r>
                <a:r>
                  <a:rPr lang="en-US" i="1" dirty="0"/>
                  <a:t>&lt; a &lt; n</a:t>
                </a:r>
                <a:r>
                  <a:rPr lang="en-US" dirty="0"/>
                  <a:t>. So, </a:t>
                </a:r>
                <a:r>
                  <a:rPr lang="en-US" dirty="0" smtClean="0"/>
                  <a:t>there exists </a:t>
                </a:r>
                <a:r>
                  <a:rPr lang="en-US" dirty="0"/>
                  <a:t>an integer </a:t>
                </a:r>
                <a:r>
                  <a:rPr lang="en-US" i="1" dirty="0"/>
                  <a:t>b &gt; </a:t>
                </a:r>
                <a:r>
                  <a:rPr lang="en-US" dirty="0"/>
                  <a:t>1 such that </a:t>
                </a:r>
                <a:r>
                  <a:rPr lang="en-US" i="1" dirty="0"/>
                  <a:t>n </a:t>
                </a:r>
                <a:r>
                  <a:rPr lang="en-US" dirty="0"/>
                  <a:t>= </a:t>
                </a:r>
                <a:r>
                  <a:rPr lang="en-US" i="1" dirty="0"/>
                  <a:t>ab</a:t>
                </a:r>
                <a:r>
                  <a:rPr lang="en-US" dirty="0"/>
                  <a:t>. We claim that </a:t>
                </a:r>
                <a:r>
                  <a:rPr lang="en-US" i="1" dirty="0"/>
                  <a:t>a </a:t>
                </a:r>
                <a:r>
                  <a:rPr lang="en-US" dirty="0" smtClean="0"/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or b </a:t>
                </a:r>
                <a:r>
                  <a:rPr lang="en-US" dirty="0"/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Indeed, assuming by contradiction that a </a:t>
                </a:r>
                <a:r>
                  <a:rPr lang="en-US" dirty="0" smtClean="0"/>
                  <a:t>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or b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we get </a:t>
                </a:r>
                <a:r>
                  <a:rPr lang="en-US" dirty="0"/>
                  <a:t>n = ab </a:t>
                </a:r>
                <a:r>
                  <a:rPr lang="en-US" dirty="0" smtClean="0"/>
                  <a:t>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b="1" dirty="0" smtClean="0"/>
                  <a:t> x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= </a:t>
                </a:r>
                <a:r>
                  <a:rPr lang="en-US" i="1" dirty="0" smtClean="0"/>
                  <a:t>n, </a:t>
                </a:r>
                <a:r>
                  <a:rPr lang="en-US" dirty="0" smtClean="0"/>
                  <a:t>a contradiction. So, </a:t>
                </a:r>
                <a:r>
                  <a:rPr lang="en-US" i="1" dirty="0"/>
                  <a:t>a </a:t>
                </a:r>
                <a:r>
                  <a:rPr lang="en-US" dirty="0"/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or b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Thus, n has a positive </a:t>
                </a:r>
                <a:r>
                  <a:rPr lang="en-US" dirty="0" smtClean="0"/>
                  <a:t>divisor </a:t>
                </a:r>
                <a:r>
                  <a:rPr lang="en-US" dirty="0"/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If the divisor d is prime</a:t>
                </a:r>
                <a:r>
                  <a:rPr lang="en-US" dirty="0" smtClean="0"/>
                  <a:t>, then </a:t>
                </a:r>
                <a:r>
                  <a:rPr lang="en-US" dirty="0"/>
                  <a:t>the theorem follows. If the divisor d is composite, then by </a:t>
                </a:r>
                <a:r>
                  <a:rPr lang="en-US" dirty="0" smtClean="0"/>
                  <a:t>the Fundamental </a:t>
                </a:r>
                <a:r>
                  <a:rPr lang="en-US" dirty="0"/>
                  <a:t>Theorem of Arithmetic, it has a prime divisor p &lt; </a:t>
                </a:r>
                <a:r>
                  <a:rPr lang="en-US" dirty="0" smtClean="0"/>
                  <a:t>d </a:t>
                </a:r>
                <a:r>
                  <a:rPr lang="en-US" dirty="0"/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b="1" dirty="0" smtClean="0"/>
                  <a:t>. </a:t>
                </a:r>
                <a:r>
                  <a:rPr lang="en-US" dirty="0" smtClean="0"/>
                  <a:t>Since </a:t>
                </a:r>
                <a:r>
                  <a:rPr lang="en-US" dirty="0" err="1"/>
                  <a:t>pjd</a:t>
                </a:r>
                <a:r>
                  <a:rPr lang="en-US" dirty="0"/>
                  <a:t> and </a:t>
                </a:r>
                <a:r>
                  <a:rPr lang="en-US" dirty="0" err="1"/>
                  <a:t>djn</a:t>
                </a:r>
                <a:r>
                  <a:rPr lang="en-US" dirty="0"/>
                  <a:t>, we have that p divides n, and the theorem </a:t>
                </a:r>
                <a:r>
                  <a:rPr lang="en-US" dirty="0" smtClean="0"/>
                  <a:t>follows in </a:t>
                </a:r>
                <a:r>
                  <a:rPr lang="en-US" dirty="0"/>
                  <a:t>this case as well</a:t>
                </a:r>
                <a:r>
                  <a:rPr lang="en-US" dirty="0" smtClean="0"/>
                  <a:t>. QED</a:t>
                </a:r>
              </a:p>
              <a:p>
                <a:r>
                  <a:rPr lang="en-US" b="1" dirty="0" smtClean="0"/>
                  <a:t>Exercise: </a:t>
                </a:r>
                <a:r>
                  <a:rPr lang="en-US" dirty="0" smtClean="0"/>
                  <a:t>Use this theorem and show that 101 is a prime.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600204"/>
                <a:ext cx="8229600" cy="4525963"/>
              </a:xfrm>
              <a:blipFill rotWithShape="0">
                <a:blip r:embed="rId2"/>
                <a:stretch>
                  <a:fillRect l="-1037" t="-2561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448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Infiniteness of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Theorem: </a:t>
            </a:r>
            <a:r>
              <a:rPr lang="en-US" dirty="0" smtClean="0"/>
              <a:t>There are infinitely many primes.</a:t>
            </a:r>
          </a:p>
          <a:p>
            <a:r>
              <a:rPr lang="en-US" b="1" dirty="0" smtClean="0"/>
              <a:t>Proof: </a:t>
            </a:r>
            <a:r>
              <a:rPr lang="en-US" dirty="0"/>
              <a:t>We will use a proof by contradiction. Assume there are </a:t>
            </a:r>
            <a:r>
              <a:rPr lang="en-US" dirty="0" smtClean="0"/>
              <a:t>finitely many </a:t>
            </a:r>
            <a:r>
              <a:rPr lang="en-US" dirty="0"/>
              <a:t>primes</a:t>
            </a:r>
            <a:r>
              <a:rPr lang="en-US" dirty="0" smtClean="0"/>
              <a:t>: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i="1" dirty="0"/>
              <a:t>,p</a:t>
            </a:r>
            <a:r>
              <a:rPr lang="en-US" baseline="-25000" dirty="0"/>
              <a:t>2</a:t>
            </a:r>
            <a:r>
              <a:rPr lang="en-US" i="1" dirty="0"/>
              <a:t>,...,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 Let </a:t>
            </a:r>
            <a:r>
              <a:rPr lang="en-US" i="1" dirty="0"/>
              <a:t>Q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i="1" dirty="0"/>
              <a:t>p</a:t>
            </a:r>
            <a:r>
              <a:rPr lang="en-US" baseline="-25000" dirty="0"/>
              <a:t>2 </a:t>
            </a:r>
            <a:r>
              <a:rPr lang="en-US" dirty="0"/>
              <a:t>···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dirty="0"/>
              <a:t>+ 1</a:t>
            </a:r>
            <a:r>
              <a:rPr lang="en-US" dirty="0" smtClean="0"/>
              <a:t>. By </a:t>
            </a:r>
            <a:r>
              <a:rPr lang="en-US" dirty="0"/>
              <a:t>the Fundamental Theorem of Arithmetic, </a:t>
            </a:r>
            <a:r>
              <a:rPr lang="en-US" i="1" dirty="0"/>
              <a:t>Q </a:t>
            </a:r>
            <a:r>
              <a:rPr lang="en-US" dirty="0"/>
              <a:t>is prime or it can be written as the product of two or more primes. In either case, there exists a prime </a:t>
            </a:r>
            <a:r>
              <a:rPr lang="en-US" i="1" dirty="0"/>
              <a:t>p </a:t>
            </a:r>
            <a:r>
              <a:rPr lang="en-US" dirty="0"/>
              <a:t>such that </a:t>
            </a:r>
            <a:r>
              <a:rPr lang="en-US" i="1" dirty="0" err="1"/>
              <a:t>p</a:t>
            </a:r>
            <a:r>
              <a:rPr lang="en-US" dirty="0" err="1"/>
              <a:t>|</a:t>
            </a:r>
            <a:r>
              <a:rPr lang="en-US" i="1" dirty="0" err="1"/>
              <a:t>Q</a:t>
            </a:r>
            <a:r>
              <a:rPr lang="en-US" dirty="0" smtClean="0"/>
              <a:t>. </a:t>
            </a:r>
            <a:r>
              <a:rPr lang="en-US" dirty="0"/>
              <a:t>We claim this prime </a:t>
            </a:r>
            <a:r>
              <a:rPr lang="en-US" i="1" dirty="0"/>
              <a:t>p </a:t>
            </a:r>
            <a:r>
              <a:rPr lang="en-US" dirty="0"/>
              <a:t>cannot be any of the </a:t>
            </a:r>
            <a:r>
              <a:rPr lang="en-US" i="1" dirty="0"/>
              <a:t>p</a:t>
            </a:r>
            <a:r>
              <a:rPr lang="en-US" i="1" baseline="-25000" dirty="0"/>
              <a:t>i </a:t>
            </a:r>
            <a:r>
              <a:rPr lang="en-US" dirty="0"/>
              <a:t>with 1 ≤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en-US" i="1" dirty="0"/>
              <a:t>n</a:t>
            </a:r>
            <a:r>
              <a:rPr lang="en-US" dirty="0"/>
              <a:t>. Indeed, if </a:t>
            </a:r>
            <a:r>
              <a:rPr lang="en-US" i="1" dirty="0" err="1"/>
              <a:t>p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Q</a:t>
            </a:r>
            <a:r>
              <a:rPr lang="en-US" dirty="0"/>
              <a:t>, we would conclude that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|(</a:t>
            </a:r>
            <a:r>
              <a:rPr lang="en-US" i="1" dirty="0"/>
              <a:t>Q </a:t>
            </a:r>
            <a:r>
              <a:rPr lang="en-US" dirty="0"/>
              <a:t>−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i="1" dirty="0"/>
              <a:t>p</a:t>
            </a:r>
            <a:r>
              <a:rPr lang="en-US" baseline="-25000" dirty="0"/>
              <a:t>2 </a:t>
            </a:r>
            <a:r>
              <a:rPr lang="en-US" dirty="0"/>
              <a:t>···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) = 1, which is a contradiction. Therefore, we conclude that </a:t>
            </a:r>
            <a:r>
              <a:rPr lang="en-US" i="1" dirty="0"/>
              <a:t>p </a:t>
            </a:r>
            <a:r>
              <a:rPr lang="en-US" dirty="0"/>
              <a:t>is a prime, and is not any of the primes listed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i="1" dirty="0"/>
              <a:t>,p</a:t>
            </a:r>
            <a:r>
              <a:rPr lang="en-US" baseline="-25000" dirty="0"/>
              <a:t>2</a:t>
            </a:r>
            <a:r>
              <a:rPr lang="en-US" i="1" dirty="0"/>
              <a:t>,...,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 But we have assumed that this was a complete list of all existing primes, and we reached a contradiction.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326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 (GCD)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Definition: </a:t>
            </a:r>
            <a:r>
              <a:rPr lang="en-US" dirty="0" smtClean="0"/>
              <a:t>Let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be integers, not both zero. The largest integer </a:t>
            </a:r>
            <a:r>
              <a:rPr lang="en-US" i="1" dirty="0"/>
              <a:t>d </a:t>
            </a:r>
            <a:r>
              <a:rPr lang="en-US" dirty="0"/>
              <a:t>such that </a:t>
            </a:r>
            <a:r>
              <a:rPr lang="en-US" i="1" dirty="0" err="1"/>
              <a:t>d</a:t>
            </a:r>
            <a:r>
              <a:rPr lang="en-US" dirty="0" err="1"/>
              <a:t>|</a:t>
            </a:r>
            <a:r>
              <a:rPr lang="en-US" i="1" dirty="0" err="1"/>
              <a:t>a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d</a:t>
            </a:r>
            <a:r>
              <a:rPr lang="en-US" dirty="0" err="1"/>
              <a:t>|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is called the </a:t>
            </a:r>
            <a:r>
              <a:rPr lang="en-US" i="1" dirty="0"/>
              <a:t>greatest common divisor </a:t>
            </a:r>
            <a:r>
              <a:rPr lang="en-US" dirty="0"/>
              <a:t>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and is denoted by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dirty="0" smtClean="0"/>
              <a:t>, b</a:t>
            </a:r>
            <a:r>
              <a:rPr lang="en-US" dirty="0" smtClean="0"/>
              <a:t>).</a:t>
            </a:r>
          </a:p>
          <a:p>
            <a:r>
              <a:rPr lang="en-US" b="1" dirty="0"/>
              <a:t>Example</a:t>
            </a:r>
            <a:r>
              <a:rPr lang="en-US" dirty="0"/>
              <a:t>: The positive common divisors of 24 and 36 are 1</a:t>
            </a:r>
            <a:r>
              <a:rPr lang="en-US" i="1" dirty="0"/>
              <a:t>,</a:t>
            </a:r>
            <a:r>
              <a:rPr lang="en-US" dirty="0"/>
              <a:t>2</a:t>
            </a:r>
            <a:r>
              <a:rPr lang="en-US" i="1" dirty="0"/>
              <a:t>,</a:t>
            </a:r>
            <a:r>
              <a:rPr lang="en-US" dirty="0"/>
              <a:t>3</a:t>
            </a:r>
            <a:r>
              <a:rPr lang="en-US" i="1" dirty="0"/>
              <a:t>,</a:t>
            </a:r>
            <a:r>
              <a:rPr lang="en-US" dirty="0"/>
              <a:t>4</a:t>
            </a:r>
            <a:r>
              <a:rPr lang="en-US" i="1" dirty="0"/>
              <a:t>,</a:t>
            </a:r>
            <a:r>
              <a:rPr lang="en-US" dirty="0"/>
              <a:t>6</a:t>
            </a:r>
            <a:r>
              <a:rPr lang="en-US" i="1" dirty="0"/>
              <a:t>,</a:t>
            </a:r>
            <a:r>
              <a:rPr lang="en-US" dirty="0"/>
              <a:t>12. So, </a:t>
            </a:r>
            <a:r>
              <a:rPr lang="en-US" dirty="0" err="1"/>
              <a:t>gcd</a:t>
            </a:r>
            <a:r>
              <a:rPr lang="en-US" dirty="0"/>
              <a:t>(24</a:t>
            </a:r>
            <a:r>
              <a:rPr lang="en-US" i="1" dirty="0" smtClean="0"/>
              <a:t>, </a:t>
            </a:r>
            <a:r>
              <a:rPr lang="en-US" dirty="0" smtClean="0"/>
              <a:t>36</a:t>
            </a:r>
            <a:r>
              <a:rPr lang="en-US" dirty="0"/>
              <a:t>) = </a:t>
            </a:r>
            <a:r>
              <a:rPr lang="en-US" dirty="0" smtClean="0"/>
              <a:t>12</a:t>
            </a:r>
          </a:p>
          <a:p>
            <a:r>
              <a:rPr lang="en-US" b="1" dirty="0" smtClean="0"/>
              <a:t>Exercise:</a:t>
            </a:r>
            <a:r>
              <a:rPr lang="en-US" dirty="0" smtClean="0"/>
              <a:t> Find </a:t>
            </a:r>
            <a:r>
              <a:rPr lang="en-US" dirty="0"/>
              <a:t>the following greatest common divisors: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gcd</a:t>
            </a:r>
            <a:r>
              <a:rPr lang="en-US" dirty="0" smtClean="0"/>
              <a:t>(17, </a:t>
            </a:r>
            <a:r>
              <a:rPr lang="en-US" dirty="0"/>
              <a:t>100</a:t>
            </a:r>
            <a:r>
              <a:rPr lang="en-US" dirty="0" smtClean="0"/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gcd</a:t>
            </a:r>
            <a:r>
              <a:rPr lang="en-US" dirty="0" smtClean="0"/>
              <a:t>(1000, </a:t>
            </a:r>
            <a:r>
              <a:rPr lang="en-US" dirty="0"/>
              <a:t>625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3051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Prime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Definition: </a:t>
            </a:r>
            <a:r>
              <a:rPr lang="en-US" dirty="0"/>
              <a:t>The integers a and b are relatively prime if </a:t>
            </a:r>
            <a:r>
              <a:rPr lang="en-US" dirty="0" err="1" smtClean="0"/>
              <a:t>gcd</a:t>
            </a:r>
            <a:r>
              <a:rPr lang="en-US" dirty="0" smtClean="0"/>
              <a:t>(a, </a:t>
            </a:r>
            <a:r>
              <a:rPr lang="en-US" dirty="0"/>
              <a:t>b) = 1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Example: </a:t>
            </a:r>
            <a:r>
              <a:rPr lang="en-US" dirty="0" smtClean="0"/>
              <a:t>8 and 9 are relatively prime as </a:t>
            </a:r>
            <a:r>
              <a:rPr lang="en-US" dirty="0" err="1" smtClean="0"/>
              <a:t>gcd</a:t>
            </a:r>
            <a:r>
              <a:rPr lang="en-US" dirty="0" smtClean="0"/>
              <a:t>(8,  9) = 1 (Indeed, 8 = 2</a:t>
            </a:r>
            <a:r>
              <a:rPr lang="en-US" baseline="30000" dirty="0" smtClean="0"/>
              <a:t>3</a:t>
            </a:r>
            <a:r>
              <a:rPr lang="en-US" dirty="0" smtClean="0"/>
              <a:t> and 9 = 3</a:t>
            </a:r>
            <a:r>
              <a:rPr lang="en-US" baseline="30000" dirty="0" smtClean="0"/>
              <a:t>2</a:t>
            </a:r>
            <a:r>
              <a:rPr lang="en-US" dirty="0" smtClean="0"/>
              <a:t>; thus their only common divisor is 1)</a:t>
            </a:r>
            <a:endParaRPr lang="en-US" dirty="0"/>
          </a:p>
          <a:p>
            <a:r>
              <a:rPr lang="en-US" b="1" dirty="0" smtClean="0"/>
              <a:t>Exercise:</a:t>
            </a:r>
            <a:r>
              <a:rPr lang="en-US" dirty="0" smtClean="0"/>
              <a:t> Are </a:t>
            </a:r>
            <a:r>
              <a:rPr lang="en-US" dirty="0"/>
              <a:t>the following numbers relatively prime?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3 and 12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1024 and 625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7 and 15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3635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</a:t>
            </a:r>
            <a:r>
              <a:rPr lang="en-US" dirty="0" err="1" smtClean="0"/>
              <a:t>Factorisation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Proposition: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b="3125"/>
          <a:stretch/>
        </p:blipFill>
        <p:spPr>
          <a:xfrm>
            <a:off x="88900" y="2286000"/>
            <a:ext cx="899901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5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Divisibility </a:t>
            </a:r>
            <a:r>
              <a:rPr lang="en-US" dirty="0"/>
              <a:t>and Modular </a:t>
            </a:r>
            <a:r>
              <a:rPr lang="en-US" dirty="0" smtClean="0"/>
              <a:t>Arithmetic</a:t>
            </a:r>
          </a:p>
          <a:p>
            <a:r>
              <a:rPr lang="en-US" dirty="0"/>
              <a:t>Prime Numbers, Greatest Common Divisors (GCD) and Euclidean </a:t>
            </a:r>
            <a:r>
              <a:rPr lang="en-US" dirty="0" smtClean="0"/>
              <a:t>Algorithm</a:t>
            </a:r>
          </a:p>
          <a:p>
            <a:r>
              <a:rPr lang="en-US" dirty="0"/>
              <a:t>Applications to C</a:t>
            </a:r>
            <a:r>
              <a:rPr lang="en-US" dirty="0" smtClean="0"/>
              <a:t>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</a:t>
            </a:r>
            <a:r>
              <a:rPr lang="en-US" dirty="0" err="1" smtClean="0"/>
              <a:t>Factorisation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Proof</a:t>
            </a:r>
            <a:r>
              <a:rPr lang="en-US" b="1" dirty="0"/>
              <a:t>:</a:t>
            </a:r>
            <a:r>
              <a:rPr lang="en-US" dirty="0"/>
              <a:t> First note that the integer on the RHS of the last equation divides a and b. since the power of each prime </a:t>
            </a:r>
            <a:r>
              <a:rPr lang="en-US" i="1" dirty="0"/>
              <a:t>p</a:t>
            </a:r>
            <a:r>
              <a:rPr lang="en-US" i="1" baseline="-25000" dirty="0"/>
              <a:t>i </a:t>
            </a:r>
            <a:r>
              <a:rPr lang="en-US" dirty="0"/>
              <a:t>does not exceed the power of </a:t>
            </a:r>
            <a:r>
              <a:rPr lang="en-US" i="1" dirty="0"/>
              <a:t>p</a:t>
            </a:r>
            <a:r>
              <a:rPr lang="en-US" i="1" baseline="-25000" dirty="0"/>
              <a:t>i </a:t>
            </a:r>
            <a:r>
              <a:rPr lang="en-US" dirty="0"/>
              <a:t>appearing in the factorization of each of these numbers. Second, the exponents of </a:t>
            </a:r>
            <a:r>
              <a:rPr lang="en-US" i="1" dirty="0"/>
              <a:t>p</a:t>
            </a:r>
            <a:r>
              <a:rPr lang="en-US" i="1" baseline="-25000" dirty="0"/>
              <a:t>i </a:t>
            </a:r>
            <a:r>
              <a:rPr lang="en-US" dirty="0"/>
              <a:t>in </a:t>
            </a:r>
            <a:r>
              <a:rPr lang="en-US" i="1" dirty="0"/>
              <a:t>d </a:t>
            </a:r>
            <a:r>
              <a:rPr lang="en-US" dirty="0"/>
              <a:t>cannot be increased, otherwise it would not divide one of </a:t>
            </a:r>
            <a:r>
              <a:rPr lang="en-US" i="1" dirty="0"/>
              <a:t>a </a:t>
            </a:r>
            <a:r>
              <a:rPr lang="en-US" dirty="0"/>
              <a:t>or </a:t>
            </a:r>
            <a:r>
              <a:rPr lang="en-US" i="1" dirty="0"/>
              <a:t>b</a:t>
            </a:r>
            <a:r>
              <a:rPr lang="en-US" dirty="0"/>
              <a:t>, and no other prime can be included. </a:t>
            </a:r>
            <a:endParaRPr lang="en-US" dirty="0" smtClean="0"/>
          </a:p>
          <a:p>
            <a:r>
              <a:rPr lang="en-US" b="1" dirty="0" smtClean="0"/>
              <a:t>Example: </a:t>
            </a:r>
            <a:r>
              <a:rPr lang="en-US" dirty="0"/>
              <a:t>120 = 2</a:t>
            </a:r>
            <a:r>
              <a:rPr lang="en-US" baseline="30000" dirty="0"/>
              <a:t>3 </a:t>
            </a:r>
            <a:r>
              <a:rPr lang="en-US" dirty="0"/>
              <a:t>· 3 · 5 and 500 = 2</a:t>
            </a:r>
            <a:r>
              <a:rPr lang="en-US" baseline="30000" dirty="0"/>
              <a:t>2 </a:t>
            </a:r>
            <a:r>
              <a:rPr lang="en-US" dirty="0"/>
              <a:t>· </a:t>
            </a:r>
            <a:r>
              <a:rPr lang="en-US" dirty="0" smtClean="0"/>
              <a:t>5</a:t>
            </a:r>
            <a:r>
              <a:rPr lang="en-US" baseline="30000" dirty="0" smtClean="0"/>
              <a:t>3</a:t>
            </a:r>
            <a:r>
              <a:rPr lang="en-US" dirty="0" smtClean="0"/>
              <a:t>, so </a:t>
            </a:r>
            <a:r>
              <a:rPr lang="en-US" dirty="0" err="1"/>
              <a:t>gcd</a:t>
            </a:r>
            <a:r>
              <a:rPr lang="en-US" dirty="0"/>
              <a:t>(120</a:t>
            </a:r>
            <a:r>
              <a:rPr lang="en-US" i="1" dirty="0"/>
              <a:t>,</a:t>
            </a:r>
            <a:r>
              <a:rPr lang="en-US" dirty="0"/>
              <a:t>500) = 2</a:t>
            </a:r>
            <a:r>
              <a:rPr lang="en-US" baseline="30000" dirty="0"/>
              <a:t>2 </a:t>
            </a:r>
            <a:r>
              <a:rPr lang="en-US" dirty="0"/>
              <a:t>· </a:t>
            </a:r>
            <a:r>
              <a:rPr lang="en-US" dirty="0" smtClean="0"/>
              <a:t>3</a:t>
            </a:r>
            <a:r>
              <a:rPr lang="en-US" baseline="30000" dirty="0" smtClean="0"/>
              <a:t>0 </a:t>
            </a:r>
            <a:r>
              <a:rPr lang="en-US" dirty="0"/>
              <a:t>·</a:t>
            </a:r>
            <a:r>
              <a:rPr lang="en-US" dirty="0" smtClean="0"/>
              <a:t> 5</a:t>
            </a:r>
            <a:r>
              <a:rPr lang="en-US" baseline="30000" dirty="0" smtClean="0"/>
              <a:t>3</a:t>
            </a:r>
            <a:r>
              <a:rPr lang="en-US" dirty="0" smtClean="0"/>
              <a:t> = 20.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4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Common Multiple (LCM)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175259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Definition: </a:t>
            </a:r>
            <a:r>
              <a:rPr lang="en-US" dirty="0"/>
              <a:t>The </a:t>
            </a:r>
            <a:r>
              <a:rPr lang="en-US" i="1" dirty="0"/>
              <a:t>least common multiple </a:t>
            </a:r>
            <a:r>
              <a:rPr lang="en-US" dirty="0"/>
              <a:t>of the positive integers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is the smallest positive integer that is divisible by both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denoted by lcm(</a:t>
            </a:r>
            <a:r>
              <a:rPr lang="en-US" i="1" dirty="0"/>
              <a:t>a</a:t>
            </a:r>
            <a:r>
              <a:rPr lang="en-US" i="1" dirty="0" smtClean="0"/>
              <a:t>, b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Examples</a:t>
            </a:r>
            <a:r>
              <a:rPr lang="en-US" dirty="0" smtClean="0"/>
              <a:t>: </a:t>
            </a:r>
            <a:r>
              <a:rPr lang="en-US" dirty="0"/>
              <a:t>lcm(2</a:t>
            </a:r>
            <a:r>
              <a:rPr lang="en-US" i="1" dirty="0"/>
              <a:t>,</a:t>
            </a:r>
            <a:r>
              <a:rPr lang="en-US" dirty="0"/>
              <a:t>10) = 10, lcm(5</a:t>
            </a:r>
            <a:r>
              <a:rPr lang="en-US" i="1" dirty="0"/>
              <a:t>,</a:t>
            </a:r>
            <a:r>
              <a:rPr lang="en-US" dirty="0"/>
              <a:t>7) = 35, lcm(4</a:t>
            </a:r>
            <a:r>
              <a:rPr lang="en-US" i="1" dirty="0"/>
              <a:t>,</a:t>
            </a:r>
            <a:r>
              <a:rPr lang="en-US" dirty="0"/>
              <a:t>6) = 12</a:t>
            </a:r>
            <a:r>
              <a:rPr lang="en-US" dirty="0" smtClean="0"/>
              <a:t>.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304800" y="3467100"/>
            <a:ext cx="8657754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23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Product, GCD and LCM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1142995"/>
          </a:xfrm>
        </p:spPr>
        <p:txBody>
          <a:bodyPr/>
          <a:lstStyle/>
          <a:p>
            <a:r>
              <a:rPr lang="en-US" b="1" dirty="0" smtClean="0"/>
              <a:t>Theorem: </a:t>
            </a:r>
            <a:r>
              <a:rPr lang="en-US" dirty="0" smtClean="0"/>
              <a:t>Let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 </a:t>
            </a:r>
            <a:r>
              <a:rPr lang="en-US" dirty="0" smtClean="0"/>
              <a:t>be integers. Then, </a:t>
            </a:r>
            <a:r>
              <a:rPr lang="en-US" b="1" dirty="0" smtClean="0"/>
              <a:t>ab = </a:t>
            </a:r>
            <a:r>
              <a:rPr lang="en-US" dirty="0" err="1" smtClean="0"/>
              <a:t>gcd</a:t>
            </a:r>
            <a:r>
              <a:rPr lang="en-US" dirty="0" smtClean="0"/>
              <a:t>(a, b) x lcm(a, b).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21198" y="2805787"/>
            <a:ext cx="7841236" cy="35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7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methods described in Proposition 1 to calculate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 via the prime factorization 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is not efficient.</a:t>
            </a:r>
          </a:p>
          <a:p>
            <a:r>
              <a:rPr lang="en-US" dirty="0"/>
              <a:t>For instance, we do not know how to efficiently factor a number; that is, there are no polynomial time algorithm known that does this job. Since that method requires factoring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we would need to use algorithms that do not run in polynomial time (exponential or sub-exponential time).</a:t>
            </a:r>
          </a:p>
          <a:p>
            <a:r>
              <a:rPr lang="en-US" dirty="0"/>
              <a:t>Note that here the input size is blog</a:t>
            </a:r>
            <a:r>
              <a:rPr lang="en-US" baseline="-25000" dirty="0"/>
              <a:t>2 </a:t>
            </a:r>
            <a:r>
              <a:rPr lang="en-US" i="1" dirty="0"/>
              <a:t>a</a:t>
            </a:r>
            <a:r>
              <a:rPr lang="en-US" dirty="0"/>
              <a:t>c + blog</a:t>
            </a:r>
            <a:r>
              <a:rPr lang="en-US" baseline="-25000" dirty="0"/>
              <a:t>2 </a:t>
            </a:r>
            <a:r>
              <a:rPr lang="en-US" i="1" dirty="0" err="1"/>
              <a:t>b</a:t>
            </a:r>
            <a:r>
              <a:rPr lang="en-US" dirty="0" err="1"/>
              <a:t>c</a:t>
            </a:r>
            <a:r>
              <a:rPr lang="en-US" dirty="0"/>
              <a:t> (number of bits needed to represent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). An algorithm running in linear time with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would not be a polynomial time algorithm.</a:t>
            </a:r>
          </a:p>
          <a:p>
            <a:r>
              <a:rPr lang="en-US" dirty="0"/>
              <a:t>However, there is an efficient algorithm which uses only </a:t>
            </a:r>
            <a:r>
              <a:rPr lang="en-US" i="1" dirty="0"/>
              <a:t>O</a:t>
            </a:r>
            <a:r>
              <a:rPr lang="en-US" dirty="0"/>
              <a:t>(log(min(</a:t>
            </a:r>
            <a:r>
              <a:rPr lang="en-US" i="1" dirty="0" err="1"/>
              <a:t>a,b</a:t>
            </a:r>
            <a:r>
              <a:rPr lang="en-US" dirty="0"/>
              <a:t>))) integer divisions.</a:t>
            </a:r>
          </a:p>
          <a:p>
            <a:r>
              <a:rPr lang="en-US" dirty="0"/>
              <a:t>This algorithm was invented by Euclid, </a:t>
            </a:r>
            <a:r>
              <a:rPr lang="en-US" dirty="0" smtClean="0"/>
              <a:t>the famous </a:t>
            </a:r>
            <a:r>
              <a:rPr lang="en-US" dirty="0"/>
              <a:t>mathematician </a:t>
            </a:r>
            <a:r>
              <a:rPr lang="en-US" dirty="0" smtClean="0"/>
              <a:t>who lived </a:t>
            </a:r>
            <a:r>
              <a:rPr lang="en-US" dirty="0"/>
              <a:t>during 325-265 </a:t>
            </a:r>
            <a:r>
              <a:rPr lang="en-US" dirty="0" smtClean="0"/>
              <a:t>B.C.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43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want to calculate the </a:t>
            </a:r>
            <a:r>
              <a:rPr lang="en-US" dirty="0" err="1"/>
              <a:t>gcd</a:t>
            </a:r>
            <a:r>
              <a:rPr lang="en-US" dirty="0"/>
              <a:t>(91</a:t>
            </a:r>
            <a:r>
              <a:rPr lang="en-US" i="1" dirty="0"/>
              <a:t>,</a:t>
            </a:r>
            <a:r>
              <a:rPr lang="en-US" dirty="0"/>
              <a:t>287).</a:t>
            </a:r>
          </a:p>
          <a:p>
            <a:r>
              <a:rPr lang="en-US" dirty="0"/>
              <a:t>Applying the division algorithm to 287 and 91, we get 287 = 91 · 3 + 14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Any common divisor </a:t>
            </a:r>
            <a:r>
              <a:rPr lang="en-US" i="1" dirty="0"/>
              <a:t>d </a:t>
            </a:r>
            <a:r>
              <a:rPr lang="en-US" dirty="0"/>
              <a:t>of 287 and 91 must also be a divisor of 14, because </a:t>
            </a:r>
            <a:r>
              <a:rPr lang="en-US" i="1" dirty="0"/>
              <a:t>d</a:t>
            </a:r>
            <a:r>
              <a:rPr lang="en-US" dirty="0"/>
              <a:t>|287 and </a:t>
            </a:r>
            <a:r>
              <a:rPr lang="en-US" i="1" dirty="0"/>
              <a:t>d</a:t>
            </a:r>
            <a:r>
              <a:rPr lang="en-US" dirty="0"/>
              <a:t>|91 implies </a:t>
            </a:r>
            <a:r>
              <a:rPr lang="en-US" i="1" dirty="0"/>
              <a:t>d</a:t>
            </a:r>
            <a:r>
              <a:rPr lang="en-US" dirty="0"/>
              <a:t>|(287 − 91 · 3) = 14.</a:t>
            </a:r>
          </a:p>
          <a:p>
            <a:r>
              <a:rPr lang="en-US" dirty="0"/>
              <a:t>Also, any common divisor of 91 and 14 must also be a divisor of 287. So, </a:t>
            </a:r>
            <a:r>
              <a:rPr lang="en-US" dirty="0" err="1"/>
              <a:t>gcd</a:t>
            </a:r>
            <a:r>
              <a:rPr lang="en-US" dirty="0"/>
              <a:t>(287</a:t>
            </a:r>
            <a:r>
              <a:rPr lang="en-US" i="1" dirty="0"/>
              <a:t>,</a:t>
            </a:r>
            <a:r>
              <a:rPr lang="en-US" dirty="0"/>
              <a:t>91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(91</a:t>
            </a:r>
            <a:r>
              <a:rPr lang="en-US" i="1" dirty="0" smtClean="0"/>
              <a:t>,</a:t>
            </a:r>
            <a:r>
              <a:rPr lang="en-US" dirty="0" smtClean="0"/>
              <a:t>14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/>
              <a:t>We’ve just decreased one of the numbers. </a:t>
            </a:r>
            <a:endParaRPr lang="en-US" dirty="0" smtClean="0"/>
          </a:p>
          <a:p>
            <a:r>
              <a:rPr lang="en-US" dirty="0"/>
              <a:t>Continue the process by dividing 91 by 14</a:t>
            </a:r>
            <a:r>
              <a:rPr lang="en-US" dirty="0" smtClean="0"/>
              <a:t>: 91 </a:t>
            </a:r>
            <a:r>
              <a:rPr lang="en-US" dirty="0"/>
              <a:t>= 14 · 6 + 7</a:t>
            </a:r>
            <a:r>
              <a:rPr lang="en-US" i="1" dirty="0" smtClean="0"/>
              <a:t>.</a:t>
            </a:r>
          </a:p>
          <a:p>
            <a:r>
              <a:rPr lang="en-US" dirty="0"/>
              <a:t>Again, we conclude </a:t>
            </a:r>
            <a:r>
              <a:rPr lang="en-US" dirty="0" err="1"/>
              <a:t>gcd</a:t>
            </a:r>
            <a:r>
              <a:rPr lang="en-US" dirty="0"/>
              <a:t>(91</a:t>
            </a:r>
            <a:r>
              <a:rPr lang="en-US" i="1" dirty="0"/>
              <a:t>,</a:t>
            </a:r>
            <a:r>
              <a:rPr lang="en-US" dirty="0"/>
              <a:t>14)=</a:t>
            </a:r>
            <a:r>
              <a:rPr lang="en-US" dirty="0" err="1"/>
              <a:t>gcd</a:t>
            </a:r>
            <a:r>
              <a:rPr lang="en-US" dirty="0"/>
              <a:t>(14</a:t>
            </a:r>
            <a:r>
              <a:rPr lang="en-US" i="1" dirty="0"/>
              <a:t>,</a:t>
            </a:r>
            <a:r>
              <a:rPr lang="en-US" dirty="0"/>
              <a:t>7), and divide 14 by 7:</a:t>
            </a:r>
          </a:p>
          <a:p>
            <a:r>
              <a:rPr lang="en-US" dirty="0"/>
              <a:t>14 = 7 · 2 + 0</a:t>
            </a:r>
          </a:p>
          <a:p>
            <a:r>
              <a:rPr lang="en-US" dirty="0"/>
              <a:t>Because 7 divides 14 we know </a:t>
            </a:r>
            <a:r>
              <a:rPr lang="en-US" dirty="0" err="1"/>
              <a:t>gcd</a:t>
            </a:r>
            <a:r>
              <a:rPr lang="en-US" dirty="0"/>
              <a:t>(14</a:t>
            </a:r>
            <a:r>
              <a:rPr lang="en-US" i="1" dirty="0"/>
              <a:t>,</a:t>
            </a:r>
            <a:r>
              <a:rPr lang="en-US" dirty="0"/>
              <a:t>7) = 7. Therefore, </a:t>
            </a:r>
            <a:r>
              <a:rPr lang="en-US" dirty="0" err="1"/>
              <a:t>gcd</a:t>
            </a:r>
            <a:r>
              <a:rPr lang="en-US" dirty="0"/>
              <a:t>(287</a:t>
            </a:r>
            <a:r>
              <a:rPr lang="en-US" i="1" dirty="0"/>
              <a:t>,</a:t>
            </a:r>
            <a:r>
              <a:rPr lang="en-US" dirty="0"/>
              <a:t>91) =</a:t>
            </a:r>
            <a:r>
              <a:rPr lang="en-US" dirty="0" err="1"/>
              <a:t>gcd</a:t>
            </a:r>
            <a:r>
              <a:rPr lang="en-US" dirty="0"/>
              <a:t>(91</a:t>
            </a:r>
            <a:r>
              <a:rPr lang="en-US" i="1" dirty="0"/>
              <a:t>,</a:t>
            </a:r>
            <a:r>
              <a:rPr lang="en-US" dirty="0"/>
              <a:t>14) =</a:t>
            </a:r>
            <a:r>
              <a:rPr lang="en-US" dirty="0" err="1"/>
              <a:t>gcd</a:t>
            </a:r>
            <a:r>
              <a:rPr lang="en-US" dirty="0"/>
              <a:t>(14</a:t>
            </a:r>
            <a:r>
              <a:rPr lang="en-US" i="1" dirty="0"/>
              <a:t>,</a:t>
            </a:r>
            <a:r>
              <a:rPr lang="en-US" dirty="0"/>
              <a:t>7) = 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1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Euclid’s Algorithm is based on the following</a:t>
            </a:r>
          </a:p>
          <a:p>
            <a:r>
              <a:rPr lang="en-US" b="1" dirty="0" smtClean="0"/>
              <a:t>Lemma: </a:t>
            </a:r>
            <a:r>
              <a:rPr lang="en-US" dirty="0" smtClean="0"/>
              <a:t>Let a = </a:t>
            </a:r>
            <a:r>
              <a:rPr lang="en-US" dirty="0" err="1" smtClean="0"/>
              <a:t>bq</a:t>
            </a:r>
            <a:r>
              <a:rPr lang="en-US" dirty="0" smtClean="0"/>
              <a:t> + r where a, b, q, r are integers. Then, </a:t>
            </a:r>
            <a:r>
              <a:rPr lang="en-US" dirty="0" err="1" smtClean="0"/>
              <a:t>gcd</a:t>
            </a:r>
            <a:r>
              <a:rPr lang="en-US" dirty="0" smtClean="0"/>
              <a:t>(a, b) = </a:t>
            </a:r>
            <a:r>
              <a:rPr lang="en-US" dirty="0" err="1" smtClean="0"/>
              <a:t>gcd</a:t>
            </a:r>
            <a:r>
              <a:rPr lang="en-US" dirty="0" smtClean="0"/>
              <a:t>(b, r).</a:t>
            </a:r>
          </a:p>
          <a:p>
            <a:r>
              <a:rPr lang="en-US" b="1" dirty="0" smtClean="0"/>
              <a:t>Proof: </a:t>
            </a:r>
            <a:r>
              <a:rPr lang="en-US" dirty="0"/>
              <a:t>It is enough to show that the common divisors 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the same as the common divisors of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r</a:t>
            </a:r>
            <a:r>
              <a:rPr lang="en-US" dirty="0"/>
              <a:t>, for then they will also share the </a:t>
            </a:r>
            <a:r>
              <a:rPr lang="en-US" i="1" dirty="0"/>
              <a:t>greatest </a:t>
            </a:r>
            <a:r>
              <a:rPr lang="en-US" dirty="0"/>
              <a:t>common </a:t>
            </a:r>
            <a:r>
              <a:rPr lang="en-US" dirty="0" smtClean="0"/>
              <a:t>divisor. Suppose </a:t>
            </a:r>
            <a:r>
              <a:rPr lang="en-US" i="1" dirty="0" err="1"/>
              <a:t>d</a:t>
            </a:r>
            <a:r>
              <a:rPr lang="en-US" dirty="0" err="1"/>
              <a:t>|</a:t>
            </a:r>
            <a:r>
              <a:rPr lang="en-US" i="1" dirty="0" err="1"/>
              <a:t>a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d</a:t>
            </a:r>
            <a:r>
              <a:rPr lang="en-US" dirty="0" err="1"/>
              <a:t>|</a:t>
            </a:r>
            <a:r>
              <a:rPr lang="en-US" i="1" dirty="0" err="1"/>
              <a:t>b</a:t>
            </a:r>
            <a:r>
              <a:rPr lang="en-US" dirty="0"/>
              <a:t>. Then </a:t>
            </a:r>
            <a:r>
              <a:rPr lang="en-US" i="1" dirty="0" err="1"/>
              <a:t>d</a:t>
            </a:r>
            <a:r>
              <a:rPr lang="en-US" dirty="0" err="1"/>
              <a:t>|</a:t>
            </a:r>
            <a:r>
              <a:rPr lang="en-US" i="1" dirty="0" err="1"/>
              <a:t>a</a:t>
            </a:r>
            <a:r>
              <a:rPr lang="en-US" i="1" dirty="0"/>
              <a:t> </a:t>
            </a:r>
            <a:r>
              <a:rPr lang="en-US" dirty="0"/>
              <a:t>− </a:t>
            </a:r>
            <a:r>
              <a:rPr lang="en-US" i="1" dirty="0" err="1"/>
              <a:t>bq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r</a:t>
            </a:r>
            <a:r>
              <a:rPr lang="en-US" dirty="0"/>
              <a:t>. So any common divisor 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is also a common divisor of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 smtClean="0"/>
              <a:t>r</a:t>
            </a:r>
            <a:r>
              <a:rPr lang="en-US" dirty="0" smtClean="0"/>
              <a:t>. Suppose </a:t>
            </a:r>
            <a:r>
              <a:rPr lang="en-US" i="1" dirty="0" err="1"/>
              <a:t>d</a:t>
            </a:r>
            <a:r>
              <a:rPr lang="en-US" dirty="0" err="1"/>
              <a:t>|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d</a:t>
            </a:r>
            <a:r>
              <a:rPr lang="en-US" dirty="0" err="1"/>
              <a:t>|</a:t>
            </a:r>
            <a:r>
              <a:rPr lang="en-US" i="1" dirty="0" err="1"/>
              <a:t>r</a:t>
            </a:r>
            <a:r>
              <a:rPr lang="en-US" dirty="0"/>
              <a:t>. Then </a:t>
            </a:r>
            <a:r>
              <a:rPr lang="en-US" i="1" dirty="0" err="1"/>
              <a:t>d</a:t>
            </a:r>
            <a:r>
              <a:rPr lang="en-US" dirty="0" err="1"/>
              <a:t>|</a:t>
            </a:r>
            <a:r>
              <a:rPr lang="en-US" i="1" dirty="0" err="1"/>
              <a:t>bq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dirty="0"/>
              <a:t>So, any common divisor of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r </a:t>
            </a:r>
            <a:r>
              <a:rPr lang="en-US" dirty="0"/>
              <a:t>is a common divisor 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 smtClean="0"/>
              <a:t>. Therefore</a:t>
            </a:r>
            <a:r>
              <a:rPr lang="en-US" dirty="0"/>
              <a:t>,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 =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b,r</a:t>
            </a:r>
            <a:r>
              <a:rPr lang="en-US" dirty="0"/>
              <a:t>).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40543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796"/>
          </a:xfrm>
        </p:spPr>
        <p:txBody>
          <a:bodyPr/>
          <a:lstStyle/>
          <a:p>
            <a:pPr marL="27305" indent="-6350">
              <a:lnSpc>
                <a:spcPct val="110000"/>
              </a:lnSpc>
              <a:spcAft>
                <a:spcPts val="555"/>
              </a:spcAft>
            </a:pPr>
            <a:r>
              <a:rPr lang="en-US" b="1" dirty="0" smtClean="0"/>
              <a:t> Correctness: 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 correctness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28800"/>
            <a:ext cx="828692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65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609596"/>
          </a:xfrm>
        </p:spPr>
        <p:txBody>
          <a:bodyPr/>
          <a:lstStyle/>
          <a:p>
            <a:r>
              <a:rPr lang="en-US" dirty="0" err="1" smtClean="0"/>
              <a:t>gcd</a:t>
            </a:r>
            <a:r>
              <a:rPr lang="en-US" dirty="0" smtClean="0"/>
              <a:t>(123, 277)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7" y="2417768"/>
            <a:ext cx="7648363" cy="38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00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Euclid’s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Theorem: </a:t>
            </a:r>
            <a:r>
              <a:rPr lang="en-US" dirty="0" smtClean="0"/>
              <a:t>If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 </a:t>
            </a:r>
            <a:r>
              <a:rPr lang="en-US" dirty="0" smtClean="0"/>
              <a:t>are positive integers, then there exist integers </a:t>
            </a:r>
            <a:r>
              <a:rPr lang="en-US" i="1" dirty="0" smtClean="0"/>
              <a:t>s </a:t>
            </a:r>
            <a:r>
              <a:rPr lang="en-US" dirty="0" smtClean="0"/>
              <a:t>and</a:t>
            </a:r>
            <a:r>
              <a:rPr lang="en-US" i="1" dirty="0" smtClean="0"/>
              <a:t> t </a:t>
            </a:r>
            <a:r>
              <a:rPr lang="en-US" dirty="0" smtClean="0"/>
              <a:t>such that </a:t>
            </a:r>
            <a:r>
              <a:rPr lang="en-US" dirty="0" err="1" smtClean="0"/>
              <a:t>gcd</a:t>
            </a:r>
            <a:r>
              <a:rPr lang="en-US" dirty="0" smtClean="0"/>
              <a:t>(a, b) =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dirty="0" smtClean="0"/>
              <a:t>+ </a:t>
            </a:r>
            <a:r>
              <a:rPr lang="en-US" i="1" dirty="0" err="1" smtClean="0"/>
              <a:t>tb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Example: </a:t>
            </a:r>
            <a:r>
              <a:rPr lang="en-US" dirty="0" err="1"/>
              <a:t>gcd</a:t>
            </a:r>
            <a:r>
              <a:rPr lang="en-US" dirty="0"/>
              <a:t>(252</a:t>
            </a:r>
            <a:r>
              <a:rPr lang="en-US" i="1" dirty="0"/>
              <a:t>,</a:t>
            </a:r>
            <a:r>
              <a:rPr lang="en-US" dirty="0"/>
              <a:t>198) = 18 = 4 · 252 − 5 · </a:t>
            </a:r>
            <a:r>
              <a:rPr lang="en-US" dirty="0" smtClean="0"/>
              <a:t>198</a:t>
            </a:r>
          </a:p>
          <a:p>
            <a:endParaRPr lang="en-US" dirty="0"/>
          </a:p>
          <a:p>
            <a:r>
              <a:rPr lang="en-US" dirty="0" smtClean="0"/>
              <a:t>Now will </a:t>
            </a:r>
            <a:r>
              <a:rPr lang="en-US" dirty="0"/>
              <a:t>show a method for </a:t>
            </a:r>
            <a:r>
              <a:rPr lang="en-US" b="1" dirty="0"/>
              <a:t>computing </a:t>
            </a:r>
            <a:r>
              <a:rPr lang="en-US" b="1" i="1" dirty="0"/>
              <a:t>s </a:t>
            </a:r>
            <a:r>
              <a:rPr lang="en-US" b="1" dirty="0"/>
              <a:t>and </a:t>
            </a:r>
            <a:r>
              <a:rPr lang="en-US" b="1" i="1" dirty="0"/>
              <a:t>t </a:t>
            </a:r>
            <a:r>
              <a:rPr lang="en-US" dirty="0"/>
              <a:t>called the </a:t>
            </a:r>
            <a:r>
              <a:rPr lang="en-US" b="1" dirty="0" smtClean="0"/>
              <a:t>Extended </a:t>
            </a:r>
            <a:r>
              <a:rPr lang="en-US" b="1" dirty="0"/>
              <a:t>Euclidean </a:t>
            </a:r>
            <a:r>
              <a:rPr lang="en-US" b="1" dirty="0" smtClean="0"/>
              <a:t>Algorithm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2900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Euclid’s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Consider the steps of the Euclidean algorithm for </a:t>
            </a:r>
            <a:r>
              <a:rPr lang="en-US" sz="2400" dirty="0" err="1"/>
              <a:t>gcd</a:t>
            </a:r>
            <a:r>
              <a:rPr lang="en-US" sz="2400" dirty="0"/>
              <a:t>(252</a:t>
            </a:r>
            <a:r>
              <a:rPr lang="en-US" sz="2400" i="1" dirty="0"/>
              <a:t>,</a:t>
            </a:r>
            <a:r>
              <a:rPr lang="en-US" sz="2400" dirty="0"/>
              <a:t>198</a:t>
            </a:r>
            <a:r>
              <a:rPr lang="en-US" sz="2400" dirty="0" smtClean="0"/>
              <a:t>):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Isolate </a:t>
            </a:r>
            <a:r>
              <a:rPr lang="en-US" sz="2400" dirty="0"/>
              <a:t>the nonzero remainders in the above equations, substituting backwards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Therefore</a:t>
            </a:r>
            <a:r>
              <a:rPr lang="en-US" sz="2400" dirty="0"/>
              <a:t>, </a:t>
            </a:r>
            <a:r>
              <a:rPr lang="en-US" sz="2400" dirty="0" err="1"/>
              <a:t>gcd</a:t>
            </a:r>
            <a:r>
              <a:rPr lang="en-US" sz="2400" dirty="0"/>
              <a:t>(252</a:t>
            </a:r>
            <a:r>
              <a:rPr lang="en-US" sz="2400" i="1" dirty="0"/>
              <a:t>,</a:t>
            </a:r>
            <a:r>
              <a:rPr lang="en-US" sz="2400" dirty="0"/>
              <a:t>198) = 4 · 252 − 5 · 198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4283" r="34284" b="19126"/>
          <a:stretch/>
        </p:blipFill>
        <p:spPr>
          <a:xfrm>
            <a:off x="3200400" y="1905000"/>
            <a:ext cx="2667000" cy="1565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773" b="28487"/>
          <a:stretch/>
        </p:blipFill>
        <p:spPr>
          <a:xfrm>
            <a:off x="901615" y="4495800"/>
            <a:ext cx="8013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1:</a:t>
            </a:r>
            <a:br>
              <a:rPr lang="en-US" dirty="0" smtClean="0"/>
            </a:br>
            <a:r>
              <a:rPr lang="en-US" dirty="0" smtClean="0"/>
              <a:t>Divisibility and Modular Arithmetic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Lemma A: </a:t>
            </a:r>
            <a:r>
              <a:rPr lang="en-US" dirty="0" smtClean="0"/>
              <a:t>If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 </a:t>
            </a:r>
            <a:r>
              <a:rPr lang="en-US" dirty="0" smtClean="0"/>
              <a:t>are positive integers such as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a, b</a:t>
            </a:r>
            <a:r>
              <a:rPr lang="en-US" dirty="0" smtClean="0"/>
              <a:t>) = 1 and </a:t>
            </a:r>
            <a:r>
              <a:rPr lang="en-US" i="1" dirty="0" smtClean="0"/>
              <a:t>a </a:t>
            </a:r>
            <a:r>
              <a:rPr lang="en-US" dirty="0" smtClean="0"/>
              <a:t>| </a:t>
            </a:r>
            <a:r>
              <a:rPr lang="en-US" i="1" dirty="0" err="1" smtClean="0"/>
              <a:t>bc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</a:p>
          <a:p>
            <a:r>
              <a:rPr lang="en-US" i="1" dirty="0" smtClean="0"/>
              <a:t> </a:t>
            </a:r>
            <a:r>
              <a:rPr lang="en-US" b="1" dirty="0" smtClean="0"/>
              <a:t>Proof: </a:t>
            </a:r>
            <a:r>
              <a:rPr lang="en-US" dirty="0"/>
              <a:t>Using Extended Euclidean Algorithm, there exists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such that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 err="1"/>
              <a:t>tb</a:t>
            </a:r>
            <a:r>
              <a:rPr lang="en-US" i="1" dirty="0"/>
              <a:t> </a:t>
            </a:r>
            <a:r>
              <a:rPr lang="en-US" dirty="0"/>
              <a:t>= 1 </a:t>
            </a:r>
            <a:r>
              <a:rPr lang="en-US" dirty="0" smtClean="0"/>
              <a:t>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/>
              <a:t>). Multiplying by </a:t>
            </a:r>
            <a:r>
              <a:rPr lang="en-US" i="1" dirty="0"/>
              <a:t>c</a:t>
            </a:r>
            <a:r>
              <a:rPr lang="en-US" dirty="0"/>
              <a:t>, we get </a:t>
            </a:r>
            <a:r>
              <a:rPr lang="en-US" i="1" dirty="0"/>
              <a:t>sac </a:t>
            </a:r>
            <a:r>
              <a:rPr lang="en-US" dirty="0"/>
              <a:t>+ </a:t>
            </a:r>
            <a:r>
              <a:rPr lang="en-US" i="1" dirty="0"/>
              <a:t>tbc </a:t>
            </a:r>
            <a:r>
              <a:rPr lang="en-US" dirty="0"/>
              <a:t>= </a:t>
            </a:r>
            <a:r>
              <a:rPr lang="en-US" i="1" dirty="0"/>
              <a:t>c</a:t>
            </a:r>
            <a:r>
              <a:rPr lang="en-US" dirty="0"/>
              <a:t>. Since </a:t>
            </a:r>
            <a:r>
              <a:rPr lang="en-US" i="1" dirty="0" err="1"/>
              <a:t>a</a:t>
            </a:r>
            <a:r>
              <a:rPr lang="en-US" dirty="0" err="1"/>
              <a:t>|</a:t>
            </a:r>
            <a:r>
              <a:rPr lang="en-US" i="1" dirty="0" err="1"/>
              <a:t>bc</a:t>
            </a:r>
            <a:r>
              <a:rPr lang="en-US" i="1" dirty="0"/>
              <a:t> </a:t>
            </a:r>
            <a:r>
              <a:rPr lang="en-US" dirty="0"/>
              <a:t>then </a:t>
            </a:r>
            <a:r>
              <a:rPr lang="en-US" i="1" dirty="0" err="1"/>
              <a:t>a</a:t>
            </a:r>
            <a:r>
              <a:rPr lang="en-US" dirty="0" err="1"/>
              <a:t>|</a:t>
            </a:r>
            <a:r>
              <a:rPr lang="en-US" i="1" dirty="0" err="1"/>
              <a:t>tbc</a:t>
            </a:r>
            <a:r>
              <a:rPr lang="en-US" dirty="0"/>
              <a:t>. But then by the above equation since </a:t>
            </a:r>
            <a:r>
              <a:rPr lang="en-US" i="1" dirty="0" err="1"/>
              <a:t>a</a:t>
            </a:r>
            <a:r>
              <a:rPr lang="en-US" dirty="0" err="1"/>
              <a:t>|</a:t>
            </a:r>
            <a:r>
              <a:rPr lang="en-US" i="1" dirty="0" err="1"/>
              <a:t>sac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a</a:t>
            </a:r>
            <a:r>
              <a:rPr lang="en-US" dirty="0" err="1"/>
              <a:t>|</a:t>
            </a:r>
            <a:r>
              <a:rPr lang="en-US" i="1" dirty="0" err="1"/>
              <a:t>tbc</a:t>
            </a:r>
            <a:r>
              <a:rPr lang="en-US" dirty="0"/>
              <a:t>, we get that </a:t>
            </a:r>
            <a:r>
              <a:rPr lang="en-US" i="1" dirty="0" err="1"/>
              <a:t>a</a:t>
            </a:r>
            <a:r>
              <a:rPr lang="en-US" dirty="0" err="1"/>
              <a:t>|</a:t>
            </a:r>
            <a:r>
              <a:rPr lang="en-US" i="1" dirty="0" err="1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above Lemma generalizes to the </a:t>
            </a:r>
            <a:r>
              <a:rPr lang="en-US" dirty="0" smtClean="0"/>
              <a:t>following:</a:t>
            </a:r>
          </a:p>
          <a:p>
            <a:r>
              <a:rPr lang="en-US" b="1" dirty="0" smtClean="0"/>
              <a:t>Lemma B: </a:t>
            </a:r>
            <a:r>
              <a:rPr lang="en-US" dirty="0" smtClean="0"/>
              <a:t>If </a:t>
            </a:r>
            <a:r>
              <a:rPr lang="en-US" i="1" dirty="0" smtClean="0"/>
              <a:t>p </a:t>
            </a:r>
            <a:r>
              <a:rPr lang="en-US" dirty="0" smtClean="0"/>
              <a:t>is a prime and </a:t>
            </a:r>
            <a:r>
              <a:rPr lang="en-US" i="1" dirty="0" smtClean="0"/>
              <a:t>p </a:t>
            </a:r>
            <a:r>
              <a:rPr lang="en-US" dirty="0" smtClean="0"/>
              <a:t>|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/>
              <a:t> </a:t>
            </a:r>
            <a:r>
              <a:rPr lang="en-US" i="1" dirty="0" smtClean="0"/>
              <a:t>a</a:t>
            </a:r>
            <a:r>
              <a:rPr lang="en-US" i="1" baseline="-25000" dirty="0"/>
              <a:t>2</a:t>
            </a:r>
            <a:r>
              <a:rPr lang="en-US" i="1" dirty="0" smtClean="0"/>
              <a:t> … a</a:t>
            </a:r>
            <a:r>
              <a:rPr lang="en-US" i="1" baseline="-25000" dirty="0" smtClean="0"/>
              <a:t>n</a:t>
            </a:r>
            <a:r>
              <a:rPr lang="en-US" i="1" dirty="0"/>
              <a:t> </a:t>
            </a:r>
            <a:r>
              <a:rPr lang="en-US" dirty="0" smtClean="0"/>
              <a:t>where each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an integer, then, </a:t>
            </a:r>
            <a:r>
              <a:rPr lang="en-US" i="1" dirty="0" smtClean="0"/>
              <a:t>p </a:t>
            </a:r>
            <a:r>
              <a:rPr lang="en-US" dirty="0" smtClean="0"/>
              <a:t>|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for </a:t>
            </a:r>
            <a:r>
              <a:rPr lang="en-US" b="1" dirty="0" smtClean="0"/>
              <a:t>some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9333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Both Sides of a Congruence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have seen, we can’t always divide both sides of a congruence by the same integer, even if it is non-zero.</a:t>
            </a:r>
          </a:p>
          <a:p>
            <a:r>
              <a:rPr lang="en-US" dirty="0"/>
              <a:t>For example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6 </a:t>
            </a:r>
            <a:r>
              <a:rPr lang="en-US" dirty="0"/>
              <a:t>≡ 12 (mod 6), but </a:t>
            </a:r>
            <a:r>
              <a:rPr lang="en-US" dirty="0" smtClean="0"/>
              <a:t>36 ≡ </a:t>
            </a:r>
            <a:r>
              <a:rPr lang="en-US" dirty="0"/>
              <a:t>6 (mod 6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14 ≡ 8 (mod 6), but </a:t>
            </a:r>
            <a:r>
              <a:rPr lang="en-US" dirty="0" smtClean="0"/>
              <a:t>76</a:t>
            </a:r>
            <a:r>
              <a:rPr lang="en-US" dirty="0"/>
              <a:t>≡ 4 (mod 6</a:t>
            </a:r>
            <a:r>
              <a:rPr lang="en-US" dirty="0" smtClean="0"/>
              <a:t>).</a:t>
            </a:r>
          </a:p>
          <a:p>
            <a:r>
              <a:rPr lang="en-US" dirty="0"/>
              <a:t>However, we can divide by appropriate integers </a:t>
            </a:r>
            <a:r>
              <a:rPr lang="en-US" i="1" dirty="0"/>
              <a:t>c</a:t>
            </a:r>
            <a:r>
              <a:rPr lang="en-US" dirty="0"/>
              <a:t>, as long as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i="1" dirty="0" smtClean="0"/>
              <a:t>, m</a:t>
            </a:r>
            <a:r>
              <a:rPr lang="en-US" dirty="0"/>
              <a:t>) = </a:t>
            </a:r>
            <a:r>
              <a:rPr lang="en-US" dirty="0" smtClean="0"/>
              <a:t>1:</a:t>
            </a:r>
          </a:p>
          <a:p>
            <a:r>
              <a:rPr lang="en-US" b="1" dirty="0" smtClean="0"/>
              <a:t>Theorem: </a:t>
            </a:r>
            <a:r>
              <a:rPr lang="en-US" dirty="0" smtClean="0"/>
              <a:t>Let </a:t>
            </a:r>
            <a:r>
              <a:rPr lang="en-US" i="1" dirty="0" smtClean="0"/>
              <a:t>m </a:t>
            </a:r>
            <a:r>
              <a:rPr lang="en-US" dirty="0" smtClean="0"/>
              <a:t>be a positive integer and let </a:t>
            </a:r>
            <a:r>
              <a:rPr lang="en-US" i="1" dirty="0" smtClean="0"/>
              <a:t>a, b </a:t>
            </a:r>
            <a:r>
              <a:rPr lang="en-US" dirty="0" smtClean="0"/>
              <a:t>and </a:t>
            </a:r>
            <a:r>
              <a:rPr lang="en-US" i="1" dirty="0" smtClean="0"/>
              <a:t>c </a:t>
            </a:r>
            <a:r>
              <a:rPr lang="en-US" dirty="0" smtClean="0"/>
              <a:t>be integers. If </a:t>
            </a:r>
            <a:r>
              <a:rPr lang="en-US" i="1" dirty="0" smtClean="0"/>
              <a:t>ac </a:t>
            </a:r>
            <a:r>
              <a:rPr lang="en-US" dirty="0" smtClean="0"/>
              <a:t>≡ </a:t>
            </a:r>
            <a:r>
              <a:rPr lang="en-US" i="1" dirty="0" err="1" smtClean="0"/>
              <a:t>bc</a:t>
            </a:r>
            <a:r>
              <a:rPr lang="en-US" i="1" dirty="0"/>
              <a:t> </a:t>
            </a:r>
            <a:r>
              <a:rPr lang="en-US" dirty="0" smtClean="0"/>
              <a:t>(mod </a:t>
            </a:r>
            <a:r>
              <a:rPr lang="en-US" i="1" dirty="0" smtClean="0"/>
              <a:t>m</a:t>
            </a:r>
            <a:r>
              <a:rPr lang="en-US" dirty="0" smtClean="0"/>
              <a:t>) and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c, m</a:t>
            </a:r>
            <a:r>
              <a:rPr lang="en-US" dirty="0" smtClean="0"/>
              <a:t>) = 1, then </a:t>
            </a:r>
            <a:r>
              <a:rPr lang="en-US" i="1" dirty="0" smtClean="0"/>
              <a:t>a </a:t>
            </a:r>
            <a:r>
              <a:rPr lang="en-US" dirty="0"/>
              <a:t>≡ </a:t>
            </a:r>
            <a:r>
              <a:rPr lang="en-US" i="1" dirty="0" smtClean="0"/>
              <a:t>b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 smtClean="0"/>
              <a:t>).</a:t>
            </a:r>
          </a:p>
          <a:p>
            <a:r>
              <a:rPr lang="en-US" b="1" dirty="0"/>
              <a:t>Proof</a:t>
            </a:r>
            <a:r>
              <a:rPr lang="en-US" dirty="0"/>
              <a:t>: Since </a:t>
            </a:r>
            <a:r>
              <a:rPr lang="en-US" i="1" dirty="0"/>
              <a:t>ac </a:t>
            </a:r>
            <a:r>
              <a:rPr lang="en-US" dirty="0"/>
              <a:t>≡ </a:t>
            </a:r>
            <a:r>
              <a:rPr lang="en-US" i="1" dirty="0" err="1"/>
              <a:t>bc</a:t>
            </a:r>
            <a:r>
              <a:rPr lang="en-US" i="1" dirty="0"/>
              <a:t>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 we have that </a:t>
            </a:r>
            <a:r>
              <a:rPr lang="en-US" i="1" dirty="0" err="1"/>
              <a:t>m</a:t>
            </a:r>
            <a:r>
              <a:rPr lang="en-US" dirty="0" err="1"/>
              <a:t>|</a:t>
            </a:r>
            <a:r>
              <a:rPr lang="en-US" i="1" dirty="0" err="1"/>
              <a:t>ac</a:t>
            </a:r>
            <a:r>
              <a:rPr lang="en-US" i="1" dirty="0"/>
              <a:t> </a:t>
            </a:r>
            <a:r>
              <a:rPr lang="en-US" dirty="0"/>
              <a:t>− </a:t>
            </a:r>
            <a:r>
              <a:rPr lang="en-US" i="1" dirty="0" err="1"/>
              <a:t>bc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b</a:t>
            </a:r>
            <a:r>
              <a:rPr lang="en-US" dirty="0"/>
              <a:t>). By Lemma A, 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i="1" dirty="0" smtClean="0"/>
              <a:t>, m</a:t>
            </a:r>
            <a:r>
              <a:rPr lang="en-US" dirty="0"/>
              <a:t>) = 1, we have that </a:t>
            </a:r>
            <a:r>
              <a:rPr lang="en-US" i="1" dirty="0"/>
              <a:t>c</a:t>
            </a:r>
            <a:r>
              <a:rPr lang="en-US" dirty="0"/>
              <a:t>|(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b</a:t>
            </a:r>
            <a:r>
              <a:rPr lang="en-US" dirty="0"/>
              <a:t>). This gives </a:t>
            </a:r>
            <a:r>
              <a:rPr lang="en-US" i="1" dirty="0"/>
              <a:t>a </a:t>
            </a:r>
            <a:r>
              <a:rPr lang="en-US" dirty="0"/>
              <a:t>≡ </a:t>
            </a:r>
            <a:r>
              <a:rPr lang="en-US" i="1" dirty="0"/>
              <a:t>b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9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Congruence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Definition: </a:t>
                </a:r>
                <a:r>
                  <a:rPr lang="en-US" dirty="0" smtClean="0"/>
                  <a:t>Let </a:t>
                </a:r>
                <a:r>
                  <a:rPr lang="en-US" i="1" dirty="0"/>
                  <a:t>m </a:t>
                </a:r>
                <a:r>
                  <a:rPr lang="en-US" dirty="0"/>
                  <a:t>be a positive integer,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 </a:t>
                </a:r>
                <a:r>
                  <a:rPr lang="en-US" dirty="0"/>
                  <a:t>be integers and </a:t>
                </a:r>
                <a:r>
                  <a:rPr lang="en-US" i="1" dirty="0"/>
                  <a:t>x </a:t>
                </a:r>
                <a:r>
                  <a:rPr lang="en-US" dirty="0"/>
                  <a:t>be a variable. The following congruence is called a </a:t>
                </a:r>
                <a:r>
                  <a:rPr lang="en-US" b="1" dirty="0"/>
                  <a:t>linear congruence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ax </a:t>
                </a:r>
                <a:r>
                  <a:rPr lang="en-US" dirty="0"/>
                  <a:t>≡ </a:t>
                </a:r>
                <a:r>
                  <a:rPr lang="en-US" i="1" dirty="0"/>
                  <a:t>b </a:t>
                </a:r>
                <a:r>
                  <a:rPr lang="en-US" dirty="0"/>
                  <a:t>(mod </a:t>
                </a:r>
                <a:r>
                  <a:rPr lang="en-US" i="1" dirty="0"/>
                  <a:t>m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.</a:t>
                </a:r>
              </a:p>
              <a:p>
                <a:r>
                  <a:rPr lang="en-US" dirty="0"/>
                  <a:t>How can </a:t>
                </a:r>
                <a:r>
                  <a:rPr lang="en-US" dirty="0" smtClean="0"/>
                  <a:t>it be solved, </a:t>
                </a:r>
                <a:r>
                  <a:rPr lang="en-US" dirty="0"/>
                  <a:t>i.e</a:t>
                </a:r>
                <a:r>
                  <a:rPr lang="en-US" dirty="0" smtClean="0"/>
                  <a:t>., </a:t>
                </a:r>
                <a:r>
                  <a:rPr lang="en-US" dirty="0"/>
                  <a:t>find all integers </a:t>
                </a:r>
                <a:r>
                  <a:rPr lang="en-US" i="1" dirty="0"/>
                  <a:t>x </a:t>
                </a:r>
                <a:r>
                  <a:rPr lang="en-US" dirty="0"/>
                  <a:t>that satisfy it?</a:t>
                </a:r>
              </a:p>
              <a:p>
                <a:r>
                  <a:rPr lang="en-US" dirty="0"/>
                  <a:t>One possible method is to multiply both sides of the congruence by an inverse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i="1" dirty="0"/>
                  <a:t>a </a:t>
                </a:r>
                <a:r>
                  <a:rPr lang="en-US" dirty="0"/>
                  <a:t>(mod </a:t>
                </a:r>
                <a:r>
                  <a:rPr lang="en-US" i="1" dirty="0"/>
                  <a:t>m</a:t>
                </a:r>
                <a:r>
                  <a:rPr lang="en-US" dirty="0"/>
                  <a:t>) if one such inverse exists: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is an </a:t>
                </a:r>
                <a:r>
                  <a:rPr lang="en-US" b="1" dirty="0"/>
                  <a:t>inverse</a:t>
                </a:r>
                <a:r>
                  <a:rPr lang="en-US" dirty="0"/>
                  <a:t> of </a:t>
                </a:r>
                <a:r>
                  <a:rPr lang="en-US" i="1" dirty="0"/>
                  <a:t>a </a:t>
                </a:r>
                <a:r>
                  <a:rPr lang="en-US" dirty="0"/>
                  <a:t>(mod </a:t>
                </a:r>
                <a:r>
                  <a:rPr lang="en-US" i="1" dirty="0"/>
                  <a:t>m</a:t>
                </a:r>
                <a:r>
                  <a:rPr lang="en-US" dirty="0"/>
                  <a:t>)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i="1" dirty="0" smtClean="0"/>
                  <a:t>a </a:t>
                </a:r>
                <a:r>
                  <a:rPr lang="en-US" dirty="0"/>
                  <a:t>≡ 1 (mod </a:t>
                </a:r>
                <a:r>
                  <a:rPr lang="en-US" i="1" dirty="0"/>
                  <a:t>m</a:t>
                </a:r>
                <a:r>
                  <a:rPr lang="en-US" dirty="0" smtClean="0"/>
                  <a:t>).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170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67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Congruence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Example</a:t>
            </a:r>
            <a:r>
              <a:rPr lang="en-US" b="1" dirty="0" smtClean="0"/>
              <a:t>: </a:t>
            </a:r>
            <a:r>
              <a:rPr lang="en-US" dirty="0" smtClean="0"/>
              <a:t>5 </a:t>
            </a:r>
            <a:r>
              <a:rPr lang="en-US" dirty="0"/>
              <a:t>is an inverse of 3 (mod 7), since 5 · 3 ≡ 15 ≡ 1 (mod 7</a:t>
            </a:r>
            <a:r>
              <a:rPr lang="en-US" dirty="0" smtClean="0"/>
              <a:t>). Using this we can solve: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Substitute </a:t>
            </a:r>
            <a:r>
              <a:rPr lang="en-US" dirty="0"/>
              <a:t>back into the original linear congruence to check that 6 is a solution:</a:t>
            </a:r>
          </a:p>
          <a:p>
            <a:pPr marL="0" indent="0" algn="ctr">
              <a:buNone/>
            </a:pPr>
            <a:r>
              <a:rPr lang="en-US" dirty="0"/>
              <a:t>3 · 6 ≡ 18 ≡ 4 (mod 7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But how do we compute the inverses (mod </a:t>
            </a:r>
            <a:r>
              <a:rPr lang="en-US" i="1" dirty="0" smtClean="0"/>
              <a:t>m</a:t>
            </a:r>
            <a:r>
              <a:rPr lang="en-US" dirty="0" smtClean="0"/>
              <a:t>)?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2537" r="32537" b="13773"/>
          <a:stretch/>
        </p:blipFill>
        <p:spPr>
          <a:xfrm>
            <a:off x="2895599" y="2438400"/>
            <a:ext cx="3124201" cy="18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7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Inverses Modulo </a:t>
            </a:r>
            <a:r>
              <a:rPr lang="en-US" i="1" dirty="0" smtClean="0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Theorem: </a:t>
            </a:r>
            <a:r>
              <a:rPr lang="en-US" dirty="0" smtClean="0"/>
              <a:t>If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are relatively prime integers with </a:t>
            </a:r>
            <a:r>
              <a:rPr lang="en-US" i="1" dirty="0"/>
              <a:t>m</a:t>
            </a:r>
            <a:r>
              <a:rPr lang="en-US" dirty="0"/>
              <a:t> &gt; 1, then an inverse of </a:t>
            </a:r>
            <a:r>
              <a:rPr lang="en-US" dirty="0" smtClean="0"/>
              <a:t>a modulo </a:t>
            </a:r>
            <a:r>
              <a:rPr lang="en-US" dirty="0"/>
              <a:t>m exists. Furthermore, this inverse is unique modulo 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Proof: </a:t>
            </a:r>
            <a:r>
              <a:rPr lang="en-US" dirty="0"/>
              <a:t>By Theorem A, 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a,m</a:t>
            </a:r>
            <a:r>
              <a:rPr lang="en-US" dirty="0"/>
              <a:t>) = 1, there exists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such </a:t>
            </a:r>
            <a:r>
              <a:rPr lang="en-US" dirty="0" smtClean="0"/>
              <a:t>that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dirty="0"/>
              <a:t>+ </a:t>
            </a:r>
            <a:r>
              <a:rPr lang="en-US" i="1" dirty="0"/>
              <a:t>tm </a:t>
            </a:r>
            <a:r>
              <a:rPr lang="en-US" dirty="0"/>
              <a:t>= 1</a:t>
            </a:r>
            <a:r>
              <a:rPr lang="en-US" i="1" dirty="0" smtClean="0"/>
              <a:t>. </a:t>
            </a:r>
            <a:r>
              <a:rPr lang="en-US" dirty="0" smtClean="0"/>
              <a:t>This </a:t>
            </a:r>
            <a:r>
              <a:rPr lang="en-US" dirty="0"/>
              <a:t>implies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tm </a:t>
            </a:r>
            <a:r>
              <a:rPr lang="en-US" dirty="0"/>
              <a:t>≡ 1 (mod 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i="1" dirty="0"/>
              <a:t>. </a:t>
            </a:r>
            <a:r>
              <a:rPr lang="en-US" dirty="0"/>
              <a:t>Since </a:t>
            </a:r>
            <a:r>
              <a:rPr lang="en-US" i="1" dirty="0"/>
              <a:t>tm </a:t>
            </a:r>
            <a:r>
              <a:rPr lang="en-US" dirty="0"/>
              <a:t>≡ 0 (mod </a:t>
            </a:r>
            <a:r>
              <a:rPr lang="en-US" i="1" dirty="0"/>
              <a:t>m</a:t>
            </a:r>
            <a:r>
              <a:rPr lang="en-US" dirty="0"/>
              <a:t>), so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dirty="0"/>
              <a:t>≡ 1 (mod </a:t>
            </a:r>
            <a:r>
              <a:rPr lang="en-US" i="1" dirty="0"/>
              <a:t>m</a:t>
            </a:r>
            <a:r>
              <a:rPr lang="en-US" dirty="0"/>
              <a:t>), which implies </a:t>
            </a:r>
            <a:r>
              <a:rPr lang="en-US" i="1" dirty="0"/>
              <a:t>s </a:t>
            </a:r>
            <a:r>
              <a:rPr lang="en-US" dirty="0"/>
              <a:t>is an inverse of </a:t>
            </a:r>
            <a:r>
              <a:rPr lang="en-US" i="1" dirty="0"/>
              <a:t>a </a:t>
            </a:r>
            <a:r>
              <a:rPr lang="en-US" dirty="0"/>
              <a:t>modulo </a:t>
            </a:r>
            <a:r>
              <a:rPr lang="en-US" i="1" dirty="0"/>
              <a:t>m</a:t>
            </a:r>
            <a:r>
              <a:rPr lang="en-US" dirty="0" smtClean="0"/>
              <a:t>. It </a:t>
            </a:r>
            <a:r>
              <a:rPr lang="en-US" dirty="0"/>
              <a:t>remains to show that this inverse is unique modulo </a:t>
            </a:r>
            <a:r>
              <a:rPr lang="en-US" i="1" dirty="0"/>
              <a:t>m</a:t>
            </a:r>
            <a:r>
              <a:rPr lang="en-US" dirty="0"/>
              <a:t>. Suppose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s</a:t>
            </a:r>
            <a:r>
              <a:rPr lang="en-US" baseline="30000" dirty="0"/>
              <a:t>0 </a:t>
            </a:r>
            <a:r>
              <a:rPr lang="en-US" dirty="0"/>
              <a:t>are inverses of </a:t>
            </a:r>
            <a:r>
              <a:rPr lang="en-US" i="1" dirty="0"/>
              <a:t>a </a:t>
            </a:r>
            <a:r>
              <a:rPr lang="en-US" dirty="0"/>
              <a:t>modulo </a:t>
            </a:r>
            <a:r>
              <a:rPr lang="en-US" i="1" dirty="0"/>
              <a:t>m</a:t>
            </a:r>
            <a:r>
              <a:rPr lang="en-US" dirty="0"/>
              <a:t>. Then</a:t>
            </a:r>
            <a:r>
              <a:rPr lang="en-US" dirty="0" smtClean="0"/>
              <a:t>,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dirty="0"/>
              <a:t>≡ 1 ≡ </a:t>
            </a:r>
            <a:r>
              <a:rPr lang="en-US" i="1" dirty="0"/>
              <a:t>s</a:t>
            </a:r>
            <a:r>
              <a:rPr lang="en-US" baseline="30000" dirty="0"/>
              <a:t>0</a:t>
            </a:r>
            <a:r>
              <a:rPr lang="en-US" i="1" dirty="0"/>
              <a:t>a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 smtClean="0"/>
              <a:t>)</a:t>
            </a:r>
            <a:r>
              <a:rPr lang="en-US" i="1" dirty="0" smtClean="0"/>
              <a:t>. </a:t>
            </a:r>
            <a:r>
              <a:rPr lang="en-US" dirty="0" smtClean="0"/>
              <a:t>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a,m</a:t>
            </a:r>
            <a:r>
              <a:rPr lang="en-US" dirty="0"/>
              <a:t>) = 1, by Theorem B, we can divide both sides of the congruence by </a:t>
            </a:r>
            <a:r>
              <a:rPr lang="en-US" i="1" dirty="0"/>
              <a:t>a</a:t>
            </a:r>
            <a:r>
              <a:rPr lang="en-US" dirty="0"/>
              <a:t>, obtaining </a:t>
            </a:r>
            <a:r>
              <a:rPr lang="en-US" i="1" dirty="0"/>
              <a:t>s </a:t>
            </a:r>
            <a:r>
              <a:rPr lang="en-US" dirty="0"/>
              <a:t>≡ </a:t>
            </a:r>
            <a:r>
              <a:rPr lang="en-US" i="1" dirty="0"/>
              <a:t>s</a:t>
            </a:r>
            <a:r>
              <a:rPr lang="en-US" baseline="30000" dirty="0"/>
              <a:t>0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 smtClean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506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Inverses Modulo </a:t>
            </a:r>
            <a:r>
              <a:rPr lang="en-US" i="1" dirty="0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Example: </a:t>
            </a:r>
            <a:r>
              <a:rPr lang="en-US" dirty="0" smtClean="0"/>
              <a:t>Inverse of 24 modulo 7. Applying </a:t>
            </a:r>
            <a:r>
              <a:rPr lang="en-US" dirty="0"/>
              <a:t>the extended Euclidean </a:t>
            </a:r>
            <a:r>
              <a:rPr lang="en-US" dirty="0" smtClean="0"/>
              <a:t>Algorithm: </a:t>
            </a:r>
          </a:p>
          <a:p>
            <a:pPr marL="0" indent="0" algn="ctr">
              <a:buNone/>
            </a:pPr>
            <a:r>
              <a:rPr lang="en-US" dirty="0" smtClean="0"/>
              <a:t>24 = 3x7 + 3</a:t>
            </a:r>
          </a:p>
          <a:p>
            <a:pPr marL="0" indent="0" algn="ctr">
              <a:buNone/>
            </a:pPr>
            <a:r>
              <a:rPr lang="en-US" dirty="0" smtClean="0"/>
              <a:t>7 = 2x3 + 1</a:t>
            </a:r>
          </a:p>
          <a:p>
            <a:pPr marL="0" indent="0" algn="ctr">
              <a:buNone/>
            </a:pPr>
            <a:r>
              <a:rPr lang="en-US" dirty="0" smtClean="0"/>
              <a:t>3 = 3x1 + 0</a:t>
            </a:r>
          </a:p>
          <a:p>
            <a:r>
              <a:rPr lang="en-US" dirty="0" smtClean="0"/>
              <a:t>Using </a:t>
            </a:r>
            <a:r>
              <a:rPr lang="en-US" dirty="0"/>
              <a:t>backward </a:t>
            </a:r>
            <a:r>
              <a:rPr lang="en-US" dirty="0" smtClean="0"/>
              <a:t>substitution:</a:t>
            </a:r>
          </a:p>
          <a:p>
            <a:pPr marL="0" indent="0" algn="ctr">
              <a:buNone/>
            </a:pPr>
            <a:r>
              <a:rPr lang="en-US" dirty="0"/>
              <a:t>1 = 7 − 2 · 3 = 7 − 2 · (24 − 3 · 7) = −2 · 24 + 7 · 7</a:t>
            </a:r>
            <a:r>
              <a:rPr lang="en-US" i="1" dirty="0" smtClean="0"/>
              <a:t>.</a:t>
            </a:r>
          </a:p>
          <a:p>
            <a:r>
              <a:rPr lang="en-US" dirty="0"/>
              <a:t>So </a:t>
            </a:r>
            <a:r>
              <a:rPr lang="en-US" i="1" dirty="0"/>
              <a:t>s </a:t>
            </a:r>
            <a:r>
              <a:rPr lang="en-US" dirty="0"/>
              <a:t>= −2 and </a:t>
            </a:r>
            <a:r>
              <a:rPr lang="en-US" i="1" dirty="0"/>
              <a:t>t </a:t>
            </a:r>
            <a:r>
              <a:rPr lang="en-US" dirty="0"/>
              <a:t>= 7</a:t>
            </a:r>
            <a:r>
              <a:rPr lang="en-US" dirty="0" smtClean="0"/>
              <a:t>. </a:t>
            </a:r>
          </a:p>
          <a:p>
            <a:pPr marL="0" indent="0" algn="ctr">
              <a:buNone/>
            </a:pPr>
            <a:r>
              <a:rPr lang="en-US" dirty="0" smtClean="0"/>
              <a:t>−</a:t>
            </a:r>
            <a:r>
              <a:rPr lang="en-US" dirty="0"/>
              <a:t>2 · 24 ≡ 1 (mod 7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 </a:t>
            </a:r>
            <a:r>
              <a:rPr lang="en-US" dirty="0"/>
              <a:t>use as an inverse of 24 modulo 7, any integer equivalent to −2 modulo 7, such as: </a:t>
            </a:r>
            <a:r>
              <a:rPr lang="en-US" i="1" dirty="0"/>
              <a:t>...,</a:t>
            </a:r>
            <a:r>
              <a:rPr lang="en-US" dirty="0"/>
              <a:t>−9</a:t>
            </a:r>
            <a:r>
              <a:rPr lang="en-US" i="1" dirty="0"/>
              <a:t>,</a:t>
            </a:r>
            <a:r>
              <a:rPr lang="en-US" dirty="0"/>
              <a:t>−2</a:t>
            </a:r>
            <a:r>
              <a:rPr lang="en-US" i="1" dirty="0"/>
              <a:t>,</a:t>
            </a:r>
            <a:r>
              <a:rPr lang="en-US" dirty="0"/>
              <a:t>5</a:t>
            </a:r>
            <a:r>
              <a:rPr lang="en-US" i="1" dirty="0"/>
              <a:t>,</a:t>
            </a:r>
            <a:r>
              <a:rPr lang="en-US" dirty="0"/>
              <a:t>12</a:t>
            </a:r>
            <a:r>
              <a:rPr lang="en-US" i="1" dirty="0"/>
              <a:t>,</a:t>
            </a:r>
            <a:r>
              <a:rPr lang="en-US" dirty="0"/>
              <a:t>19</a:t>
            </a:r>
            <a:r>
              <a:rPr lang="en-US" i="1" dirty="0"/>
              <a:t>,...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56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System of Congruencies: 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8005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Chinese Mathematician asked in the first century:</a:t>
            </a:r>
          </a:p>
          <a:p>
            <a:pPr lvl="1"/>
            <a:r>
              <a:rPr lang="en-US" i="1" dirty="0"/>
              <a:t>There are certain things whose number is unknown. When divided by </a:t>
            </a:r>
            <a:r>
              <a:rPr lang="en-US" dirty="0"/>
              <a:t>3</a:t>
            </a:r>
            <a:r>
              <a:rPr lang="en-US" i="1" dirty="0"/>
              <a:t>, the remainder is </a:t>
            </a:r>
            <a:r>
              <a:rPr lang="en-US" dirty="0"/>
              <a:t>2</a:t>
            </a:r>
            <a:r>
              <a:rPr lang="en-US" i="1" dirty="0"/>
              <a:t>; when divided by </a:t>
            </a:r>
            <a:r>
              <a:rPr lang="en-US" dirty="0"/>
              <a:t>5 </a:t>
            </a:r>
            <a:r>
              <a:rPr lang="en-US" i="1" dirty="0"/>
              <a:t>the remainder is </a:t>
            </a:r>
            <a:r>
              <a:rPr lang="en-US" dirty="0"/>
              <a:t>3</a:t>
            </a:r>
            <a:r>
              <a:rPr lang="en-US" i="1" dirty="0"/>
              <a:t>; and when divided by </a:t>
            </a:r>
            <a:r>
              <a:rPr lang="en-US" dirty="0"/>
              <a:t>7</a:t>
            </a:r>
            <a:r>
              <a:rPr lang="en-US" i="1" dirty="0"/>
              <a:t>, the remainder is </a:t>
            </a:r>
            <a:r>
              <a:rPr lang="en-US" dirty="0"/>
              <a:t>2</a:t>
            </a:r>
            <a:r>
              <a:rPr lang="en-US" i="1" dirty="0"/>
              <a:t>. What will be the number of things?</a:t>
            </a:r>
            <a:endParaRPr lang="en-US" dirty="0"/>
          </a:p>
          <a:p>
            <a:r>
              <a:rPr lang="en-US" dirty="0"/>
              <a:t>This puzzle is asking for the solution of the following system of </a:t>
            </a:r>
            <a:r>
              <a:rPr lang="en-US" dirty="0" smtClean="0"/>
              <a:t>congruencies:</a:t>
            </a:r>
          </a:p>
          <a:p>
            <a:pPr marL="0" indent="0" algn="ctr">
              <a:buNone/>
            </a:pP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≡ </a:t>
            </a:r>
            <a:r>
              <a:rPr lang="en-US" dirty="0" smtClean="0"/>
              <a:t>2 (mod 3)</a:t>
            </a:r>
          </a:p>
          <a:p>
            <a:pPr marL="0" indent="0" algn="ctr">
              <a:buNone/>
            </a:pPr>
            <a:r>
              <a:rPr lang="en-US" i="1" dirty="0"/>
              <a:t>x</a:t>
            </a:r>
            <a:r>
              <a:rPr lang="en-US" dirty="0"/>
              <a:t> ≡ </a:t>
            </a:r>
            <a:r>
              <a:rPr lang="en-US" dirty="0" smtClean="0"/>
              <a:t>3 </a:t>
            </a:r>
            <a:r>
              <a:rPr lang="en-US" dirty="0"/>
              <a:t>(mod </a:t>
            </a:r>
            <a:r>
              <a:rPr lang="en-US" dirty="0" smtClean="0"/>
              <a:t>5)</a:t>
            </a: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≡ 2</a:t>
            </a:r>
            <a:r>
              <a:rPr lang="en-US" dirty="0" smtClean="0"/>
              <a:t> </a:t>
            </a:r>
            <a:r>
              <a:rPr lang="en-US" dirty="0"/>
              <a:t>(mod </a:t>
            </a:r>
            <a:r>
              <a:rPr lang="en-US" dirty="0" smtClean="0"/>
              <a:t>7)</a:t>
            </a:r>
          </a:p>
          <a:p>
            <a:r>
              <a:rPr lang="en-US" dirty="0" smtClean="0"/>
              <a:t>The </a:t>
            </a:r>
            <a:r>
              <a:rPr lang="en-US" dirty="0"/>
              <a:t>Chinese Remainder Theorem establishes that when the moduli are pairwise relatively prime, we can solve such as system of linear </a:t>
            </a:r>
            <a:r>
              <a:rPr lang="en-US" dirty="0" smtClean="0"/>
              <a:t>congruencies </a:t>
            </a:r>
            <a:r>
              <a:rPr lang="en-US" dirty="0"/>
              <a:t>uniquely module the product of the </a:t>
            </a:r>
            <a:r>
              <a:rPr lang="en-US" dirty="0" smtClean="0"/>
              <a:t>moduli.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88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Theorem (Chinese Remainder Theorem): </a:t>
            </a:r>
            <a:r>
              <a:rPr lang="en-US" dirty="0" smtClean="0"/>
              <a:t>Let </a:t>
            </a:r>
            <a:r>
              <a:rPr lang="en-US" i="1" dirty="0" smtClean="0"/>
              <a:t>m</a:t>
            </a:r>
            <a:r>
              <a:rPr lang="en-US" i="1" baseline="-25000" dirty="0" smtClean="0"/>
              <a:t>1</a:t>
            </a:r>
            <a:r>
              <a:rPr lang="en-US" i="1" dirty="0" smtClean="0"/>
              <a:t> m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i="1" dirty="0"/>
              <a:t>…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be pairwise relatively prime positive integers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 a</a:t>
            </a:r>
            <a:r>
              <a:rPr lang="en-US" i="1" baseline="-25000" dirty="0"/>
              <a:t>2</a:t>
            </a:r>
            <a:r>
              <a:rPr lang="en-US" i="1" dirty="0"/>
              <a:t> … a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 smtClean="0"/>
              <a:t>be arbitrary integers. Then, the system </a:t>
            </a:r>
            <a:r>
              <a:rPr lang="en-US" dirty="0"/>
              <a:t>of congruencies:</a:t>
            </a:r>
          </a:p>
          <a:p>
            <a:pPr marL="0" indent="0" algn="ctr">
              <a:buNone/>
            </a:pPr>
            <a:r>
              <a:rPr lang="en-US" i="1" dirty="0"/>
              <a:t>x</a:t>
            </a:r>
            <a:r>
              <a:rPr lang="en-US" dirty="0"/>
              <a:t> ≡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 smtClean="0"/>
              <a:t>(mod </a:t>
            </a:r>
            <a:r>
              <a:rPr lang="en-US" i="1" dirty="0" smtClean="0"/>
              <a:t>m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x</a:t>
            </a:r>
            <a:r>
              <a:rPr lang="en-US" dirty="0"/>
              <a:t> ≡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(mod </a:t>
            </a:r>
            <a:r>
              <a:rPr lang="en-US" i="1" dirty="0" smtClean="0"/>
              <a:t>m</a:t>
            </a:r>
            <a:r>
              <a:rPr lang="en-US" i="1" baseline="-25000" dirty="0"/>
              <a:t>2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x</a:t>
            </a:r>
            <a:r>
              <a:rPr lang="en-US" dirty="0"/>
              <a:t> ≡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(mod </a:t>
            </a:r>
            <a:r>
              <a:rPr lang="en-US" i="1" dirty="0" smtClean="0"/>
              <a:t>a</a:t>
            </a:r>
            <a:r>
              <a:rPr lang="en-US" i="1" baseline="-25000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has a unique solution module </a:t>
            </a:r>
            <a:r>
              <a:rPr lang="en-US" i="1" dirty="0" smtClean="0"/>
              <a:t>m </a:t>
            </a:r>
            <a:r>
              <a:rPr lang="en-US" dirty="0" smtClean="0"/>
              <a:t>= 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i="1" dirty="0"/>
              <a:t> …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That is, there is a solution 0 ≤ </a:t>
            </a:r>
            <a:r>
              <a:rPr lang="en-US" i="1" dirty="0" smtClean="0"/>
              <a:t>x </a:t>
            </a:r>
            <a:r>
              <a:rPr lang="en-US" dirty="0" smtClean="0"/>
              <a:t>≤ </a:t>
            </a:r>
            <a:r>
              <a:rPr lang="en-US" i="1" dirty="0" smtClean="0"/>
              <a:t>m, </a:t>
            </a:r>
            <a:r>
              <a:rPr lang="en-US" dirty="0" smtClean="0"/>
              <a:t>and all other solutions are congruent module </a:t>
            </a:r>
            <a:r>
              <a:rPr lang="en-US" i="1" dirty="0" smtClean="0"/>
              <a:t>m </a:t>
            </a:r>
            <a:r>
              <a:rPr lang="en-US" dirty="0" smtClean="0"/>
              <a:t>to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56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Proof: </a:t>
            </a:r>
          </a:p>
          <a:p>
            <a:r>
              <a:rPr lang="en-US" b="1" dirty="0" smtClean="0"/>
              <a:t>(Existence): </a:t>
            </a:r>
            <a:r>
              <a:rPr lang="en-US" dirty="0"/>
              <a:t>In order to construct a simultaneous solution, let </a:t>
            </a:r>
            <a:r>
              <a:rPr lang="en-US" i="1" dirty="0"/>
              <a:t>M</a:t>
            </a:r>
            <a:r>
              <a:rPr lang="en-US" i="1" baseline="-25000" dirty="0"/>
              <a:t>k </a:t>
            </a:r>
            <a:r>
              <a:rPr lang="en-US" dirty="0"/>
              <a:t>= </a:t>
            </a:r>
            <a:r>
              <a:rPr lang="en-US" i="1" dirty="0"/>
              <a:t>m/m</a:t>
            </a:r>
            <a:r>
              <a:rPr lang="en-US" i="1" baseline="-25000" dirty="0"/>
              <a:t>k</a:t>
            </a:r>
            <a:r>
              <a:rPr lang="en-US" dirty="0"/>
              <a:t>. Note that </a:t>
            </a:r>
            <a:r>
              <a:rPr lang="en-US" i="1" dirty="0" err="1"/>
              <a:t>gcd</a:t>
            </a:r>
            <a:r>
              <a:rPr lang="en-US" dirty="0"/>
              <a:t>(</a:t>
            </a:r>
            <a:r>
              <a:rPr lang="en-US" i="1" dirty="0" err="1"/>
              <a:t>m</a:t>
            </a:r>
            <a:r>
              <a:rPr lang="en-US" i="1" baseline="-25000" dirty="0" err="1"/>
              <a:t>k</a:t>
            </a:r>
            <a:r>
              <a:rPr lang="en-US" i="1" dirty="0" err="1"/>
              <a:t>,M</a:t>
            </a:r>
            <a:r>
              <a:rPr lang="en-US" i="1" baseline="-25000" dirty="0" err="1"/>
              <a:t>k</a:t>
            </a:r>
            <a:r>
              <a:rPr lang="en-US" dirty="0"/>
              <a:t>) = 1. So there exists </a:t>
            </a:r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i="1" baseline="-25000" dirty="0"/>
              <a:t> </a:t>
            </a:r>
            <a:r>
              <a:rPr lang="en-US" dirty="0"/>
              <a:t>inverse of </a:t>
            </a:r>
            <a:r>
              <a:rPr lang="en-US" i="1" dirty="0"/>
              <a:t>M</a:t>
            </a:r>
            <a:r>
              <a:rPr lang="en-US" i="1" baseline="-25000" dirty="0"/>
              <a:t>k </a:t>
            </a:r>
            <a:r>
              <a:rPr lang="en-US" dirty="0"/>
              <a:t>modulo </a:t>
            </a:r>
            <a:r>
              <a:rPr lang="en-US" i="1" dirty="0"/>
              <a:t>m</a:t>
            </a:r>
            <a:r>
              <a:rPr lang="en-US" i="1" baseline="-25000" dirty="0"/>
              <a:t>k</a:t>
            </a:r>
            <a:r>
              <a:rPr lang="en-US" dirty="0"/>
              <a:t>. Then 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i="1" dirty="0"/>
              <a:t>y</a:t>
            </a:r>
            <a:r>
              <a:rPr lang="en-US" baseline="-25000" dirty="0"/>
              <a:t>1 </a:t>
            </a:r>
            <a:r>
              <a:rPr lang="en-US" dirty="0"/>
              <a:t>+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i="1" dirty="0"/>
              <a:t>y</a:t>
            </a:r>
            <a:r>
              <a:rPr lang="en-US" baseline="-25000" dirty="0"/>
              <a:t>2 </a:t>
            </a:r>
            <a:r>
              <a:rPr lang="en-US" dirty="0"/>
              <a:t>+ ··· + </a:t>
            </a:r>
            <a:r>
              <a:rPr lang="en-US" i="1" dirty="0" err="1"/>
              <a:t>a</a:t>
            </a:r>
            <a:r>
              <a:rPr lang="en-US" i="1" baseline="-25000" dirty="0" err="1"/>
              <a:t>n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dirty="0"/>
              <a:t>is a </a:t>
            </a:r>
            <a:r>
              <a:rPr lang="en-US" dirty="0" smtClean="0"/>
              <a:t>simultaneous </a:t>
            </a:r>
            <a:r>
              <a:rPr lang="en-US" dirty="0"/>
              <a:t>solution. Indeed, for any 1 ≤ </a:t>
            </a:r>
            <a:r>
              <a:rPr lang="en-US" i="1" dirty="0"/>
              <a:t>k </a:t>
            </a:r>
            <a:r>
              <a:rPr lang="en-US" dirty="0"/>
              <a:t>≤ </a:t>
            </a:r>
            <a:r>
              <a:rPr lang="en-US" i="1" dirty="0"/>
              <a:t>n</a:t>
            </a:r>
            <a:r>
              <a:rPr lang="en-US" dirty="0"/>
              <a:t>, since for </a:t>
            </a:r>
            <a:r>
              <a:rPr lang="en-US" i="1" dirty="0"/>
              <a:t>j </a:t>
            </a:r>
            <a:r>
              <a:rPr lang="en-US" dirty="0"/>
              <a:t>6= </a:t>
            </a:r>
            <a:r>
              <a:rPr lang="en-US" i="1" dirty="0"/>
              <a:t>k</a:t>
            </a:r>
            <a:r>
              <a:rPr lang="en-US" dirty="0"/>
              <a:t>, all terms except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term are 0 modulo </a:t>
            </a:r>
            <a:r>
              <a:rPr lang="en-US" i="1" dirty="0" err="1"/>
              <a:t>m</a:t>
            </a:r>
            <a:r>
              <a:rPr lang="en-US" i="1" baseline="-25000" dirty="0" err="1"/>
              <a:t>k</a:t>
            </a:r>
            <a:r>
              <a:rPr lang="en-US" dirty="0"/>
              <a:t>, which gives </a:t>
            </a:r>
            <a:r>
              <a:rPr lang="en-US" i="1" dirty="0"/>
              <a:t>x </a:t>
            </a:r>
            <a:r>
              <a:rPr lang="en-US" dirty="0"/>
              <a:t>≡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i="1" dirty="0"/>
              <a:t>M</a:t>
            </a:r>
            <a:r>
              <a:rPr lang="en-US" i="1" baseline="-25000" dirty="0"/>
              <a:t>k</a:t>
            </a:r>
            <a:r>
              <a:rPr lang="en-US" i="1" dirty="0"/>
              <a:t>y</a:t>
            </a:r>
            <a:r>
              <a:rPr lang="en-US" i="1" baseline="-25000" dirty="0"/>
              <a:t>k </a:t>
            </a:r>
            <a:r>
              <a:rPr lang="en-US" dirty="0"/>
              <a:t>≡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baseline="-25000" dirty="0"/>
              <a:t> </a:t>
            </a:r>
            <a:r>
              <a:rPr lang="en-US" dirty="0"/>
              <a:t>(mod </a:t>
            </a:r>
            <a:r>
              <a:rPr lang="en-US" i="1" dirty="0" err="1"/>
              <a:t>m</a:t>
            </a:r>
            <a:r>
              <a:rPr lang="en-US" i="1" baseline="-25000" dirty="0" err="1"/>
              <a:t>k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(Uniqueness): </a:t>
            </a:r>
            <a:r>
              <a:rPr lang="en-US" dirty="0" smtClean="0"/>
              <a:t>Exercise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9684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Solving the original old question, that asks for a simultaneous solution to </a:t>
            </a:r>
            <a:r>
              <a:rPr lang="en-US" i="1" dirty="0"/>
              <a:t>x </a:t>
            </a:r>
            <a:r>
              <a:rPr lang="en-US" dirty="0"/>
              <a:t>≡ 2 (mod 3), </a:t>
            </a:r>
            <a:r>
              <a:rPr lang="en-US" i="1" dirty="0"/>
              <a:t>x </a:t>
            </a:r>
            <a:r>
              <a:rPr lang="en-US" dirty="0"/>
              <a:t>≡ 3 (mod 5)</a:t>
            </a:r>
            <a:r>
              <a:rPr lang="en-US" i="1" dirty="0"/>
              <a:t>, x </a:t>
            </a:r>
            <a:r>
              <a:rPr lang="en-US" dirty="0"/>
              <a:t>≡ 2 (mod 7). </a:t>
            </a:r>
            <a:r>
              <a:rPr lang="en-US" i="1" dirty="0"/>
              <a:t>m</a:t>
            </a:r>
            <a:r>
              <a:rPr lang="en-US" baseline="-25000" dirty="0"/>
              <a:t>1 </a:t>
            </a:r>
            <a:r>
              <a:rPr lang="en-US" dirty="0"/>
              <a:t>= 3, </a:t>
            </a:r>
            <a:r>
              <a:rPr lang="en-US" i="1" dirty="0"/>
              <a:t>m</a:t>
            </a:r>
            <a:r>
              <a:rPr lang="en-US" baseline="-25000" dirty="0"/>
              <a:t>2 </a:t>
            </a:r>
            <a:r>
              <a:rPr lang="en-US" dirty="0"/>
              <a:t>= 5, </a:t>
            </a:r>
            <a:r>
              <a:rPr lang="en-US" i="1" dirty="0"/>
              <a:t>m</a:t>
            </a:r>
            <a:r>
              <a:rPr lang="en-US" baseline="-25000" dirty="0"/>
              <a:t>3 </a:t>
            </a:r>
            <a:r>
              <a:rPr lang="en-US" dirty="0"/>
              <a:t>= 7, so </a:t>
            </a:r>
            <a:r>
              <a:rPr lang="en-US" i="1" dirty="0"/>
              <a:t>m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i="1" dirty="0"/>
              <a:t>m</a:t>
            </a:r>
            <a:r>
              <a:rPr lang="en-US" baseline="-25000" dirty="0"/>
              <a:t>3 </a:t>
            </a:r>
            <a:r>
              <a:rPr lang="en-US" dirty="0"/>
              <a:t>= 105</a:t>
            </a:r>
            <a:r>
              <a:rPr lang="en-US" dirty="0" smtClean="0"/>
              <a:t>. </a:t>
            </a:r>
            <a:r>
              <a:rPr lang="en-US" i="1" dirty="0" smtClean="0"/>
              <a:t>a</a:t>
            </a:r>
            <a:r>
              <a:rPr lang="en-US" baseline="-25000" dirty="0" smtClean="0"/>
              <a:t>1 </a:t>
            </a:r>
            <a:r>
              <a:rPr lang="en-US" dirty="0"/>
              <a:t>= 2, </a:t>
            </a:r>
            <a:r>
              <a:rPr lang="en-US" i="1" dirty="0"/>
              <a:t>a</a:t>
            </a:r>
            <a:r>
              <a:rPr lang="en-US" baseline="-25000" dirty="0"/>
              <a:t>2 </a:t>
            </a:r>
            <a:r>
              <a:rPr lang="en-US" dirty="0"/>
              <a:t>= 3, </a:t>
            </a:r>
            <a:r>
              <a:rPr lang="en-US" i="1" dirty="0"/>
              <a:t>a</a:t>
            </a:r>
            <a:r>
              <a:rPr lang="en-US" baseline="-25000" dirty="0"/>
              <a:t>3 </a:t>
            </a:r>
            <a:r>
              <a:rPr lang="en-US" dirty="0"/>
              <a:t>= 2;</a:t>
            </a:r>
          </a:p>
          <a:p>
            <a:r>
              <a:rPr lang="en-US" i="1" dirty="0"/>
              <a:t>M</a:t>
            </a:r>
            <a:r>
              <a:rPr lang="en-US" baseline="-25000" dirty="0"/>
              <a:t>1 </a:t>
            </a:r>
            <a:r>
              <a:rPr lang="en-US" dirty="0"/>
              <a:t>= 35, an inverse of 35 modulo 3: 2 </a:t>
            </a:r>
            <a:r>
              <a:rPr lang="en-US" i="1" dirty="0"/>
              <a:t>M</a:t>
            </a:r>
            <a:r>
              <a:rPr lang="en-US" baseline="-25000" dirty="0"/>
              <a:t>2 </a:t>
            </a:r>
            <a:r>
              <a:rPr lang="en-US" dirty="0"/>
              <a:t>= 21, an inverse of 21 </a:t>
            </a:r>
            <a:r>
              <a:rPr lang="en-US" dirty="0" smtClean="0"/>
              <a:t>modulo 5</a:t>
            </a:r>
            <a:r>
              <a:rPr lang="en-US" dirty="0"/>
              <a:t>: 1 </a:t>
            </a:r>
            <a:r>
              <a:rPr lang="en-US" i="1" dirty="0"/>
              <a:t>M</a:t>
            </a:r>
            <a:r>
              <a:rPr lang="en-US" baseline="-25000" dirty="0"/>
              <a:t>3 </a:t>
            </a:r>
            <a:r>
              <a:rPr lang="en-US" dirty="0"/>
              <a:t>= 15. an inverse of 35 modulo 3: 1</a:t>
            </a:r>
          </a:p>
          <a:p>
            <a:r>
              <a:rPr lang="en-US" dirty="0"/>
              <a:t>So the solution </a:t>
            </a:r>
            <a:r>
              <a:rPr lang="en-US" i="1" dirty="0"/>
              <a:t>x </a:t>
            </a:r>
            <a:r>
              <a:rPr lang="en-US" dirty="0"/>
              <a:t>≡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i="1" dirty="0"/>
              <a:t>y</a:t>
            </a:r>
            <a:r>
              <a:rPr lang="en-US" baseline="-25000" dirty="0"/>
              <a:t>1 </a:t>
            </a:r>
            <a:r>
              <a:rPr lang="en-US" dirty="0"/>
              <a:t>+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i="1" dirty="0"/>
              <a:t>y</a:t>
            </a:r>
            <a:r>
              <a:rPr lang="en-US" baseline="-25000" dirty="0"/>
              <a:t>2 </a:t>
            </a:r>
            <a:r>
              <a:rPr lang="en-US" dirty="0"/>
              <a:t>+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i="1" dirty="0"/>
              <a:t>y</a:t>
            </a:r>
            <a:r>
              <a:rPr lang="en-US" baseline="-25000" dirty="0"/>
              <a:t>3 </a:t>
            </a:r>
            <a:r>
              <a:rPr lang="en-US" dirty="0" smtClean="0"/>
              <a:t>≡ 2 · </a:t>
            </a:r>
            <a:r>
              <a:rPr lang="en-US" dirty="0"/>
              <a:t>25 · 2 + 3 · 21 · 1 + 2 · 15 · 1 ≡ 233 ≡ 23 (mod 105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9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Divisibility</a:t>
            </a:r>
          </a:p>
          <a:p>
            <a:r>
              <a:rPr lang="en-US" dirty="0" smtClean="0"/>
              <a:t>Division Algorithm</a:t>
            </a:r>
          </a:p>
          <a:p>
            <a:r>
              <a:rPr lang="en-US" dirty="0" smtClean="0"/>
              <a:t>Modular Arithmetic</a:t>
            </a:r>
          </a:p>
          <a:p>
            <a:r>
              <a:rPr lang="en-US" dirty="0" smtClean="0"/>
              <a:t>Congruencies</a:t>
            </a:r>
          </a:p>
          <a:p>
            <a:r>
              <a:rPr lang="en-US" dirty="0" smtClean="0"/>
              <a:t>Pseudo Random Number Generators</a:t>
            </a:r>
          </a:p>
          <a:p>
            <a:r>
              <a:rPr lang="en-US" dirty="0" smtClean="0"/>
              <a:t>Hashing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Theorem (Fermat’s Little Theorem): </a:t>
            </a:r>
            <a:r>
              <a:rPr lang="en-US" dirty="0" smtClean="0"/>
              <a:t>If </a:t>
            </a:r>
            <a:r>
              <a:rPr lang="en-US" i="1" dirty="0" smtClean="0"/>
              <a:t>p </a:t>
            </a:r>
            <a:r>
              <a:rPr lang="en-US" dirty="0" smtClean="0"/>
              <a:t>is a prime and </a:t>
            </a:r>
            <a:r>
              <a:rPr lang="en-US" i="1" dirty="0" smtClean="0"/>
              <a:t>a </a:t>
            </a:r>
            <a:r>
              <a:rPr lang="en-US" dirty="0" smtClean="0"/>
              <a:t>is an integer not divisible by </a:t>
            </a:r>
            <a:r>
              <a:rPr lang="en-US" i="1" dirty="0" smtClean="0"/>
              <a:t>p, </a:t>
            </a:r>
            <a:r>
              <a:rPr lang="en-US" dirty="0" smtClean="0"/>
              <a:t>then </a:t>
            </a:r>
            <a:r>
              <a:rPr lang="en-US" i="1" dirty="0" smtClean="0"/>
              <a:t>a</a:t>
            </a:r>
            <a:r>
              <a:rPr lang="en-US" i="1" baseline="30000" dirty="0" smtClean="0"/>
              <a:t>p-1 </a:t>
            </a:r>
            <a:r>
              <a:rPr lang="en-US" dirty="0"/>
              <a:t>≡ </a:t>
            </a:r>
            <a:r>
              <a:rPr lang="en-US" dirty="0" smtClean="0"/>
              <a:t>1 (mod </a:t>
            </a:r>
            <a:r>
              <a:rPr lang="en-US" i="1" dirty="0" smtClean="0"/>
              <a:t>p</a:t>
            </a:r>
            <a:r>
              <a:rPr lang="en-US" dirty="0" smtClean="0"/>
              <a:t>). Furthermore, for every integer </a:t>
            </a:r>
            <a:r>
              <a:rPr lang="en-US" i="1" dirty="0" smtClean="0"/>
              <a:t>a</a:t>
            </a:r>
            <a:r>
              <a:rPr lang="en-US" dirty="0" smtClean="0"/>
              <a:t> we have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p</a:t>
            </a:r>
            <a:r>
              <a:rPr lang="en-US" i="1" baseline="30000" dirty="0" smtClean="0"/>
              <a:t> </a:t>
            </a:r>
            <a:r>
              <a:rPr lang="en-US" dirty="0"/>
              <a:t>≡ </a:t>
            </a:r>
            <a:r>
              <a:rPr lang="en-US" i="1" dirty="0" smtClean="0"/>
              <a:t>a </a:t>
            </a:r>
            <a:r>
              <a:rPr lang="en-US" dirty="0" smtClean="0"/>
              <a:t>(mod </a:t>
            </a:r>
            <a:r>
              <a:rPr lang="en-US" i="1" dirty="0" smtClean="0"/>
              <a:t>p</a:t>
            </a:r>
            <a:r>
              <a:rPr lang="en-US" dirty="0" smtClean="0"/>
              <a:t>).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i="1" dirty="0"/>
              <a:t>p </a:t>
            </a:r>
            <a:r>
              <a:rPr lang="en-US" dirty="0"/>
              <a:t>= </a:t>
            </a:r>
            <a:r>
              <a:rPr lang="en-US" dirty="0" smtClean="0"/>
              <a:t>5. Verify </a:t>
            </a:r>
            <a:r>
              <a:rPr lang="en-US" dirty="0"/>
              <a:t>that the theorem works for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dirty="0" smtClean="0"/>
              <a:t>1</a:t>
            </a:r>
            <a:r>
              <a:rPr lang="en-US" i="1" dirty="0" smtClean="0"/>
              <a:t>,</a:t>
            </a:r>
            <a:r>
              <a:rPr lang="en-US" dirty="0" smtClean="0"/>
              <a:t>2</a:t>
            </a:r>
            <a:r>
              <a:rPr lang="en-US" i="1" dirty="0" smtClean="0"/>
              <a:t>,</a:t>
            </a:r>
            <a:r>
              <a:rPr lang="en-US" dirty="0" smtClean="0"/>
              <a:t>3</a:t>
            </a:r>
            <a:r>
              <a:rPr lang="en-US" i="1" dirty="0" smtClean="0"/>
              <a:t>,</a:t>
            </a:r>
            <a:r>
              <a:rPr lang="en-US" dirty="0" smtClean="0"/>
              <a:t>4.</a:t>
            </a:r>
          </a:p>
          <a:p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/>
              <a:t>For 1 it is trivial</a:t>
            </a:r>
            <a:r>
              <a:rPr lang="en-US" dirty="0" smtClean="0"/>
              <a:t>, 2</a:t>
            </a:r>
            <a:r>
              <a:rPr lang="en-US" baseline="30000" dirty="0" smtClean="0"/>
              <a:t>4 </a:t>
            </a:r>
            <a:r>
              <a:rPr lang="en-US" dirty="0"/>
              <a:t>= 16 ≡ 1 (mod 5), 3</a:t>
            </a:r>
            <a:r>
              <a:rPr lang="en-US" baseline="30000" dirty="0"/>
              <a:t>4 </a:t>
            </a:r>
            <a:r>
              <a:rPr lang="en-US" dirty="0"/>
              <a:t>= 81 ≡ 1 (mod 5), 4</a:t>
            </a:r>
            <a:r>
              <a:rPr lang="en-US" baseline="30000" dirty="0"/>
              <a:t>4 </a:t>
            </a:r>
            <a:r>
              <a:rPr lang="en-US" dirty="0"/>
              <a:t>= 256 ≡ </a:t>
            </a:r>
            <a:r>
              <a:rPr lang="en-US" dirty="0" smtClean="0"/>
              <a:t>1 </a:t>
            </a:r>
            <a:r>
              <a:rPr lang="en-US" u="dbl" dirty="0" smtClean="0"/>
              <a:t>(</a:t>
            </a:r>
            <a:r>
              <a:rPr lang="en-US" dirty="0" smtClean="0"/>
              <a:t>mod </a:t>
            </a:r>
            <a:r>
              <a:rPr lang="en-US" dirty="0"/>
              <a:t>5).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842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3: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Key </a:t>
            </a:r>
            <a:r>
              <a:rPr lang="en-US" dirty="0" smtClean="0"/>
              <a:t>Cryptography</a:t>
            </a:r>
          </a:p>
          <a:p>
            <a:r>
              <a:rPr lang="en-US" dirty="0" smtClean="0"/>
              <a:t>RSA Cryptosystem</a:t>
            </a:r>
          </a:p>
          <a:p>
            <a:r>
              <a:rPr lang="en-US" dirty="0" smtClean="0"/>
              <a:t>Digital Signatures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55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1676396"/>
          </a:xfrm>
        </p:spPr>
        <p:txBody>
          <a:bodyPr/>
          <a:lstStyle/>
          <a:p>
            <a:r>
              <a:rPr lang="en-US" dirty="0"/>
              <a:t>Two people, say Alice and Bob, would like to exchange secret messages; however, Eve is </a:t>
            </a:r>
            <a:r>
              <a:rPr lang="en-US" dirty="0" smtClean="0"/>
              <a:t>eavesdropping: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3548380"/>
            <a:ext cx="6248400" cy="24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7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13715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technique would be to use an encryption technique based on an encryption key, but this poses a challenge: how do they exchange the encryption key without Eve receiving it?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048000"/>
            <a:ext cx="8001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9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7243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normal cryptography, both parties need to know a secret key </a:t>
            </a:r>
            <a:r>
              <a:rPr lang="en-US" i="1" dirty="0"/>
              <a:t>k</a:t>
            </a:r>
            <a:r>
              <a:rPr lang="en-US" dirty="0"/>
              <a:t>. The sender then encodes message </a:t>
            </a:r>
            <a:r>
              <a:rPr lang="en-US" i="1" dirty="0"/>
              <a:t>m </a:t>
            </a:r>
            <a:r>
              <a:rPr lang="en-US" dirty="0"/>
              <a:t>using key </a:t>
            </a:r>
            <a:r>
              <a:rPr lang="en-US" i="1" dirty="0"/>
              <a:t>k </a:t>
            </a:r>
            <a:r>
              <a:rPr lang="en-US" dirty="0"/>
              <a:t>via some method </a:t>
            </a:r>
            <a:r>
              <a:rPr lang="en-US" i="1" dirty="0"/>
              <a:t>f </a:t>
            </a:r>
            <a:r>
              <a:rPr lang="en-US" dirty="0"/>
              <a:t>to get the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: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m,k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Then, the receiver decodes the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using key </a:t>
            </a:r>
            <a:r>
              <a:rPr lang="en-US" i="1" dirty="0"/>
              <a:t>k </a:t>
            </a:r>
            <a:r>
              <a:rPr lang="en-US" dirty="0"/>
              <a:t>via some method </a:t>
            </a:r>
            <a:r>
              <a:rPr lang="en-US" i="1" dirty="0"/>
              <a:t>g </a:t>
            </a:r>
            <a:r>
              <a:rPr lang="en-US" dirty="0"/>
              <a:t>to get back the original message </a:t>
            </a:r>
            <a:r>
              <a:rPr lang="en-US" i="1" dirty="0"/>
              <a:t>m</a:t>
            </a:r>
            <a:r>
              <a:rPr lang="en-US" dirty="0" smtClean="0"/>
              <a:t>: </a:t>
            </a:r>
            <a:r>
              <a:rPr lang="en-US" i="1" dirty="0"/>
              <a:t>m </a:t>
            </a:r>
            <a:r>
              <a:rPr lang="en-US" dirty="0"/>
              <a:t>=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 err="1"/>
              <a:t>c,k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The issue here is how to securely exchange the secret key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If we could find a method of encryption / decryption such that exchanging the necessary keys does not reveal to Eve how to decrypt intercepted messages, then we would avoid this problem </a:t>
            </a:r>
            <a:r>
              <a:rPr lang="en-US" dirty="0" smtClean="0"/>
              <a:t>altogether.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25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  <a:r>
              <a:rPr lang="en-US" dirty="0" smtClean="0"/>
              <a:t>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idea is that the receiver publically publishes a public key </a:t>
            </a:r>
            <a:r>
              <a:rPr lang="en-US" i="1" dirty="0" smtClean="0"/>
              <a:t>k</a:t>
            </a:r>
            <a:r>
              <a:rPr lang="en-US" dirty="0" smtClean="0"/>
              <a:t>. Then anyone who wishes to encode a message </a:t>
            </a:r>
            <a:r>
              <a:rPr lang="en-US" i="1" dirty="0" smtClean="0"/>
              <a:t>m </a:t>
            </a:r>
            <a:r>
              <a:rPr lang="en-US" dirty="0" smtClean="0"/>
              <a:t>can do so: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m,k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The receiver has a private key </a:t>
            </a:r>
            <a:r>
              <a:rPr lang="en-US" i="1" dirty="0"/>
              <a:t>k</a:t>
            </a:r>
            <a:r>
              <a:rPr lang="en-US" baseline="30000" dirty="0"/>
              <a:t>0 </a:t>
            </a:r>
            <a:r>
              <a:rPr lang="en-US" dirty="0"/>
              <a:t>that is needed to decode the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to receive the original message </a:t>
            </a:r>
            <a:r>
              <a:rPr lang="en-US" i="1" dirty="0"/>
              <a:t>m</a:t>
            </a:r>
            <a:r>
              <a:rPr lang="en-US" dirty="0" smtClean="0"/>
              <a:t>: </a:t>
            </a:r>
            <a:r>
              <a:rPr lang="en-US" i="1" dirty="0"/>
              <a:t>m </a:t>
            </a:r>
            <a:r>
              <a:rPr lang="en-US" dirty="0"/>
              <a:t>=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 err="1"/>
              <a:t>c,k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Both the encoding technique </a:t>
            </a:r>
            <a:r>
              <a:rPr lang="en-US" i="1" dirty="0"/>
              <a:t>f </a:t>
            </a:r>
            <a:r>
              <a:rPr lang="en-US" dirty="0"/>
              <a:t>and the decoding technique </a:t>
            </a:r>
            <a:r>
              <a:rPr lang="en-US" i="1" dirty="0"/>
              <a:t>g </a:t>
            </a:r>
            <a:r>
              <a:rPr lang="en-US" dirty="0"/>
              <a:t>are also publically known; the only secret information is </a:t>
            </a:r>
            <a:r>
              <a:rPr lang="en-US" i="1" dirty="0"/>
              <a:t>k</a:t>
            </a:r>
            <a:r>
              <a:rPr lang="en-US" baseline="300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While it is possible, it is computationally difficult to compute </a:t>
            </a:r>
            <a:r>
              <a:rPr lang="en-US" i="1" dirty="0"/>
              <a:t>k</a:t>
            </a:r>
            <a:r>
              <a:rPr lang="en-US" baseline="30000" dirty="0"/>
              <a:t>0 </a:t>
            </a:r>
            <a:r>
              <a:rPr lang="en-US" dirty="0"/>
              <a:t>from </a:t>
            </a:r>
            <a:r>
              <a:rPr lang="en-US" i="1" dirty="0"/>
              <a:t>k</a:t>
            </a:r>
            <a:r>
              <a:rPr lang="en-US" dirty="0"/>
              <a:t>: the key pair can be chosen so that in the amount of time it takes to derive </a:t>
            </a:r>
            <a:r>
              <a:rPr lang="en-US" i="1" dirty="0"/>
              <a:t>k</a:t>
            </a:r>
            <a:r>
              <a:rPr lang="en-US" baseline="30000" dirty="0"/>
              <a:t>0 </a:t>
            </a:r>
            <a:r>
              <a:rPr lang="en-US" dirty="0"/>
              <a:t>from </a:t>
            </a:r>
            <a:r>
              <a:rPr lang="en-US" i="1" dirty="0"/>
              <a:t>k</a:t>
            </a:r>
            <a:r>
              <a:rPr lang="en-US" dirty="0"/>
              <a:t>, the information </a:t>
            </a:r>
            <a:r>
              <a:rPr lang="en-US" i="1" dirty="0"/>
              <a:t>m </a:t>
            </a:r>
            <a:r>
              <a:rPr lang="en-US" dirty="0"/>
              <a:t>no longer has significant value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75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most common form of public key cryptosystem is RSA, which stands for </a:t>
            </a:r>
            <a:r>
              <a:rPr lang="en-US" dirty="0" err="1"/>
              <a:t>Rivest</a:t>
            </a:r>
            <a:r>
              <a:rPr lang="en-US" dirty="0"/>
              <a:t>, Shamir, and </a:t>
            </a:r>
            <a:r>
              <a:rPr lang="en-US" dirty="0" err="1"/>
              <a:t>Adleman</a:t>
            </a:r>
            <a:r>
              <a:rPr lang="en-US" dirty="0"/>
              <a:t>, who invented it. It is based on modular arithmetic and large primes, and its security comes from the computational difficulty of factoring large numbers.</a:t>
            </a:r>
          </a:p>
          <a:p>
            <a:r>
              <a:rPr lang="en-US" dirty="0"/>
              <a:t>The idea is as follows: </a:t>
            </a:r>
            <a:r>
              <a:rPr lang="en-US" dirty="0" smtClean="0"/>
              <a:t>Select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to be large primes (at least several hundred digits); the degree of security is dependent on the size of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  <a:r>
              <a:rPr lang="en-US" dirty="0"/>
              <a:t>. Take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 err="1"/>
              <a:t>pq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the public key is a pair </a:t>
            </a:r>
            <a:r>
              <a:rPr lang="en-US" i="1" dirty="0"/>
              <a:t>k </a:t>
            </a:r>
            <a:r>
              <a:rPr lang="en-US" dirty="0"/>
              <a:t>= (</a:t>
            </a:r>
            <a:r>
              <a:rPr lang="en-US" i="1" dirty="0" err="1"/>
              <a:t>n,e</a:t>
            </a:r>
            <a:r>
              <a:rPr lang="en-US" dirty="0"/>
              <a:t>) such that</a:t>
            </a:r>
            <a:r>
              <a:rPr lang="en-US" dirty="0" smtClean="0"/>
              <a:t>: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e,</a:t>
            </a:r>
            <a:r>
              <a:rPr lang="en-US" dirty="0"/>
              <a:t>(</a:t>
            </a:r>
            <a:r>
              <a:rPr lang="en-US" i="1" dirty="0"/>
              <a:t>p </a:t>
            </a:r>
            <a:r>
              <a:rPr lang="en-US" dirty="0"/>
              <a:t>− 1)(</a:t>
            </a:r>
            <a:r>
              <a:rPr lang="en-US" i="1" dirty="0"/>
              <a:t>q </a:t>
            </a:r>
            <a:r>
              <a:rPr lang="en-US" dirty="0"/>
              <a:t>− 1)) = </a:t>
            </a:r>
            <a:r>
              <a:rPr lang="en-US" dirty="0" smtClean="0"/>
              <a:t>1.</a:t>
            </a:r>
          </a:p>
          <a:p>
            <a:r>
              <a:rPr lang="en-US" dirty="0"/>
              <a:t>The encoding function is</a:t>
            </a:r>
            <a:r>
              <a:rPr lang="en-US" dirty="0" smtClean="0"/>
              <a:t>: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m,k</a:t>
            </a:r>
            <a:r>
              <a:rPr lang="en-US" dirty="0"/>
              <a:t>) ≡ </a:t>
            </a:r>
            <a:r>
              <a:rPr lang="en-US" i="1" dirty="0" smtClean="0"/>
              <a:t>m</a:t>
            </a:r>
            <a:r>
              <a:rPr lang="en-US" i="1" baseline="30000" dirty="0" smtClean="0"/>
              <a:t>e</a:t>
            </a:r>
            <a:r>
              <a:rPr lang="en-US" i="1" dirty="0" smtClean="0"/>
              <a:t> </a:t>
            </a:r>
            <a:r>
              <a:rPr lang="en-US" dirty="0" smtClean="0"/>
              <a:t>(mod </a:t>
            </a:r>
            <a:r>
              <a:rPr lang="en-US" i="1" dirty="0"/>
              <a:t>n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/>
              <a:t>This assumes that the message can be represented by an integer </a:t>
            </a:r>
            <a:r>
              <a:rPr lang="en-US" i="1" dirty="0"/>
              <a:t>m &lt; n </a:t>
            </a:r>
            <a:r>
              <a:rPr lang="en-US" dirty="0"/>
              <a:t>with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m,p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m,q</a:t>
            </a:r>
            <a:r>
              <a:rPr lang="en-US" dirty="0"/>
              <a:t>) = 1; if not, we can break </a:t>
            </a:r>
            <a:r>
              <a:rPr lang="en-US" i="1" dirty="0"/>
              <a:t>m </a:t>
            </a:r>
            <a:r>
              <a:rPr lang="en-US" dirty="0"/>
              <a:t>down into smaller pieces and encode each individually</a:t>
            </a:r>
            <a:r>
              <a:rPr lang="en-US" dirty="0" smtClean="0"/>
              <a:t>.</a:t>
            </a:r>
            <a:endParaRPr lang="en-US" i="1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74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private key is a pair </a:t>
            </a:r>
            <a:r>
              <a:rPr lang="en-US" i="1" dirty="0"/>
              <a:t>k</a:t>
            </a:r>
            <a:r>
              <a:rPr lang="en-US" baseline="30000" dirty="0"/>
              <a:t>0 </a:t>
            </a:r>
            <a:r>
              <a:rPr lang="en-US" dirty="0"/>
              <a:t>= (</a:t>
            </a:r>
            <a:r>
              <a:rPr lang="en-US" i="1" dirty="0" err="1"/>
              <a:t>n,d</a:t>
            </a:r>
            <a:r>
              <a:rPr lang="en-US" dirty="0"/>
              <a:t>) such that</a:t>
            </a:r>
            <a:r>
              <a:rPr lang="en-US" dirty="0" smtClean="0"/>
              <a:t>: </a:t>
            </a:r>
            <a:r>
              <a:rPr lang="en-US" i="1" dirty="0"/>
              <a:t>de </a:t>
            </a:r>
            <a:r>
              <a:rPr lang="en-US" dirty="0"/>
              <a:t>≡ 1	(mod (</a:t>
            </a:r>
            <a:r>
              <a:rPr lang="en-US" i="1" dirty="0"/>
              <a:t>p </a:t>
            </a:r>
            <a:r>
              <a:rPr lang="en-US" dirty="0"/>
              <a:t>− 1)(</a:t>
            </a:r>
            <a:r>
              <a:rPr lang="en-US" i="1" dirty="0"/>
              <a:t>q </a:t>
            </a:r>
            <a:r>
              <a:rPr lang="en-US" dirty="0"/>
              <a:t>− 1</a:t>
            </a:r>
            <a:r>
              <a:rPr lang="en-US" dirty="0" smtClean="0"/>
              <a:t>))</a:t>
            </a:r>
            <a:r>
              <a:rPr lang="en-US" i="1" dirty="0" smtClean="0"/>
              <a:t>.</a:t>
            </a:r>
          </a:p>
          <a:p>
            <a:r>
              <a:rPr lang="en-US" dirty="0"/>
              <a:t>The decoding function is</a:t>
            </a:r>
            <a:r>
              <a:rPr lang="en-US" dirty="0" smtClean="0"/>
              <a:t>: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c,k</a:t>
            </a:r>
            <a:r>
              <a:rPr lang="en-US" baseline="30000" dirty="0"/>
              <a:t>0</a:t>
            </a:r>
            <a:r>
              <a:rPr lang="en-US" dirty="0"/>
              <a:t>) = </a:t>
            </a:r>
            <a:r>
              <a:rPr lang="en-US" i="1" dirty="0" smtClean="0"/>
              <a:t>c</a:t>
            </a:r>
            <a:r>
              <a:rPr lang="en-US" i="1" baseline="30000" dirty="0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(mod </a:t>
            </a:r>
            <a:r>
              <a:rPr lang="en-US" i="1" dirty="0"/>
              <a:t>n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/>
              <a:t>The security of the algorithm lies in the challenge of prime factorization: in order to calculate </a:t>
            </a:r>
            <a:r>
              <a:rPr lang="en-US" i="1" dirty="0"/>
              <a:t>d</a:t>
            </a:r>
            <a:r>
              <a:rPr lang="en-US" dirty="0"/>
              <a:t>, it is necessary to factor </a:t>
            </a:r>
            <a:r>
              <a:rPr lang="en-US" i="1" dirty="0"/>
              <a:t>n </a:t>
            </a:r>
            <a:r>
              <a:rPr lang="en-US" dirty="0"/>
              <a:t>to get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  <a:r>
              <a:rPr lang="en-US" dirty="0"/>
              <a:t>, which is very difficult (exponential in the number of digits in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  <a:r>
              <a:rPr lang="en-US" dirty="0"/>
              <a:t>).</a:t>
            </a:r>
          </a:p>
          <a:p>
            <a:r>
              <a:rPr lang="en-US" dirty="0" smtClean="0"/>
              <a:t>Now we proceed </a:t>
            </a:r>
            <a:r>
              <a:rPr lang="en-US" dirty="0"/>
              <a:t>to show that RSA actually works.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09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RSA 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685796"/>
          </a:xfrm>
        </p:spPr>
        <p:txBody>
          <a:bodyPr/>
          <a:lstStyle/>
          <a:p>
            <a:r>
              <a:rPr lang="en-US" b="1" dirty="0" smtClean="0"/>
              <a:t>Theorem (RSA Cryptosystem):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228600" y="2362200"/>
            <a:ext cx="8777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8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Theory is </a:t>
            </a:r>
            <a:r>
              <a:rPr lang="en-US" dirty="0"/>
              <a:t>the branch of mathematics that deals with integer numbers and their properties.</a:t>
            </a:r>
          </a:p>
          <a:p>
            <a:r>
              <a:rPr lang="en-US" dirty="0"/>
              <a:t>We will be covering the following topics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Divisibility, Modular Arithmetic and their applications</a:t>
            </a:r>
          </a:p>
          <a:p>
            <a:pPr lvl="1"/>
            <a:r>
              <a:rPr lang="en-US" dirty="0" smtClean="0"/>
              <a:t>Prime Numbers, their properties and applications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05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RSA 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533396"/>
          </a:xfrm>
        </p:spPr>
        <p:txBody>
          <a:bodyPr/>
          <a:lstStyle/>
          <a:p>
            <a:r>
              <a:rPr lang="en-US" b="1" dirty="0" smtClean="0"/>
              <a:t>Proof: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28600" y="2133601"/>
            <a:ext cx="8763000" cy="38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56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Bob wants to receive messages from Alice, so he selects two primes, say </a:t>
            </a:r>
            <a:r>
              <a:rPr lang="en-US" i="1" dirty="0"/>
              <a:t>p </a:t>
            </a:r>
            <a:r>
              <a:rPr lang="en-US" dirty="0"/>
              <a:t>= 43 and </a:t>
            </a:r>
            <a:r>
              <a:rPr lang="en-US" i="1" dirty="0"/>
              <a:t>q </a:t>
            </a:r>
            <a:r>
              <a:rPr lang="en-US" dirty="0"/>
              <a:t>= 59. (We choose small primes for feasibility of the example; in reality, they would be vastly larger.)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 err="1"/>
              <a:t>pq</a:t>
            </a:r>
            <a:r>
              <a:rPr lang="en-US" i="1" dirty="0"/>
              <a:t> </a:t>
            </a:r>
            <a:r>
              <a:rPr lang="en-US" dirty="0"/>
              <a:t>= 2537 and (</a:t>
            </a:r>
            <a:r>
              <a:rPr lang="en-US" i="1" dirty="0"/>
              <a:t>p </a:t>
            </a:r>
            <a:r>
              <a:rPr lang="en-US" dirty="0"/>
              <a:t>− 1)(</a:t>
            </a:r>
            <a:r>
              <a:rPr lang="en-US" i="1" dirty="0"/>
              <a:t>q </a:t>
            </a:r>
            <a:r>
              <a:rPr lang="en-US" dirty="0"/>
              <a:t>− 1) = 2436. He then picks </a:t>
            </a:r>
            <a:r>
              <a:rPr lang="en-US" i="1" dirty="0"/>
              <a:t>e </a:t>
            </a:r>
            <a:r>
              <a:rPr lang="en-US" dirty="0"/>
              <a:t>= 13, which has the property that: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e,</a:t>
            </a:r>
            <a:r>
              <a:rPr lang="en-US" dirty="0"/>
              <a:t>(</a:t>
            </a:r>
            <a:r>
              <a:rPr lang="en-US" i="1" dirty="0"/>
              <a:t>p </a:t>
            </a:r>
            <a:r>
              <a:rPr lang="en-US" dirty="0"/>
              <a:t>− 1)(</a:t>
            </a:r>
            <a:r>
              <a:rPr lang="en-US" i="1" dirty="0"/>
              <a:t>q </a:t>
            </a:r>
            <a:r>
              <a:rPr lang="en-US" dirty="0"/>
              <a:t>− 1)) = </a:t>
            </a:r>
            <a:r>
              <a:rPr lang="en-US" dirty="0" err="1"/>
              <a:t>gcd</a:t>
            </a:r>
            <a:r>
              <a:rPr lang="en-US" dirty="0"/>
              <a:t>(13</a:t>
            </a:r>
            <a:r>
              <a:rPr lang="en-US" i="1" dirty="0"/>
              <a:t>,</a:t>
            </a:r>
            <a:r>
              <a:rPr lang="en-US" dirty="0"/>
              <a:t>2436) = 1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Bob then calculates </a:t>
            </a:r>
            <a:r>
              <a:rPr lang="en-US" i="1" dirty="0"/>
              <a:t>d </a:t>
            </a:r>
            <a:r>
              <a:rPr lang="en-US" dirty="0"/>
              <a:t>= 937, the inverse of </a:t>
            </a:r>
            <a:r>
              <a:rPr lang="en-US" i="1" dirty="0"/>
              <a:t>e </a:t>
            </a:r>
            <a:r>
              <a:rPr lang="en-US" dirty="0"/>
              <a:t>mod </a:t>
            </a:r>
            <a:r>
              <a:rPr lang="en-US" dirty="0" smtClean="0"/>
              <a:t>2436: </a:t>
            </a:r>
            <a:r>
              <a:rPr lang="en-US" i="1" dirty="0" smtClean="0"/>
              <a:t>de </a:t>
            </a:r>
            <a:r>
              <a:rPr lang="en-US" dirty="0"/>
              <a:t>≡ 937 × 13 ≡ 12181 ≡ 5 × 2436 + 1 ≡ </a:t>
            </a:r>
            <a:r>
              <a:rPr lang="en-US" dirty="0" smtClean="0"/>
              <a:t>1 (mod </a:t>
            </a:r>
            <a:r>
              <a:rPr lang="en-US" dirty="0"/>
              <a:t>2436)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Bob publishes the public key </a:t>
            </a:r>
            <a:r>
              <a:rPr lang="en-US" i="1" dirty="0"/>
              <a:t>k </a:t>
            </a:r>
            <a:r>
              <a:rPr lang="en-US" dirty="0"/>
              <a:t>= (2537</a:t>
            </a:r>
            <a:r>
              <a:rPr lang="en-US" i="1" dirty="0"/>
              <a:t>,</a:t>
            </a:r>
            <a:r>
              <a:rPr lang="en-US" dirty="0"/>
              <a:t>13</a:t>
            </a:r>
            <a:r>
              <a:rPr lang="en-US" dirty="0" smtClean="0"/>
              <a:t>).</a:t>
            </a:r>
          </a:p>
          <a:p>
            <a:r>
              <a:rPr lang="en-US" dirty="0"/>
              <a:t>Alice wants to send message “STOP” to Bob using RSA. She encodes this: S → 18, T → 19, O → 14, P → 15, i.e. 1819 1415 grouped into blocks of 4. </a:t>
            </a:r>
            <a:endParaRPr lang="en-US" dirty="0" smtClean="0"/>
          </a:p>
          <a:p>
            <a:r>
              <a:rPr lang="en-US" dirty="0"/>
              <a:t>Thus, </a:t>
            </a:r>
            <a:r>
              <a:rPr lang="en-US" i="1" dirty="0"/>
              <a:t>m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i="1" dirty="0"/>
              <a:t>m</a:t>
            </a:r>
            <a:r>
              <a:rPr lang="en-US" baseline="-25000" dirty="0"/>
              <a:t>2 </a:t>
            </a:r>
            <a:r>
              <a:rPr lang="en-US" dirty="0"/>
              <a:t>= 18191415. Each block is encrypted:</a:t>
            </a:r>
          </a:p>
          <a:p>
            <a:pPr lvl="1"/>
            <a:r>
              <a:rPr lang="en-US" dirty="0"/>
              <a:t>1819</a:t>
            </a:r>
            <a:r>
              <a:rPr lang="en-US" baseline="30000" dirty="0"/>
              <a:t>13 </a:t>
            </a:r>
            <a:r>
              <a:rPr lang="en-US" dirty="0"/>
              <a:t>mod 2537 = 2081</a:t>
            </a:r>
          </a:p>
          <a:p>
            <a:pPr lvl="1"/>
            <a:r>
              <a:rPr lang="en-US" dirty="0"/>
              <a:t>1451</a:t>
            </a:r>
            <a:r>
              <a:rPr lang="en-US" baseline="30000" dirty="0"/>
              <a:t>13 </a:t>
            </a:r>
            <a:r>
              <a:rPr lang="en-US" dirty="0"/>
              <a:t>mod 2537 = </a:t>
            </a:r>
            <a:r>
              <a:rPr lang="en-US" dirty="0" smtClean="0"/>
              <a:t>2182</a:t>
            </a:r>
          </a:p>
          <a:p>
            <a:r>
              <a:rPr lang="en-US" dirty="0"/>
              <a:t>Then the encrypted message is 20812182. Bob has private key </a:t>
            </a:r>
            <a:r>
              <a:rPr lang="en-US" i="1" dirty="0"/>
              <a:t>k</a:t>
            </a:r>
            <a:r>
              <a:rPr lang="en-US" baseline="30000" dirty="0"/>
              <a:t>0 </a:t>
            </a:r>
            <a:r>
              <a:rPr lang="en-US" dirty="0"/>
              <a:t>= (2537</a:t>
            </a:r>
            <a:r>
              <a:rPr lang="en-US" i="1" dirty="0"/>
              <a:t>,</a:t>
            </a:r>
            <a:r>
              <a:rPr lang="en-US" dirty="0"/>
              <a:t>937), and computes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2081</a:t>
            </a:r>
            <a:r>
              <a:rPr lang="en-US" baseline="30000" dirty="0" smtClean="0"/>
              <a:t>937 </a:t>
            </a:r>
            <a:r>
              <a:rPr lang="en-US" dirty="0"/>
              <a:t>mod 2537 = 1819 → </a:t>
            </a:r>
            <a:r>
              <a:rPr lang="en-US" dirty="0" smtClean="0"/>
              <a:t>ST</a:t>
            </a:r>
          </a:p>
          <a:p>
            <a:pPr lvl="1"/>
            <a:r>
              <a:rPr lang="en-US" dirty="0"/>
              <a:t>2812</a:t>
            </a:r>
            <a:r>
              <a:rPr lang="en-US" baseline="30000" dirty="0"/>
              <a:t>937 </a:t>
            </a:r>
            <a:r>
              <a:rPr lang="en-US" dirty="0"/>
              <a:t>mod 2537 = 1415 → OP</a:t>
            </a:r>
          </a:p>
          <a:p>
            <a:r>
              <a:rPr lang="en-US" dirty="0"/>
              <a:t>Thus, the original message was STOP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88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we can apply the same argument to show that</a:t>
            </a:r>
            <a:r>
              <a:rPr lang="en-US" dirty="0" smtClean="0"/>
              <a:t>: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m,k</a:t>
            </a:r>
            <a:r>
              <a:rPr lang="en-US" baseline="30000" dirty="0" smtClean="0"/>
              <a:t>0</a:t>
            </a:r>
            <a:r>
              <a:rPr lang="en-US" dirty="0"/>
              <a:t>)</a:t>
            </a:r>
            <a:r>
              <a:rPr lang="en-US" i="1" dirty="0"/>
              <a:t>,k</a:t>
            </a:r>
            <a:r>
              <a:rPr lang="en-US" dirty="0"/>
              <a:t>) = </a:t>
            </a:r>
            <a:r>
              <a:rPr lang="en-US" i="1" dirty="0"/>
              <a:t>m.</a:t>
            </a:r>
            <a:endParaRPr lang="en-US" dirty="0"/>
          </a:p>
          <a:p>
            <a:r>
              <a:rPr lang="en-US" dirty="0"/>
              <a:t>Thus, the owner of the private key can encrypt a message </a:t>
            </a:r>
            <a:r>
              <a:rPr lang="en-US" i="1" dirty="0"/>
              <a:t>m </a:t>
            </a:r>
            <a:r>
              <a:rPr lang="en-US" dirty="0"/>
              <a:t>using the private key, which can then be decrypted by anyone using the public key, and prove that only the private key owner could have encrypted 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basis of digital signature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78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Number Theory </a:t>
            </a:r>
            <a:r>
              <a:rPr lang="en-US" dirty="0" smtClean="0"/>
              <a:t>deals </a:t>
            </a:r>
            <a:r>
              <a:rPr lang="en-US" dirty="0"/>
              <a:t>with integer numbers and their </a:t>
            </a:r>
            <a:r>
              <a:rPr lang="en-US" dirty="0" smtClean="0"/>
              <a:t>properties</a:t>
            </a:r>
          </a:p>
          <a:p>
            <a:r>
              <a:rPr lang="en-US" dirty="0" smtClean="0"/>
              <a:t>Divisibility is a fundamental notion that ties many aspects of Number Theory</a:t>
            </a:r>
          </a:p>
          <a:p>
            <a:r>
              <a:rPr lang="en-US" dirty="0" smtClean="0"/>
              <a:t>Modular Arithmetic deals with arithmetic modulo a given integer</a:t>
            </a:r>
          </a:p>
          <a:p>
            <a:r>
              <a:rPr lang="en-US" dirty="0" smtClean="0"/>
              <a:t>Prime Numbers and their properties are extensively used in Number Theory</a:t>
            </a:r>
          </a:p>
          <a:p>
            <a:r>
              <a:rPr lang="en-US" dirty="0" smtClean="0"/>
              <a:t>Modular Arithmetic is employed in Hashing and Random Number generation</a:t>
            </a:r>
          </a:p>
          <a:p>
            <a:r>
              <a:rPr lang="en-US" dirty="0" smtClean="0"/>
              <a:t>Prime Numbers and their properties are employed in Cryptography including Public Key Cryptography (such as RSA) and </a:t>
            </a:r>
            <a:r>
              <a:rPr lang="en-US" smtClean="0"/>
              <a:t>Digital Signatures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When dividing an integer by a second nonzero integer, the quotient may or may not be an integer.</a:t>
                </a:r>
              </a:p>
              <a:p>
                <a:r>
                  <a:rPr lang="en-US" dirty="0"/>
                  <a:t>For example, 12</a:t>
                </a:r>
                <a:r>
                  <a:rPr lang="en-US" i="1" dirty="0"/>
                  <a:t>/</a:t>
                </a:r>
                <a:r>
                  <a:rPr lang="en-US" dirty="0"/>
                  <a:t>3 = 4 while 9</a:t>
                </a:r>
                <a:r>
                  <a:rPr lang="en-US" i="1" dirty="0"/>
                  <a:t>/</a:t>
                </a:r>
                <a:r>
                  <a:rPr lang="en-US" dirty="0"/>
                  <a:t>4 = 2</a:t>
                </a:r>
                <a:r>
                  <a:rPr lang="en-US" i="1" dirty="0"/>
                  <a:t>.</a:t>
                </a:r>
                <a:r>
                  <a:rPr lang="en-US" dirty="0"/>
                  <a:t>25.</a:t>
                </a:r>
              </a:p>
              <a:p>
                <a:r>
                  <a:rPr lang="en-US" b="1" dirty="0" smtClean="0"/>
                  <a:t>Definition:</a:t>
                </a:r>
                <a:r>
                  <a:rPr lang="en-US" dirty="0" smtClean="0"/>
                  <a:t> </a:t>
                </a:r>
                <a:r>
                  <a:rPr lang="en-US" dirty="0"/>
                  <a:t>If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 </a:t>
                </a:r>
                <a:r>
                  <a:rPr lang="en-US" dirty="0"/>
                  <a:t>are integers with </a:t>
                </a:r>
                <a:r>
                  <a:rPr lang="en-US" i="1" dirty="0"/>
                  <a:t>a </a:t>
                </a:r>
                <a:r>
                  <a:rPr lang="en-US" dirty="0"/>
                  <a:t>6= 0, we say that </a:t>
                </a:r>
                <a:r>
                  <a:rPr lang="en-US" i="1" dirty="0"/>
                  <a:t>a divides b </a:t>
                </a:r>
                <a:r>
                  <a:rPr lang="en-US" dirty="0"/>
                  <a:t>if there exists an integer </a:t>
                </a:r>
                <a:r>
                  <a:rPr lang="en-US" i="1" dirty="0"/>
                  <a:t>c </a:t>
                </a:r>
                <a:r>
                  <a:rPr lang="en-US" dirty="0"/>
                  <a:t>such that </a:t>
                </a:r>
                <a:r>
                  <a:rPr lang="en-US" i="1" dirty="0"/>
                  <a:t>b </a:t>
                </a:r>
                <a:r>
                  <a:rPr lang="en-US" dirty="0"/>
                  <a:t>= </a:t>
                </a:r>
                <a:r>
                  <a:rPr lang="en-US" i="1" dirty="0"/>
                  <a:t>ac</a:t>
                </a:r>
                <a:r>
                  <a:rPr lang="en-US" dirty="0"/>
                  <a:t>. When </a:t>
                </a:r>
                <a:r>
                  <a:rPr lang="en-US" i="1" dirty="0"/>
                  <a:t>a </a:t>
                </a:r>
                <a:r>
                  <a:rPr lang="en-US" dirty="0"/>
                  <a:t>divides </a:t>
                </a:r>
                <a:r>
                  <a:rPr lang="en-US" i="1" dirty="0"/>
                  <a:t>b </a:t>
                </a:r>
                <a:r>
                  <a:rPr lang="en-US" dirty="0"/>
                  <a:t>we say that </a:t>
                </a:r>
                <a:r>
                  <a:rPr lang="en-US" i="1" dirty="0"/>
                  <a:t>a </a:t>
                </a:r>
                <a:r>
                  <a:rPr lang="en-US" dirty="0"/>
                  <a:t>is a </a:t>
                </a:r>
                <a:r>
                  <a:rPr lang="en-US" i="1" dirty="0"/>
                  <a:t>factor </a:t>
                </a:r>
                <a:r>
                  <a:rPr lang="en-US" dirty="0"/>
                  <a:t>of </a:t>
                </a:r>
                <a:r>
                  <a:rPr lang="en-US" i="1" dirty="0"/>
                  <a:t>b </a:t>
                </a:r>
                <a:r>
                  <a:rPr lang="en-US" dirty="0"/>
                  <a:t>and that </a:t>
                </a:r>
                <a:r>
                  <a:rPr lang="en-US" i="1" dirty="0"/>
                  <a:t>b </a:t>
                </a:r>
                <a:r>
                  <a:rPr lang="en-US" dirty="0"/>
                  <a:t>is a </a:t>
                </a:r>
                <a:r>
                  <a:rPr lang="en-US" i="1" dirty="0"/>
                  <a:t>multiple </a:t>
                </a:r>
                <a:r>
                  <a:rPr lang="en-US" dirty="0"/>
                  <a:t>of </a:t>
                </a:r>
                <a:r>
                  <a:rPr lang="en-US" i="1" dirty="0" smtClean="0"/>
                  <a:t>a</a:t>
                </a:r>
              </a:p>
              <a:p>
                <a:r>
                  <a:rPr lang="en-US" dirty="0"/>
                  <a:t>The notation </a:t>
                </a:r>
                <a:r>
                  <a:rPr lang="en-US" i="1" dirty="0"/>
                  <a:t>a </a:t>
                </a:r>
                <a:r>
                  <a:rPr lang="en-US" dirty="0"/>
                  <a:t>| </a:t>
                </a:r>
                <a:r>
                  <a:rPr lang="en-US" i="1" dirty="0"/>
                  <a:t>b </a:t>
                </a:r>
                <a:r>
                  <a:rPr lang="en-US" dirty="0"/>
                  <a:t>denotes </a:t>
                </a:r>
                <a:r>
                  <a:rPr lang="en-US" i="1" dirty="0"/>
                  <a:t>a </a:t>
                </a:r>
                <a:r>
                  <a:rPr lang="en-US" dirty="0"/>
                  <a:t>divides </a:t>
                </a:r>
                <a:r>
                  <a:rPr lang="en-US" i="1" dirty="0"/>
                  <a:t>b </a:t>
                </a:r>
                <a:r>
                  <a:rPr lang="en-US" dirty="0"/>
                  <a:t>and </a:t>
                </a:r>
                <a:r>
                  <a:rPr lang="en-US" i="1" dirty="0"/>
                  <a:t>a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b </a:t>
                </a:r>
                <a:r>
                  <a:rPr lang="en-US" dirty="0"/>
                  <a:t>denotes </a:t>
                </a:r>
                <a:r>
                  <a:rPr lang="en-US" i="1" dirty="0"/>
                  <a:t>a </a:t>
                </a:r>
                <a:r>
                  <a:rPr lang="en-US" dirty="0"/>
                  <a:t>does not divide </a:t>
                </a:r>
                <a:r>
                  <a:rPr lang="en-US" i="1" dirty="0"/>
                  <a:t>b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3 </a:t>
                </a:r>
                <a:r>
                  <a:rPr lang="en-US" dirty="0"/>
                  <a:t>divides 12, denoted as 3 | </a:t>
                </a:r>
                <a:r>
                  <a:rPr lang="en-US" dirty="0" smtClean="0"/>
                  <a:t>12 </a:t>
                </a:r>
                <a:r>
                  <a:rPr lang="en-US" dirty="0"/>
                  <a:t>and 4 does not divide 9, denoted as 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 </m:t>
                    </m:r>
                  </m:oMath>
                </a14:m>
                <a:r>
                  <a:rPr lang="en-US" dirty="0" smtClean="0"/>
                  <a:t>9</a:t>
                </a:r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 r="-1407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17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Theorem:</a:t>
            </a:r>
            <a:r>
              <a:rPr lang="en-US" dirty="0" smtClean="0"/>
              <a:t> Let a, b and c be integers. Then,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a | b and a | c, then a | (b + c)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a | b then a | </a:t>
            </a:r>
            <a:r>
              <a:rPr lang="en-US" dirty="0" err="1" smtClean="0"/>
              <a:t>bc</a:t>
            </a:r>
            <a:r>
              <a:rPr lang="en-US" dirty="0" smtClean="0"/>
              <a:t>, for all integers 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a | b and b | c, then a | c</a:t>
            </a:r>
          </a:p>
          <a:p>
            <a:endParaRPr lang="en-US" b="1" dirty="0" smtClean="0"/>
          </a:p>
          <a:p>
            <a:r>
              <a:rPr lang="en-US" b="1" dirty="0" smtClean="0"/>
              <a:t>Corollary:</a:t>
            </a:r>
            <a:r>
              <a:rPr lang="en-US" dirty="0" smtClean="0"/>
              <a:t> If a and b are integers such that a | b and a | c, then a | </a:t>
            </a:r>
            <a:r>
              <a:rPr lang="en-US" dirty="0" err="1" smtClean="0"/>
              <a:t>mb</a:t>
            </a:r>
            <a:r>
              <a:rPr lang="en-US" dirty="0" smtClean="0"/>
              <a:t> + </a:t>
            </a:r>
            <a:r>
              <a:rPr lang="en-US" dirty="0" err="1" smtClean="0"/>
              <a:t>nc</a:t>
            </a:r>
            <a:r>
              <a:rPr lang="en-US" dirty="0" smtClean="0"/>
              <a:t> whenever m and n are integers</a:t>
            </a:r>
          </a:p>
        </p:txBody>
      </p:sp>
    </p:spTree>
    <p:extLst>
      <p:ext uri="{BB962C8B-B14F-4D97-AF65-F5344CB8AC3E}">
        <p14:creationId xmlns:p14="http://schemas.microsoft.com/office/powerpoint/2010/main" val="339933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Theorem (Division Algorithm): </a:t>
            </a:r>
            <a:r>
              <a:rPr lang="en-US" dirty="0" smtClean="0"/>
              <a:t>Let a be an integer and d a positive integer. Then, there are unique integers q and r, with 0 ≤ r &lt; d, such that a = </a:t>
            </a:r>
            <a:r>
              <a:rPr lang="en-US" dirty="0" err="1" smtClean="0"/>
              <a:t>dq</a:t>
            </a:r>
            <a:r>
              <a:rPr lang="en-US" dirty="0" smtClean="0"/>
              <a:t> + 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 </a:t>
            </a:r>
            <a:r>
              <a:rPr lang="en-US" dirty="0"/>
              <a:t>is called the </a:t>
            </a:r>
            <a:r>
              <a:rPr lang="en-US" i="1" dirty="0"/>
              <a:t>divisor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i="1" dirty="0" smtClean="0"/>
              <a:t>a </a:t>
            </a:r>
            <a:r>
              <a:rPr lang="en-US" dirty="0"/>
              <a:t>is called the </a:t>
            </a:r>
            <a:r>
              <a:rPr lang="en-US" i="1" dirty="0"/>
              <a:t>dividend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i="1" dirty="0" smtClean="0"/>
              <a:t>q </a:t>
            </a:r>
            <a:r>
              <a:rPr lang="en-US" dirty="0"/>
              <a:t>is called the </a:t>
            </a:r>
            <a:r>
              <a:rPr lang="en-US" i="1" dirty="0"/>
              <a:t>quotient</a:t>
            </a:r>
            <a:r>
              <a:rPr lang="en-US" dirty="0"/>
              <a:t>; t</a:t>
            </a:r>
            <a:r>
              <a:rPr lang="en-US" dirty="0" smtClean="0"/>
              <a:t>his </a:t>
            </a:r>
            <a:r>
              <a:rPr lang="en-US" dirty="0"/>
              <a:t>can be expressed </a:t>
            </a:r>
            <a:r>
              <a:rPr lang="en-US" i="1" dirty="0"/>
              <a:t>q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b="1" dirty="0"/>
              <a:t>div </a:t>
            </a:r>
            <a:r>
              <a:rPr lang="en-US" i="1" dirty="0"/>
              <a:t>d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i="1" dirty="0" smtClean="0"/>
              <a:t>r </a:t>
            </a:r>
            <a:r>
              <a:rPr lang="en-US" dirty="0"/>
              <a:t>is called the </a:t>
            </a:r>
            <a:r>
              <a:rPr lang="en-US" i="1" dirty="0"/>
              <a:t>remainder</a:t>
            </a:r>
            <a:r>
              <a:rPr lang="en-US" dirty="0"/>
              <a:t>; this cane be expressed </a:t>
            </a:r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b="1" dirty="0"/>
              <a:t>mod </a:t>
            </a:r>
            <a:r>
              <a:rPr lang="en-US" i="1" dirty="0"/>
              <a:t>d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/>
              <a:t>a </a:t>
            </a:r>
            <a:r>
              <a:rPr lang="en-US" dirty="0"/>
              <a:t>= 7 and </a:t>
            </a:r>
            <a:r>
              <a:rPr lang="en-US" i="1" dirty="0"/>
              <a:t>d </a:t>
            </a:r>
            <a:r>
              <a:rPr lang="en-US" dirty="0"/>
              <a:t>= 3, then </a:t>
            </a:r>
            <a:r>
              <a:rPr lang="en-US" i="1" dirty="0"/>
              <a:t>q </a:t>
            </a:r>
            <a:r>
              <a:rPr lang="en-US" dirty="0"/>
              <a:t>= 2 and </a:t>
            </a:r>
            <a:r>
              <a:rPr lang="en-US" i="1" dirty="0"/>
              <a:t>r </a:t>
            </a:r>
            <a:r>
              <a:rPr lang="en-US" dirty="0"/>
              <a:t>= 1, since 7 = (2)(3) + 1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= −7 and </a:t>
            </a:r>
            <a:r>
              <a:rPr lang="en-US" i="1" dirty="0"/>
              <a:t>d </a:t>
            </a:r>
            <a:r>
              <a:rPr lang="en-US" dirty="0"/>
              <a:t>= 3, then </a:t>
            </a:r>
            <a:r>
              <a:rPr lang="en-US" i="1" dirty="0"/>
              <a:t>q </a:t>
            </a:r>
            <a:r>
              <a:rPr lang="en-US" dirty="0"/>
              <a:t>= −3 and </a:t>
            </a:r>
            <a:r>
              <a:rPr lang="en-US" i="1" dirty="0"/>
              <a:t>r </a:t>
            </a:r>
            <a:r>
              <a:rPr lang="en-US" dirty="0"/>
              <a:t>= 2, since −7 = (−3)(3) + 2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77224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7509</TotalTime>
  <Words>5288</Words>
  <Application>Microsoft Office PowerPoint</Application>
  <PresentationFormat>On-screen Show (4:3)</PresentationFormat>
  <Paragraphs>396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ＭＳ Ｐゴシック</vt:lpstr>
      <vt:lpstr>Arial</vt:lpstr>
      <vt:lpstr>Calibri</vt:lpstr>
      <vt:lpstr>Cambria Math</vt:lpstr>
      <vt:lpstr>Tahoma</vt:lpstr>
      <vt:lpstr>Times New Roman</vt:lpstr>
      <vt:lpstr>1</vt:lpstr>
      <vt:lpstr>Lectures 15-19 Integer Arithmetic</vt:lpstr>
      <vt:lpstr>Intended Learning Outcomes</vt:lpstr>
      <vt:lpstr>Topics</vt:lpstr>
      <vt:lpstr>Section 1: Divisibility and Modular Arithmetic</vt:lpstr>
      <vt:lpstr>Section Outline</vt:lpstr>
      <vt:lpstr>Introduction</vt:lpstr>
      <vt:lpstr>Divisibility</vt:lpstr>
      <vt:lpstr>Divisibility Properties</vt:lpstr>
      <vt:lpstr>Division Algorithm</vt:lpstr>
      <vt:lpstr>Division Algorithm</vt:lpstr>
      <vt:lpstr>Proof of the Division Algorithm</vt:lpstr>
      <vt:lpstr>Proof of the Division Algorithm</vt:lpstr>
      <vt:lpstr>Modular Arithmetic</vt:lpstr>
      <vt:lpstr>Visualisation of Mod Function</vt:lpstr>
      <vt:lpstr>Modular Arithmetic</vt:lpstr>
      <vt:lpstr>Modular Arithmetic</vt:lpstr>
      <vt:lpstr>Congruencies and Hashing</vt:lpstr>
      <vt:lpstr>Congruencies and Pseudorandom Number Generators</vt:lpstr>
      <vt:lpstr>Congruencies and Pseudorandom Number Generators</vt:lpstr>
      <vt:lpstr>Congruencies and Cryptography</vt:lpstr>
      <vt:lpstr>Section 2: Primes</vt:lpstr>
      <vt:lpstr>Section Outline</vt:lpstr>
      <vt:lpstr>Primes</vt:lpstr>
      <vt:lpstr>Fundamental Theorem of Algebra</vt:lpstr>
      <vt:lpstr>Largest Prime Divisor</vt:lpstr>
      <vt:lpstr>Infiniteness of Primes</vt:lpstr>
      <vt:lpstr>Greatest Common Divisor (GCD)</vt:lpstr>
      <vt:lpstr>Relatively Prime</vt:lpstr>
      <vt:lpstr>Prime Factorisation</vt:lpstr>
      <vt:lpstr>Prime Factorisation</vt:lpstr>
      <vt:lpstr>Least Common Multiple (LCM)</vt:lpstr>
      <vt:lpstr>Integer Product, GCD and LCM</vt:lpstr>
      <vt:lpstr>Euclid’s Algorithm</vt:lpstr>
      <vt:lpstr>Euclid’s Algorithm</vt:lpstr>
      <vt:lpstr>Euclid’s Algorithm</vt:lpstr>
      <vt:lpstr>Euclid’s Algorithm</vt:lpstr>
      <vt:lpstr>Euclid’s Algorithm</vt:lpstr>
      <vt:lpstr>Extended Euclid’s Algorithm</vt:lpstr>
      <vt:lpstr>Extended Euclid’s Algorithm</vt:lpstr>
      <vt:lpstr>Useful Results</vt:lpstr>
      <vt:lpstr>Dividing Both Sides of a Congruence</vt:lpstr>
      <vt:lpstr>Solving Linear Congruence</vt:lpstr>
      <vt:lpstr>Solving Linear Congruence</vt:lpstr>
      <vt:lpstr>Computing Inverses Modulo m</vt:lpstr>
      <vt:lpstr>Computing Inverses Modulo m</vt:lpstr>
      <vt:lpstr>Solving System of Congruencies: Chinese Remainder Theorem</vt:lpstr>
      <vt:lpstr>Chinese Remainder Theorem</vt:lpstr>
      <vt:lpstr>Chinese Remainder Theorem</vt:lpstr>
      <vt:lpstr>Chinese Remainder Theorem</vt:lpstr>
      <vt:lpstr>Fermat’s Little Theorem</vt:lpstr>
      <vt:lpstr>Section 3: Applications</vt:lpstr>
      <vt:lpstr>Section Outline</vt:lpstr>
      <vt:lpstr>Public Key Cryptography</vt:lpstr>
      <vt:lpstr>Public Key Cryptography</vt:lpstr>
      <vt:lpstr>Traditional Cryptography</vt:lpstr>
      <vt:lpstr>Public Key Cryptosystem</vt:lpstr>
      <vt:lpstr>RSA Cryptosystem</vt:lpstr>
      <vt:lpstr>RSA Cryptosystem</vt:lpstr>
      <vt:lpstr>Proof of RSA Cryptosystem</vt:lpstr>
      <vt:lpstr>Proof of RSA Cryptosystem</vt:lpstr>
      <vt:lpstr>RSA Cryptosystem</vt:lpstr>
      <vt:lpstr>Digital Signature Systems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</dc:title>
  <dc:creator>N D Gangadhar</dc:creator>
  <cp:lastModifiedBy>Sahana</cp:lastModifiedBy>
  <cp:revision>664</cp:revision>
  <dcterms:created xsi:type="dcterms:W3CDTF">2011-12-08T02:09:54Z</dcterms:created>
  <dcterms:modified xsi:type="dcterms:W3CDTF">2018-09-11T05:53:43Z</dcterms:modified>
</cp:coreProperties>
</file>