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69"/>
  </p:notesMasterIdLst>
  <p:sldIdLst>
    <p:sldId id="256" r:id="rId2"/>
    <p:sldId id="278" r:id="rId3"/>
    <p:sldId id="376" r:id="rId4"/>
    <p:sldId id="378" r:id="rId5"/>
    <p:sldId id="379"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 id="414" r:id="rId39"/>
    <p:sldId id="415" r:id="rId40"/>
    <p:sldId id="416" r:id="rId41"/>
    <p:sldId id="417" r:id="rId42"/>
    <p:sldId id="418" r:id="rId43"/>
    <p:sldId id="419" r:id="rId44"/>
    <p:sldId id="420" r:id="rId45"/>
    <p:sldId id="421" r:id="rId46"/>
    <p:sldId id="422" r:id="rId47"/>
    <p:sldId id="423" r:id="rId48"/>
    <p:sldId id="424" r:id="rId49"/>
    <p:sldId id="425" r:id="rId50"/>
    <p:sldId id="426" r:id="rId51"/>
    <p:sldId id="427" r:id="rId52"/>
    <p:sldId id="428" r:id="rId53"/>
    <p:sldId id="429" r:id="rId54"/>
    <p:sldId id="430" r:id="rId55"/>
    <p:sldId id="431" r:id="rId56"/>
    <p:sldId id="432" r:id="rId57"/>
    <p:sldId id="433" r:id="rId58"/>
    <p:sldId id="434" r:id="rId59"/>
    <p:sldId id="435" r:id="rId60"/>
    <p:sldId id="436" r:id="rId61"/>
    <p:sldId id="437" r:id="rId62"/>
    <p:sldId id="438" r:id="rId63"/>
    <p:sldId id="439" r:id="rId64"/>
    <p:sldId id="440" r:id="rId65"/>
    <p:sldId id="444" r:id="rId66"/>
    <p:sldId id="445" r:id="rId67"/>
    <p:sldId id="446" r:id="rId68"/>
  </p:sldIdLst>
  <p:sldSz cx="9144000" cy="6858000" type="screen4x3"/>
  <p:notesSz cx="6858000" cy="9144000"/>
  <p:embeddedFontLst>
    <p:embeddedFont>
      <p:font typeface="宋体" panose="02010600030101010101" pitchFamily="2" charset="-122"/>
      <p:regular r:id="rId70"/>
    </p:embeddedFont>
    <p:embeddedFont>
      <p:font typeface="Calibri" panose="020F0502020204030204" pitchFamily="34" charset="0"/>
      <p:regular r:id="rId71"/>
      <p:bold r:id="rId72"/>
      <p:italic r:id="rId73"/>
      <p:boldItalic r:id="rId74"/>
    </p:embeddedFont>
    <p:embeddedFont>
      <p:font typeface="Cambria Math" panose="02040503050406030204" pitchFamily="18" charset="0"/>
      <p:regular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25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08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5.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8/21/2018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153299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lvl1pPr>
              <a:defRPr>
                <a:solidFill>
                  <a:srgbClr val="C00000"/>
                </a:solidFill>
                <a:latin typeface="+mj-lt"/>
              </a:defRPr>
            </a:lvl1pPr>
          </a:lstStyle>
          <a:p>
            <a:r>
              <a:rPr lang="en-US" noProof="0" smtClean="0"/>
              <a:t>Click to edit Master title style</a:t>
            </a:r>
            <a:endParaRPr lang="en-GB" noProof="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lvl1pPr>
              <a:defRPr>
                <a:solidFill>
                  <a:srgbClr val="C00000"/>
                </a:solidFill>
                <a:latin typeface="Arial"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74223539-C274-414E-836E-21403C9CE2AE}" type="datetimeFigureOut">
              <a:rPr lang="en-US" smtClean="0"/>
              <a:pPr/>
              <a:t>8/21/2018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E66E5C62-E8C5-492C-8FA6-456EE5C22E7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8" name="Slide Number Placeholder 7"/>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E7F63827-DA15-46DC-B4FF-1A8FF1A5F4C3}"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a:prstGeom prst="rect">
            <a:avLst/>
          </a:prstGeom>
        </p:spPr>
        <p:txBody>
          <a:bodyPr rtlCol="0">
            <a:normAutofit/>
          </a:bodyPr>
          <a:lstStyle/>
          <a:p>
            <a:pPr lvl="0"/>
            <a:endParaRPr lang="en-US" noProof="0" smtClean="0"/>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pPr>
              <a:defRPr/>
            </a:pPr>
            <a:fld id="{4F2CE6A7-EEF4-4D42-A8EB-392B1A7952B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solidFill>
                  <a:srgbClr val="C00000"/>
                </a:solidFill>
                <a:latin typeface="+mj-lt"/>
                <a:cs typeface="Times New Roman" pitchFamily="18"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4"/>
            <a:ext cx="8229600" cy="4525963"/>
          </a:xfrm>
          <a:prstGeom prst="rect">
            <a:avLst/>
          </a:prstGeom>
        </p:spPr>
        <p:txBody>
          <a:bodyPr/>
          <a:lstStyle>
            <a:lvl1pPr algn="just">
              <a:defRPr>
                <a:latin typeface="+mn-lt"/>
              </a:defRPr>
            </a:lvl1pPr>
            <a:lvl2pPr algn="just">
              <a:defRPr>
                <a:latin typeface="+mn-lt"/>
              </a:defRPr>
            </a:lvl2pPr>
            <a:lvl3pPr algn="just">
              <a:defRPr>
                <a:latin typeface="+mn-lt"/>
              </a:defRPr>
            </a:lvl3pPr>
            <a:lvl4pPr algn="just">
              <a:defRPr>
                <a:latin typeface="+mn-lt"/>
              </a:defRPr>
            </a:lvl4pPr>
            <a:lvl5pPr algn="ju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mn-lt"/>
                <a:cs typeface="+mn-cs"/>
              </a:defRPr>
            </a:lvl1pPr>
          </a:lstStyle>
          <a:p>
            <a:fld id="{74223539-C274-414E-836E-21403C9CE2AE}" type="datetimeFigureOut">
              <a:rPr lang="en-US" smtClean="0"/>
              <a:pPr/>
              <a:t>8/21/2018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4000" b="1" cap="all">
                <a:solidFill>
                  <a:srgbClr val="C00000"/>
                </a:solidFill>
                <a:latin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74223539-C274-414E-836E-21403C9CE2AE}" type="datetimeFigureOut">
              <a:rPr lang="en-US" smtClean="0"/>
              <a:pPr/>
              <a:t>8/21/2018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C00000"/>
                </a:solidFill>
                <a:latin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74223539-C274-414E-836E-21403C9CE2AE}" type="datetimeFigureOut">
              <a:rPr lang="en-US" smtClean="0"/>
              <a:pPr/>
              <a:t>8/21/2018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C00000"/>
                </a:solidFill>
                <a:latin typeface="Arial"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74223539-C274-414E-836E-21403C9CE2AE}" type="datetimeFigureOut">
              <a:rPr lang="en-US" smtClean="0"/>
              <a:pPr/>
              <a:t>8/21/2018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C00000"/>
                </a:solidFill>
                <a:latin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solidFill>
                  <a:srgbClr val="C00000"/>
                </a:solidFill>
                <a:latin typeface="Arial"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75051" y="273054"/>
            <a:ext cx="5111750" cy="5853113"/>
          </a:xfrm>
          <a:prstGeom prst="rect">
            <a:avLst/>
          </a:prstGeom>
        </p:spPr>
        <p:txBody>
          <a:bodyPr/>
          <a:lstStyle>
            <a:lvl1pPr>
              <a:defRPr sz="3200">
                <a:latin typeface="Arial" pitchFamily="34" charset="0"/>
              </a:defRPr>
            </a:lvl1pPr>
            <a:lvl2pPr>
              <a:defRPr sz="2800">
                <a:latin typeface="Arial" pitchFamily="34" charset="0"/>
              </a:defRPr>
            </a:lvl2pPr>
            <a:lvl3pPr>
              <a:defRPr sz="2400">
                <a:latin typeface="Arial" pitchFamily="34" charset="0"/>
              </a:defRPr>
            </a:lvl3pPr>
            <a:lvl4pPr>
              <a:defRPr sz="2000">
                <a:latin typeface="Arial" pitchFamily="34" charset="0"/>
              </a:defRPr>
            </a:lvl4pPr>
            <a:lvl5pPr>
              <a:defRPr sz="2000">
                <a:latin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3"/>
            <a:ext cx="3008313" cy="4691063"/>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74223539-C274-414E-836E-21403C9CE2AE}" type="datetimeFigureOut">
              <a:rPr lang="en-US" smtClean="0"/>
              <a:pPr/>
              <a:t>8/21/2018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Arial" pitchFamily="34"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74223539-C274-414E-836E-21403C9CE2AE}" type="datetimeFigureOut">
              <a:rPr lang="en-US" smtClean="0"/>
              <a:pPr/>
              <a:t>8/21/2018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C00000"/>
                </a:solidFill>
                <a:latin typeface="Arial"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74223539-C274-414E-836E-21403C9CE2AE}" type="datetimeFigureOut">
              <a:rPr lang="en-US" smtClean="0"/>
              <a:pPr/>
              <a:t>8/21/2018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endParaRPr>
          </a:p>
        </p:txBody>
      </p:sp>
      <p:sp>
        <p:nvSpPr>
          <p:cNvPr id="14" name="Rectangle 13"/>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latin typeface="Arial" pitchFamily="34" charset="0"/>
            </a:endParaRPr>
          </a:p>
        </p:txBody>
      </p:sp>
      <p:sp>
        <p:nvSpPr>
          <p:cNvPr id="17" name="Rectangle 16"/>
          <p:cNvSpPr/>
          <p:nvPr/>
        </p:nvSpPr>
        <p:spPr>
          <a:xfrm>
            <a:off x="8791575" y="6324600"/>
            <a:ext cx="352425"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endParaRPr>
          </a:p>
        </p:txBody>
      </p:sp>
      <p:sp>
        <p:nvSpPr>
          <p:cNvPr id="18" name="Rectangle 17"/>
          <p:cNvSpPr/>
          <p:nvPr/>
        </p:nvSpPr>
        <p:spPr>
          <a:xfrm>
            <a:off x="8686800" y="6324600"/>
            <a:ext cx="561975" cy="461963"/>
          </a:xfrm>
          <a:prstGeom prst="rect">
            <a:avLst/>
          </a:prstGeom>
        </p:spPr>
        <p:txBody>
          <a:bodyPr wrap="none">
            <a:spAutoFit/>
          </a:bodyPr>
          <a:lstStyle/>
          <a:p>
            <a:pPr algn="ctr" fontAlgn="auto">
              <a:spcBef>
                <a:spcPts val="0"/>
              </a:spcBef>
              <a:spcAft>
                <a:spcPts val="0"/>
              </a:spcAft>
              <a:defRPr/>
            </a:pPr>
            <a:fld id="{0467E989-09DD-493A-BEBC-EFFB71A9992D}" type="slidenum">
              <a:rPr lang="en-US">
                <a:solidFill>
                  <a:schemeClr val="bg1"/>
                </a:solidFill>
                <a:cs typeface="+mn-cs"/>
              </a:rPr>
              <a:pPr algn="ctr" fontAlgn="auto">
                <a:spcBef>
                  <a:spcPts val="0"/>
                </a:spcBef>
                <a:spcAft>
                  <a:spcPts val="0"/>
                </a:spcAft>
                <a:defRPr/>
              </a:pPr>
              <a:t>‹#›</a:t>
            </a:fld>
            <a:endParaRPr lang="en-US" dirty="0">
              <a:solidFill>
                <a:schemeClr val="bg1"/>
              </a:solidFill>
              <a:cs typeface="+mn-cs"/>
            </a:endParaRPr>
          </a:p>
        </p:txBody>
      </p:sp>
      <p:pic>
        <p:nvPicPr>
          <p:cNvPr id="1030" name="Picture 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bwMode="auto">
          <a:xfrm>
            <a:off x="226542" y="6096000"/>
            <a:ext cx="458141" cy="598488"/>
          </a:xfrm>
          <a:prstGeom prst="rect">
            <a:avLst/>
          </a:prstGeom>
          <a:noFill/>
          <a:ln w="9525">
            <a:noFill/>
            <a:miter lim="800000"/>
            <a:headEnd/>
            <a:tailEnd/>
          </a:ln>
        </p:spPr>
      </p:pic>
      <p:sp>
        <p:nvSpPr>
          <p:cNvPr id="8" name="TextBox 7"/>
          <p:cNvSpPr txBox="1"/>
          <p:nvPr/>
        </p:nvSpPr>
        <p:spPr>
          <a:xfrm>
            <a:off x="-23813" y="6654800"/>
            <a:ext cx="2178051"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cs typeface="+mn-cs"/>
              </a:rPr>
              <a:t>Faculty of Engineering &amp; Technology</a:t>
            </a:r>
          </a:p>
        </p:txBody>
      </p:sp>
      <p:sp>
        <p:nvSpPr>
          <p:cNvPr id="16" name="TextBox 15"/>
          <p:cNvSpPr txBox="1"/>
          <p:nvPr/>
        </p:nvSpPr>
        <p:spPr>
          <a:xfrm>
            <a:off x="6396038" y="6654800"/>
            <a:ext cx="2472152" cy="253916"/>
          </a:xfrm>
          <a:prstGeom prst="rect">
            <a:avLst/>
          </a:prstGeom>
          <a:noFill/>
        </p:spPr>
        <p:txBody>
          <a:bodyPr wrap="none">
            <a:spAutoFit/>
          </a:bodyPr>
          <a:lstStyle/>
          <a:p>
            <a:pPr fontAlgn="auto">
              <a:spcBef>
                <a:spcPts val="0"/>
              </a:spcBef>
              <a:spcAft>
                <a:spcPts val="0"/>
              </a:spcAft>
              <a:defRPr/>
            </a:pPr>
            <a:r>
              <a:rPr lang="en-US" sz="1050" smtClean="0">
                <a:solidFill>
                  <a:schemeClr val="bg1"/>
                </a:solidFill>
                <a:latin typeface="+mn-lt"/>
                <a:cs typeface="+mn-cs"/>
              </a:rPr>
              <a:t>©</a:t>
            </a:r>
            <a:r>
              <a:rPr lang="en-US" sz="1050" baseline="0" smtClean="0">
                <a:solidFill>
                  <a:schemeClr val="bg1"/>
                </a:solidFill>
                <a:latin typeface="+mn-lt"/>
                <a:cs typeface="+mn-cs"/>
              </a:rPr>
              <a:t> </a:t>
            </a:r>
            <a:r>
              <a:rPr lang="en-US" sz="1050" smtClean="0">
                <a:solidFill>
                  <a:schemeClr val="bg1"/>
                </a:solidFill>
                <a:latin typeface="+mn-lt"/>
                <a:cs typeface="+mn-cs"/>
              </a:rPr>
              <a:t>Ramaiah </a:t>
            </a:r>
            <a:r>
              <a:rPr lang="en-US" sz="1050" dirty="0">
                <a:solidFill>
                  <a:schemeClr val="bg1"/>
                </a:solidFill>
                <a:latin typeface="+mn-lt"/>
                <a:cs typeface="+mn-cs"/>
              </a:rPr>
              <a:t>University of Applied Sciences</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14.bin"/><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7.bin"/><Relationship Id="rId4" Type="http://schemas.openxmlformats.org/officeDocument/2006/relationships/image" Target="../media/image15.wmf"/></Relationships>
</file>

<file path=ppt/slides/_rels/slide3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8.wmf"/><Relationship Id="rId5" Type="http://schemas.openxmlformats.org/officeDocument/2006/relationships/oleObject" Target="../embeddings/oleObject19.bin"/><Relationship Id="rId4" Type="http://schemas.openxmlformats.org/officeDocument/2006/relationships/image" Target="../media/image1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22.bin"/><Relationship Id="rId4" Type="http://schemas.openxmlformats.org/officeDocument/2006/relationships/image" Target="../media/image20.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3.wmf"/><Relationship Id="rId5" Type="http://schemas.openxmlformats.org/officeDocument/2006/relationships/oleObject" Target="../embeddings/oleObject24.bin"/><Relationship Id="rId4" Type="http://schemas.openxmlformats.org/officeDocument/2006/relationships/image" Target="../media/image22.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6.wmf"/><Relationship Id="rId5" Type="http://schemas.openxmlformats.org/officeDocument/2006/relationships/oleObject" Target="../embeddings/oleObject27.bin"/><Relationship Id="rId4" Type="http://schemas.openxmlformats.org/officeDocument/2006/relationships/image" Target="../media/image25.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8.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0.wmf"/><Relationship Id="rId5" Type="http://schemas.openxmlformats.org/officeDocument/2006/relationships/oleObject" Target="../embeddings/oleObject31.bin"/><Relationship Id="rId4" Type="http://schemas.openxmlformats.org/officeDocument/2006/relationships/image" Target="../media/image29.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3.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5.wmf"/><Relationship Id="rId5" Type="http://schemas.openxmlformats.org/officeDocument/2006/relationships/oleObject" Target="../embeddings/oleObject36.bin"/><Relationship Id="rId4" Type="http://schemas.openxmlformats.org/officeDocument/2006/relationships/image" Target="../media/image34.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6.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7.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8.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40.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42.wmf"/><Relationship Id="rId5" Type="http://schemas.openxmlformats.org/officeDocument/2006/relationships/oleObject" Target="../embeddings/oleObject43.bin"/><Relationship Id="rId4" Type="http://schemas.openxmlformats.org/officeDocument/2006/relationships/image" Target="../media/image41.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3.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Lectures </a:t>
            </a:r>
            <a:r>
              <a:rPr lang="en-US" smtClean="0"/>
              <a:t>20-22</a:t>
            </a:r>
            <a:r>
              <a:rPr lang="en-US" dirty="0" smtClean="0"/>
              <a:t/>
            </a:r>
            <a:br>
              <a:rPr lang="en-US" dirty="0" smtClean="0"/>
            </a:br>
            <a:r>
              <a:rPr lang="en-US" dirty="0" smtClean="0"/>
              <a:t>Advanced </a:t>
            </a:r>
            <a:r>
              <a:rPr lang="en-US" dirty="0" err="1" smtClean="0"/>
              <a:t>Combinatorics</a:t>
            </a:r>
            <a:endParaRPr lang="en-US" dirty="0"/>
          </a:p>
        </p:txBody>
      </p:sp>
      <p:sp>
        <p:nvSpPr>
          <p:cNvPr id="3" name="Subtitle 2"/>
          <p:cNvSpPr>
            <a:spLocks noGrp="1"/>
          </p:cNvSpPr>
          <p:nvPr>
            <p:ph type="subTitle" idx="1"/>
          </p:nvPr>
        </p:nvSpPr>
        <p:spPr/>
        <p:txBody>
          <a:bodyPr/>
          <a:lstStyle/>
          <a:p>
            <a:r>
              <a:rPr lang="en-GB" dirty="0" smtClean="0"/>
              <a:t>N D Gangadhar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Modeling with Recurrence Relations</a:t>
            </a:r>
            <a:endParaRPr lang="en-US" dirty="0"/>
          </a:p>
        </p:txBody>
      </p:sp>
      <p:sp>
        <p:nvSpPr>
          <p:cNvPr id="8195" name="Rectangle 3"/>
          <p:cNvSpPr>
            <a:spLocks noGrp="1" noChangeArrowheads="1"/>
          </p:cNvSpPr>
          <p:nvPr>
            <p:ph idx="1"/>
          </p:nvPr>
        </p:nvSpPr>
        <p:spPr/>
        <p:txBody>
          <a:bodyPr rtlCol="0">
            <a:normAutofit fontScale="85000" lnSpcReduction="20000"/>
          </a:bodyPr>
          <a:lstStyle/>
          <a:p>
            <a:pPr eaLnBrk="1" fontAlgn="auto" hangingPunct="1">
              <a:spcAft>
                <a:spcPts val="0"/>
              </a:spcAft>
              <a:buFont typeface="Arial" pitchFamily="34" charset="0"/>
              <a:buChar char="•"/>
              <a:defRPr/>
            </a:pPr>
            <a:r>
              <a:rPr lang="en-US" altLang="zh-CN" b="1" dirty="0" smtClean="0">
                <a:cs typeface="Calibri" pitchFamily="34" charset="0"/>
              </a:rPr>
              <a:t>Example5</a:t>
            </a:r>
            <a:r>
              <a:rPr lang="en-US" altLang="zh-CN" dirty="0" smtClean="0">
                <a:cs typeface="Calibri" pitchFamily="34" charset="0"/>
              </a:rPr>
              <a:t>: </a:t>
            </a:r>
            <a:r>
              <a:rPr lang="en-US" altLang="zh-CN" b="1" dirty="0" smtClean="0">
                <a:cs typeface="Calibri" pitchFamily="34" charset="0"/>
              </a:rPr>
              <a:t>The Tower of Hanoi</a:t>
            </a:r>
          </a:p>
          <a:p>
            <a:pPr lvl="1" fontAlgn="auto">
              <a:spcAft>
                <a:spcPts val="0"/>
              </a:spcAft>
              <a:defRPr/>
            </a:pPr>
            <a:r>
              <a:rPr lang="en-US" altLang="zh-CN" dirty="0" smtClean="0">
                <a:cs typeface="Calibri" pitchFamily="34" charset="0"/>
              </a:rPr>
              <a:t>The Hanoi Tower consists of three pegs mounted on a board together with disks of different sizes. Initially these disks are placed on the first peg in order of size, with the largest on the bottom. </a:t>
            </a:r>
          </a:p>
          <a:p>
            <a:pPr lvl="1" fontAlgn="auto">
              <a:spcAft>
                <a:spcPts val="0"/>
              </a:spcAft>
              <a:defRPr/>
            </a:pPr>
            <a:r>
              <a:rPr lang="en-US" altLang="zh-CN" dirty="0" smtClean="0">
                <a:cs typeface="Calibri" pitchFamily="34" charset="0"/>
              </a:rPr>
              <a:t>The rule of the puzzle allow disks to be moved one at a time from one peg to another as long as a disk is never placed on top of a smaller disk. </a:t>
            </a:r>
          </a:p>
          <a:p>
            <a:pPr lvl="1" fontAlgn="auto">
              <a:spcAft>
                <a:spcPts val="0"/>
              </a:spcAft>
              <a:defRPr/>
            </a:pPr>
            <a:r>
              <a:rPr lang="en-US" altLang="zh-CN" dirty="0" smtClean="0">
                <a:cs typeface="Calibri" pitchFamily="34" charset="0"/>
              </a:rPr>
              <a:t>The goal of the puzzle is to have all the disks on the second peg in order of size, with the largest on the bottom. </a:t>
            </a:r>
          </a:p>
          <a:p>
            <a:pPr lvl="1" fontAlgn="auto">
              <a:spcAft>
                <a:spcPts val="0"/>
              </a:spcAft>
              <a:defRPr/>
            </a:pPr>
            <a:r>
              <a:rPr lang="en-US" altLang="zh-CN" dirty="0" smtClean="0">
                <a:cs typeface="Calibri" pitchFamily="34" charset="0"/>
              </a:rPr>
              <a:t>Let </a:t>
            </a:r>
            <a:r>
              <a:rPr lang="en-US" altLang="zh-CN" i="1" dirty="0" err="1" smtClean="0">
                <a:cs typeface="Calibri" pitchFamily="34" charset="0"/>
              </a:rPr>
              <a:t>H</a:t>
            </a:r>
            <a:r>
              <a:rPr lang="en-US" altLang="zh-CN" i="1" baseline="-25000" dirty="0" err="1" smtClean="0">
                <a:cs typeface="Calibri" pitchFamily="34" charset="0"/>
              </a:rPr>
              <a:t>n</a:t>
            </a:r>
            <a:r>
              <a:rPr lang="en-US" altLang="zh-CN" dirty="0" smtClean="0">
                <a:cs typeface="Calibri" pitchFamily="34" charset="0"/>
              </a:rPr>
              <a:t> denote the number of moves needed to solve the Tower of Hanoi problem with n disks. Set up a recurrence relation for the sequence {</a:t>
            </a:r>
            <a:r>
              <a:rPr lang="en-US" altLang="zh-CN" i="1" dirty="0" err="1" smtClean="0">
                <a:cs typeface="Calibri" pitchFamily="34" charset="0"/>
              </a:rPr>
              <a:t>H</a:t>
            </a:r>
            <a:r>
              <a:rPr lang="en-US" altLang="zh-CN" i="1" baseline="-25000" dirty="0" err="1" smtClean="0">
                <a:cs typeface="Calibri" pitchFamily="34" charset="0"/>
              </a:rPr>
              <a:t>n</a:t>
            </a:r>
            <a:r>
              <a:rPr lang="en-US" altLang="zh-CN" dirty="0" smtClean="0">
                <a:cs typeface="Calibri" pitchFamily="34" charset="0"/>
              </a:rPr>
              <a:t>}.</a:t>
            </a:r>
            <a:r>
              <a:rPr lang="en-US" altLang="zh-CN" b="1" dirty="0" smtClean="0">
                <a:cs typeface="Calibri" pitchFamily="34" charset="0"/>
              </a:rPr>
              <a:t>	</a:t>
            </a:r>
            <a:endParaRPr lang="en-US" altLang="zh-CN" dirty="0" smtClean="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ox(in)">
                                      <p:cBhvr>
                                        <p:cTn id="7" dur="500"/>
                                        <p:tgtEl>
                                          <p:spTgt spid="819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box(in)">
                                      <p:cBhvr>
                                        <p:cTn id="10" dur="500"/>
                                        <p:tgtEl>
                                          <p:spTgt spid="819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box(in)">
                                      <p:cBhvr>
                                        <p:cTn id="13" dur="500"/>
                                        <p:tgtEl>
                                          <p:spTgt spid="819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195">
                                            <p:txEl>
                                              <p:pRg st="3" end="3"/>
                                            </p:txEl>
                                          </p:spTgt>
                                        </p:tgtEl>
                                        <p:attrNameLst>
                                          <p:attrName>style.visibility</p:attrName>
                                        </p:attrNameLst>
                                      </p:cBhvr>
                                      <p:to>
                                        <p:strVal val="visible"/>
                                      </p:to>
                                    </p:set>
                                    <p:animEffect transition="in" filter="box(in)">
                                      <p:cBhvr>
                                        <p:cTn id="16" dur="500"/>
                                        <p:tgtEl>
                                          <p:spTgt spid="819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Effect transition="in" filter="box(in)">
                                      <p:cBhvr>
                                        <p:cTn id="19"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cs typeface="Calibri" pitchFamily="34" charset="0"/>
              </a:rPr>
              <a:t>Modeling with Recurrence Relations</a:t>
            </a:r>
            <a:endParaRPr lang="en-US" dirty="0"/>
          </a:p>
        </p:txBody>
      </p:sp>
      <p:sp>
        <p:nvSpPr>
          <p:cNvPr id="9219" name="Rectangle 3"/>
          <p:cNvSpPr>
            <a:spLocks noGrp="1" noChangeArrowheads="1"/>
          </p:cNvSpPr>
          <p:nvPr>
            <p:ph idx="1"/>
          </p:nvPr>
        </p:nvSpPr>
        <p:spPr/>
        <p:txBody>
          <a:bodyPr/>
          <a:lstStyle/>
          <a:p>
            <a:pPr eaLnBrk="1" hangingPunct="1"/>
            <a:r>
              <a:rPr lang="en-US" altLang="zh-CN" sz="2400" b="1" dirty="0" smtClean="0">
                <a:cs typeface="Calibri" pitchFamily="34" charset="0"/>
              </a:rPr>
              <a:t>Solution</a:t>
            </a:r>
            <a:r>
              <a:rPr lang="en-US" altLang="zh-CN" sz="2400" dirty="0" smtClean="0">
                <a:cs typeface="Calibri" pitchFamily="34" charset="0"/>
              </a:rPr>
              <a:t>: begin with </a:t>
            </a:r>
            <a:r>
              <a:rPr lang="en-US" altLang="zh-CN" sz="2400" i="1" dirty="0" smtClean="0">
                <a:cs typeface="Calibri" pitchFamily="34" charset="0"/>
              </a:rPr>
              <a:t>n</a:t>
            </a:r>
            <a:r>
              <a:rPr lang="en-US" altLang="zh-CN" sz="2400" dirty="0" smtClean="0">
                <a:cs typeface="Calibri" pitchFamily="34" charset="0"/>
              </a:rPr>
              <a:t> disk on peg one, we can transfer the top </a:t>
            </a:r>
            <a:r>
              <a:rPr lang="en-US" altLang="zh-CN" sz="2400" i="1" dirty="0" smtClean="0">
                <a:cs typeface="Calibri" pitchFamily="34" charset="0"/>
              </a:rPr>
              <a:t>n-</a:t>
            </a:r>
            <a:r>
              <a:rPr lang="en-US" altLang="zh-CN" sz="2400" dirty="0" smtClean="0">
                <a:cs typeface="Calibri" pitchFamily="34" charset="0"/>
              </a:rPr>
              <a:t>1 disks following the rules of puzzle, to peg three using </a:t>
            </a:r>
            <a:r>
              <a:rPr lang="en-US" altLang="zh-CN" sz="2400" i="1" dirty="0" smtClean="0">
                <a:cs typeface="Calibri" pitchFamily="34" charset="0"/>
              </a:rPr>
              <a:t>H</a:t>
            </a:r>
            <a:r>
              <a:rPr lang="en-US" altLang="zh-CN" sz="2400" i="1" baseline="-25000" dirty="0" smtClean="0">
                <a:cs typeface="Calibri" pitchFamily="34" charset="0"/>
              </a:rPr>
              <a:t>n-</a:t>
            </a:r>
            <a:r>
              <a:rPr lang="en-US" altLang="zh-CN" sz="2400" baseline="-25000" dirty="0" smtClean="0">
                <a:cs typeface="Calibri" pitchFamily="34" charset="0"/>
              </a:rPr>
              <a:t>1</a:t>
            </a:r>
            <a:r>
              <a:rPr lang="en-US" altLang="zh-CN" sz="2400" dirty="0" smtClean="0">
                <a:cs typeface="Calibri" pitchFamily="34" charset="0"/>
              </a:rPr>
              <a:t> moves. Hence we have </a:t>
            </a:r>
            <a:r>
              <a:rPr lang="en-US" altLang="zh-CN" sz="2400" i="1" dirty="0" err="1" smtClean="0">
                <a:cs typeface="Calibri" pitchFamily="34" charset="0"/>
              </a:rPr>
              <a:t>H</a:t>
            </a:r>
            <a:r>
              <a:rPr lang="en-US" altLang="zh-CN" sz="2400" i="1" baseline="-25000" dirty="0" err="1" smtClean="0">
                <a:cs typeface="Calibri" pitchFamily="34" charset="0"/>
              </a:rPr>
              <a:t>n</a:t>
            </a:r>
            <a:r>
              <a:rPr lang="en-US" altLang="zh-CN" sz="2400" i="1" dirty="0" smtClean="0">
                <a:cs typeface="Calibri" pitchFamily="34" charset="0"/>
              </a:rPr>
              <a:t>=</a:t>
            </a:r>
            <a:r>
              <a:rPr lang="en-US" altLang="zh-CN" sz="2400" dirty="0" smtClean="0">
                <a:cs typeface="Calibri" pitchFamily="34" charset="0"/>
              </a:rPr>
              <a:t>2 </a:t>
            </a:r>
            <a:r>
              <a:rPr lang="en-US" altLang="zh-CN" sz="2400" i="1" dirty="0" smtClean="0">
                <a:cs typeface="Calibri" pitchFamily="34" charset="0"/>
              </a:rPr>
              <a:t>H</a:t>
            </a:r>
            <a:r>
              <a:rPr lang="en-US" altLang="zh-CN" sz="2400" i="1" baseline="-25000" dirty="0" smtClean="0">
                <a:cs typeface="Calibri" pitchFamily="34" charset="0"/>
              </a:rPr>
              <a:t>n-</a:t>
            </a:r>
            <a:r>
              <a:rPr lang="en-US" altLang="zh-CN" sz="2400" baseline="-25000" dirty="0" smtClean="0">
                <a:cs typeface="Calibri" pitchFamily="34" charset="0"/>
              </a:rPr>
              <a:t>1</a:t>
            </a:r>
            <a:r>
              <a:rPr lang="en-US" altLang="zh-CN" sz="2400" dirty="0" smtClean="0">
                <a:cs typeface="Calibri" pitchFamily="34" charset="0"/>
              </a:rPr>
              <a:t>+1 with </a:t>
            </a:r>
            <a:r>
              <a:rPr lang="en-US" altLang="zh-CN" sz="2400" i="1" dirty="0" smtClean="0">
                <a:cs typeface="Calibri" pitchFamily="34" charset="0"/>
              </a:rPr>
              <a:t>H</a:t>
            </a:r>
            <a:r>
              <a:rPr lang="en-US" altLang="zh-CN" sz="2400" baseline="-25000" dirty="0" smtClean="0">
                <a:cs typeface="Calibri" pitchFamily="34" charset="0"/>
              </a:rPr>
              <a:t>1</a:t>
            </a:r>
            <a:r>
              <a:rPr lang="en-US" altLang="zh-CN" sz="2400" dirty="0" smtClean="0">
                <a:cs typeface="Calibri" pitchFamily="34" charset="0"/>
              </a:rPr>
              <a:t>=1. </a:t>
            </a:r>
          </a:p>
          <a:p>
            <a:pPr eaLnBrk="1" hangingPunct="1"/>
            <a:r>
              <a:rPr lang="en-US" altLang="zh-CN" sz="2400" dirty="0" smtClean="0">
                <a:cs typeface="Calibri" pitchFamily="34" charset="0"/>
              </a:rPr>
              <a:t>Using the iterative approach to solve this recurrence relation.</a:t>
            </a:r>
          </a:p>
          <a:p>
            <a:pPr eaLnBrk="1" hangingPunct="1">
              <a:buFontTx/>
              <a:buNone/>
            </a:pPr>
            <a:endParaRPr lang="en-US" altLang="zh-CN" baseline="-25000" dirty="0" smtClean="0">
              <a:cs typeface="Calibri" pitchFamily="34" charset="0"/>
            </a:endParaRPr>
          </a:p>
        </p:txBody>
      </p:sp>
      <p:graphicFrame>
        <p:nvGraphicFramePr>
          <p:cNvPr id="9224" name="Object 8"/>
          <p:cNvGraphicFramePr>
            <a:graphicFrameLocks noChangeAspect="1"/>
          </p:cNvGraphicFramePr>
          <p:nvPr/>
        </p:nvGraphicFramePr>
        <p:xfrm>
          <a:off x="1331913" y="3449638"/>
          <a:ext cx="6335712" cy="2951162"/>
        </p:xfrm>
        <a:graphic>
          <a:graphicData uri="http://schemas.openxmlformats.org/presentationml/2006/ole">
            <mc:AlternateContent xmlns:mc="http://schemas.openxmlformats.org/markup-compatibility/2006">
              <mc:Choice xmlns:v="urn:schemas-microsoft-com:vml" Requires="v">
                <p:oleObj spid="_x0000_s1054" name="Equation" r:id="rId3" imgW="6654600" imgH="3835080" progId="">
                  <p:embed/>
                </p:oleObj>
              </mc:Choice>
              <mc:Fallback>
                <p:oleObj name="Equation" r:id="rId3" imgW="6654600" imgH="383508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449638"/>
                        <a:ext cx="6335712" cy="295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down)">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down)">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224"/>
                                        </p:tgtEl>
                                        <p:attrNameLst>
                                          <p:attrName>style.visibility</p:attrName>
                                        </p:attrNameLst>
                                      </p:cBhvr>
                                      <p:to>
                                        <p:strVal val="visible"/>
                                      </p:to>
                                    </p:set>
                                    <p:animEffect transition="in" filter="box(in)">
                                      <p:cBhvr>
                                        <p:cTn id="17"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Modeling with Recurrence Relations</a:t>
            </a:r>
            <a:endParaRPr lang="en-US" dirty="0"/>
          </a:p>
        </p:txBody>
      </p:sp>
      <p:sp>
        <p:nvSpPr>
          <p:cNvPr id="10243" name="Rectangle 3"/>
          <p:cNvSpPr>
            <a:spLocks noGrp="1" noChangeArrowheads="1"/>
          </p:cNvSpPr>
          <p:nvPr>
            <p:ph idx="1"/>
          </p:nvPr>
        </p:nvSpPr>
        <p:spPr/>
        <p:txBody>
          <a:bodyPr/>
          <a:lstStyle/>
          <a:p>
            <a:pPr eaLnBrk="1" hangingPunct="1">
              <a:lnSpc>
                <a:spcPct val="160000"/>
              </a:lnSpc>
            </a:pPr>
            <a:r>
              <a:rPr lang="en-US" altLang="zh-CN" b="1" dirty="0" smtClean="0">
                <a:cs typeface="Calibri" pitchFamily="34" charset="0"/>
              </a:rPr>
              <a:t>Example6</a:t>
            </a:r>
            <a:r>
              <a:rPr lang="en-US" altLang="zh-CN" dirty="0" smtClean="0">
                <a:cs typeface="Calibri" pitchFamily="34" charset="0"/>
              </a:rPr>
              <a:t>: Find a recurrence relation and give initial conditions for the number of bit strings of  length n that do not have two consecutive 0s. How many such bit strings are there of length five?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right)">
                                      <p:cBhvr>
                                        <p:cTn id="7" dur="500"/>
                                        <p:tgtEl>
                                          <p:spTgt spid="102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altLang="zh-CN" dirty="0" smtClean="0">
                <a:cs typeface="Calibri" pitchFamily="34" charset="0"/>
              </a:rPr>
              <a:t>Modeling with Recurrence Relations</a:t>
            </a:r>
            <a:endParaRPr lang="en-US" dirty="0"/>
          </a:p>
        </p:txBody>
      </p:sp>
      <p:sp>
        <p:nvSpPr>
          <p:cNvPr id="11267" name="Rectangle 3"/>
          <p:cNvSpPr>
            <a:spLocks noGrp="1" noChangeArrowheads="1"/>
          </p:cNvSpPr>
          <p:nvPr>
            <p:ph idx="1"/>
          </p:nvPr>
        </p:nvSpPr>
        <p:spPr/>
        <p:txBody>
          <a:bodyPr/>
          <a:lstStyle/>
          <a:p>
            <a:pPr eaLnBrk="1" hangingPunct="1"/>
            <a:r>
              <a:rPr lang="en-US" altLang="zh-CN" sz="2400" b="1" dirty="0" smtClean="0">
                <a:cs typeface="Calibri" pitchFamily="34" charset="0"/>
              </a:rPr>
              <a:t>Solution</a:t>
            </a:r>
            <a:r>
              <a:rPr lang="en-US" altLang="zh-CN" sz="2400" dirty="0" smtClean="0">
                <a:cs typeface="Calibri" pitchFamily="34" charset="0"/>
              </a:rPr>
              <a:t>: let </a:t>
            </a:r>
            <a:r>
              <a:rPr lang="en-US" altLang="zh-CN" sz="2400" i="1" dirty="0" smtClean="0">
                <a:cs typeface="Calibri" pitchFamily="34" charset="0"/>
              </a:rPr>
              <a:t>a</a:t>
            </a:r>
            <a:r>
              <a:rPr lang="en-US" altLang="zh-CN" sz="2400" i="1" baseline="-25000" dirty="0" smtClean="0">
                <a:cs typeface="Calibri" pitchFamily="34" charset="0"/>
              </a:rPr>
              <a:t>n</a:t>
            </a:r>
            <a:r>
              <a:rPr lang="en-US" altLang="zh-CN" sz="2400" dirty="0" smtClean="0">
                <a:cs typeface="Calibri" pitchFamily="34" charset="0"/>
              </a:rPr>
              <a:t> denote the number of bit strings of length </a:t>
            </a:r>
            <a:r>
              <a:rPr lang="en-US" altLang="zh-CN" sz="2400" i="1" dirty="0" smtClean="0">
                <a:cs typeface="Calibri" pitchFamily="34" charset="0"/>
              </a:rPr>
              <a:t>n</a:t>
            </a:r>
            <a:r>
              <a:rPr lang="en-US" altLang="zh-CN" sz="2400" dirty="0" smtClean="0">
                <a:cs typeface="Calibri" pitchFamily="34" charset="0"/>
              </a:rPr>
              <a:t> that do not have two consecutive 0s. To obtain a recurrence relation for {</a:t>
            </a:r>
            <a:r>
              <a:rPr lang="en-US" altLang="zh-CN" sz="2400" i="1" dirty="0" smtClean="0">
                <a:cs typeface="Calibri" pitchFamily="34" charset="0"/>
              </a:rPr>
              <a:t>a</a:t>
            </a:r>
            <a:r>
              <a:rPr lang="en-US" altLang="zh-CN" sz="2400" i="1" baseline="-25000" dirty="0" smtClean="0">
                <a:cs typeface="Calibri" pitchFamily="34" charset="0"/>
              </a:rPr>
              <a:t>n</a:t>
            </a:r>
            <a:r>
              <a:rPr lang="en-US" altLang="zh-CN" sz="2400" dirty="0" smtClean="0">
                <a:cs typeface="Calibri" pitchFamily="34" charset="0"/>
              </a:rPr>
              <a:t>}, note that by the sum rule, the number of bit strings of length n that do not have two consecutive 0s equals the number of such bit strings ending with a 0 plus the number of such bit strings ending with a 1.</a:t>
            </a:r>
          </a:p>
        </p:txBody>
      </p:sp>
      <p:grpSp>
        <p:nvGrpSpPr>
          <p:cNvPr id="2" name="Group 37"/>
          <p:cNvGrpSpPr>
            <a:grpSpLocks/>
          </p:cNvGrpSpPr>
          <p:nvPr/>
        </p:nvGrpSpPr>
        <p:grpSpPr bwMode="auto">
          <a:xfrm>
            <a:off x="1439863" y="4224338"/>
            <a:ext cx="6332537" cy="576262"/>
            <a:chOff x="567" y="2931"/>
            <a:chExt cx="3989" cy="363"/>
          </a:xfrm>
        </p:grpSpPr>
        <p:sp>
          <p:nvSpPr>
            <p:cNvPr id="3087" name="Rectangle 30"/>
            <p:cNvSpPr>
              <a:spLocks noChangeArrowheads="1"/>
            </p:cNvSpPr>
            <p:nvPr/>
          </p:nvSpPr>
          <p:spPr bwMode="auto">
            <a:xfrm>
              <a:off x="3742" y="2976"/>
              <a:ext cx="363" cy="273"/>
            </a:xfrm>
            <a:prstGeom prst="rect">
              <a:avLst/>
            </a:prstGeom>
            <a:noFill/>
            <a:ln w="9525">
              <a:noFill/>
              <a:miter lim="800000"/>
              <a:headEnd/>
              <a:tailEnd/>
            </a:ln>
          </p:spPr>
          <p:txBody>
            <a:bodyPr wrap="none" anchor="ctr"/>
            <a:lstStyle/>
            <a:p>
              <a:pPr>
                <a:defRPr/>
              </a:pPr>
              <a:r>
                <a:rPr lang="en-US" altLang="zh-CN" sz="1800" baseline="0">
                  <a:latin typeface="+mn-lt"/>
                </a:rPr>
                <a:t>1</a:t>
              </a:r>
            </a:p>
          </p:txBody>
        </p:sp>
        <p:grpSp>
          <p:nvGrpSpPr>
            <p:cNvPr id="3" name="Group 36"/>
            <p:cNvGrpSpPr>
              <a:grpSpLocks/>
            </p:cNvGrpSpPr>
            <p:nvPr/>
          </p:nvGrpSpPr>
          <p:grpSpPr bwMode="auto">
            <a:xfrm>
              <a:off x="567" y="2931"/>
              <a:ext cx="3989" cy="363"/>
              <a:chOff x="521" y="2931"/>
              <a:chExt cx="3989" cy="363"/>
            </a:xfrm>
          </p:grpSpPr>
          <p:grpSp>
            <p:nvGrpSpPr>
              <p:cNvPr id="4" name="Group 21"/>
              <p:cNvGrpSpPr>
                <a:grpSpLocks/>
              </p:cNvGrpSpPr>
              <p:nvPr/>
            </p:nvGrpSpPr>
            <p:grpSpPr bwMode="auto">
              <a:xfrm>
                <a:off x="1655" y="2976"/>
                <a:ext cx="1815" cy="318"/>
                <a:chOff x="1655" y="2976"/>
                <a:chExt cx="1815" cy="318"/>
              </a:xfrm>
            </p:grpSpPr>
            <p:sp>
              <p:nvSpPr>
                <p:cNvPr id="3092" name="Line 18"/>
                <p:cNvSpPr>
                  <a:spLocks noChangeShapeType="1"/>
                </p:cNvSpPr>
                <p:nvPr/>
              </p:nvSpPr>
              <p:spPr bwMode="auto">
                <a:xfrm>
                  <a:off x="1655" y="2976"/>
                  <a:ext cx="0" cy="318"/>
                </a:xfrm>
                <a:prstGeom prst="line">
                  <a:avLst/>
                </a:prstGeom>
                <a:noFill/>
                <a:ln w="9525">
                  <a:solidFill>
                    <a:schemeClr val="tx1"/>
                  </a:solidFill>
                  <a:round/>
                  <a:headEnd/>
                  <a:tailEnd/>
                </a:ln>
              </p:spPr>
              <p:txBody>
                <a:bodyPr/>
                <a:lstStyle/>
                <a:p>
                  <a:pPr>
                    <a:defRPr/>
                  </a:pPr>
                  <a:endParaRPr lang="en-US">
                    <a:latin typeface="+mn-lt"/>
                  </a:endParaRPr>
                </a:p>
              </p:txBody>
            </p:sp>
            <p:sp>
              <p:nvSpPr>
                <p:cNvPr id="3093" name="Line 19"/>
                <p:cNvSpPr>
                  <a:spLocks noChangeShapeType="1"/>
                </p:cNvSpPr>
                <p:nvPr/>
              </p:nvSpPr>
              <p:spPr bwMode="auto">
                <a:xfrm>
                  <a:off x="1655" y="3294"/>
                  <a:ext cx="1815" cy="0"/>
                </a:xfrm>
                <a:prstGeom prst="line">
                  <a:avLst/>
                </a:prstGeom>
                <a:noFill/>
                <a:ln w="9525">
                  <a:solidFill>
                    <a:schemeClr val="tx1"/>
                  </a:solidFill>
                  <a:round/>
                  <a:headEnd/>
                  <a:tailEnd/>
                </a:ln>
              </p:spPr>
              <p:txBody>
                <a:bodyPr/>
                <a:lstStyle/>
                <a:p>
                  <a:pPr>
                    <a:defRPr/>
                  </a:pPr>
                  <a:endParaRPr lang="en-US">
                    <a:latin typeface="+mn-lt"/>
                  </a:endParaRPr>
                </a:p>
              </p:txBody>
            </p:sp>
            <p:sp>
              <p:nvSpPr>
                <p:cNvPr id="3094" name="Line 20"/>
                <p:cNvSpPr>
                  <a:spLocks noChangeShapeType="1"/>
                </p:cNvSpPr>
                <p:nvPr/>
              </p:nvSpPr>
              <p:spPr bwMode="auto">
                <a:xfrm>
                  <a:off x="3470" y="2976"/>
                  <a:ext cx="0" cy="318"/>
                </a:xfrm>
                <a:prstGeom prst="line">
                  <a:avLst/>
                </a:prstGeom>
                <a:noFill/>
                <a:ln w="9525">
                  <a:solidFill>
                    <a:schemeClr val="tx1"/>
                  </a:solidFill>
                  <a:round/>
                  <a:headEnd/>
                  <a:tailEnd/>
                </a:ln>
              </p:spPr>
              <p:txBody>
                <a:bodyPr/>
                <a:lstStyle/>
                <a:p>
                  <a:pPr>
                    <a:defRPr/>
                  </a:pPr>
                  <a:endParaRPr lang="en-US">
                    <a:latin typeface="+mn-lt"/>
                  </a:endParaRPr>
                </a:p>
              </p:txBody>
            </p:sp>
          </p:grpSp>
          <p:sp>
            <p:nvSpPr>
              <p:cNvPr id="3090" name="Rectangle 26"/>
              <p:cNvSpPr>
                <a:spLocks noChangeArrowheads="1"/>
              </p:cNvSpPr>
              <p:nvPr/>
            </p:nvSpPr>
            <p:spPr bwMode="auto">
              <a:xfrm>
                <a:off x="1746" y="2931"/>
                <a:ext cx="1678" cy="318"/>
              </a:xfrm>
              <a:prstGeom prst="rect">
                <a:avLst/>
              </a:prstGeom>
              <a:noFill/>
              <a:ln w="9525">
                <a:noFill/>
                <a:miter lim="800000"/>
                <a:headEnd/>
                <a:tailEnd/>
              </a:ln>
            </p:spPr>
            <p:txBody>
              <a:bodyPr wrap="none" anchor="ctr"/>
              <a:lstStyle/>
              <a:p>
                <a:pPr>
                  <a:defRPr/>
                </a:pPr>
                <a:r>
                  <a:rPr lang="en-US" altLang="zh-CN" sz="1400" baseline="0">
                    <a:latin typeface="+mn-lt"/>
                  </a:rPr>
                  <a:t>Any bit string of length n-1 with</a:t>
                </a:r>
              </a:p>
              <a:p>
                <a:pPr>
                  <a:defRPr/>
                </a:pPr>
                <a:r>
                  <a:rPr lang="en-US" altLang="zh-CN" sz="1400" baseline="0">
                    <a:latin typeface="+mn-lt"/>
                  </a:rPr>
                  <a:t> no two consecutive 0s</a:t>
                </a:r>
              </a:p>
            </p:txBody>
          </p:sp>
          <p:sp>
            <p:nvSpPr>
              <p:cNvPr id="3091" name="Rectangle 29"/>
              <p:cNvSpPr>
                <a:spLocks noChangeArrowheads="1"/>
              </p:cNvSpPr>
              <p:nvPr/>
            </p:nvSpPr>
            <p:spPr bwMode="auto">
              <a:xfrm>
                <a:off x="521" y="2931"/>
                <a:ext cx="998" cy="363"/>
              </a:xfrm>
              <a:prstGeom prst="rect">
                <a:avLst/>
              </a:prstGeom>
              <a:noFill/>
              <a:ln w="9525">
                <a:noFill/>
                <a:miter lim="800000"/>
                <a:headEnd/>
                <a:tailEnd/>
              </a:ln>
            </p:spPr>
            <p:txBody>
              <a:bodyPr wrap="none" anchor="ctr"/>
              <a:lstStyle/>
              <a:p>
                <a:pPr>
                  <a:defRPr/>
                </a:pPr>
                <a:r>
                  <a:rPr lang="en-US" altLang="zh-CN" sz="1800" baseline="0">
                    <a:latin typeface="+mn-lt"/>
                  </a:rPr>
                  <a:t>End with a 1</a:t>
                </a:r>
              </a:p>
            </p:txBody>
          </p:sp>
          <p:graphicFrame>
            <p:nvGraphicFramePr>
              <p:cNvPr id="3075" name="Object 32"/>
              <p:cNvGraphicFramePr>
                <a:graphicFrameLocks noChangeAspect="1"/>
              </p:cNvGraphicFramePr>
              <p:nvPr/>
            </p:nvGraphicFramePr>
            <p:xfrm>
              <a:off x="4150" y="2931"/>
              <a:ext cx="360" cy="304"/>
            </p:xfrm>
            <a:graphic>
              <a:graphicData uri="http://schemas.openxmlformats.org/presentationml/2006/ole">
                <mc:AlternateContent xmlns:mc="http://schemas.openxmlformats.org/markup-compatibility/2006">
                  <mc:Choice xmlns:v="urn:schemas-microsoft-com:vml" Requires="v">
                    <p:oleObj spid="_x0000_s2106" name="Equation" r:id="rId3" imgW="571320" imgH="482400" progId="">
                      <p:embed/>
                    </p:oleObj>
                  </mc:Choice>
                  <mc:Fallback>
                    <p:oleObj name="Equation" r:id="rId3" imgW="571320" imgH="482400" progId="">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0" y="2931"/>
                            <a:ext cx="360"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5" name="Group 39"/>
          <p:cNvGrpSpPr>
            <a:grpSpLocks/>
          </p:cNvGrpSpPr>
          <p:nvPr/>
        </p:nvGrpSpPr>
        <p:grpSpPr bwMode="auto">
          <a:xfrm>
            <a:off x="1533525" y="5562600"/>
            <a:ext cx="6238875" cy="577850"/>
            <a:chOff x="567" y="3566"/>
            <a:chExt cx="3930" cy="364"/>
          </a:xfrm>
        </p:grpSpPr>
        <p:grpSp>
          <p:nvGrpSpPr>
            <p:cNvPr id="6" name="Group 38"/>
            <p:cNvGrpSpPr>
              <a:grpSpLocks/>
            </p:cNvGrpSpPr>
            <p:nvPr/>
          </p:nvGrpSpPr>
          <p:grpSpPr bwMode="auto">
            <a:xfrm>
              <a:off x="567" y="3566"/>
              <a:ext cx="3538" cy="364"/>
              <a:chOff x="521" y="3566"/>
              <a:chExt cx="3538" cy="364"/>
            </a:xfrm>
          </p:grpSpPr>
          <p:grpSp>
            <p:nvGrpSpPr>
              <p:cNvPr id="7" name="Group 22"/>
              <p:cNvGrpSpPr>
                <a:grpSpLocks/>
              </p:cNvGrpSpPr>
              <p:nvPr/>
            </p:nvGrpSpPr>
            <p:grpSpPr bwMode="auto">
              <a:xfrm>
                <a:off x="1655" y="3612"/>
                <a:ext cx="1860" cy="318"/>
                <a:chOff x="1655" y="2976"/>
                <a:chExt cx="1815" cy="318"/>
              </a:xfrm>
            </p:grpSpPr>
            <p:sp>
              <p:nvSpPr>
                <p:cNvPr id="3084" name="Line 23"/>
                <p:cNvSpPr>
                  <a:spLocks noChangeShapeType="1"/>
                </p:cNvSpPr>
                <p:nvPr/>
              </p:nvSpPr>
              <p:spPr bwMode="auto">
                <a:xfrm>
                  <a:off x="1655" y="2976"/>
                  <a:ext cx="0" cy="318"/>
                </a:xfrm>
                <a:prstGeom prst="line">
                  <a:avLst/>
                </a:prstGeom>
                <a:noFill/>
                <a:ln w="9525">
                  <a:solidFill>
                    <a:schemeClr val="tx1"/>
                  </a:solidFill>
                  <a:round/>
                  <a:headEnd/>
                  <a:tailEnd/>
                </a:ln>
              </p:spPr>
              <p:txBody>
                <a:bodyPr/>
                <a:lstStyle/>
                <a:p>
                  <a:pPr>
                    <a:defRPr/>
                  </a:pPr>
                  <a:endParaRPr lang="en-US">
                    <a:latin typeface="+mn-lt"/>
                  </a:endParaRPr>
                </a:p>
              </p:txBody>
            </p:sp>
            <p:sp>
              <p:nvSpPr>
                <p:cNvPr id="3085" name="Line 24"/>
                <p:cNvSpPr>
                  <a:spLocks noChangeShapeType="1"/>
                </p:cNvSpPr>
                <p:nvPr/>
              </p:nvSpPr>
              <p:spPr bwMode="auto">
                <a:xfrm>
                  <a:off x="1655" y="3294"/>
                  <a:ext cx="1815" cy="0"/>
                </a:xfrm>
                <a:prstGeom prst="line">
                  <a:avLst/>
                </a:prstGeom>
                <a:noFill/>
                <a:ln w="9525">
                  <a:solidFill>
                    <a:schemeClr val="tx1"/>
                  </a:solidFill>
                  <a:round/>
                  <a:headEnd/>
                  <a:tailEnd/>
                </a:ln>
              </p:spPr>
              <p:txBody>
                <a:bodyPr/>
                <a:lstStyle/>
                <a:p>
                  <a:pPr>
                    <a:defRPr/>
                  </a:pPr>
                  <a:endParaRPr lang="en-US">
                    <a:latin typeface="+mn-lt"/>
                  </a:endParaRPr>
                </a:p>
              </p:txBody>
            </p:sp>
            <p:sp>
              <p:nvSpPr>
                <p:cNvPr id="3086" name="Line 25"/>
                <p:cNvSpPr>
                  <a:spLocks noChangeShapeType="1"/>
                </p:cNvSpPr>
                <p:nvPr/>
              </p:nvSpPr>
              <p:spPr bwMode="auto">
                <a:xfrm>
                  <a:off x="3470" y="2976"/>
                  <a:ext cx="0" cy="318"/>
                </a:xfrm>
                <a:prstGeom prst="line">
                  <a:avLst/>
                </a:prstGeom>
                <a:noFill/>
                <a:ln w="9525">
                  <a:solidFill>
                    <a:schemeClr val="tx1"/>
                  </a:solidFill>
                  <a:round/>
                  <a:headEnd/>
                  <a:tailEnd/>
                </a:ln>
              </p:spPr>
              <p:txBody>
                <a:bodyPr/>
                <a:lstStyle/>
                <a:p>
                  <a:pPr>
                    <a:defRPr/>
                  </a:pPr>
                  <a:endParaRPr lang="en-US">
                    <a:latin typeface="+mn-lt"/>
                  </a:endParaRPr>
                </a:p>
              </p:txBody>
            </p:sp>
          </p:grpSp>
          <p:sp>
            <p:nvSpPr>
              <p:cNvPr id="3081" name="Rectangle 27"/>
              <p:cNvSpPr>
                <a:spLocks noChangeArrowheads="1"/>
              </p:cNvSpPr>
              <p:nvPr/>
            </p:nvSpPr>
            <p:spPr bwMode="auto">
              <a:xfrm>
                <a:off x="1746" y="3612"/>
                <a:ext cx="1678" cy="318"/>
              </a:xfrm>
              <a:prstGeom prst="rect">
                <a:avLst/>
              </a:prstGeom>
              <a:noFill/>
              <a:ln w="9525">
                <a:noFill/>
                <a:miter lim="800000"/>
                <a:headEnd/>
                <a:tailEnd/>
              </a:ln>
            </p:spPr>
            <p:txBody>
              <a:bodyPr wrap="none" anchor="ctr"/>
              <a:lstStyle/>
              <a:p>
                <a:pPr>
                  <a:defRPr/>
                </a:pPr>
                <a:r>
                  <a:rPr lang="en-US" altLang="zh-CN" sz="1400" baseline="0">
                    <a:latin typeface="+mn-lt"/>
                  </a:rPr>
                  <a:t>Any bit string of length n-2 with</a:t>
                </a:r>
              </a:p>
              <a:p>
                <a:pPr>
                  <a:defRPr/>
                </a:pPr>
                <a:r>
                  <a:rPr lang="en-US" altLang="zh-CN" sz="1400" baseline="0">
                    <a:latin typeface="+mn-lt"/>
                  </a:rPr>
                  <a:t> no two consecutive 0s</a:t>
                </a:r>
              </a:p>
            </p:txBody>
          </p:sp>
          <p:sp>
            <p:nvSpPr>
              <p:cNvPr id="3082" name="Rectangle 33"/>
              <p:cNvSpPr>
                <a:spLocks noChangeArrowheads="1"/>
              </p:cNvSpPr>
              <p:nvPr/>
            </p:nvSpPr>
            <p:spPr bwMode="auto">
              <a:xfrm>
                <a:off x="521" y="3566"/>
                <a:ext cx="998" cy="363"/>
              </a:xfrm>
              <a:prstGeom prst="rect">
                <a:avLst/>
              </a:prstGeom>
              <a:noFill/>
              <a:ln w="9525">
                <a:noFill/>
                <a:miter lim="800000"/>
                <a:headEnd/>
                <a:tailEnd/>
              </a:ln>
            </p:spPr>
            <p:txBody>
              <a:bodyPr wrap="none" anchor="ctr"/>
              <a:lstStyle/>
              <a:p>
                <a:pPr>
                  <a:defRPr/>
                </a:pPr>
                <a:r>
                  <a:rPr lang="en-US" altLang="zh-CN" sz="1800" baseline="0">
                    <a:latin typeface="+mn-lt"/>
                  </a:rPr>
                  <a:t>End with a 0</a:t>
                </a:r>
              </a:p>
            </p:txBody>
          </p:sp>
          <p:sp>
            <p:nvSpPr>
              <p:cNvPr id="3083" name="Rectangle 34"/>
              <p:cNvSpPr>
                <a:spLocks noChangeArrowheads="1"/>
              </p:cNvSpPr>
              <p:nvPr/>
            </p:nvSpPr>
            <p:spPr bwMode="auto">
              <a:xfrm>
                <a:off x="3606" y="3657"/>
                <a:ext cx="453" cy="272"/>
              </a:xfrm>
              <a:prstGeom prst="rect">
                <a:avLst/>
              </a:prstGeom>
              <a:noFill/>
              <a:ln w="9525">
                <a:noFill/>
                <a:miter lim="800000"/>
                <a:headEnd/>
                <a:tailEnd/>
              </a:ln>
            </p:spPr>
            <p:txBody>
              <a:bodyPr wrap="none" anchor="ctr"/>
              <a:lstStyle/>
              <a:p>
                <a:pPr>
                  <a:defRPr/>
                </a:pPr>
                <a:r>
                  <a:rPr lang="en-US" altLang="zh-CN" sz="1800" baseline="0">
                    <a:latin typeface="+mn-lt"/>
                  </a:rPr>
                  <a:t>1  0</a:t>
                </a:r>
              </a:p>
            </p:txBody>
          </p:sp>
        </p:grpSp>
        <p:graphicFrame>
          <p:nvGraphicFramePr>
            <p:cNvPr id="3074" name="Object 35"/>
            <p:cNvGraphicFramePr>
              <a:graphicFrameLocks noChangeAspect="1"/>
            </p:cNvGraphicFramePr>
            <p:nvPr/>
          </p:nvGraphicFramePr>
          <p:xfrm>
            <a:off x="4105" y="3612"/>
            <a:ext cx="392" cy="304"/>
          </p:xfrm>
          <a:graphic>
            <a:graphicData uri="http://schemas.openxmlformats.org/presentationml/2006/ole">
              <mc:AlternateContent xmlns:mc="http://schemas.openxmlformats.org/markup-compatibility/2006">
                <mc:Choice xmlns:v="urn:schemas-microsoft-com:vml" Requires="v">
                  <p:oleObj spid="_x0000_s2107" name="Equation" r:id="rId5" imgW="622080" imgH="482400" progId="">
                    <p:embed/>
                  </p:oleObj>
                </mc:Choice>
                <mc:Fallback>
                  <p:oleObj name="Equation" r:id="rId5" imgW="622080" imgH="482400" progId="">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5" y="3612"/>
                          <a:ext cx="392"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right)">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smtClean="0">
                <a:cs typeface="Calibri" pitchFamily="34" charset="0"/>
              </a:rPr>
              <a:t>Modeling with Recurrence Relations</a:t>
            </a:r>
            <a:endParaRPr lang="en-US" dirty="0"/>
          </a:p>
        </p:txBody>
      </p:sp>
      <p:sp>
        <p:nvSpPr>
          <p:cNvPr id="12291" name="Rectangle 3"/>
          <p:cNvSpPr>
            <a:spLocks noGrp="1" noChangeArrowheads="1"/>
          </p:cNvSpPr>
          <p:nvPr>
            <p:ph type="body" sz="half" idx="4294967295"/>
          </p:nvPr>
        </p:nvSpPr>
        <p:spPr>
          <a:xfrm>
            <a:off x="126274" y="1600200"/>
            <a:ext cx="9144000" cy="4800600"/>
          </a:xfrm>
          <a:prstGeom prst="rect">
            <a:avLst/>
          </a:prstGeom>
        </p:spPr>
        <p:txBody>
          <a:bodyPr/>
          <a:lstStyle/>
          <a:p>
            <a:r>
              <a:rPr lang="en-US" altLang="zh-CN" sz="2800" dirty="0" smtClean="0">
                <a:cs typeface="Calibri" pitchFamily="34" charset="0"/>
              </a:rPr>
              <a:t>We will assume that         , so that the bit string has at least 3 bits.</a:t>
            </a:r>
          </a:p>
          <a:p>
            <a:r>
              <a:rPr lang="en-US" altLang="zh-CN" sz="2800" dirty="0" smtClean="0">
                <a:cs typeface="Calibri" pitchFamily="34" charset="0"/>
              </a:rPr>
              <a:t>Hence we have  </a:t>
            </a:r>
            <a:r>
              <a:rPr lang="en-US" altLang="zh-CN" sz="2800" i="1" dirty="0" smtClean="0">
                <a:cs typeface="Calibri" pitchFamily="34" charset="0"/>
              </a:rPr>
              <a:t>a</a:t>
            </a:r>
            <a:r>
              <a:rPr lang="en-US" altLang="zh-CN" sz="2800" i="1" baseline="-25000" dirty="0" smtClean="0">
                <a:cs typeface="Calibri" pitchFamily="34" charset="0"/>
              </a:rPr>
              <a:t>n</a:t>
            </a:r>
            <a:r>
              <a:rPr lang="en-US" altLang="zh-CN" sz="2800" i="1" dirty="0" smtClean="0">
                <a:cs typeface="Calibri" pitchFamily="34" charset="0"/>
              </a:rPr>
              <a:t>=a</a:t>
            </a:r>
            <a:r>
              <a:rPr lang="en-US" altLang="zh-CN" sz="2800" i="1" baseline="-25000" dirty="0" smtClean="0">
                <a:cs typeface="Calibri" pitchFamily="34" charset="0"/>
              </a:rPr>
              <a:t>n-</a:t>
            </a:r>
            <a:r>
              <a:rPr lang="en-US" altLang="zh-CN" sz="2800" baseline="-25000" dirty="0" smtClean="0">
                <a:cs typeface="Calibri" pitchFamily="34" charset="0"/>
              </a:rPr>
              <a:t>1</a:t>
            </a:r>
            <a:r>
              <a:rPr lang="en-US" altLang="zh-CN" sz="2800" dirty="0" smtClean="0">
                <a:cs typeface="Calibri" pitchFamily="34" charset="0"/>
              </a:rPr>
              <a:t>+</a:t>
            </a:r>
            <a:r>
              <a:rPr lang="en-US" altLang="zh-CN" sz="2800" i="1" dirty="0" smtClean="0">
                <a:cs typeface="Calibri" pitchFamily="34" charset="0"/>
              </a:rPr>
              <a:t>a</a:t>
            </a:r>
            <a:r>
              <a:rPr lang="en-US" altLang="zh-CN" sz="2800" i="1" baseline="-25000" dirty="0" smtClean="0">
                <a:cs typeface="Calibri" pitchFamily="34" charset="0"/>
              </a:rPr>
              <a:t>n-</a:t>
            </a:r>
            <a:r>
              <a:rPr lang="en-US" altLang="zh-CN" sz="2800" baseline="-25000" dirty="0" smtClean="0">
                <a:cs typeface="Calibri" pitchFamily="34" charset="0"/>
              </a:rPr>
              <a:t>2</a:t>
            </a:r>
            <a:r>
              <a:rPr lang="en-US" altLang="zh-CN" sz="2800" dirty="0" smtClean="0">
                <a:cs typeface="Calibri" pitchFamily="34" charset="0"/>
              </a:rPr>
              <a:t> for            with </a:t>
            </a:r>
            <a:r>
              <a:rPr lang="en-US" altLang="zh-CN" sz="2800" i="1" dirty="0" smtClean="0">
                <a:cs typeface="Calibri" pitchFamily="34" charset="0"/>
              </a:rPr>
              <a:t>a</a:t>
            </a:r>
            <a:r>
              <a:rPr lang="en-US" altLang="zh-CN" sz="2800" baseline="-25000" dirty="0" smtClean="0">
                <a:cs typeface="Calibri" pitchFamily="34" charset="0"/>
              </a:rPr>
              <a:t>1</a:t>
            </a:r>
            <a:r>
              <a:rPr lang="en-US" altLang="zh-CN" sz="2800" dirty="0" smtClean="0">
                <a:cs typeface="Calibri" pitchFamily="34" charset="0"/>
              </a:rPr>
              <a:t>=2.</a:t>
            </a:r>
            <a:endParaRPr lang="en-US" altLang="zh-CN" sz="2800" baseline="-25000" dirty="0" smtClean="0">
              <a:cs typeface="Calibri" pitchFamily="34" charset="0"/>
            </a:endParaRPr>
          </a:p>
        </p:txBody>
      </p:sp>
      <p:graphicFrame>
        <p:nvGraphicFramePr>
          <p:cNvPr id="12292" name="Object 4"/>
          <p:cNvGraphicFramePr>
            <a:graphicFrameLocks noChangeAspect="1"/>
          </p:cNvGraphicFramePr>
          <p:nvPr/>
        </p:nvGraphicFramePr>
        <p:xfrm>
          <a:off x="3722915" y="1702526"/>
          <a:ext cx="533400" cy="312539"/>
        </p:xfrm>
        <a:graphic>
          <a:graphicData uri="http://schemas.openxmlformats.org/presentationml/2006/ole">
            <mc:AlternateContent xmlns:mc="http://schemas.openxmlformats.org/markup-compatibility/2006">
              <mc:Choice xmlns:v="urn:schemas-microsoft-com:vml" Requires="v">
                <p:oleObj spid="_x0000_s3131" name="Equation" r:id="rId3" imgW="812520" imgH="342720" progId="">
                  <p:embed/>
                </p:oleObj>
              </mc:Choice>
              <mc:Fallback>
                <p:oleObj name="Equation" r:id="rId3" imgW="812520" imgH="3427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2915" y="1702526"/>
                        <a:ext cx="533400" cy="3125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8"/>
          <p:cNvGraphicFramePr>
            <a:graphicFrameLocks noGrp="1" noChangeAspect="1"/>
          </p:cNvGraphicFramePr>
          <p:nvPr>
            <p:ph idx="1"/>
          </p:nvPr>
        </p:nvGraphicFramePr>
        <p:xfrm>
          <a:off x="5257800" y="2628900"/>
          <a:ext cx="812800" cy="342900"/>
        </p:xfrm>
        <a:graphic>
          <a:graphicData uri="http://schemas.openxmlformats.org/presentationml/2006/ole">
            <mc:AlternateContent xmlns:mc="http://schemas.openxmlformats.org/markup-compatibility/2006">
              <mc:Choice xmlns:v="urn:schemas-microsoft-com:vml" Requires="v">
                <p:oleObj spid="_x0000_s3132" name="Equation" r:id="rId5" imgW="812520" imgH="342720" progId="">
                  <p:embed/>
                </p:oleObj>
              </mc:Choice>
              <mc:Fallback>
                <p:oleObj name="Equation" r:id="rId5" imgW="812520" imgH="34272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2628900"/>
                        <a:ext cx="8128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right)">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right)">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blinds(horizontal)">
                                      <p:cBhvr>
                                        <p:cTn id="17" dur="500"/>
                                        <p:tgtEl>
                                          <p:spTgt spid="1229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Modeling with Recurrence Relations</a:t>
            </a:r>
            <a:endParaRPr lang="en-US" dirty="0"/>
          </a:p>
        </p:txBody>
      </p:sp>
      <p:sp>
        <p:nvSpPr>
          <p:cNvPr id="13315" name="Rectangle 3"/>
          <p:cNvSpPr>
            <a:spLocks noGrp="1" noChangeArrowheads="1"/>
          </p:cNvSpPr>
          <p:nvPr>
            <p:ph idx="1"/>
          </p:nvPr>
        </p:nvSpPr>
        <p:spPr/>
        <p:txBody>
          <a:bodyPr>
            <a:normAutofit fontScale="92500" lnSpcReduction="20000"/>
          </a:bodyPr>
          <a:lstStyle/>
          <a:p>
            <a:pPr eaLnBrk="1" hangingPunct="1"/>
            <a:r>
              <a:rPr lang="en-US" altLang="zh-CN" b="1" dirty="0" smtClean="0">
                <a:cs typeface="Calibri" pitchFamily="34" charset="0"/>
              </a:rPr>
              <a:t>Example7</a:t>
            </a:r>
            <a:r>
              <a:rPr lang="en-US" altLang="zh-CN" dirty="0" smtClean="0">
                <a:cs typeface="Calibri" pitchFamily="34" charset="0"/>
              </a:rPr>
              <a:t>: Codeword Enumeration</a:t>
            </a:r>
          </a:p>
          <a:p>
            <a:pPr lvl="1">
              <a:lnSpc>
                <a:spcPct val="150000"/>
              </a:lnSpc>
            </a:pPr>
            <a:r>
              <a:rPr lang="en-US" altLang="zh-CN" dirty="0" smtClean="0">
                <a:cs typeface="Calibri" pitchFamily="34" charset="0"/>
              </a:rPr>
              <a:t>A computer system consider a string of decimal digits a valid codeword if it contains an even number of 0 digits. </a:t>
            </a:r>
          </a:p>
          <a:p>
            <a:pPr lvl="1">
              <a:lnSpc>
                <a:spcPct val="150000"/>
              </a:lnSpc>
            </a:pPr>
            <a:r>
              <a:rPr lang="en-US" altLang="zh-CN" dirty="0" smtClean="0">
                <a:cs typeface="Calibri" pitchFamily="34" charset="0"/>
              </a:rPr>
              <a:t>For instance, 1230407869 is valid, whereas 120987045608 is not valid. </a:t>
            </a:r>
          </a:p>
          <a:p>
            <a:pPr lvl="1">
              <a:lnSpc>
                <a:spcPct val="150000"/>
              </a:lnSpc>
            </a:pPr>
            <a:r>
              <a:rPr lang="en-US" altLang="zh-CN" dirty="0" smtClean="0">
                <a:cs typeface="Calibri" pitchFamily="34" charset="0"/>
              </a:rPr>
              <a:t>Let </a:t>
            </a:r>
            <a:r>
              <a:rPr lang="en-US" altLang="zh-CN" i="1" dirty="0" smtClean="0">
                <a:cs typeface="Calibri" pitchFamily="34" charset="0"/>
              </a:rPr>
              <a:t>a</a:t>
            </a:r>
            <a:r>
              <a:rPr lang="en-US" altLang="zh-CN" i="1" baseline="-25000" dirty="0" smtClean="0">
                <a:cs typeface="Calibri" pitchFamily="34" charset="0"/>
              </a:rPr>
              <a:t>n</a:t>
            </a:r>
            <a:r>
              <a:rPr lang="en-US" altLang="zh-CN" dirty="0" smtClean="0">
                <a:cs typeface="Calibri" pitchFamily="34" charset="0"/>
              </a:rPr>
              <a:t> be the number of valid </a:t>
            </a:r>
            <a:r>
              <a:rPr lang="en-US" altLang="zh-CN" i="1" dirty="0" smtClean="0">
                <a:cs typeface="Calibri" pitchFamily="34" charset="0"/>
              </a:rPr>
              <a:t>n</a:t>
            </a:r>
            <a:r>
              <a:rPr lang="en-US" altLang="zh-CN" dirty="0" smtClean="0">
                <a:cs typeface="Calibri" pitchFamily="34" charset="0"/>
              </a:rPr>
              <a:t>-digit codeword. </a:t>
            </a:r>
          </a:p>
          <a:p>
            <a:pPr lvl="1">
              <a:lnSpc>
                <a:spcPct val="150000"/>
              </a:lnSpc>
            </a:pPr>
            <a:r>
              <a:rPr lang="en-US" altLang="zh-CN" dirty="0" smtClean="0">
                <a:cs typeface="Calibri" pitchFamily="34" charset="0"/>
              </a:rPr>
              <a:t>Find a recurrence relation for </a:t>
            </a:r>
            <a:r>
              <a:rPr lang="en-US" altLang="zh-CN" i="1" dirty="0" smtClean="0">
                <a:cs typeface="Calibri" pitchFamily="34" charset="0"/>
              </a:rPr>
              <a:t>a</a:t>
            </a:r>
            <a:r>
              <a:rPr lang="en-US" altLang="zh-CN" i="1" baseline="-25000" dirty="0" smtClean="0">
                <a:cs typeface="Calibri" pitchFamily="34" charset="0"/>
              </a:rPr>
              <a:t>n</a:t>
            </a:r>
            <a:r>
              <a:rPr lang="en-US" altLang="zh-CN" dirty="0" smtClean="0">
                <a:cs typeface="Calibri"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ox(in)">
                                      <p:cBhvr>
                                        <p:cTn id="7" dur="500"/>
                                        <p:tgtEl>
                                          <p:spTgt spid="13315">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box(in)">
                                      <p:cBhvr>
                                        <p:cTn id="10" dur="500"/>
                                        <p:tgtEl>
                                          <p:spTgt spid="13315">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transition="in" filter="box(in)">
                                      <p:cBhvr>
                                        <p:cTn id="13" dur="500"/>
                                        <p:tgtEl>
                                          <p:spTgt spid="13315">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3315">
                                            <p:txEl>
                                              <p:pRg st="3" end="3"/>
                                            </p:txEl>
                                          </p:spTgt>
                                        </p:tgtEl>
                                        <p:attrNameLst>
                                          <p:attrName>style.visibility</p:attrName>
                                        </p:attrNameLst>
                                      </p:cBhvr>
                                      <p:to>
                                        <p:strVal val="visible"/>
                                      </p:to>
                                    </p:set>
                                    <p:animEffect transition="in" filter="box(in)">
                                      <p:cBhvr>
                                        <p:cTn id="16" dur="500"/>
                                        <p:tgtEl>
                                          <p:spTgt spid="13315">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animEffect transition="in" filter="box(in)">
                                      <p:cBhvr>
                                        <p:cTn id="19"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Modeling with Recurrence Relations</a:t>
            </a:r>
            <a:endParaRPr lang="en-US" dirty="0"/>
          </a:p>
        </p:txBody>
      </p:sp>
      <p:sp>
        <p:nvSpPr>
          <p:cNvPr id="14339" name="Rectangle 3"/>
          <p:cNvSpPr>
            <a:spLocks noGrp="1" noChangeArrowheads="1"/>
          </p:cNvSpPr>
          <p:nvPr>
            <p:ph idx="1"/>
          </p:nvPr>
        </p:nvSpPr>
        <p:spPr/>
        <p:txBody>
          <a:bodyPr>
            <a:normAutofit fontScale="92500" lnSpcReduction="10000"/>
          </a:bodyPr>
          <a:lstStyle/>
          <a:p>
            <a:pPr marL="609600" indent="-609600" eaLnBrk="1" hangingPunct="1"/>
            <a:r>
              <a:rPr lang="en-US" altLang="zh-CN" b="1" dirty="0" smtClean="0">
                <a:cs typeface="Calibri" pitchFamily="34" charset="0"/>
              </a:rPr>
              <a:t>Solution</a:t>
            </a:r>
            <a:r>
              <a:rPr lang="en-US" altLang="zh-CN" dirty="0" smtClean="0">
                <a:cs typeface="Calibri" pitchFamily="34" charset="0"/>
              </a:rPr>
              <a:t>: There are two ways to construct a valid string with </a:t>
            </a:r>
            <a:r>
              <a:rPr lang="en-US" altLang="zh-CN" i="1" dirty="0" smtClean="0">
                <a:cs typeface="Calibri" pitchFamily="34" charset="0"/>
              </a:rPr>
              <a:t>n</a:t>
            </a:r>
            <a:r>
              <a:rPr lang="en-US" altLang="zh-CN" dirty="0" smtClean="0">
                <a:cs typeface="Calibri" pitchFamily="34" charset="0"/>
              </a:rPr>
              <a:t> digits from a string with one fewer digit.</a:t>
            </a:r>
          </a:p>
          <a:p>
            <a:pPr marL="609600" indent="-609600" eaLnBrk="1" hangingPunct="1">
              <a:buFontTx/>
              <a:buAutoNum type="arabicParenBoth"/>
            </a:pPr>
            <a:r>
              <a:rPr lang="en-US" altLang="zh-CN" dirty="0" smtClean="0">
                <a:cs typeface="Calibri" pitchFamily="34" charset="0"/>
              </a:rPr>
              <a:t>A valid string of </a:t>
            </a:r>
            <a:r>
              <a:rPr lang="en-US" altLang="zh-CN" i="1" dirty="0" smtClean="0">
                <a:cs typeface="Calibri" pitchFamily="34" charset="0"/>
              </a:rPr>
              <a:t>n</a:t>
            </a:r>
            <a:r>
              <a:rPr lang="en-US" altLang="zh-CN" dirty="0" smtClean="0">
                <a:cs typeface="Calibri" pitchFamily="34" charset="0"/>
              </a:rPr>
              <a:t>-digits can be obtained by appending a valid string of </a:t>
            </a:r>
            <a:r>
              <a:rPr lang="en-US" altLang="zh-CN" i="1" dirty="0" smtClean="0">
                <a:cs typeface="Calibri" pitchFamily="34" charset="0"/>
              </a:rPr>
              <a:t>n-</a:t>
            </a:r>
            <a:r>
              <a:rPr lang="en-US" altLang="zh-CN" dirty="0" smtClean="0">
                <a:cs typeface="Calibri" pitchFamily="34" charset="0"/>
              </a:rPr>
              <a:t>1 digits with a digit other than 0. namely 9</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dirty="0" smtClean="0">
                <a:cs typeface="Calibri" pitchFamily="34" charset="0"/>
              </a:rPr>
              <a:t> ways there are.</a:t>
            </a:r>
          </a:p>
          <a:p>
            <a:pPr marL="609600" indent="-609600" eaLnBrk="1" hangingPunct="1">
              <a:buFontTx/>
              <a:buAutoNum type="arabicParenBoth"/>
            </a:pPr>
            <a:r>
              <a:rPr lang="en-US" altLang="zh-CN" dirty="0" smtClean="0">
                <a:cs typeface="Calibri" pitchFamily="34" charset="0"/>
              </a:rPr>
              <a:t>A valid string of </a:t>
            </a:r>
            <a:r>
              <a:rPr lang="en-US" altLang="zh-CN" i="1" dirty="0" smtClean="0">
                <a:cs typeface="Calibri" pitchFamily="34" charset="0"/>
              </a:rPr>
              <a:t>n</a:t>
            </a:r>
            <a:r>
              <a:rPr lang="en-US" altLang="zh-CN" dirty="0" smtClean="0">
                <a:cs typeface="Calibri" pitchFamily="34" charset="0"/>
              </a:rPr>
              <a:t>-digits can be obtained by appending a 0 to a string of length </a:t>
            </a:r>
            <a:r>
              <a:rPr lang="en-US" altLang="zh-CN" i="1" dirty="0" smtClean="0">
                <a:cs typeface="Calibri" pitchFamily="34" charset="0"/>
              </a:rPr>
              <a:t>n-</a:t>
            </a:r>
            <a:r>
              <a:rPr lang="en-US" altLang="zh-CN" dirty="0" smtClean="0">
                <a:cs typeface="Calibri" pitchFamily="34" charset="0"/>
              </a:rPr>
              <a:t>1 that is not valid. Then there are 10</a:t>
            </a:r>
            <a:r>
              <a:rPr lang="en-US" altLang="zh-CN" i="1" baseline="30000" dirty="0" smtClean="0">
                <a:cs typeface="Calibri" pitchFamily="34" charset="0"/>
              </a:rPr>
              <a:t>n-</a:t>
            </a:r>
            <a:r>
              <a:rPr lang="en-US" altLang="zh-CN" baseline="30000" dirty="0" smtClean="0">
                <a:cs typeface="Calibri" pitchFamily="34" charset="0"/>
              </a:rPr>
              <a:t>1</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dirty="0" smtClean="0">
                <a:cs typeface="Calibri" pitchFamily="34" charset="0"/>
              </a:rPr>
              <a:t>.</a:t>
            </a:r>
          </a:p>
          <a:p>
            <a:pPr marL="609600" indent="-609600" eaLnBrk="1" hangingPunct="1">
              <a:buFontTx/>
              <a:buNone/>
            </a:pPr>
            <a:r>
              <a:rPr lang="en-US" altLang="zh-CN" baseline="-25000" dirty="0" smtClean="0">
                <a:cs typeface="Calibri" pitchFamily="34" charset="0"/>
              </a:rPr>
              <a:t>    </a:t>
            </a:r>
            <a:r>
              <a:rPr lang="en-US" altLang="zh-CN" dirty="0" smtClean="0">
                <a:cs typeface="Calibri" pitchFamily="34" charset="0"/>
              </a:rPr>
              <a:t>Hence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 </a:t>
            </a:r>
            <a:r>
              <a:rPr lang="en-US" altLang="zh-CN" dirty="0" smtClean="0">
                <a:cs typeface="Calibri" pitchFamily="34" charset="0"/>
              </a:rPr>
              <a:t>9</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dirty="0" smtClean="0">
                <a:cs typeface="Calibri" pitchFamily="34" charset="0"/>
              </a:rPr>
              <a:t>+ 10</a:t>
            </a:r>
            <a:r>
              <a:rPr lang="en-US" altLang="zh-CN" i="1" baseline="30000" dirty="0" smtClean="0">
                <a:cs typeface="Calibri" pitchFamily="34" charset="0"/>
              </a:rPr>
              <a:t>n-</a:t>
            </a:r>
            <a:r>
              <a:rPr lang="en-US" altLang="zh-CN" baseline="30000" dirty="0" smtClean="0">
                <a:cs typeface="Calibri" pitchFamily="34" charset="0"/>
              </a:rPr>
              <a:t>1</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dirty="0" smtClean="0">
                <a:cs typeface="Calibri" pitchFamily="34" charset="0"/>
              </a:rPr>
              <a:t>= 8</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dirty="0" smtClean="0">
                <a:cs typeface="Calibri" pitchFamily="34" charset="0"/>
              </a:rPr>
              <a:t>+ 10</a:t>
            </a:r>
            <a:r>
              <a:rPr lang="en-US" altLang="zh-CN" i="1" baseline="30000" dirty="0" smtClean="0">
                <a:cs typeface="Calibri" pitchFamily="34" charset="0"/>
              </a:rPr>
              <a:t>n-</a:t>
            </a:r>
            <a:r>
              <a:rPr lang="en-US" altLang="zh-CN" baseline="30000" dirty="0" smtClean="0">
                <a:cs typeface="Calibri" pitchFamily="34" charset="0"/>
              </a:rPr>
              <a:t>1 </a:t>
            </a:r>
            <a:r>
              <a:rPr lang="en-US" altLang="zh-CN" dirty="0" smtClean="0">
                <a:cs typeface="Calibri" pitchFamily="34" charset="0"/>
              </a:rPr>
              <a:t>with </a:t>
            </a:r>
            <a:r>
              <a:rPr lang="en-US" altLang="zh-CN" i="1" dirty="0" smtClean="0">
                <a:cs typeface="Calibri" pitchFamily="34" charset="0"/>
              </a:rPr>
              <a:t>a</a:t>
            </a:r>
            <a:r>
              <a:rPr lang="en-US" altLang="zh-CN" baseline="-25000" dirty="0" smtClean="0">
                <a:cs typeface="Calibri" pitchFamily="34" charset="0"/>
              </a:rPr>
              <a:t>1</a:t>
            </a:r>
            <a:r>
              <a:rPr lang="en-US" altLang="zh-CN" dirty="0" smtClean="0">
                <a:cs typeface="Calibri" pitchFamily="34" charset="0"/>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ox(in)">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ox(in)">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ox(in)">
                                      <p:cBhvr>
                                        <p:cTn id="17" dur="5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ox(in)">
                                      <p:cBhvr>
                                        <p:cTn id="22"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dirty="0" smtClean="0">
                <a:cs typeface="Calibri" pitchFamily="34" charset="0"/>
              </a:rPr>
              <a:t>Solving Recurrence Relations</a:t>
            </a:r>
          </a:p>
        </p:txBody>
      </p:sp>
      <p:sp>
        <p:nvSpPr>
          <p:cNvPr id="5126" name="Rectangle 3"/>
          <p:cNvSpPr>
            <a:spLocks noGrp="1" noChangeArrowheads="1"/>
          </p:cNvSpPr>
          <p:nvPr>
            <p:ph idx="1"/>
          </p:nvPr>
        </p:nvSpPr>
        <p:spPr/>
        <p:txBody>
          <a:bodyPr>
            <a:normAutofit fontScale="92500" lnSpcReduction="10000"/>
          </a:bodyPr>
          <a:lstStyle/>
          <a:p>
            <a:pPr marL="609600" indent="-609600" eaLnBrk="1" hangingPunct="1">
              <a:lnSpc>
                <a:spcPct val="90000"/>
              </a:lnSpc>
            </a:pPr>
            <a:r>
              <a:rPr lang="en-US" altLang="zh-CN" b="1" dirty="0" smtClean="0">
                <a:cs typeface="Calibri" pitchFamily="34" charset="0"/>
              </a:rPr>
              <a:t>Definition</a:t>
            </a:r>
            <a:r>
              <a:rPr lang="en-US" altLang="zh-CN" dirty="0" smtClean="0">
                <a:cs typeface="Calibri" pitchFamily="34" charset="0"/>
              </a:rPr>
              <a:t>: </a:t>
            </a:r>
            <a:r>
              <a:rPr lang="en-US" altLang="zh-CN" b="1" i="1" dirty="0" smtClean="0">
                <a:cs typeface="Calibri" pitchFamily="34" charset="0"/>
              </a:rPr>
              <a:t>A linear homogeneous recurrence relation of degree k with constant coefficients </a:t>
            </a:r>
            <a:r>
              <a:rPr lang="en-US" altLang="zh-CN" dirty="0" smtClean="0">
                <a:cs typeface="Calibri" pitchFamily="34" charset="0"/>
              </a:rPr>
              <a:t>is a recurrence relation of the form</a:t>
            </a:r>
          </a:p>
          <a:p>
            <a:pPr marL="609600" indent="-609600" eaLnBrk="1" hangingPunct="1">
              <a:lnSpc>
                <a:spcPct val="90000"/>
              </a:lnSpc>
              <a:buFontTx/>
              <a:buNone/>
            </a:pPr>
            <a:endParaRPr lang="en-US" altLang="zh-CN" dirty="0" smtClean="0">
              <a:cs typeface="Calibri" pitchFamily="34" charset="0"/>
            </a:endParaRPr>
          </a:p>
          <a:p>
            <a:pPr marL="609600" indent="-609600" eaLnBrk="1" hangingPunct="1">
              <a:lnSpc>
                <a:spcPct val="90000"/>
              </a:lnSpc>
              <a:buFontTx/>
              <a:buNone/>
            </a:pPr>
            <a:r>
              <a:rPr lang="en-US" altLang="zh-CN" dirty="0" smtClean="0">
                <a:cs typeface="Calibri" pitchFamily="34" charset="0"/>
              </a:rPr>
              <a:t>    	where                     are real numbers, and           . </a:t>
            </a:r>
          </a:p>
          <a:p>
            <a:pPr marL="609600" indent="-609600" eaLnBrk="1" hangingPunct="1">
              <a:lnSpc>
                <a:spcPct val="90000"/>
              </a:lnSpc>
              <a:buFontTx/>
              <a:buNone/>
            </a:pPr>
            <a:endParaRPr lang="en-US" altLang="zh-CN" dirty="0" smtClean="0">
              <a:cs typeface="Calibri" pitchFamily="34" charset="0"/>
            </a:endParaRPr>
          </a:p>
          <a:p>
            <a:pPr marL="609600" indent="-609600" eaLnBrk="1" hangingPunct="1">
              <a:lnSpc>
                <a:spcPct val="90000"/>
              </a:lnSpc>
            </a:pPr>
            <a:r>
              <a:rPr lang="en-US" altLang="zh-CN" b="1" dirty="0" smtClean="0">
                <a:cs typeface="Calibri" pitchFamily="34" charset="0"/>
              </a:rPr>
              <a:t>Example</a:t>
            </a:r>
            <a:r>
              <a:rPr lang="en-US" altLang="zh-CN" dirty="0" smtClean="0">
                <a:cs typeface="Calibri" pitchFamily="34" charset="0"/>
                <a:sym typeface="Wingdings" pitchFamily="2" charset="2"/>
              </a:rPr>
              <a:t>: </a:t>
            </a:r>
          </a:p>
          <a:p>
            <a:pPr marL="609600" indent="-609600" eaLnBrk="1" hangingPunct="1">
              <a:lnSpc>
                <a:spcPct val="90000"/>
              </a:lnSpc>
              <a:buNone/>
            </a:pPr>
            <a:r>
              <a:rPr lang="en-US" altLang="zh-CN" dirty="0" smtClean="0">
                <a:cs typeface="Calibri" pitchFamily="34" charset="0"/>
                <a:sym typeface="Wingdings" pitchFamily="2" charset="2"/>
              </a:rPr>
              <a:t>	(1) </a:t>
            </a:r>
            <a:r>
              <a:rPr lang="en-US" altLang="zh-CN" i="1" dirty="0" err="1" smtClean="0">
                <a:cs typeface="Calibri" pitchFamily="34" charset="0"/>
              </a:rPr>
              <a:t>P</a:t>
            </a:r>
            <a:r>
              <a:rPr lang="en-US" altLang="zh-CN" i="1" baseline="-25000" dirty="0" err="1"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i="1" baseline="-25000" dirty="0" smtClean="0">
                <a:cs typeface="Calibri" pitchFamily="34" charset="0"/>
              </a:rPr>
              <a:t>n-</a:t>
            </a:r>
            <a:r>
              <a:rPr lang="en-US" altLang="zh-CN" baseline="-25000" dirty="0" smtClean="0">
                <a:cs typeface="Calibri" pitchFamily="34" charset="0"/>
              </a:rPr>
              <a:t>1</a:t>
            </a:r>
            <a:r>
              <a:rPr lang="en-US" altLang="zh-CN" dirty="0" smtClean="0">
                <a:cs typeface="Calibri" pitchFamily="34" charset="0"/>
              </a:rPr>
              <a:t>+0.11</a:t>
            </a:r>
            <a:r>
              <a:rPr lang="en-US" altLang="zh-CN" i="1" dirty="0" smtClean="0">
                <a:cs typeface="Calibri" pitchFamily="34" charset="0"/>
              </a:rPr>
              <a:t>P</a:t>
            </a:r>
            <a:r>
              <a:rPr lang="en-US" altLang="zh-CN" i="1" baseline="-25000" dirty="0" smtClean="0">
                <a:cs typeface="Calibri" pitchFamily="34" charset="0"/>
              </a:rPr>
              <a:t>n-</a:t>
            </a:r>
            <a:r>
              <a:rPr lang="en-US" altLang="zh-CN" baseline="-25000" dirty="0" smtClean="0">
                <a:cs typeface="Calibri" pitchFamily="34" charset="0"/>
              </a:rPr>
              <a:t>1</a:t>
            </a:r>
            <a:r>
              <a:rPr lang="en-US" altLang="zh-CN" dirty="0" smtClean="0">
                <a:cs typeface="Calibri" pitchFamily="34" charset="0"/>
              </a:rPr>
              <a:t>=1.11</a:t>
            </a:r>
            <a:r>
              <a:rPr lang="en-US" altLang="zh-CN" i="1" dirty="0" smtClean="0">
                <a:cs typeface="Calibri" pitchFamily="34" charset="0"/>
              </a:rPr>
              <a:t>P</a:t>
            </a:r>
            <a:r>
              <a:rPr lang="en-US" altLang="zh-CN" i="1" baseline="-25000" dirty="0" smtClean="0">
                <a:cs typeface="Calibri" pitchFamily="34" charset="0"/>
              </a:rPr>
              <a:t>n-</a:t>
            </a:r>
            <a:r>
              <a:rPr lang="en-US" altLang="zh-CN" baseline="-25000" dirty="0" smtClean="0">
                <a:cs typeface="Calibri" pitchFamily="34" charset="0"/>
              </a:rPr>
              <a:t>1</a:t>
            </a:r>
          </a:p>
          <a:p>
            <a:pPr marL="609600" indent="-609600" eaLnBrk="1" hangingPunct="1">
              <a:lnSpc>
                <a:spcPct val="90000"/>
              </a:lnSpc>
              <a:buFontTx/>
              <a:buNone/>
            </a:pPr>
            <a:r>
              <a:rPr lang="en-US" altLang="zh-CN" i="1" dirty="0" smtClean="0">
                <a:cs typeface="Calibri" pitchFamily="34" charset="0"/>
              </a:rPr>
              <a:t>      	</a:t>
            </a:r>
            <a:r>
              <a:rPr lang="en-US" altLang="zh-CN" dirty="0" smtClean="0">
                <a:cs typeface="Calibri" pitchFamily="34" charset="0"/>
              </a:rPr>
              <a:t>(2)  </a:t>
            </a:r>
            <a:r>
              <a:rPr lang="en-US" altLang="zh-CN" i="1" dirty="0" smtClean="0">
                <a:cs typeface="Calibri" pitchFamily="34" charset="0"/>
              </a:rPr>
              <a:t>f</a:t>
            </a:r>
            <a:r>
              <a:rPr lang="en-US" altLang="zh-CN" i="1" baseline="-25000" dirty="0" smtClean="0">
                <a:cs typeface="Calibri" pitchFamily="34" charset="0"/>
              </a:rPr>
              <a:t>n</a:t>
            </a:r>
            <a:r>
              <a:rPr lang="en-US" altLang="zh-CN" dirty="0" smtClean="0">
                <a:cs typeface="Calibri" pitchFamily="34" charset="0"/>
              </a:rPr>
              <a:t>=</a:t>
            </a:r>
            <a:r>
              <a:rPr lang="en-US" altLang="zh-CN" i="1" dirty="0" smtClean="0">
                <a:cs typeface="Calibri" pitchFamily="34" charset="0"/>
              </a:rPr>
              <a:t>f</a:t>
            </a:r>
            <a:r>
              <a:rPr lang="en-US" altLang="zh-CN" i="1" baseline="-25000" dirty="0" smtClean="0">
                <a:cs typeface="Calibri" pitchFamily="34" charset="0"/>
              </a:rPr>
              <a:t>n-1</a:t>
            </a:r>
            <a:r>
              <a:rPr lang="en-US" altLang="zh-CN" i="1" dirty="0" smtClean="0">
                <a:cs typeface="Calibri" pitchFamily="34" charset="0"/>
              </a:rPr>
              <a:t>+f</a:t>
            </a:r>
            <a:r>
              <a:rPr lang="en-US" altLang="zh-CN" i="1" baseline="-25000" dirty="0" smtClean="0">
                <a:cs typeface="Calibri" pitchFamily="34" charset="0"/>
              </a:rPr>
              <a:t>n-</a:t>
            </a:r>
            <a:r>
              <a:rPr lang="en-US" altLang="zh-CN" baseline="-25000" dirty="0" smtClean="0">
                <a:cs typeface="Calibri" pitchFamily="34" charset="0"/>
              </a:rPr>
              <a:t>2 </a:t>
            </a:r>
            <a:r>
              <a:rPr lang="en-US" altLang="zh-CN" dirty="0" smtClean="0">
                <a:cs typeface="Calibri" pitchFamily="34" charset="0"/>
              </a:rPr>
              <a:t>with </a:t>
            </a:r>
            <a:r>
              <a:rPr lang="en-US" altLang="zh-CN" i="1" dirty="0" smtClean="0">
                <a:cs typeface="Calibri" pitchFamily="34" charset="0"/>
              </a:rPr>
              <a:t>f</a:t>
            </a:r>
            <a:r>
              <a:rPr lang="en-US" altLang="zh-CN" baseline="-25000" dirty="0" smtClean="0">
                <a:cs typeface="Calibri" pitchFamily="34" charset="0"/>
              </a:rPr>
              <a:t>1</a:t>
            </a:r>
            <a:r>
              <a:rPr lang="en-US" altLang="zh-CN" dirty="0" smtClean="0">
                <a:cs typeface="Calibri" pitchFamily="34" charset="0"/>
              </a:rPr>
              <a:t>=1 and </a:t>
            </a:r>
            <a:r>
              <a:rPr lang="en-US" altLang="zh-CN" i="1" dirty="0" smtClean="0">
                <a:cs typeface="Calibri" pitchFamily="34" charset="0"/>
              </a:rPr>
              <a:t>f</a:t>
            </a:r>
            <a:r>
              <a:rPr lang="en-US" altLang="zh-CN" baseline="-25000" dirty="0" smtClean="0">
                <a:cs typeface="Calibri" pitchFamily="34" charset="0"/>
              </a:rPr>
              <a:t>2</a:t>
            </a:r>
            <a:r>
              <a:rPr lang="en-US" altLang="zh-CN" dirty="0" smtClean="0">
                <a:cs typeface="Calibri" pitchFamily="34" charset="0"/>
              </a:rPr>
              <a:t>=1.</a:t>
            </a:r>
          </a:p>
          <a:p>
            <a:pPr marL="609600" indent="-609600" eaLnBrk="1" hangingPunct="1">
              <a:lnSpc>
                <a:spcPct val="90000"/>
              </a:lnSpc>
              <a:buFontTx/>
              <a:buNone/>
            </a:pPr>
            <a:r>
              <a:rPr lang="en-US" altLang="zh-CN" i="1" dirty="0" smtClean="0">
                <a:cs typeface="Calibri" pitchFamily="34" charset="0"/>
              </a:rPr>
              <a:t>      	</a:t>
            </a:r>
            <a:r>
              <a:rPr lang="en-US" altLang="zh-CN" dirty="0" smtClean="0">
                <a:cs typeface="Calibri" pitchFamily="34" charset="0"/>
              </a:rPr>
              <a:t>(3)  </a:t>
            </a:r>
            <a:r>
              <a:rPr lang="en-US" altLang="zh-CN" i="1" dirty="0" err="1" smtClean="0">
                <a:cs typeface="Calibri" pitchFamily="34" charset="0"/>
              </a:rPr>
              <a:t>H</a:t>
            </a:r>
            <a:r>
              <a:rPr lang="en-US" altLang="zh-CN" i="1" baseline="-25000" dirty="0" err="1" smtClean="0">
                <a:cs typeface="Calibri" pitchFamily="34" charset="0"/>
              </a:rPr>
              <a:t>n</a:t>
            </a:r>
            <a:r>
              <a:rPr lang="en-US" altLang="zh-CN" i="1" dirty="0" smtClean="0">
                <a:cs typeface="Calibri" pitchFamily="34" charset="0"/>
              </a:rPr>
              <a:t>=</a:t>
            </a:r>
            <a:r>
              <a:rPr lang="en-US" altLang="zh-CN" dirty="0" smtClean="0">
                <a:cs typeface="Calibri" pitchFamily="34" charset="0"/>
              </a:rPr>
              <a:t>2 </a:t>
            </a:r>
            <a:r>
              <a:rPr lang="en-US" altLang="zh-CN" i="1" dirty="0" smtClean="0">
                <a:cs typeface="Calibri" pitchFamily="34" charset="0"/>
              </a:rPr>
              <a:t>H</a:t>
            </a:r>
            <a:r>
              <a:rPr lang="en-US" altLang="zh-CN" i="1" baseline="-25000" dirty="0" smtClean="0">
                <a:cs typeface="Calibri" pitchFamily="34" charset="0"/>
              </a:rPr>
              <a:t>n-</a:t>
            </a:r>
            <a:r>
              <a:rPr lang="en-US" altLang="zh-CN" baseline="-25000" dirty="0" smtClean="0">
                <a:cs typeface="Calibri" pitchFamily="34" charset="0"/>
              </a:rPr>
              <a:t>1</a:t>
            </a:r>
            <a:r>
              <a:rPr lang="en-US" altLang="zh-CN" dirty="0" smtClean="0">
                <a:cs typeface="Calibri" pitchFamily="34" charset="0"/>
              </a:rPr>
              <a:t>+1 with </a:t>
            </a:r>
            <a:r>
              <a:rPr lang="en-US" altLang="zh-CN" i="1" dirty="0" smtClean="0">
                <a:cs typeface="Calibri" pitchFamily="34" charset="0"/>
              </a:rPr>
              <a:t>H</a:t>
            </a:r>
            <a:r>
              <a:rPr lang="en-US" altLang="zh-CN" baseline="-25000" dirty="0" smtClean="0">
                <a:cs typeface="Calibri" pitchFamily="34" charset="0"/>
              </a:rPr>
              <a:t>1</a:t>
            </a:r>
            <a:r>
              <a:rPr lang="en-US" altLang="zh-CN" dirty="0" smtClean="0">
                <a:cs typeface="Calibri" pitchFamily="34" charset="0"/>
              </a:rPr>
              <a:t>=1</a:t>
            </a:r>
          </a:p>
        </p:txBody>
      </p:sp>
      <p:graphicFrame>
        <p:nvGraphicFramePr>
          <p:cNvPr id="5122" name="Object 4"/>
          <p:cNvGraphicFramePr>
            <a:graphicFrameLocks noChangeAspect="1"/>
          </p:cNvGraphicFramePr>
          <p:nvPr>
            <p:extLst>
              <p:ext uri="{D42A27DB-BD31-4B8C-83A1-F6EECF244321}">
                <p14:modId xmlns:p14="http://schemas.microsoft.com/office/powerpoint/2010/main" val="507584323"/>
              </p:ext>
            </p:extLst>
          </p:nvPr>
        </p:nvGraphicFramePr>
        <p:xfrm>
          <a:off x="2260600" y="2743200"/>
          <a:ext cx="4902200" cy="482600"/>
        </p:xfrm>
        <a:graphic>
          <a:graphicData uri="http://schemas.openxmlformats.org/presentationml/2006/ole">
            <mc:AlternateContent xmlns:mc="http://schemas.openxmlformats.org/markup-compatibility/2006">
              <mc:Choice xmlns:v="urn:schemas-microsoft-com:vml" Requires="v">
                <p:oleObj spid="_x0000_s4182" name="Equation" r:id="rId3" imgW="4902120" imgH="482400" progId="">
                  <p:embed/>
                </p:oleObj>
              </mc:Choice>
              <mc:Fallback>
                <p:oleObj name="Equation" r:id="rId3" imgW="4902120" imgH="4824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0600" y="2743200"/>
                        <a:ext cx="49022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ChangeAspect="1"/>
          </p:cNvGraphicFramePr>
          <p:nvPr>
            <p:extLst>
              <p:ext uri="{D42A27DB-BD31-4B8C-83A1-F6EECF244321}">
                <p14:modId xmlns:p14="http://schemas.microsoft.com/office/powerpoint/2010/main" val="522384179"/>
              </p:ext>
            </p:extLst>
          </p:nvPr>
        </p:nvGraphicFramePr>
        <p:xfrm>
          <a:off x="2222500" y="3251849"/>
          <a:ext cx="1600200" cy="443851"/>
        </p:xfrm>
        <a:graphic>
          <a:graphicData uri="http://schemas.openxmlformats.org/presentationml/2006/ole">
            <mc:AlternateContent xmlns:mc="http://schemas.openxmlformats.org/markup-compatibility/2006">
              <mc:Choice xmlns:v="urn:schemas-microsoft-com:vml" Requires="v">
                <p:oleObj spid="_x0000_s4183" name="Equation" r:id="rId5" imgW="1739880" imgH="482400" progId="">
                  <p:embed/>
                </p:oleObj>
              </mc:Choice>
              <mc:Fallback>
                <p:oleObj name="Equation" r:id="rId5" imgW="1739880" imgH="48240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2500" y="3251849"/>
                        <a:ext cx="1600200" cy="4438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ChangeAspect="1"/>
          </p:cNvGraphicFramePr>
          <p:nvPr>
            <p:extLst>
              <p:ext uri="{D42A27DB-BD31-4B8C-83A1-F6EECF244321}">
                <p14:modId xmlns:p14="http://schemas.microsoft.com/office/powerpoint/2010/main" val="3331791850"/>
              </p:ext>
            </p:extLst>
          </p:nvPr>
        </p:nvGraphicFramePr>
        <p:xfrm>
          <a:off x="7417526" y="3213463"/>
          <a:ext cx="888274" cy="444137"/>
        </p:xfrm>
        <a:graphic>
          <a:graphicData uri="http://schemas.openxmlformats.org/presentationml/2006/ole">
            <mc:AlternateContent xmlns:mc="http://schemas.openxmlformats.org/markup-compatibility/2006">
              <mc:Choice xmlns:v="urn:schemas-microsoft-com:vml" Requires="v">
                <p:oleObj spid="_x0000_s4184" name="Equation" r:id="rId7" imgW="965160" imgH="482400" progId="">
                  <p:embed/>
                </p:oleObj>
              </mc:Choice>
              <mc:Fallback>
                <p:oleObj name="Equation" r:id="rId7" imgW="965160" imgH="48240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17526" y="3213463"/>
                        <a:ext cx="888274" cy="444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150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cs typeface="Calibri" pitchFamily="34" charset="0"/>
              </a:rPr>
              <a:t>Characteristic Equation and Characteristic Roots</a:t>
            </a:r>
          </a:p>
        </p:txBody>
      </p:sp>
      <p:sp>
        <p:nvSpPr>
          <p:cNvPr id="23555" name="Rectangle 3"/>
          <p:cNvSpPr>
            <a:spLocks noGrp="1" noChangeArrowheads="1"/>
          </p:cNvSpPr>
          <p:nvPr>
            <p:ph type="body" sz="half" idx="4294967295"/>
          </p:nvPr>
        </p:nvSpPr>
        <p:spPr>
          <a:xfrm>
            <a:off x="457200" y="1828800"/>
            <a:ext cx="8382000" cy="4525963"/>
          </a:xfrm>
          <a:prstGeom prst="rect">
            <a:avLst/>
          </a:prstGeom>
        </p:spPr>
        <p:txBody>
          <a:bodyPr/>
          <a:lstStyle/>
          <a:p>
            <a:pPr eaLnBrk="1" hangingPunct="1"/>
            <a:r>
              <a:rPr lang="en-US" altLang="zh-CN" b="1" dirty="0" smtClean="0">
                <a:cs typeface="Calibri" pitchFamily="34" charset="0"/>
              </a:rPr>
              <a:t>Definition</a:t>
            </a:r>
            <a:r>
              <a:rPr lang="en-US" altLang="zh-CN" dirty="0" smtClean="0">
                <a:cs typeface="Calibri" pitchFamily="34" charset="0"/>
              </a:rPr>
              <a:t>: Assume that a recurrence relation is </a:t>
            </a:r>
          </a:p>
          <a:p>
            <a:pPr eaLnBrk="1" hangingPunct="1">
              <a:buFontTx/>
              <a:buNone/>
            </a:pPr>
            <a:r>
              <a:rPr lang="en-US" altLang="zh-CN" sz="2800" dirty="0" smtClean="0">
                <a:cs typeface="Calibri" pitchFamily="34" charset="0"/>
              </a:rPr>
              <a:t>	</a:t>
            </a:r>
          </a:p>
          <a:p>
            <a:pPr eaLnBrk="1" hangingPunct="1">
              <a:buFontTx/>
              <a:buNone/>
            </a:pPr>
            <a:r>
              <a:rPr lang="en-US" altLang="zh-CN" dirty="0" smtClean="0">
                <a:cs typeface="Calibri" pitchFamily="34" charset="0"/>
              </a:rPr>
              <a:t>	then the equation  </a:t>
            </a:r>
          </a:p>
          <a:p>
            <a:pPr eaLnBrk="1" hangingPunct="1">
              <a:buFontTx/>
              <a:buNone/>
            </a:pPr>
            <a:endParaRPr lang="en-US" altLang="zh-CN" dirty="0" smtClean="0">
              <a:cs typeface="Calibri" pitchFamily="34" charset="0"/>
            </a:endParaRPr>
          </a:p>
          <a:p>
            <a:pPr eaLnBrk="1" hangingPunct="1">
              <a:buFontTx/>
              <a:buNone/>
            </a:pPr>
            <a:r>
              <a:rPr lang="en-US" altLang="zh-CN" dirty="0" smtClean="0">
                <a:cs typeface="Calibri" pitchFamily="34" charset="0"/>
              </a:rPr>
              <a:t>  	is called </a:t>
            </a:r>
            <a:r>
              <a:rPr lang="en-US" altLang="zh-CN" b="1" dirty="0" smtClean="0">
                <a:cs typeface="Calibri" pitchFamily="34" charset="0"/>
              </a:rPr>
              <a:t>characteristic equation</a:t>
            </a:r>
            <a:r>
              <a:rPr lang="en-US" altLang="zh-CN" dirty="0" smtClean="0">
                <a:cs typeface="Calibri" pitchFamily="34" charset="0"/>
              </a:rPr>
              <a:t>; and the solution of the equation are called </a:t>
            </a:r>
            <a:r>
              <a:rPr lang="en-US" altLang="zh-CN" b="1" dirty="0" smtClean="0">
                <a:cs typeface="Calibri" pitchFamily="34" charset="0"/>
              </a:rPr>
              <a:t>characteristic roots</a:t>
            </a:r>
            <a:r>
              <a:rPr lang="en-US" altLang="zh-CN" dirty="0" smtClean="0">
                <a:cs typeface="Calibri" pitchFamily="34" charset="0"/>
              </a:rPr>
              <a:t>.</a:t>
            </a:r>
          </a:p>
        </p:txBody>
      </p:sp>
      <p:graphicFrame>
        <p:nvGraphicFramePr>
          <p:cNvPr id="23559" name="Object 7"/>
          <p:cNvGraphicFramePr>
            <a:graphicFrameLocks noChangeAspect="1"/>
          </p:cNvGraphicFramePr>
          <p:nvPr>
            <p:extLst>
              <p:ext uri="{D42A27DB-BD31-4B8C-83A1-F6EECF244321}">
                <p14:modId xmlns:p14="http://schemas.microsoft.com/office/powerpoint/2010/main" val="1448591666"/>
              </p:ext>
            </p:extLst>
          </p:nvPr>
        </p:nvGraphicFramePr>
        <p:xfrm>
          <a:off x="1905000" y="3505200"/>
          <a:ext cx="5918200" cy="533400"/>
        </p:xfrm>
        <a:graphic>
          <a:graphicData uri="http://schemas.openxmlformats.org/presentationml/2006/ole">
            <mc:AlternateContent xmlns:mc="http://schemas.openxmlformats.org/markup-compatibility/2006">
              <mc:Choice xmlns:v="urn:schemas-microsoft-com:vml" Requires="v">
                <p:oleObj spid="_x0000_s5178" name="Equation" r:id="rId3" imgW="5918040" imgH="533160" progId="">
                  <p:embed/>
                </p:oleObj>
              </mc:Choice>
              <mc:Fallback>
                <p:oleObj name="Equation" r:id="rId3" imgW="5918040" imgH="53316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505200"/>
                        <a:ext cx="5918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2047721680"/>
              </p:ext>
            </p:extLst>
          </p:nvPr>
        </p:nvGraphicFramePr>
        <p:xfrm>
          <a:off x="2260600" y="2438400"/>
          <a:ext cx="4902200" cy="482600"/>
        </p:xfrm>
        <a:graphic>
          <a:graphicData uri="http://schemas.openxmlformats.org/presentationml/2006/ole">
            <mc:AlternateContent xmlns:mc="http://schemas.openxmlformats.org/markup-compatibility/2006">
              <mc:Choice xmlns:v="urn:schemas-microsoft-com:vml" Requires="v">
                <p:oleObj spid="_x0000_s5179" name="Equation" r:id="rId5" imgW="4902120" imgH="482400" progId="">
                  <p:embed/>
                </p:oleObj>
              </mc:Choice>
              <mc:Fallback>
                <p:oleObj name="Equation" r:id="rId5" imgW="4902120" imgH="4824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0600" y="2438400"/>
                        <a:ext cx="49022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wipe(down)">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wipe(down)">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wipe(down)">
                                      <p:cBhvr>
                                        <p:cTn id="17" dur="5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559"/>
                                        </p:tgtEl>
                                        <p:attrNameLst>
                                          <p:attrName>style.visibility</p:attrName>
                                        </p:attrNameLst>
                                      </p:cBhvr>
                                      <p:to>
                                        <p:strVal val="visible"/>
                                      </p:to>
                                    </p:set>
                                    <p:animEffect transition="in" filter="wipe(down)">
                                      <p:cBhvr>
                                        <p:cTn id="22" dur="500"/>
                                        <p:tgtEl>
                                          <p:spTgt spid="235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wipe(down)">
                                      <p:cBhvr>
                                        <p:cTn id="27" dur="500"/>
                                        <p:tgtEl>
                                          <p:spTgt spid="23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smtClean="0">
                <a:cs typeface="Calibri" pitchFamily="34" charset="0"/>
              </a:rPr>
              <a:t>Solving Recurrence Relations</a:t>
            </a:r>
            <a:endParaRPr lang="en-US" dirty="0"/>
          </a:p>
        </p:txBody>
      </p:sp>
      <p:sp>
        <p:nvSpPr>
          <p:cNvPr id="22531" name="Rectangle 3"/>
          <p:cNvSpPr>
            <a:spLocks noGrp="1" noChangeArrowheads="1"/>
          </p:cNvSpPr>
          <p:nvPr>
            <p:ph idx="1"/>
          </p:nvPr>
        </p:nvSpPr>
        <p:spPr/>
        <p:txBody>
          <a:bodyPr/>
          <a:lstStyle/>
          <a:p>
            <a:pPr eaLnBrk="1" hangingPunct="1"/>
            <a:r>
              <a:rPr lang="en-US" altLang="zh-CN" b="1" dirty="0" smtClean="0">
                <a:cs typeface="Calibri" pitchFamily="34" charset="0"/>
              </a:rPr>
              <a:t>Theorem</a:t>
            </a:r>
            <a:r>
              <a:rPr lang="en-US" altLang="zh-CN" dirty="0" smtClean="0">
                <a:cs typeface="Calibri" pitchFamily="34" charset="0"/>
              </a:rPr>
              <a:t>: Let </a:t>
            </a:r>
            <a:r>
              <a:rPr lang="en-US" altLang="zh-CN" i="1" dirty="0" smtClean="0">
                <a:cs typeface="Calibri" pitchFamily="34" charset="0"/>
              </a:rPr>
              <a:t>c</a:t>
            </a:r>
            <a:r>
              <a:rPr lang="en-US" altLang="zh-CN" baseline="-25000" dirty="0" smtClean="0">
                <a:cs typeface="Calibri" pitchFamily="34" charset="0"/>
              </a:rPr>
              <a:t>1</a:t>
            </a:r>
            <a:r>
              <a:rPr lang="en-US" altLang="zh-CN" dirty="0" smtClean="0">
                <a:cs typeface="Calibri" pitchFamily="34" charset="0"/>
              </a:rPr>
              <a:t> and </a:t>
            </a:r>
            <a:r>
              <a:rPr lang="en-US" altLang="zh-CN" i="1" dirty="0" smtClean="0">
                <a:cs typeface="Calibri" pitchFamily="34" charset="0"/>
              </a:rPr>
              <a:t>c</a:t>
            </a:r>
            <a:r>
              <a:rPr lang="en-US" altLang="zh-CN" baseline="-25000" dirty="0" smtClean="0">
                <a:cs typeface="Calibri" pitchFamily="34" charset="0"/>
              </a:rPr>
              <a:t>2</a:t>
            </a:r>
            <a:r>
              <a:rPr lang="en-US" altLang="zh-CN" dirty="0" smtClean="0">
                <a:cs typeface="Calibri" pitchFamily="34" charset="0"/>
              </a:rPr>
              <a:t> be real numbers. Suppose that </a:t>
            </a:r>
            <a:r>
              <a:rPr lang="en-US" altLang="zh-CN" i="1" dirty="0" smtClean="0">
                <a:cs typeface="Calibri" pitchFamily="34" charset="0"/>
              </a:rPr>
              <a:t>r</a:t>
            </a:r>
            <a:r>
              <a:rPr lang="en-US" altLang="zh-CN" baseline="30000" dirty="0" smtClean="0">
                <a:cs typeface="Calibri" pitchFamily="34" charset="0"/>
              </a:rPr>
              <a:t>2</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r-c</a:t>
            </a:r>
            <a:r>
              <a:rPr lang="en-US" altLang="zh-CN" baseline="-25000" dirty="0" smtClean="0">
                <a:cs typeface="Calibri" pitchFamily="34" charset="0"/>
              </a:rPr>
              <a:t>2</a:t>
            </a:r>
            <a:r>
              <a:rPr lang="en-US" altLang="zh-CN" dirty="0" smtClean="0">
                <a:cs typeface="Calibri" pitchFamily="34" charset="0"/>
              </a:rPr>
              <a:t>=0 has two distinct roots </a:t>
            </a:r>
            <a:r>
              <a:rPr lang="en-US" altLang="zh-CN" i="1" dirty="0" smtClean="0">
                <a:cs typeface="Calibri" pitchFamily="34" charset="0"/>
              </a:rPr>
              <a:t>r</a:t>
            </a:r>
            <a:r>
              <a:rPr lang="en-US" altLang="zh-CN" baseline="-25000" dirty="0" smtClean="0">
                <a:cs typeface="Calibri" pitchFamily="34" charset="0"/>
              </a:rPr>
              <a:t>1</a:t>
            </a:r>
            <a:r>
              <a:rPr lang="en-US" altLang="zh-CN" dirty="0" smtClean="0">
                <a:cs typeface="Calibri" pitchFamily="34" charset="0"/>
              </a:rPr>
              <a:t> and </a:t>
            </a:r>
            <a:r>
              <a:rPr lang="en-US" altLang="zh-CN" i="1" dirty="0" smtClean="0">
                <a:cs typeface="Calibri" pitchFamily="34" charset="0"/>
              </a:rPr>
              <a:t>r</a:t>
            </a:r>
            <a:r>
              <a:rPr lang="en-US" altLang="zh-CN" baseline="-25000" dirty="0" smtClean="0">
                <a:cs typeface="Calibri" pitchFamily="34" charset="0"/>
              </a:rPr>
              <a:t>2</a:t>
            </a:r>
            <a:r>
              <a:rPr lang="en-US" altLang="zh-CN" dirty="0" smtClean="0">
                <a:cs typeface="Calibri" pitchFamily="34" charset="0"/>
              </a:rPr>
              <a:t>. then the sequence {</a:t>
            </a:r>
            <a:r>
              <a:rPr lang="en-US" altLang="zh-CN" i="1" dirty="0" smtClean="0">
                <a:cs typeface="Calibri" pitchFamily="34" charset="0"/>
              </a:rPr>
              <a:t>a</a:t>
            </a:r>
            <a:r>
              <a:rPr lang="en-US" altLang="zh-CN" i="1" baseline="-25000" dirty="0" smtClean="0">
                <a:cs typeface="Calibri" pitchFamily="34" charset="0"/>
              </a:rPr>
              <a:t>n</a:t>
            </a:r>
            <a:r>
              <a:rPr lang="en-US" altLang="zh-CN" dirty="0" smtClean="0">
                <a:cs typeface="Calibri" pitchFamily="34" charset="0"/>
              </a:rPr>
              <a:t>} is a solution of the recurrence relation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+c</a:t>
            </a:r>
            <a:r>
              <a:rPr lang="en-US" altLang="zh-CN" baseline="-25000" dirty="0" smtClean="0">
                <a:cs typeface="Calibri" pitchFamily="34" charset="0"/>
              </a:rPr>
              <a:t>2</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if and only if                            </a:t>
            </a:r>
          </a:p>
          <a:p>
            <a:pPr eaLnBrk="1" hangingPunct="1"/>
            <a:endParaRPr lang="en-US" altLang="zh-CN" dirty="0" smtClean="0">
              <a:cs typeface="Calibri" pitchFamily="34" charset="0"/>
            </a:endParaRPr>
          </a:p>
          <a:p>
            <a:pPr eaLnBrk="1" hangingPunct="1">
              <a:buNone/>
            </a:pPr>
            <a:r>
              <a:rPr lang="en-US" altLang="zh-CN" dirty="0" smtClean="0">
                <a:cs typeface="Calibri" pitchFamily="34" charset="0"/>
              </a:rPr>
              <a:t>	for n=0,1,2,… where            are constants and are determined by the initial conditions.</a:t>
            </a:r>
          </a:p>
        </p:txBody>
      </p:sp>
      <p:graphicFrame>
        <p:nvGraphicFramePr>
          <p:cNvPr id="7170" name="Object 4"/>
          <p:cNvGraphicFramePr>
            <a:graphicFrameLocks noChangeAspect="1"/>
          </p:cNvGraphicFramePr>
          <p:nvPr/>
        </p:nvGraphicFramePr>
        <p:xfrm>
          <a:off x="3505200" y="4038600"/>
          <a:ext cx="2565400" cy="533400"/>
        </p:xfrm>
        <a:graphic>
          <a:graphicData uri="http://schemas.openxmlformats.org/presentationml/2006/ole">
            <mc:AlternateContent xmlns:mc="http://schemas.openxmlformats.org/markup-compatibility/2006">
              <mc:Choice xmlns:v="urn:schemas-microsoft-com:vml" Requires="v">
                <p:oleObj spid="_x0000_s6206" name="Equation" r:id="rId3" imgW="2565360" imgH="533160" progId="">
                  <p:embed/>
                </p:oleObj>
              </mc:Choice>
              <mc:Fallback>
                <p:oleObj name="Equation" r:id="rId3" imgW="2565360" imgH="53316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4038600"/>
                        <a:ext cx="2565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5"/>
          <p:cNvGraphicFramePr>
            <a:graphicFrameLocks noChangeAspect="1"/>
          </p:cNvGraphicFramePr>
          <p:nvPr/>
        </p:nvGraphicFramePr>
        <p:xfrm>
          <a:off x="4432663" y="4775200"/>
          <a:ext cx="914400" cy="482600"/>
        </p:xfrm>
        <a:graphic>
          <a:graphicData uri="http://schemas.openxmlformats.org/presentationml/2006/ole">
            <mc:AlternateContent xmlns:mc="http://schemas.openxmlformats.org/markup-compatibility/2006">
              <mc:Choice xmlns:v="urn:schemas-microsoft-com:vml" Requires="v">
                <p:oleObj spid="_x0000_s6207" name="Equation" r:id="rId5" imgW="914400" imgH="482400" progId="">
                  <p:embed/>
                </p:oleObj>
              </mc:Choice>
              <mc:Fallback>
                <p:oleObj name="Equation" r:id="rId5" imgW="914400" imgH="48240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2663" y="4775200"/>
                        <a:ext cx="914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down)">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wipe(down)">
                                      <p:cBhvr>
                                        <p:cTn id="12" dur="5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Intended Learning Outcomes</a:t>
            </a:r>
            <a:endParaRPr lang="en-US" dirty="0"/>
          </a:p>
        </p:txBody>
      </p:sp>
      <p:sp>
        <p:nvSpPr>
          <p:cNvPr id="3" name="Content Placeholder 2"/>
          <p:cNvSpPr>
            <a:spLocks noGrp="1"/>
          </p:cNvSpPr>
          <p:nvPr>
            <p:ph idx="1"/>
          </p:nvPr>
        </p:nvSpPr>
        <p:spPr/>
        <p:txBody>
          <a:bodyPr>
            <a:normAutofit/>
          </a:bodyPr>
          <a:lstStyle/>
          <a:p>
            <a:pPr>
              <a:buNone/>
            </a:pPr>
            <a:r>
              <a:rPr lang="en-GB" dirty="0" smtClean="0"/>
              <a:t>At the end of the lectures, the student will be able to</a:t>
            </a:r>
            <a:endParaRPr lang="en-US" dirty="0" smtClean="0"/>
          </a:p>
          <a:p>
            <a:r>
              <a:rPr lang="en-GB" dirty="0" smtClean="0"/>
              <a:t>Develop recurrence relations to model applications</a:t>
            </a:r>
          </a:p>
          <a:p>
            <a:r>
              <a:rPr lang="en-GB" dirty="0" smtClean="0"/>
              <a:t>Apply generating functions to solve recurrence relations</a:t>
            </a:r>
          </a:p>
          <a:p>
            <a:r>
              <a:rPr lang="en-GB" dirty="0" smtClean="0"/>
              <a:t>Explain general Inclusion-Exclusion Principle and its applications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Solving Recurrence Relations</a:t>
            </a:r>
            <a:endParaRPr lang="en-US" dirty="0"/>
          </a:p>
        </p:txBody>
      </p:sp>
      <p:sp>
        <p:nvSpPr>
          <p:cNvPr id="24579" name="Rectangle 3"/>
          <p:cNvSpPr>
            <a:spLocks noGrp="1" noChangeArrowheads="1"/>
          </p:cNvSpPr>
          <p:nvPr>
            <p:ph idx="1"/>
          </p:nvPr>
        </p:nvSpPr>
        <p:spPr/>
        <p:txBody>
          <a:bodyPr>
            <a:normAutofit fontScale="92500" lnSpcReduction="20000"/>
          </a:bodyPr>
          <a:lstStyle/>
          <a:p>
            <a:pPr eaLnBrk="1" hangingPunct="1"/>
            <a:r>
              <a:rPr lang="en-US" altLang="zh-CN" dirty="0" smtClean="0">
                <a:cs typeface="Calibri" pitchFamily="34" charset="0"/>
              </a:rPr>
              <a:t>Example2: what is the solution of the recurrence relation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dirty="0" smtClean="0">
                <a:cs typeface="Calibri" pitchFamily="34" charset="0"/>
              </a:rPr>
              <a:t>+2</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with</a:t>
            </a:r>
            <a:r>
              <a:rPr lang="en-US" altLang="zh-CN" i="1" dirty="0" smtClean="0">
                <a:cs typeface="Calibri" pitchFamily="34" charset="0"/>
              </a:rPr>
              <a:t> a</a:t>
            </a:r>
            <a:r>
              <a:rPr lang="en-US" altLang="zh-CN" baseline="-25000" dirty="0" smtClean="0">
                <a:cs typeface="Calibri" pitchFamily="34" charset="0"/>
              </a:rPr>
              <a:t>0</a:t>
            </a:r>
            <a:r>
              <a:rPr lang="en-US" altLang="zh-CN" dirty="0" smtClean="0">
                <a:cs typeface="Calibri" pitchFamily="34" charset="0"/>
              </a:rPr>
              <a:t>=2 and </a:t>
            </a:r>
            <a:r>
              <a:rPr lang="en-US" altLang="zh-CN" i="1" dirty="0" smtClean="0">
                <a:cs typeface="Calibri" pitchFamily="34" charset="0"/>
              </a:rPr>
              <a:t>a</a:t>
            </a:r>
            <a:r>
              <a:rPr lang="en-US" altLang="zh-CN" baseline="-25000" dirty="0" smtClean="0">
                <a:cs typeface="Calibri" pitchFamily="34" charset="0"/>
              </a:rPr>
              <a:t>1</a:t>
            </a:r>
            <a:r>
              <a:rPr lang="en-US" altLang="zh-CN" dirty="0" smtClean="0">
                <a:cs typeface="Calibri" pitchFamily="34" charset="0"/>
              </a:rPr>
              <a:t>=7 ?</a:t>
            </a:r>
          </a:p>
          <a:p>
            <a:pPr eaLnBrk="1" hangingPunct="1">
              <a:lnSpc>
                <a:spcPct val="180000"/>
              </a:lnSpc>
            </a:pPr>
            <a:r>
              <a:rPr lang="en-US" altLang="zh-CN" dirty="0" smtClean="0">
                <a:cs typeface="Calibri" pitchFamily="34" charset="0"/>
              </a:rPr>
              <a:t>Solution: the characteristic equation</a:t>
            </a:r>
            <a:r>
              <a:rPr lang="en-US" altLang="zh-CN" sz="3600" dirty="0" smtClean="0">
                <a:cs typeface="Calibri" pitchFamily="34" charset="0"/>
              </a:rPr>
              <a:t> </a:t>
            </a:r>
            <a:r>
              <a:rPr lang="en-US" altLang="zh-CN" dirty="0" smtClean="0">
                <a:cs typeface="Calibri" pitchFamily="34" charset="0"/>
              </a:rPr>
              <a:t>is </a:t>
            </a:r>
            <a:r>
              <a:rPr lang="en-US" altLang="zh-CN" sz="3600" dirty="0" smtClean="0">
                <a:cs typeface="Calibri" pitchFamily="34" charset="0"/>
              </a:rPr>
              <a:t> </a:t>
            </a:r>
            <a:r>
              <a:rPr lang="en-US" altLang="zh-CN" i="1" dirty="0" smtClean="0">
                <a:cs typeface="Calibri" pitchFamily="34" charset="0"/>
              </a:rPr>
              <a:t>r</a:t>
            </a:r>
            <a:r>
              <a:rPr lang="en-US" altLang="zh-CN" baseline="30000" dirty="0" smtClean="0">
                <a:cs typeface="Calibri" pitchFamily="34" charset="0"/>
              </a:rPr>
              <a:t>2</a:t>
            </a:r>
            <a:r>
              <a:rPr lang="en-US" altLang="zh-CN" dirty="0" smtClean="0">
                <a:cs typeface="Calibri" pitchFamily="34" charset="0"/>
              </a:rPr>
              <a:t>=</a:t>
            </a:r>
            <a:r>
              <a:rPr lang="en-US" altLang="zh-CN" i="1" dirty="0" smtClean="0">
                <a:cs typeface="Calibri" pitchFamily="34" charset="0"/>
              </a:rPr>
              <a:t>r</a:t>
            </a:r>
            <a:r>
              <a:rPr lang="en-US" altLang="zh-CN" dirty="0" smtClean="0">
                <a:cs typeface="Calibri" pitchFamily="34" charset="0"/>
              </a:rPr>
              <a:t>+2,</a:t>
            </a:r>
            <a:r>
              <a:rPr lang="en-US" altLang="zh-CN" sz="3600" dirty="0" smtClean="0">
                <a:cs typeface="Calibri" pitchFamily="34" charset="0"/>
              </a:rPr>
              <a:t> </a:t>
            </a:r>
            <a:r>
              <a:rPr lang="en-US" altLang="zh-CN" dirty="0" smtClean="0">
                <a:cs typeface="Calibri" pitchFamily="34" charset="0"/>
              </a:rPr>
              <a:t>then the solution of the equation is</a:t>
            </a:r>
            <a:r>
              <a:rPr lang="en-US" altLang="zh-CN" i="1" dirty="0" smtClean="0">
                <a:cs typeface="Calibri" pitchFamily="34" charset="0"/>
              </a:rPr>
              <a:t> r</a:t>
            </a:r>
            <a:r>
              <a:rPr lang="en-US" altLang="zh-CN" dirty="0" smtClean="0">
                <a:cs typeface="Calibri" pitchFamily="34" charset="0"/>
              </a:rPr>
              <a:t>=2 and </a:t>
            </a:r>
            <a:r>
              <a:rPr lang="en-US" altLang="zh-CN" i="1" dirty="0" smtClean="0">
                <a:cs typeface="Calibri" pitchFamily="34" charset="0"/>
              </a:rPr>
              <a:t>r</a:t>
            </a:r>
            <a:r>
              <a:rPr lang="en-US" altLang="zh-CN" dirty="0" smtClean="0">
                <a:cs typeface="Calibri" pitchFamily="34" charset="0"/>
              </a:rPr>
              <a:t>=</a:t>
            </a:r>
            <a:r>
              <a:rPr lang="en-US" altLang="zh-CN" i="1" dirty="0" smtClean="0">
                <a:cs typeface="Calibri" pitchFamily="34" charset="0"/>
              </a:rPr>
              <a:t>-</a:t>
            </a:r>
            <a:r>
              <a:rPr lang="en-US" altLang="zh-CN" dirty="0" smtClean="0">
                <a:cs typeface="Calibri" pitchFamily="34" charset="0"/>
              </a:rPr>
              <a:t>1. hence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=b</a:t>
            </a:r>
            <a:r>
              <a:rPr lang="en-US" altLang="zh-CN" baseline="-25000" dirty="0" smtClean="0">
                <a:cs typeface="Calibri" pitchFamily="34" charset="0"/>
              </a:rPr>
              <a:t>1</a:t>
            </a:r>
            <a:r>
              <a:rPr lang="en-US" altLang="zh-CN" dirty="0" smtClean="0">
                <a:cs typeface="Calibri" pitchFamily="34" charset="0"/>
              </a:rPr>
              <a:t>2</a:t>
            </a:r>
            <a:r>
              <a:rPr lang="en-US" altLang="zh-CN" i="1" baseline="30000" dirty="0" smtClean="0">
                <a:cs typeface="Calibri" pitchFamily="34" charset="0"/>
              </a:rPr>
              <a:t>n</a:t>
            </a:r>
            <a:r>
              <a:rPr lang="en-US" altLang="zh-CN" i="1" dirty="0" smtClean="0">
                <a:cs typeface="Calibri" pitchFamily="34" charset="0"/>
              </a:rPr>
              <a:t>+b</a:t>
            </a:r>
            <a:r>
              <a:rPr lang="en-US" altLang="zh-CN" baseline="-25000" dirty="0" smtClean="0">
                <a:cs typeface="Calibri" pitchFamily="34" charset="0"/>
              </a:rPr>
              <a:t>2</a:t>
            </a:r>
            <a:r>
              <a:rPr lang="en-US" altLang="zh-CN" dirty="0" smtClean="0">
                <a:cs typeface="Calibri" pitchFamily="34" charset="0"/>
              </a:rPr>
              <a:t>(</a:t>
            </a:r>
            <a:r>
              <a:rPr lang="en-US" altLang="zh-CN" i="1" dirty="0" smtClean="0">
                <a:cs typeface="Calibri" pitchFamily="34" charset="0"/>
              </a:rPr>
              <a:t>-</a:t>
            </a:r>
            <a:r>
              <a:rPr lang="en-US" altLang="zh-CN" dirty="0" smtClean="0">
                <a:cs typeface="Calibri" pitchFamily="34" charset="0"/>
              </a:rPr>
              <a:t>1)</a:t>
            </a:r>
            <a:r>
              <a:rPr lang="en-US" altLang="zh-CN" i="1" baseline="30000" dirty="0" smtClean="0">
                <a:cs typeface="Calibri" pitchFamily="34" charset="0"/>
              </a:rPr>
              <a:t>n</a:t>
            </a:r>
            <a:r>
              <a:rPr lang="en-US" altLang="zh-CN" dirty="0" smtClean="0">
                <a:cs typeface="Calibri" pitchFamily="34" charset="0"/>
              </a:rPr>
              <a:t> with </a:t>
            </a:r>
            <a:r>
              <a:rPr lang="en-US" altLang="zh-CN" i="1" dirty="0" smtClean="0">
                <a:cs typeface="Calibri" pitchFamily="34" charset="0"/>
              </a:rPr>
              <a:t>a</a:t>
            </a:r>
            <a:r>
              <a:rPr lang="en-US" altLang="zh-CN" baseline="-25000" dirty="0" smtClean="0">
                <a:cs typeface="Calibri" pitchFamily="34" charset="0"/>
              </a:rPr>
              <a:t>0</a:t>
            </a:r>
            <a:r>
              <a:rPr lang="en-US" altLang="zh-CN" dirty="0" smtClean="0">
                <a:cs typeface="Calibri" pitchFamily="34" charset="0"/>
              </a:rPr>
              <a:t>=2 and </a:t>
            </a:r>
            <a:r>
              <a:rPr lang="en-US" altLang="zh-CN" i="1" dirty="0" smtClean="0">
                <a:cs typeface="Calibri" pitchFamily="34" charset="0"/>
              </a:rPr>
              <a:t>a</a:t>
            </a:r>
            <a:r>
              <a:rPr lang="en-US" altLang="zh-CN" baseline="-25000" dirty="0" smtClean="0">
                <a:cs typeface="Calibri" pitchFamily="34" charset="0"/>
              </a:rPr>
              <a:t>1</a:t>
            </a:r>
            <a:r>
              <a:rPr lang="en-US" altLang="zh-CN" dirty="0" smtClean="0">
                <a:cs typeface="Calibri" pitchFamily="34" charset="0"/>
              </a:rPr>
              <a:t>=7. thus we have </a:t>
            </a:r>
            <a:r>
              <a:rPr lang="en-US" altLang="zh-CN" i="1" dirty="0" smtClean="0">
                <a:cs typeface="Calibri" pitchFamily="34" charset="0"/>
              </a:rPr>
              <a:t>b</a:t>
            </a:r>
            <a:r>
              <a:rPr lang="en-US" altLang="zh-CN" baseline="-25000" dirty="0" smtClean="0">
                <a:cs typeface="Calibri" pitchFamily="34" charset="0"/>
              </a:rPr>
              <a:t>1</a:t>
            </a:r>
            <a:r>
              <a:rPr lang="en-US" altLang="zh-CN" dirty="0" smtClean="0">
                <a:cs typeface="Calibri" pitchFamily="34" charset="0"/>
              </a:rPr>
              <a:t>= 3 and </a:t>
            </a:r>
            <a:r>
              <a:rPr lang="en-US" altLang="zh-CN" i="1" dirty="0" smtClean="0">
                <a:cs typeface="Calibri" pitchFamily="34" charset="0"/>
              </a:rPr>
              <a:t>b</a:t>
            </a:r>
            <a:r>
              <a:rPr lang="en-US" altLang="zh-CN" baseline="-25000" dirty="0" smtClean="0">
                <a:cs typeface="Calibri" pitchFamily="34" charset="0"/>
              </a:rPr>
              <a:t>2</a:t>
            </a:r>
            <a:r>
              <a:rPr lang="en-US" altLang="zh-CN" dirty="0" smtClean="0">
                <a:cs typeface="Calibri" pitchFamily="34" charset="0"/>
              </a:rPr>
              <a:t>=</a:t>
            </a:r>
            <a:r>
              <a:rPr lang="en-US" altLang="zh-CN" i="1" dirty="0" smtClean="0">
                <a:cs typeface="Calibri" pitchFamily="34" charset="0"/>
              </a:rPr>
              <a:t>-</a:t>
            </a:r>
            <a:r>
              <a:rPr lang="en-US" altLang="zh-CN" dirty="0" smtClean="0">
                <a:cs typeface="Calibri" pitchFamily="34" charset="0"/>
              </a:rPr>
              <a:t>1. namely </a:t>
            </a:r>
          </a:p>
          <a:p>
            <a:pPr eaLnBrk="1" hangingPunct="1">
              <a:buFontTx/>
              <a:buNone/>
            </a:pPr>
            <a:r>
              <a:rPr lang="en-US" altLang="zh-CN" i="1" dirty="0" smtClean="0">
                <a:cs typeface="Calibri" pitchFamily="34" charset="0"/>
              </a:rPr>
              <a:t>				a</a:t>
            </a:r>
            <a:r>
              <a:rPr lang="en-US" altLang="zh-CN" i="1" baseline="-25000" dirty="0" smtClean="0">
                <a:cs typeface="Calibri" pitchFamily="34" charset="0"/>
              </a:rPr>
              <a:t>n</a:t>
            </a:r>
            <a:r>
              <a:rPr lang="en-US" altLang="zh-CN" i="1" dirty="0" smtClean="0">
                <a:cs typeface="Calibri" pitchFamily="34" charset="0"/>
              </a:rPr>
              <a:t>=3 </a:t>
            </a:r>
            <a:r>
              <a:rPr lang="en-US" altLang="zh-CN" b="1" i="1" baseline="30000" dirty="0" smtClean="0">
                <a:cs typeface="Calibri" pitchFamily="34" charset="0"/>
              </a:rPr>
              <a:t>. </a:t>
            </a:r>
            <a:r>
              <a:rPr lang="en-US" altLang="zh-CN" dirty="0" smtClean="0">
                <a:cs typeface="Calibri" pitchFamily="34" charset="0"/>
              </a:rPr>
              <a:t>2</a:t>
            </a:r>
            <a:r>
              <a:rPr lang="en-US" altLang="zh-CN" i="1" baseline="30000" dirty="0" smtClean="0">
                <a:cs typeface="Calibri" pitchFamily="34" charset="0"/>
              </a:rPr>
              <a:t>n</a:t>
            </a:r>
            <a:r>
              <a:rPr lang="en-US" altLang="zh-CN" i="1" dirty="0" smtClean="0">
                <a:cs typeface="Calibri" pitchFamily="34" charset="0"/>
              </a:rPr>
              <a:t>-</a:t>
            </a:r>
            <a:r>
              <a:rPr lang="en-US" altLang="zh-CN" dirty="0" smtClean="0">
                <a:cs typeface="Calibri" pitchFamily="34" charset="0"/>
              </a:rPr>
              <a:t>(</a:t>
            </a:r>
            <a:r>
              <a:rPr lang="en-US" altLang="zh-CN" i="1" dirty="0" smtClean="0">
                <a:cs typeface="Calibri" pitchFamily="34" charset="0"/>
              </a:rPr>
              <a:t>-</a:t>
            </a:r>
            <a:r>
              <a:rPr lang="en-US" altLang="zh-CN" dirty="0" smtClean="0">
                <a:cs typeface="Calibri" pitchFamily="34" charset="0"/>
              </a:rPr>
              <a:t>1)</a:t>
            </a:r>
            <a:r>
              <a:rPr lang="en-US" altLang="zh-CN" i="1" baseline="30000" dirty="0" smtClean="0">
                <a:cs typeface="Calibri" pitchFamily="34" charset="0"/>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diamond(in)">
                                      <p:cBhvr>
                                        <p:cTn id="7" dur="20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diamond(in)">
                                      <p:cBhvr>
                                        <p:cTn id="12" dur="20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diamond(in)">
                                      <p:cBhvr>
                                        <p:cTn id="17" dur="20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smtClean="0">
                <a:cs typeface="Calibri" pitchFamily="34" charset="0"/>
              </a:rPr>
              <a:t>Solving Recurrence Relations</a:t>
            </a:r>
            <a:endParaRPr lang="en-US" dirty="0"/>
          </a:p>
        </p:txBody>
      </p:sp>
      <p:sp>
        <p:nvSpPr>
          <p:cNvPr id="27651" name="Rectangle 3"/>
          <p:cNvSpPr>
            <a:spLocks noGrp="1" noChangeArrowheads="1"/>
          </p:cNvSpPr>
          <p:nvPr>
            <p:ph idx="1"/>
          </p:nvPr>
        </p:nvSpPr>
        <p:spPr/>
        <p:txBody>
          <a:bodyPr/>
          <a:lstStyle/>
          <a:p>
            <a:pPr eaLnBrk="1" hangingPunct="1"/>
            <a:r>
              <a:rPr lang="en-US" altLang="zh-CN" b="1" dirty="0" smtClean="0">
                <a:cs typeface="Calibri" pitchFamily="34" charset="0"/>
              </a:rPr>
              <a:t>Theorem2</a:t>
            </a:r>
            <a:r>
              <a:rPr lang="en-US" altLang="zh-CN" dirty="0" smtClean="0">
                <a:cs typeface="Calibri" pitchFamily="34" charset="0"/>
              </a:rPr>
              <a:t>: Let </a:t>
            </a:r>
            <a:r>
              <a:rPr lang="en-US" altLang="zh-CN" i="1" dirty="0" smtClean="0">
                <a:cs typeface="Calibri" pitchFamily="34" charset="0"/>
              </a:rPr>
              <a:t>c</a:t>
            </a:r>
            <a:r>
              <a:rPr lang="en-US" altLang="zh-CN" baseline="-25000" dirty="0" smtClean="0">
                <a:cs typeface="Calibri" pitchFamily="34" charset="0"/>
              </a:rPr>
              <a:t>1</a:t>
            </a:r>
            <a:r>
              <a:rPr lang="en-US" altLang="zh-CN" dirty="0" smtClean="0">
                <a:cs typeface="Calibri" pitchFamily="34" charset="0"/>
              </a:rPr>
              <a:t> and </a:t>
            </a:r>
            <a:r>
              <a:rPr lang="en-US" altLang="zh-CN" i="1" dirty="0" smtClean="0">
                <a:cs typeface="Calibri" pitchFamily="34" charset="0"/>
              </a:rPr>
              <a:t>c</a:t>
            </a:r>
            <a:r>
              <a:rPr lang="en-US" altLang="zh-CN" baseline="-25000" dirty="0" smtClean="0">
                <a:cs typeface="Calibri" pitchFamily="34" charset="0"/>
              </a:rPr>
              <a:t>2 </a:t>
            </a:r>
            <a:r>
              <a:rPr lang="en-US" altLang="zh-CN" dirty="0" smtClean="0">
                <a:cs typeface="Calibri" pitchFamily="34" charset="0"/>
              </a:rPr>
              <a:t>be real numbers with </a:t>
            </a:r>
            <a:r>
              <a:rPr lang="en-US" altLang="zh-CN" i="1" dirty="0" smtClean="0">
                <a:cs typeface="Calibri" pitchFamily="34" charset="0"/>
              </a:rPr>
              <a:t>c</a:t>
            </a:r>
            <a:r>
              <a:rPr lang="en-US" altLang="zh-CN" baseline="-25000" dirty="0" smtClean="0">
                <a:cs typeface="Calibri" pitchFamily="34" charset="0"/>
              </a:rPr>
              <a:t>2</a:t>
            </a:r>
            <a:r>
              <a:rPr lang="en-US" altLang="zh-CN" dirty="0" smtClean="0">
                <a:cs typeface="Calibri" pitchFamily="34" charset="0"/>
              </a:rPr>
              <a:t>¹0, Suppose that </a:t>
            </a:r>
            <a:r>
              <a:rPr lang="en-US" altLang="zh-CN" i="1" dirty="0" smtClean="0">
                <a:cs typeface="Calibri" pitchFamily="34" charset="0"/>
              </a:rPr>
              <a:t>r</a:t>
            </a:r>
            <a:r>
              <a:rPr lang="en-US" altLang="zh-CN" baseline="30000" dirty="0" smtClean="0">
                <a:cs typeface="Calibri" pitchFamily="34" charset="0"/>
              </a:rPr>
              <a:t>2</a:t>
            </a:r>
            <a:r>
              <a:rPr lang="en-US" altLang="zh-CN" dirty="0" smtClean="0">
                <a:cs typeface="Calibri" pitchFamily="34" charset="0"/>
              </a:rPr>
              <a:t>- </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r- c</a:t>
            </a:r>
            <a:r>
              <a:rPr lang="en-US" altLang="zh-CN" baseline="-25000" dirty="0" smtClean="0">
                <a:cs typeface="Calibri" pitchFamily="34" charset="0"/>
              </a:rPr>
              <a:t>2</a:t>
            </a:r>
            <a:r>
              <a:rPr lang="en-US" altLang="zh-CN" dirty="0" smtClean="0">
                <a:cs typeface="Calibri" pitchFamily="34" charset="0"/>
              </a:rPr>
              <a:t>=0 has only one root </a:t>
            </a:r>
            <a:r>
              <a:rPr lang="en-US" altLang="zh-CN" i="1" dirty="0" smtClean="0">
                <a:cs typeface="Calibri" pitchFamily="34" charset="0"/>
              </a:rPr>
              <a:t>r</a:t>
            </a:r>
            <a:r>
              <a:rPr lang="en-US" altLang="zh-CN" baseline="-25000" dirty="0" smtClean="0">
                <a:cs typeface="Calibri" pitchFamily="34" charset="0"/>
              </a:rPr>
              <a:t>0</a:t>
            </a:r>
            <a:r>
              <a:rPr lang="en-US" altLang="zh-CN" dirty="0" smtClean="0">
                <a:cs typeface="Calibri" pitchFamily="34" charset="0"/>
              </a:rPr>
              <a:t>. then a sequence {</a:t>
            </a:r>
            <a:r>
              <a:rPr lang="en-US" altLang="zh-CN" i="1" dirty="0" smtClean="0">
                <a:cs typeface="Calibri" pitchFamily="34" charset="0"/>
              </a:rPr>
              <a:t>a</a:t>
            </a:r>
            <a:r>
              <a:rPr lang="en-US" altLang="zh-CN" i="1" baseline="-25000" dirty="0" smtClean="0">
                <a:cs typeface="Calibri" pitchFamily="34" charset="0"/>
              </a:rPr>
              <a:t>n</a:t>
            </a:r>
            <a:r>
              <a:rPr lang="en-US" altLang="zh-CN" dirty="0" smtClean="0">
                <a:cs typeface="Calibri" pitchFamily="34" charset="0"/>
              </a:rPr>
              <a:t>} is a solution of the recurrence relation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+c</a:t>
            </a:r>
            <a:r>
              <a:rPr lang="en-US" altLang="zh-CN" baseline="-25000" dirty="0" smtClean="0">
                <a:cs typeface="Calibri" pitchFamily="34" charset="0"/>
              </a:rPr>
              <a:t>2</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if and only if                                    </a:t>
            </a:r>
          </a:p>
          <a:p>
            <a:pPr eaLnBrk="1" hangingPunct="1"/>
            <a:endParaRPr lang="en-US" altLang="zh-CN" dirty="0" smtClean="0">
              <a:cs typeface="Calibri" pitchFamily="34" charset="0"/>
            </a:endParaRPr>
          </a:p>
          <a:p>
            <a:pPr eaLnBrk="1" hangingPunct="1"/>
            <a:r>
              <a:rPr lang="en-US" altLang="zh-CN" dirty="0" smtClean="0">
                <a:cs typeface="Calibri" pitchFamily="34" charset="0"/>
              </a:rPr>
              <a:t>for n=0,1,2,…     where            are constants and are determined by the initial conditions.</a:t>
            </a:r>
          </a:p>
        </p:txBody>
      </p:sp>
      <p:graphicFrame>
        <p:nvGraphicFramePr>
          <p:cNvPr id="8194" name="Object 6"/>
          <p:cNvGraphicFramePr>
            <a:graphicFrameLocks noChangeAspect="1"/>
          </p:cNvGraphicFramePr>
          <p:nvPr/>
        </p:nvGraphicFramePr>
        <p:xfrm>
          <a:off x="2946400" y="3962400"/>
          <a:ext cx="2768600" cy="533400"/>
        </p:xfrm>
        <a:graphic>
          <a:graphicData uri="http://schemas.openxmlformats.org/presentationml/2006/ole">
            <mc:AlternateContent xmlns:mc="http://schemas.openxmlformats.org/markup-compatibility/2006">
              <mc:Choice xmlns:v="urn:schemas-microsoft-com:vml" Requires="v">
                <p:oleObj spid="_x0000_s7225" name="Equation" r:id="rId3" imgW="2768400" imgH="533160" progId="">
                  <p:embed/>
                </p:oleObj>
              </mc:Choice>
              <mc:Fallback>
                <p:oleObj name="Equation" r:id="rId3" imgW="2768400" imgH="53316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3962400"/>
                        <a:ext cx="2768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7"/>
          <p:cNvGraphicFramePr>
            <a:graphicFrameLocks noChangeAspect="1"/>
          </p:cNvGraphicFramePr>
          <p:nvPr/>
        </p:nvGraphicFramePr>
        <p:xfrm>
          <a:off x="5181600" y="4800600"/>
          <a:ext cx="914400" cy="482600"/>
        </p:xfrm>
        <a:graphic>
          <a:graphicData uri="http://schemas.openxmlformats.org/presentationml/2006/ole">
            <mc:AlternateContent xmlns:mc="http://schemas.openxmlformats.org/markup-compatibility/2006">
              <mc:Choice xmlns:v="urn:schemas-microsoft-com:vml" Requires="v">
                <p:oleObj spid="_x0000_s7226" name="Equation" r:id="rId5" imgW="914400" imgH="482400" progId="">
                  <p:embed/>
                </p:oleObj>
              </mc:Choice>
              <mc:Fallback>
                <p:oleObj name="Equation" r:id="rId5" imgW="914400" imgH="4824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4800600"/>
                        <a:ext cx="914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right)">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7651">
                                            <p:txEl>
                                              <p:pRg st="2" end="2"/>
                                            </p:txEl>
                                          </p:spTgt>
                                        </p:tgtEl>
                                        <p:attrNameLst>
                                          <p:attrName>style.visibility</p:attrName>
                                        </p:attrNameLst>
                                      </p:cBhvr>
                                      <p:to>
                                        <p:strVal val="visible"/>
                                      </p:to>
                                    </p:set>
                                    <p:animEffect transition="in" filter="wipe(right)">
                                      <p:cBhvr>
                                        <p:cTn id="12" dur="500"/>
                                        <p:tgtEl>
                                          <p:spTgt spid="2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Solving Recurrence Relations</a:t>
            </a:r>
            <a:endParaRPr lang="en-US" dirty="0"/>
          </a:p>
        </p:txBody>
      </p:sp>
      <p:sp>
        <p:nvSpPr>
          <p:cNvPr id="28675" name="Rectangle 3"/>
          <p:cNvSpPr>
            <a:spLocks noGrp="1" noChangeArrowheads="1"/>
          </p:cNvSpPr>
          <p:nvPr>
            <p:ph idx="1"/>
          </p:nvPr>
        </p:nvSpPr>
        <p:spPr/>
        <p:txBody>
          <a:bodyPr/>
          <a:lstStyle/>
          <a:p>
            <a:pPr eaLnBrk="1" hangingPunct="1"/>
            <a:r>
              <a:rPr lang="en-US" altLang="zh-CN" dirty="0" smtClean="0">
                <a:cs typeface="Calibri" pitchFamily="34" charset="0"/>
              </a:rPr>
              <a:t>Example3:  what is the solution of the recurrence relation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=6a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-9a</a:t>
            </a:r>
            <a:r>
              <a:rPr lang="en-US" altLang="zh-CN" i="1" baseline="-25000" dirty="0" smtClean="0">
                <a:cs typeface="Calibri" pitchFamily="34" charset="0"/>
              </a:rPr>
              <a:t>n-</a:t>
            </a:r>
            <a:r>
              <a:rPr lang="en-US" altLang="zh-CN" baseline="-25000" dirty="0" smtClean="0">
                <a:cs typeface="Calibri" pitchFamily="34" charset="0"/>
              </a:rPr>
              <a:t>2  </a:t>
            </a:r>
            <a:r>
              <a:rPr lang="en-US" altLang="zh-CN" dirty="0" smtClean="0">
                <a:cs typeface="Calibri" pitchFamily="34" charset="0"/>
              </a:rPr>
              <a:t>with </a:t>
            </a:r>
            <a:r>
              <a:rPr lang="en-US" altLang="zh-CN" i="1" dirty="0" smtClean="0">
                <a:cs typeface="Calibri" pitchFamily="34" charset="0"/>
              </a:rPr>
              <a:t>a</a:t>
            </a:r>
            <a:r>
              <a:rPr lang="en-US" altLang="zh-CN" i="1" baseline="-25000" dirty="0" smtClean="0">
                <a:cs typeface="Calibri" pitchFamily="34" charset="0"/>
              </a:rPr>
              <a:t>0</a:t>
            </a:r>
            <a:r>
              <a:rPr lang="en-US" altLang="zh-CN" i="1" dirty="0" smtClean="0">
                <a:cs typeface="Calibri" pitchFamily="34" charset="0"/>
              </a:rPr>
              <a:t>=</a:t>
            </a:r>
            <a:r>
              <a:rPr lang="en-US" altLang="zh-CN" dirty="0" smtClean="0">
                <a:cs typeface="Calibri" pitchFamily="34" charset="0"/>
              </a:rPr>
              <a:t>1 and </a:t>
            </a:r>
            <a:r>
              <a:rPr lang="en-US" altLang="zh-CN" i="1" dirty="0" smtClean="0">
                <a:cs typeface="Calibri" pitchFamily="34" charset="0"/>
              </a:rPr>
              <a:t>a</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6?</a:t>
            </a:r>
          </a:p>
          <a:p>
            <a:pPr eaLnBrk="1" hangingPunct="1"/>
            <a:r>
              <a:rPr lang="en-US" altLang="zh-CN" dirty="0" smtClean="0">
                <a:cs typeface="Calibri" pitchFamily="34" charset="0"/>
              </a:rPr>
              <a:t>Solution: the root of </a:t>
            </a:r>
            <a:r>
              <a:rPr lang="en-US" altLang="zh-CN" i="1" dirty="0" smtClean="0">
                <a:cs typeface="Calibri" pitchFamily="34" charset="0"/>
              </a:rPr>
              <a:t>r</a:t>
            </a:r>
            <a:r>
              <a:rPr lang="en-US" altLang="zh-CN" baseline="30000" dirty="0" smtClean="0">
                <a:cs typeface="Calibri" pitchFamily="34" charset="0"/>
              </a:rPr>
              <a:t>2</a:t>
            </a:r>
            <a:r>
              <a:rPr lang="en-US" altLang="zh-CN" dirty="0" smtClean="0">
                <a:cs typeface="Calibri" pitchFamily="34" charset="0"/>
              </a:rPr>
              <a:t>- </a:t>
            </a:r>
            <a:r>
              <a:rPr lang="en-US" altLang="zh-CN" i="1" dirty="0" smtClean="0">
                <a:cs typeface="Calibri" pitchFamily="34" charset="0"/>
              </a:rPr>
              <a:t>6r+9</a:t>
            </a:r>
            <a:r>
              <a:rPr lang="en-US" altLang="zh-CN" dirty="0" smtClean="0">
                <a:cs typeface="Calibri" pitchFamily="34" charset="0"/>
              </a:rPr>
              <a:t>=0 is </a:t>
            </a:r>
            <a:r>
              <a:rPr lang="en-US" altLang="zh-CN" i="1" dirty="0" smtClean="0">
                <a:cs typeface="Calibri" pitchFamily="34" charset="0"/>
              </a:rPr>
              <a:t>r</a:t>
            </a:r>
            <a:r>
              <a:rPr lang="en-US" altLang="zh-CN" dirty="0" smtClean="0">
                <a:cs typeface="Calibri" pitchFamily="34" charset="0"/>
              </a:rPr>
              <a:t>=3 , hence </a:t>
            </a:r>
          </a:p>
          <a:p>
            <a:pPr eaLnBrk="1" hangingPunct="1">
              <a:buFontTx/>
              <a:buNone/>
            </a:pPr>
            <a:endParaRPr lang="en-US" altLang="zh-CN" baseline="-25000" dirty="0" smtClean="0">
              <a:cs typeface="Calibri" pitchFamily="34" charset="0"/>
            </a:endParaRPr>
          </a:p>
          <a:p>
            <a:pPr eaLnBrk="1" hangingPunct="1">
              <a:buFontTx/>
              <a:buNone/>
            </a:pPr>
            <a:r>
              <a:rPr lang="en-US" altLang="zh-CN" baseline="-25000" dirty="0" smtClean="0">
                <a:cs typeface="Calibri" pitchFamily="34" charset="0"/>
              </a:rPr>
              <a:t>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=b</a:t>
            </a:r>
            <a:r>
              <a:rPr lang="en-US" altLang="zh-CN" baseline="-25000" dirty="0" smtClean="0">
                <a:cs typeface="Calibri" pitchFamily="34" charset="0"/>
              </a:rPr>
              <a:t>1</a:t>
            </a:r>
            <a:r>
              <a:rPr lang="en-US" altLang="zh-CN" dirty="0" smtClean="0">
                <a:cs typeface="Calibri" pitchFamily="34" charset="0"/>
              </a:rPr>
              <a:t>3</a:t>
            </a:r>
            <a:r>
              <a:rPr lang="en-US" altLang="zh-CN" i="1" baseline="30000" dirty="0" smtClean="0">
                <a:cs typeface="Calibri" pitchFamily="34" charset="0"/>
              </a:rPr>
              <a:t>n</a:t>
            </a:r>
            <a:r>
              <a:rPr lang="en-US" altLang="zh-CN" i="1" dirty="0" smtClean="0">
                <a:cs typeface="Calibri" pitchFamily="34" charset="0"/>
              </a:rPr>
              <a:t>+b</a:t>
            </a:r>
            <a:r>
              <a:rPr lang="en-US" altLang="zh-CN" baseline="-25000" dirty="0" smtClean="0">
                <a:cs typeface="Calibri" pitchFamily="34" charset="0"/>
              </a:rPr>
              <a:t>2 </a:t>
            </a:r>
            <a:r>
              <a:rPr lang="en-US" altLang="zh-CN" i="1" dirty="0" smtClean="0">
                <a:cs typeface="Calibri" pitchFamily="34" charset="0"/>
              </a:rPr>
              <a:t>n</a:t>
            </a:r>
            <a:r>
              <a:rPr lang="en-US" altLang="zh-CN" dirty="0" smtClean="0">
                <a:cs typeface="Calibri" pitchFamily="34" charset="0"/>
              </a:rPr>
              <a:t>3</a:t>
            </a:r>
            <a:r>
              <a:rPr lang="en-US" altLang="zh-CN" i="1" baseline="30000" dirty="0" smtClean="0">
                <a:cs typeface="Calibri" pitchFamily="34" charset="0"/>
              </a:rPr>
              <a:t>n</a:t>
            </a:r>
            <a:r>
              <a:rPr lang="en-US" altLang="zh-CN" dirty="0" smtClean="0">
                <a:cs typeface="Calibri" pitchFamily="34" charset="0"/>
              </a:rPr>
              <a:t> with </a:t>
            </a:r>
            <a:r>
              <a:rPr lang="en-US" altLang="zh-CN" i="1" dirty="0" smtClean="0">
                <a:cs typeface="Calibri" pitchFamily="34" charset="0"/>
              </a:rPr>
              <a:t>a</a:t>
            </a:r>
            <a:r>
              <a:rPr lang="en-US" altLang="zh-CN" baseline="-25000" dirty="0" smtClean="0">
                <a:cs typeface="Calibri" pitchFamily="34" charset="0"/>
              </a:rPr>
              <a:t>0</a:t>
            </a:r>
            <a:r>
              <a:rPr lang="en-US" altLang="zh-CN" dirty="0" smtClean="0">
                <a:cs typeface="Calibri" pitchFamily="34" charset="0"/>
              </a:rPr>
              <a:t>=1 and </a:t>
            </a:r>
            <a:r>
              <a:rPr lang="en-US" altLang="zh-CN" i="1" dirty="0" smtClean="0">
                <a:cs typeface="Calibri" pitchFamily="34" charset="0"/>
              </a:rPr>
              <a:t>a</a:t>
            </a:r>
            <a:r>
              <a:rPr lang="en-US" altLang="zh-CN" baseline="-25000" dirty="0" smtClean="0">
                <a:cs typeface="Calibri" pitchFamily="34" charset="0"/>
              </a:rPr>
              <a:t>1</a:t>
            </a:r>
            <a:r>
              <a:rPr lang="en-US" altLang="zh-CN" dirty="0" smtClean="0">
                <a:cs typeface="Calibri" pitchFamily="34" charset="0"/>
              </a:rPr>
              <a:t>=6.</a:t>
            </a:r>
          </a:p>
          <a:p>
            <a:pPr eaLnBrk="1" hangingPunct="1">
              <a:buFontTx/>
              <a:buNone/>
            </a:pPr>
            <a:endParaRPr lang="en-US" altLang="zh-CN" dirty="0" smtClean="0">
              <a:cs typeface="Calibri" pitchFamily="34" charset="0"/>
            </a:endParaRPr>
          </a:p>
          <a:p>
            <a:pPr eaLnBrk="1" hangingPunct="1">
              <a:buFontTx/>
              <a:buNone/>
            </a:pPr>
            <a:r>
              <a:rPr lang="en-US" altLang="zh-CN" dirty="0" smtClean="0">
                <a:cs typeface="Calibri" pitchFamily="34" charset="0"/>
              </a:rPr>
              <a:t>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=3</a:t>
            </a:r>
            <a:r>
              <a:rPr lang="en-US" altLang="zh-CN" i="1" baseline="30000" dirty="0" smtClean="0">
                <a:cs typeface="Calibri" pitchFamily="34" charset="0"/>
              </a:rPr>
              <a:t>n</a:t>
            </a:r>
            <a:r>
              <a:rPr lang="en-US" altLang="zh-CN" i="1" dirty="0" smtClean="0">
                <a:cs typeface="Calibri" pitchFamily="34" charset="0"/>
              </a:rPr>
              <a:t>+n3</a:t>
            </a:r>
            <a:r>
              <a:rPr lang="en-US" altLang="zh-CN" i="1" baseline="30000" dirty="0" smtClean="0">
                <a:cs typeface="Calibri" pitchFamily="34" charset="0"/>
              </a:rPr>
              <a:t>n</a:t>
            </a:r>
            <a:r>
              <a:rPr lang="en-US" altLang="zh-CN" dirty="0" smtClean="0">
                <a:cs typeface="Calibri" pitchFamily="34" charset="0"/>
              </a:rPr>
              <a:t> with </a:t>
            </a:r>
            <a:r>
              <a:rPr lang="en-US" altLang="zh-CN" i="1" dirty="0" smtClean="0">
                <a:cs typeface="Calibri" pitchFamily="34" charset="0"/>
              </a:rPr>
              <a:t>a</a:t>
            </a:r>
            <a:r>
              <a:rPr lang="en-US" altLang="zh-CN" baseline="-25000" dirty="0" smtClean="0">
                <a:cs typeface="Calibri" pitchFamily="34" charset="0"/>
              </a:rPr>
              <a:t>0</a:t>
            </a:r>
            <a:r>
              <a:rPr lang="en-US" altLang="zh-CN" dirty="0" smtClean="0">
                <a:cs typeface="Calibri" pitchFamily="34" charset="0"/>
              </a:rPr>
              <a:t>=1 and </a:t>
            </a:r>
            <a:r>
              <a:rPr lang="en-US" altLang="zh-CN" i="1" dirty="0" smtClean="0">
                <a:cs typeface="Calibri" pitchFamily="34" charset="0"/>
              </a:rPr>
              <a:t>a</a:t>
            </a:r>
            <a:r>
              <a:rPr lang="en-US" altLang="zh-CN" baseline="-25000" dirty="0" smtClean="0">
                <a:cs typeface="Calibri" pitchFamily="34" charset="0"/>
              </a:rPr>
              <a:t>1</a:t>
            </a:r>
            <a:r>
              <a:rPr lang="en-US" altLang="zh-CN" dirty="0" smtClean="0">
                <a:cs typeface="Calibri" pitchFamily="34" charset="0"/>
              </a:rP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diamond(in)">
                                      <p:cBhvr>
                                        <p:cTn id="7" dur="20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diamond(in)">
                                      <p:cBhvr>
                                        <p:cTn id="12" dur="20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8675">
                                            <p:txEl>
                                              <p:pRg st="3" end="3"/>
                                            </p:txEl>
                                          </p:spTgt>
                                        </p:tgtEl>
                                        <p:attrNameLst>
                                          <p:attrName>style.visibility</p:attrName>
                                        </p:attrNameLst>
                                      </p:cBhvr>
                                      <p:to>
                                        <p:strVal val="visible"/>
                                      </p:to>
                                    </p:set>
                                    <p:animEffect transition="in" filter="diamond(in)">
                                      <p:cBhvr>
                                        <p:cTn id="17" dur="2000"/>
                                        <p:tgtEl>
                                          <p:spTgt spid="286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8675">
                                            <p:txEl>
                                              <p:pRg st="5" end="5"/>
                                            </p:txEl>
                                          </p:spTgt>
                                        </p:tgtEl>
                                        <p:attrNameLst>
                                          <p:attrName>style.visibility</p:attrName>
                                        </p:attrNameLst>
                                      </p:cBhvr>
                                      <p:to>
                                        <p:strVal val="visible"/>
                                      </p:to>
                                    </p:set>
                                    <p:animEffect transition="in" filter="diamond(in)">
                                      <p:cBhvr>
                                        <p:cTn id="22" dur="20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Solving Recurrence Relations</a:t>
            </a:r>
            <a:endParaRPr lang="en-US" dirty="0"/>
          </a:p>
        </p:txBody>
      </p:sp>
      <p:sp>
        <p:nvSpPr>
          <p:cNvPr id="29699" name="Rectangle 3"/>
          <p:cNvSpPr>
            <a:spLocks noGrp="1" noChangeArrowheads="1"/>
          </p:cNvSpPr>
          <p:nvPr>
            <p:ph idx="1"/>
          </p:nvPr>
        </p:nvSpPr>
        <p:spPr/>
        <p:txBody>
          <a:bodyPr/>
          <a:lstStyle/>
          <a:p>
            <a:pPr eaLnBrk="1" hangingPunct="1"/>
            <a:r>
              <a:rPr lang="en-US" altLang="zh-CN" b="1" dirty="0" smtClean="0">
                <a:cs typeface="Calibri" pitchFamily="34" charset="0"/>
              </a:rPr>
              <a:t>Theorem3</a:t>
            </a:r>
            <a:r>
              <a:rPr lang="en-US" altLang="zh-CN" dirty="0" smtClean="0">
                <a:cs typeface="Calibri" pitchFamily="34" charset="0"/>
              </a:rPr>
              <a:t>: Let </a:t>
            </a:r>
            <a:r>
              <a:rPr lang="en-US" altLang="zh-CN" i="1" dirty="0" smtClean="0">
                <a:cs typeface="Calibri" pitchFamily="34" charset="0"/>
              </a:rPr>
              <a:t>c</a:t>
            </a:r>
            <a:r>
              <a:rPr lang="en-US" altLang="zh-CN" baseline="-25000" dirty="0" smtClean="0">
                <a:cs typeface="Calibri" pitchFamily="34" charset="0"/>
              </a:rPr>
              <a:t>1</a:t>
            </a:r>
            <a:r>
              <a:rPr lang="en-US" altLang="zh-CN" dirty="0" smtClean="0">
                <a:cs typeface="Calibri" pitchFamily="34" charset="0"/>
              </a:rPr>
              <a:t> , </a:t>
            </a:r>
            <a:r>
              <a:rPr lang="en-US" altLang="zh-CN" i="1" dirty="0" smtClean="0">
                <a:cs typeface="Calibri" pitchFamily="34" charset="0"/>
              </a:rPr>
              <a:t>c</a:t>
            </a:r>
            <a:r>
              <a:rPr lang="en-US" altLang="zh-CN" baseline="-25000" dirty="0" smtClean="0">
                <a:cs typeface="Calibri" pitchFamily="34" charset="0"/>
              </a:rPr>
              <a:t>2  </a:t>
            </a:r>
            <a:r>
              <a:rPr lang="en-US" altLang="zh-CN" dirty="0" smtClean="0">
                <a:cs typeface="Calibri" pitchFamily="34" charset="0"/>
              </a:rPr>
              <a:t>,</a:t>
            </a:r>
            <a:r>
              <a:rPr lang="en-US" altLang="zh-CN" b="1" baseline="30000" dirty="0" smtClean="0">
                <a:cs typeface="Calibri" pitchFamily="34" charset="0"/>
              </a:rPr>
              <a:t>…</a:t>
            </a:r>
            <a:r>
              <a:rPr lang="en-US" altLang="zh-CN" dirty="0" smtClean="0">
                <a:cs typeface="Calibri" pitchFamily="34" charset="0"/>
              </a:rPr>
              <a:t>, </a:t>
            </a:r>
            <a:r>
              <a:rPr lang="en-US" altLang="zh-CN" i="1" dirty="0" smtClean="0">
                <a:cs typeface="Calibri" pitchFamily="34" charset="0"/>
              </a:rPr>
              <a:t>c</a:t>
            </a:r>
            <a:r>
              <a:rPr lang="en-US" altLang="zh-CN" i="1" baseline="-25000" dirty="0" smtClean="0">
                <a:cs typeface="Calibri" pitchFamily="34" charset="0"/>
              </a:rPr>
              <a:t>k</a:t>
            </a:r>
            <a:r>
              <a:rPr lang="en-US" altLang="zh-CN" dirty="0" smtClean="0">
                <a:cs typeface="Calibri" pitchFamily="34" charset="0"/>
              </a:rPr>
              <a:t> be real numbers . Suppose that </a:t>
            </a:r>
            <a:r>
              <a:rPr lang="en-US" altLang="zh-CN" i="1" dirty="0" err="1" smtClean="0">
                <a:cs typeface="Calibri" pitchFamily="34" charset="0"/>
              </a:rPr>
              <a:t>r</a:t>
            </a:r>
            <a:r>
              <a:rPr lang="en-US" altLang="zh-CN" i="1" baseline="30000" dirty="0" err="1" smtClean="0">
                <a:cs typeface="Calibri" pitchFamily="34" charset="0"/>
              </a:rPr>
              <a:t>k</a:t>
            </a:r>
            <a:r>
              <a:rPr lang="en-US" altLang="zh-CN" dirty="0" smtClean="0">
                <a:cs typeface="Calibri" pitchFamily="34" charset="0"/>
              </a:rPr>
              <a:t>- </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r</a:t>
            </a:r>
            <a:r>
              <a:rPr lang="en-US" altLang="zh-CN" i="1" baseline="30000" dirty="0" smtClean="0">
                <a:cs typeface="Calibri" pitchFamily="34" charset="0"/>
              </a:rPr>
              <a:t>k-</a:t>
            </a:r>
            <a:r>
              <a:rPr lang="en-US" altLang="zh-CN" baseline="30000" dirty="0" smtClean="0">
                <a:cs typeface="Calibri" pitchFamily="34" charset="0"/>
              </a:rPr>
              <a:t>1</a:t>
            </a:r>
            <a:r>
              <a:rPr lang="en-US" altLang="zh-CN" i="1" dirty="0" smtClean="0">
                <a:cs typeface="Calibri" pitchFamily="34" charset="0"/>
              </a:rPr>
              <a:t> -</a:t>
            </a:r>
            <a:r>
              <a:rPr lang="en-US" altLang="zh-CN" b="1" i="1" baseline="30000" dirty="0" smtClean="0">
                <a:cs typeface="Calibri" pitchFamily="34" charset="0"/>
              </a:rPr>
              <a:t>…</a:t>
            </a:r>
            <a:r>
              <a:rPr lang="en-US" altLang="zh-CN" i="1" dirty="0" smtClean="0">
                <a:cs typeface="Calibri" pitchFamily="34" charset="0"/>
              </a:rPr>
              <a:t>-r- c</a:t>
            </a:r>
            <a:r>
              <a:rPr lang="en-US" altLang="zh-CN" i="1" baseline="-25000" dirty="0" smtClean="0">
                <a:cs typeface="Calibri" pitchFamily="34" charset="0"/>
              </a:rPr>
              <a:t>k</a:t>
            </a:r>
            <a:r>
              <a:rPr lang="en-US" altLang="zh-CN" dirty="0" smtClean="0">
                <a:cs typeface="Calibri" pitchFamily="34" charset="0"/>
              </a:rPr>
              <a:t>=0  has </a:t>
            </a:r>
            <a:r>
              <a:rPr lang="en-US" altLang="zh-CN" i="1" dirty="0" smtClean="0">
                <a:cs typeface="Calibri" pitchFamily="34" charset="0"/>
              </a:rPr>
              <a:t>k</a:t>
            </a:r>
            <a:r>
              <a:rPr lang="en-US" altLang="zh-CN" dirty="0" smtClean="0">
                <a:cs typeface="Calibri" pitchFamily="34" charset="0"/>
              </a:rPr>
              <a:t> distinct root </a:t>
            </a:r>
            <a:r>
              <a:rPr lang="en-US" altLang="zh-CN" i="1" dirty="0" smtClean="0">
                <a:cs typeface="Calibri" pitchFamily="34" charset="0"/>
              </a:rPr>
              <a:t>r</a:t>
            </a:r>
            <a:r>
              <a:rPr lang="en-US" altLang="zh-CN" baseline="-25000" dirty="0" smtClean="0">
                <a:cs typeface="Calibri" pitchFamily="34" charset="0"/>
              </a:rPr>
              <a:t>1</a:t>
            </a:r>
            <a:r>
              <a:rPr lang="en-US" altLang="zh-CN" dirty="0" smtClean="0">
                <a:cs typeface="Calibri" pitchFamily="34" charset="0"/>
              </a:rPr>
              <a:t>, </a:t>
            </a:r>
            <a:r>
              <a:rPr lang="en-US" altLang="zh-CN" i="1" dirty="0" smtClean="0">
                <a:cs typeface="Calibri" pitchFamily="34" charset="0"/>
              </a:rPr>
              <a:t>r</a:t>
            </a:r>
            <a:r>
              <a:rPr lang="en-US" altLang="zh-CN" baseline="-25000" dirty="0" smtClean="0">
                <a:cs typeface="Calibri" pitchFamily="34" charset="0"/>
              </a:rPr>
              <a:t>2</a:t>
            </a:r>
            <a:r>
              <a:rPr lang="en-US" altLang="zh-CN" dirty="0" smtClean="0">
                <a:cs typeface="Calibri" pitchFamily="34" charset="0"/>
              </a:rPr>
              <a:t>, …, </a:t>
            </a:r>
            <a:r>
              <a:rPr lang="en-US" altLang="zh-CN" i="1" dirty="0" err="1" smtClean="0">
                <a:cs typeface="Calibri" pitchFamily="34" charset="0"/>
              </a:rPr>
              <a:t>r</a:t>
            </a:r>
            <a:r>
              <a:rPr lang="en-US" altLang="zh-CN" i="1" baseline="-25000" dirty="0" err="1" smtClean="0">
                <a:cs typeface="Calibri" pitchFamily="34" charset="0"/>
              </a:rPr>
              <a:t>k</a:t>
            </a:r>
            <a:r>
              <a:rPr lang="en-US" altLang="zh-CN" dirty="0" smtClean="0">
                <a:cs typeface="Calibri" pitchFamily="34" charset="0"/>
              </a:rPr>
              <a:t>. Then a sequence {</a:t>
            </a:r>
            <a:r>
              <a:rPr lang="en-US" altLang="zh-CN" i="1" dirty="0" smtClean="0">
                <a:cs typeface="Calibri" pitchFamily="34" charset="0"/>
              </a:rPr>
              <a:t>a</a:t>
            </a:r>
            <a:r>
              <a:rPr lang="en-US" altLang="zh-CN" i="1" baseline="-25000" dirty="0" smtClean="0">
                <a:cs typeface="Calibri" pitchFamily="34" charset="0"/>
              </a:rPr>
              <a:t>n</a:t>
            </a:r>
            <a:r>
              <a:rPr lang="en-US" altLang="zh-CN" dirty="0" smtClean="0">
                <a:cs typeface="Calibri" pitchFamily="34" charset="0"/>
              </a:rPr>
              <a:t>} is a solution of the recurrence relation </a:t>
            </a:r>
          </a:p>
          <a:p>
            <a:pPr algn="ctr" eaLnBrk="1" hangingPunct="1">
              <a:buFontTx/>
              <a:buNone/>
            </a:pPr>
            <a:r>
              <a:rPr lang="en-US" altLang="zh-CN" i="1" dirty="0" smtClean="0">
                <a:cs typeface="Calibri" pitchFamily="34" charset="0"/>
              </a:rPr>
              <a:t>    a</a:t>
            </a:r>
            <a:r>
              <a:rPr lang="en-US" altLang="zh-CN" i="1" baseline="-25000" dirty="0" smtClean="0">
                <a:cs typeface="Calibri" pitchFamily="34" charset="0"/>
              </a:rPr>
              <a:t>n</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+c</a:t>
            </a:r>
            <a:r>
              <a:rPr lang="en-US" altLang="zh-CN" baseline="-25000" dirty="0" smtClean="0">
                <a:cs typeface="Calibri" pitchFamily="34" charset="0"/>
              </a:rPr>
              <a:t>2</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 </a:t>
            </a:r>
            <a:r>
              <a:rPr lang="en-US" altLang="zh-CN" i="1" dirty="0" err="1" smtClean="0">
                <a:cs typeface="Calibri" pitchFamily="34" charset="0"/>
              </a:rPr>
              <a:t>c</a:t>
            </a:r>
            <a:r>
              <a:rPr lang="en-US" altLang="zh-CN" i="1" baseline="-25000" dirty="0" err="1" smtClean="0">
                <a:cs typeface="Calibri" pitchFamily="34" charset="0"/>
              </a:rPr>
              <a:t>k</a:t>
            </a:r>
            <a:r>
              <a:rPr lang="en-US" altLang="zh-CN" i="1" dirty="0" err="1" smtClean="0">
                <a:cs typeface="Calibri" pitchFamily="34" charset="0"/>
              </a:rPr>
              <a:t>a</a:t>
            </a:r>
            <a:r>
              <a:rPr lang="en-US" altLang="zh-CN" i="1" baseline="-25000" dirty="0" err="1" smtClean="0">
                <a:cs typeface="Calibri" pitchFamily="34" charset="0"/>
              </a:rPr>
              <a:t>n</a:t>
            </a:r>
            <a:r>
              <a:rPr lang="en-US" altLang="zh-CN" i="1" baseline="-25000" dirty="0" smtClean="0">
                <a:cs typeface="Calibri" pitchFamily="34" charset="0"/>
              </a:rPr>
              <a:t>-k </a:t>
            </a:r>
          </a:p>
          <a:p>
            <a:pPr eaLnBrk="1" hangingPunct="1">
              <a:buFontTx/>
              <a:buNone/>
            </a:pPr>
            <a:r>
              <a:rPr lang="en-US" altLang="zh-CN" i="1" baseline="-25000" dirty="0" smtClean="0">
                <a:cs typeface="Calibri" pitchFamily="34" charset="0"/>
              </a:rPr>
              <a:t>      </a:t>
            </a:r>
            <a:r>
              <a:rPr lang="en-US" altLang="zh-CN" dirty="0" smtClean="0">
                <a:cs typeface="Calibri" pitchFamily="34" charset="0"/>
              </a:rPr>
              <a:t>if and only if  </a:t>
            </a:r>
          </a:p>
          <a:p>
            <a:pPr algn="ctr" eaLnBrk="1" hangingPunct="1">
              <a:buFontTx/>
              <a:buNone/>
            </a:pPr>
            <a:r>
              <a:rPr lang="en-US" altLang="zh-CN" i="1" dirty="0" smtClean="0">
                <a:cs typeface="Calibri" pitchFamily="34" charset="0"/>
              </a:rPr>
              <a:t>	a</a:t>
            </a:r>
            <a:r>
              <a:rPr lang="en-US" altLang="zh-CN" i="1" baseline="-25000" dirty="0" smtClean="0">
                <a:cs typeface="Calibri" pitchFamily="34" charset="0"/>
              </a:rPr>
              <a:t>n </a:t>
            </a:r>
            <a:r>
              <a:rPr lang="en-US" altLang="zh-CN" i="1" dirty="0" smtClean="0">
                <a:cs typeface="Calibri" pitchFamily="34" charset="0"/>
              </a:rPr>
              <a:t>=b</a:t>
            </a:r>
            <a:r>
              <a:rPr lang="en-US" altLang="zh-CN" baseline="-25000" dirty="0" smtClean="0">
                <a:cs typeface="Calibri" pitchFamily="34" charset="0"/>
              </a:rPr>
              <a:t>1</a:t>
            </a:r>
            <a:r>
              <a:rPr lang="en-US" altLang="zh-CN" i="1" dirty="0" smtClean="0">
                <a:cs typeface="Calibri" pitchFamily="34" charset="0"/>
              </a:rPr>
              <a:t>r</a:t>
            </a:r>
            <a:r>
              <a:rPr lang="en-US" altLang="zh-CN" baseline="-25000" dirty="0" smtClean="0">
                <a:cs typeface="Calibri" pitchFamily="34" charset="0"/>
              </a:rPr>
              <a:t>1</a:t>
            </a:r>
            <a:r>
              <a:rPr lang="en-US" altLang="zh-CN" i="1" baseline="30000" dirty="0" smtClean="0">
                <a:cs typeface="Calibri" pitchFamily="34" charset="0"/>
              </a:rPr>
              <a:t>n</a:t>
            </a:r>
            <a:r>
              <a:rPr lang="en-US" altLang="zh-CN" i="1" dirty="0" smtClean="0">
                <a:cs typeface="Calibri" pitchFamily="34" charset="0"/>
              </a:rPr>
              <a:t>+</a:t>
            </a:r>
            <a:r>
              <a:rPr lang="en-US" altLang="zh-CN" dirty="0" smtClean="0">
                <a:cs typeface="Calibri" pitchFamily="34" charset="0"/>
              </a:rPr>
              <a:t> </a:t>
            </a:r>
            <a:r>
              <a:rPr lang="en-US" altLang="zh-CN" i="1" dirty="0" smtClean="0">
                <a:cs typeface="Calibri" pitchFamily="34" charset="0"/>
              </a:rPr>
              <a:t>b</a:t>
            </a:r>
            <a:r>
              <a:rPr lang="en-US" altLang="zh-CN" baseline="-25000" dirty="0" smtClean="0">
                <a:cs typeface="Calibri" pitchFamily="34" charset="0"/>
              </a:rPr>
              <a:t>2</a:t>
            </a:r>
            <a:r>
              <a:rPr lang="en-US" altLang="zh-CN" i="1" dirty="0" smtClean="0">
                <a:cs typeface="Calibri" pitchFamily="34" charset="0"/>
              </a:rPr>
              <a:t>r</a:t>
            </a:r>
            <a:r>
              <a:rPr lang="en-US" altLang="zh-CN" baseline="-25000" dirty="0" smtClean="0">
                <a:cs typeface="Calibri" pitchFamily="34" charset="0"/>
              </a:rPr>
              <a:t>2</a:t>
            </a:r>
            <a:r>
              <a:rPr lang="en-US" altLang="zh-CN" i="1" baseline="30000" dirty="0" smtClean="0">
                <a:cs typeface="Calibri" pitchFamily="34" charset="0"/>
              </a:rPr>
              <a:t>n</a:t>
            </a:r>
            <a:r>
              <a:rPr lang="en-US" altLang="zh-CN" i="1" dirty="0" smtClean="0">
                <a:cs typeface="Calibri" pitchFamily="34" charset="0"/>
              </a:rPr>
              <a:t>+</a:t>
            </a:r>
            <a:r>
              <a:rPr lang="en-US" altLang="zh-CN" dirty="0" smtClean="0">
                <a:cs typeface="Calibri" pitchFamily="34" charset="0"/>
              </a:rPr>
              <a:t> …+ </a:t>
            </a:r>
            <a:r>
              <a:rPr lang="en-US" altLang="zh-CN" i="1" dirty="0" err="1" smtClean="0">
                <a:cs typeface="Calibri" pitchFamily="34" charset="0"/>
              </a:rPr>
              <a:t>b</a:t>
            </a:r>
            <a:r>
              <a:rPr lang="en-US" altLang="zh-CN" i="1" baseline="-25000" dirty="0" err="1" smtClean="0">
                <a:cs typeface="Calibri" pitchFamily="34" charset="0"/>
              </a:rPr>
              <a:t>k</a:t>
            </a:r>
            <a:r>
              <a:rPr lang="en-US" altLang="zh-CN" i="1" dirty="0" err="1" smtClean="0">
                <a:cs typeface="Calibri" pitchFamily="34" charset="0"/>
              </a:rPr>
              <a:t>r</a:t>
            </a:r>
            <a:r>
              <a:rPr lang="en-US" altLang="zh-CN" i="1" baseline="-25000" dirty="0" err="1" smtClean="0">
                <a:cs typeface="Calibri" pitchFamily="34" charset="0"/>
              </a:rPr>
              <a:t>k</a:t>
            </a:r>
            <a:r>
              <a:rPr lang="en-US" altLang="zh-CN" i="1" baseline="30000" dirty="0" err="1" smtClean="0">
                <a:cs typeface="Calibri" pitchFamily="34" charset="0"/>
              </a:rPr>
              <a:t>n</a:t>
            </a:r>
            <a:r>
              <a:rPr lang="en-US" altLang="zh-CN" dirty="0" smtClean="0">
                <a:cs typeface="Calibri" pitchFamily="34" charset="0"/>
              </a:rPr>
              <a:t>         </a:t>
            </a:r>
          </a:p>
          <a:p>
            <a:pPr eaLnBrk="1" hangingPunct="1">
              <a:buFontTx/>
              <a:buNone/>
            </a:pPr>
            <a:r>
              <a:rPr lang="en-US" altLang="zh-CN" dirty="0" smtClean="0">
                <a:cs typeface="Calibri" pitchFamily="34" charset="0"/>
              </a:rPr>
              <a:t>	for n=0,1,2,… ,  where </a:t>
            </a:r>
            <a:r>
              <a:rPr lang="en-US" altLang="zh-CN" i="1" dirty="0" smtClean="0">
                <a:cs typeface="Calibri" pitchFamily="34" charset="0"/>
              </a:rPr>
              <a:t>b</a:t>
            </a:r>
            <a:r>
              <a:rPr lang="en-US" altLang="zh-CN" baseline="-25000" dirty="0" smtClean="0">
                <a:cs typeface="Calibri" pitchFamily="34" charset="0"/>
              </a:rPr>
              <a:t>1</a:t>
            </a:r>
            <a:r>
              <a:rPr lang="en-US" altLang="zh-CN" dirty="0" smtClean="0">
                <a:cs typeface="Calibri" pitchFamily="34" charset="0"/>
              </a:rPr>
              <a:t>, … , </a:t>
            </a:r>
            <a:r>
              <a:rPr lang="en-US" altLang="zh-CN" i="1" dirty="0" err="1" smtClean="0">
                <a:cs typeface="Calibri" pitchFamily="34" charset="0"/>
              </a:rPr>
              <a:t>b</a:t>
            </a:r>
            <a:r>
              <a:rPr lang="en-US" altLang="zh-CN" i="1" baseline="-25000" dirty="0" err="1" smtClean="0">
                <a:cs typeface="Calibri" pitchFamily="34" charset="0"/>
              </a:rPr>
              <a:t>k</a:t>
            </a:r>
            <a:r>
              <a:rPr lang="en-US" altLang="zh-CN" dirty="0" smtClean="0">
                <a:cs typeface="Calibri" pitchFamily="34" charset="0"/>
              </a:rPr>
              <a:t> are constants and are determined by the initial conditions.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699">
                                            <p:txEl>
                                              <p:pRg st="4" end="4"/>
                                            </p:txEl>
                                          </p:spTgt>
                                        </p:tgtEl>
                                        <p:attrNameLst>
                                          <p:attrName>style.visibility</p:attrName>
                                        </p:attrNameLst>
                                      </p:cBhvr>
                                      <p:to>
                                        <p:strVal val="visible"/>
                                      </p:to>
                                    </p:set>
                                    <p:anim calcmode="lin" valueType="num">
                                      <p:cBhvr additive="base">
                                        <p:cTn id="31"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Solving Recurrence Relations</a:t>
            </a:r>
            <a:endParaRPr lang="en-US" dirty="0"/>
          </a:p>
        </p:txBody>
      </p:sp>
      <p:sp>
        <p:nvSpPr>
          <p:cNvPr id="30723" name="Rectangle 3"/>
          <p:cNvSpPr>
            <a:spLocks noGrp="1" noChangeArrowheads="1"/>
          </p:cNvSpPr>
          <p:nvPr>
            <p:ph idx="1"/>
          </p:nvPr>
        </p:nvSpPr>
        <p:spPr/>
        <p:txBody>
          <a:bodyPr>
            <a:normAutofit fontScale="92500"/>
          </a:bodyPr>
          <a:lstStyle/>
          <a:p>
            <a:pPr eaLnBrk="1" hangingPunct="1">
              <a:lnSpc>
                <a:spcPct val="170000"/>
              </a:lnSpc>
            </a:pPr>
            <a:r>
              <a:rPr lang="en-US" altLang="zh-CN" b="1" dirty="0" smtClean="0">
                <a:cs typeface="Calibri" pitchFamily="34" charset="0"/>
              </a:rPr>
              <a:t>Example4</a:t>
            </a:r>
            <a:r>
              <a:rPr lang="en-US" altLang="zh-CN" dirty="0" smtClean="0">
                <a:cs typeface="Calibri" pitchFamily="34" charset="0"/>
              </a:rPr>
              <a:t>: Find the solution of the recurrence relation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a:t>
            </a:r>
            <a:r>
              <a:rPr lang="en-US" altLang="zh-CN" dirty="0" smtClean="0">
                <a:cs typeface="Calibri" pitchFamily="34" charset="0"/>
              </a:rPr>
              <a:t>6</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11</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+6</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3 </a:t>
            </a:r>
            <a:r>
              <a:rPr lang="en-US" altLang="zh-CN" dirty="0" smtClean="0">
                <a:cs typeface="Calibri" pitchFamily="34" charset="0"/>
              </a:rPr>
              <a:t>with </a:t>
            </a:r>
            <a:r>
              <a:rPr lang="en-US" altLang="zh-CN" i="1" dirty="0" smtClean="0">
                <a:cs typeface="Calibri" pitchFamily="34" charset="0"/>
              </a:rPr>
              <a:t>a</a:t>
            </a:r>
            <a:r>
              <a:rPr lang="en-US" altLang="zh-CN" i="1" baseline="-25000" dirty="0" smtClean="0">
                <a:cs typeface="Calibri" pitchFamily="34" charset="0"/>
              </a:rPr>
              <a:t>0</a:t>
            </a:r>
            <a:r>
              <a:rPr lang="en-US" altLang="zh-CN" i="1" dirty="0" smtClean="0">
                <a:cs typeface="Calibri" pitchFamily="34" charset="0"/>
              </a:rPr>
              <a:t>=</a:t>
            </a:r>
            <a:r>
              <a:rPr lang="en-US" altLang="zh-CN" dirty="0" smtClean="0">
                <a:cs typeface="Calibri" pitchFamily="34" charset="0"/>
              </a:rPr>
              <a:t>2, </a:t>
            </a:r>
            <a:r>
              <a:rPr lang="en-US" altLang="zh-CN" i="1" dirty="0" smtClean="0">
                <a:cs typeface="Calibri" pitchFamily="34" charset="0"/>
              </a:rPr>
              <a:t>a</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5</a:t>
            </a:r>
            <a:r>
              <a:rPr lang="en-US" altLang="zh-CN" i="1" dirty="0" smtClean="0">
                <a:cs typeface="Calibri" pitchFamily="34" charset="0"/>
              </a:rPr>
              <a:t> </a:t>
            </a:r>
            <a:r>
              <a:rPr lang="en-US" altLang="zh-CN" dirty="0" smtClean="0">
                <a:cs typeface="Calibri" pitchFamily="34" charset="0"/>
              </a:rPr>
              <a:t>and </a:t>
            </a:r>
            <a:r>
              <a:rPr lang="en-US" altLang="zh-CN" i="1" dirty="0" smtClean="0">
                <a:cs typeface="Calibri" pitchFamily="34" charset="0"/>
              </a:rPr>
              <a:t>a</a:t>
            </a:r>
            <a:r>
              <a:rPr lang="en-US" altLang="zh-CN" baseline="-25000" dirty="0" smtClean="0">
                <a:cs typeface="Calibri" pitchFamily="34" charset="0"/>
              </a:rPr>
              <a:t>2</a:t>
            </a:r>
            <a:r>
              <a:rPr lang="en-US" altLang="zh-CN" dirty="0" smtClean="0">
                <a:cs typeface="Calibri" pitchFamily="34" charset="0"/>
              </a:rPr>
              <a:t>=15?</a:t>
            </a:r>
          </a:p>
          <a:p>
            <a:pPr eaLnBrk="1" hangingPunct="1">
              <a:lnSpc>
                <a:spcPct val="170000"/>
              </a:lnSpc>
            </a:pPr>
            <a:r>
              <a:rPr lang="en-US" altLang="zh-CN" b="1" dirty="0" smtClean="0">
                <a:cs typeface="Calibri" pitchFamily="34" charset="0"/>
              </a:rPr>
              <a:t>Solution</a:t>
            </a:r>
            <a:r>
              <a:rPr lang="en-US" altLang="zh-CN" dirty="0" smtClean="0">
                <a:cs typeface="Calibri" pitchFamily="34" charset="0"/>
              </a:rPr>
              <a:t>: the root of </a:t>
            </a:r>
            <a:r>
              <a:rPr lang="en-US" altLang="zh-CN" i="1" dirty="0" smtClean="0">
                <a:cs typeface="Calibri" pitchFamily="34" charset="0"/>
              </a:rPr>
              <a:t>r</a:t>
            </a:r>
            <a:r>
              <a:rPr lang="en-US" altLang="zh-CN" baseline="30000" dirty="0" smtClean="0">
                <a:cs typeface="Calibri" pitchFamily="34" charset="0"/>
              </a:rPr>
              <a:t>3</a:t>
            </a:r>
            <a:r>
              <a:rPr lang="en-US" altLang="zh-CN" dirty="0" smtClean="0">
                <a:cs typeface="Calibri" pitchFamily="34" charset="0"/>
              </a:rPr>
              <a:t>- 6</a:t>
            </a:r>
            <a:r>
              <a:rPr lang="en-US" altLang="zh-CN" i="1" dirty="0" smtClean="0">
                <a:cs typeface="Calibri" pitchFamily="34" charset="0"/>
              </a:rPr>
              <a:t>r</a:t>
            </a:r>
            <a:r>
              <a:rPr lang="en-US" altLang="zh-CN" baseline="30000" dirty="0" smtClean="0">
                <a:cs typeface="Calibri" pitchFamily="34" charset="0"/>
              </a:rPr>
              <a:t>2</a:t>
            </a:r>
            <a:r>
              <a:rPr lang="en-US" altLang="zh-CN" i="1" dirty="0" smtClean="0">
                <a:cs typeface="Calibri" pitchFamily="34" charset="0"/>
              </a:rPr>
              <a:t>+</a:t>
            </a:r>
            <a:r>
              <a:rPr lang="en-US" altLang="zh-CN" dirty="0" smtClean="0">
                <a:cs typeface="Calibri" pitchFamily="34" charset="0"/>
              </a:rPr>
              <a:t>11</a:t>
            </a:r>
            <a:r>
              <a:rPr lang="en-US" altLang="zh-CN" i="1" dirty="0" smtClean="0">
                <a:cs typeface="Calibri" pitchFamily="34" charset="0"/>
              </a:rPr>
              <a:t>r-</a:t>
            </a:r>
            <a:r>
              <a:rPr lang="en-US" altLang="zh-CN" dirty="0" smtClean="0">
                <a:cs typeface="Calibri" pitchFamily="34" charset="0"/>
              </a:rPr>
              <a:t>6=0 is </a:t>
            </a:r>
            <a:r>
              <a:rPr lang="en-US" altLang="zh-CN" i="1" dirty="0" smtClean="0">
                <a:cs typeface="Calibri" pitchFamily="34" charset="0"/>
              </a:rPr>
              <a:t>r</a:t>
            </a:r>
            <a:r>
              <a:rPr lang="en-US" altLang="zh-CN" dirty="0" smtClean="0">
                <a:cs typeface="Calibri" pitchFamily="34" charset="0"/>
              </a:rPr>
              <a:t>=1,2,3; hence </a:t>
            </a:r>
            <a:r>
              <a:rPr lang="en-US" altLang="zh-CN" i="1" dirty="0" smtClean="0">
                <a:cs typeface="Calibri" pitchFamily="34" charset="0"/>
              </a:rPr>
              <a:t>a</a:t>
            </a:r>
            <a:r>
              <a:rPr lang="en-US" altLang="zh-CN" i="1" baseline="-25000" dirty="0" smtClean="0">
                <a:cs typeface="Calibri" pitchFamily="34" charset="0"/>
              </a:rPr>
              <a:t>n </a:t>
            </a:r>
            <a:r>
              <a:rPr lang="en-US" altLang="zh-CN" i="1" dirty="0" smtClean="0">
                <a:cs typeface="Calibri" pitchFamily="34" charset="0"/>
              </a:rPr>
              <a:t>=b</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 </a:t>
            </a:r>
            <a:r>
              <a:rPr lang="en-US" altLang="zh-CN" i="1" dirty="0" smtClean="0">
                <a:cs typeface="Calibri" pitchFamily="34" charset="0"/>
              </a:rPr>
              <a:t>b</a:t>
            </a:r>
            <a:r>
              <a:rPr lang="en-US" altLang="zh-CN" baseline="-25000" dirty="0" smtClean="0">
                <a:cs typeface="Calibri" pitchFamily="34" charset="0"/>
              </a:rPr>
              <a:t>2</a:t>
            </a:r>
            <a:r>
              <a:rPr lang="en-US" altLang="zh-CN" dirty="0" smtClean="0">
                <a:cs typeface="Calibri" pitchFamily="34" charset="0"/>
              </a:rPr>
              <a:t>2</a:t>
            </a:r>
            <a:r>
              <a:rPr lang="en-US" altLang="zh-CN" i="1" baseline="30000" dirty="0" smtClean="0">
                <a:cs typeface="Calibri" pitchFamily="34" charset="0"/>
              </a:rPr>
              <a:t>n</a:t>
            </a:r>
            <a:r>
              <a:rPr lang="en-US" altLang="zh-CN" i="1" dirty="0" smtClean="0">
                <a:cs typeface="Calibri" pitchFamily="34" charset="0"/>
              </a:rPr>
              <a:t>+</a:t>
            </a:r>
            <a:r>
              <a:rPr lang="en-US" altLang="zh-CN" dirty="0" smtClean="0">
                <a:cs typeface="Calibri" pitchFamily="34" charset="0"/>
              </a:rPr>
              <a:t> </a:t>
            </a:r>
            <a:r>
              <a:rPr lang="en-US" altLang="zh-CN" i="1" dirty="0" smtClean="0">
                <a:cs typeface="Calibri" pitchFamily="34" charset="0"/>
              </a:rPr>
              <a:t>b</a:t>
            </a:r>
            <a:r>
              <a:rPr lang="en-US" altLang="zh-CN" baseline="-25000" dirty="0" smtClean="0">
                <a:cs typeface="Calibri" pitchFamily="34" charset="0"/>
              </a:rPr>
              <a:t>3</a:t>
            </a:r>
            <a:r>
              <a:rPr lang="en-US" altLang="zh-CN" dirty="0" smtClean="0">
                <a:cs typeface="Calibri" pitchFamily="34" charset="0"/>
              </a:rPr>
              <a:t>3</a:t>
            </a:r>
            <a:r>
              <a:rPr lang="en-US" altLang="zh-CN" i="1" baseline="30000" dirty="0" smtClean="0">
                <a:cs typeface="Calibri" pitchFamily="34" charset="0"/>
              </a:rPr>
              <a:t>n</a:t>
            </a:r>
            <a:r>
              <a:rPr lang="en-US" altLang="zh-CN" dirty="0" smtClean="0">
                <a:cs typeface="Calibri" pitchFamily="34" charset="0"/>
              </a:rPr>
              <a:t>  and </a:t>
            </a:r>
            <a:r>
              <a:rPr lang="en-US" altLang="zh-CN" i="1" dirty="0" smtClean="0">
                <a:cs typeface="Calibri" pitchFamily="34" charset="0"/>
              </a:rPr>
              <a:t>b</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1</a:t>
            </a:r>
            <a:r>
              <a:rPr lang="en-US" altLang="zh-CN" i="1" dirty="0" smtClean="0">
                <a:cs typeface="Calibri" pitchFamily="34" charset="0"/>
              </a:rPr>
              <a:t>,</a:t>
            </a:r>
            <a:r>
              <a:rPr lang="en-US" altLang="zh-CN" dirty="0" smtClean="0">
                <a:cs typeface="Calibri" pitchFamily="34" charset="0"/>
              </a:rPr>
              <a:t> </a:t>
            </a:r>
            <a:r>
              <a:rPr lang="en-US" altLang="zh-CN" i="1" dirty="0" smtClean="0">
                <a:cs typeface="Calibri" pitchFamily="34" charset="0"/>
              </a:rPr>
              <a:t>b</a:t>
            </a:r>
            <a:r>
              <a:rPr lang="en-US" altLang="zh-CN" baseline="-25000" dirty="0" smtClean="0">
                <a:cs typeface="Calibri" pitchFamily="34" charset="0"/>
              </a:rPr>
              <a:t>2</a:t>
            </a:r>
            <a:r>
              <a:rPr lang="en-US" altLang="zh-CN" dirty="0" smtClean="0">
                <a:cs typeface="Calibri" pitchFamily="34" charset="0"/>
              </a:rPr>
              <a:t>=-1, </a:t>
            </a:r>
            <a:r>
              <a:rPr lang="en-US" altLang="zh-CN" i="1" dirty="0" smtClean="0">
                <a:cs typeface="Calibri" pitchFamily="34" charset="0"/>
              </a:rPr>
              <a:t>b</a:t>
            </a:r>
            <a:r>
              <a:rPr lang="en-US" altLang="zh-CN" baseline="-25000" dirty="0" smtClean="0">
                <a:cs typeface="Calibri" pitchFamily="34" charset="0"/>
              </a:rPr>
              <a:t>3</a:t>
            </a:r>
            <a:r>
              <a:rPr lang="en-US" altLang="zh-CN" dirty="0" smtClean="0">
                <a:cs typeface="Calibri" pitchFamily="34" charset="0"/>
              </a:rPr>
              <a:t>=2 </a:t>
            </a:r>
          </a:p>
          <a:p>
            <a:pPr eaLnBrk="1" hangingPunct="1">
              <a:buFontTx/>
              <a:buNone/>
            </a:pPr>
            <a:endParaRPr lang="en-US" altLang="zh-CN" baseline="-25000" dirty="0" smtClean="0">
              <a:cs typeface="Calibri" pitchFamily="34" charset="0"/>
            </a:endParaRPr>
          </a:p>
          <a:p>
            <a:pPr eaLnBrk="1" hangingPunct="1"/>
            <a:endParaRPr lang="en-US" altLang="zh-CN" dirty="0" smtClean="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right)">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wipe(right)">
                                      <p:cBhvr>
                                        <p:cTn id="12" dur="500"/>
                                        <p:tgtEl>
                                          <p:spTgt spid="307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Solving Recurrence Relations</a:t>
            </a:r>
            <a:endParaRPr lang="en-US" dirty="0"/>
          </a:p>
        </p:txBody>
      </p:sp>
      <p:sp>
        <p:nvSpPr>
          <p:cNvPr id="31747" name="Rectangle 3"/>
          <p:cNvSpPr>
            <a:spLocks noGrp="1" noChangeArrowheads="1"/>
          </p:cNvSpPr>
          <p:nvPr>
            <p:ph idx="1"/>
          </p:nvPr>
        </p:nvSpPr>
        <p:spPr/>
        <p:txBody>
          <a:bodyPr>
            <a:normAutofit fontScale="92500" lnSpcReduction="20000"/>
          </a:bodyPr>
          <a:lstStyle/>
          <a:p>
            <a:pPr eaLnBrk="1" hangingPunct="1"/>
            <a:r>
              <a:rPr lang="en-US" altLang="zh-CN" b="1" dirty="0" smtClean="0">
                <a:cs typeface="Calibri" pitchFamily="34" charset="0"/>
              </a:rPr>
              <a:t>Theorem4</a:t>
            </a:r>
            <a:r>
              <a:rPr lang="en-US" altLang="zh-CN" dirty="0" smtClean="0">
                <a:cs typeface="Calibri" pitchFamily="34" charset="0"/>
              </a:rPr>
              <a:t>: Let </a:t>
            </a:r>
            <a:r>
              <a:rPr lang="en-US" altLang="zh-CN" i="1" dirty="0" smtClean="0">
                <a:cs typeface="Calibri" pitchFamily="34" charset="0"/>
              </a:rPr>
              <a:t>c</a:t>
            </a:r>
            <a:r>
              <a:rPr lang="en-US" altLang="zh-CN" baseline="-25000" dirty="0" smtClean="0">
                <a:cs typeface="Calibri" pitchFamily="34" charset="0"/>
              </a:rPr>
              <a:t>1</a:t>
            </a:r>
            <a:r>
              <a:rPr lang="en-US" altLang="zh-CN" dirty="0" smtClean="0">
                <a:cs typeface="Calibri" pitchFamily="34" charset="0"/>
              </a:rPr>
              <a:t> , </a:t>
            </a:r>
            <a:r>
              <a:rPr lang="en-US" altLang="zh-CN" i="1" dirty="0" smtClean="0">
                <a:cs typeface="Calibri" pitchFamily="34" charset="0"/>
              </a:rPr>
              <a:t>c</a:t>
            </a:r>
            <a:r>
              <a:rPr lang="en-US" altLang="zh-CN" baseline="-25000" dirty="0" smtClean="0">
                <a:cs typeface="Calibri" pitchFamily="34" charset="0"/>
              </a:rPr>
              <a:t>2  </a:t>
            </a:r>
            <a:r>
              <a:rPr lang="en-US" altLang="zh-CN" dirty="0" smtClean="0">
                <a:cs typeface="Calibri" pitchFamily="34" charset="0"/>
              </a:rPr>
              <a:t>,</a:t>
            </a:r>
            <a:r>
              <a:rPr lang="en-US" altLang="zh-CN" b="1" baseline="30000" dirty="0" smtClean="0">
                <a:cs typeface="Calibri" pitchFamily="34" charset="0"/>
              </a:rPr>
              <a:t>…</a:t>
            </a:r>
            <a:r>
              <a:rPr lang="en-US" altLang="zh-CN" dirty="0" smtClean="0">
                <a:cs typeface="Calibri" pitchFamily="34" charset="0"/>
              </a:rPr>
              <a:t>, </a:t>
            </a:r>
            <a:r>
              <a:rPr lang="en-US" altLang="zh-CN" i="1" dirty="0" smtClean="0">
                <a:cs typeface="Calibri" pitchFamily="34" charset="0"/>
              </a:rPr>
              <a:t>c</a:t>
            </a:r>
            <a:r>
              <a:rPr lang="en-US" altLang="zh-CN" i="1" baseline="-25000" dirty="0" smtClean="0">
                <a:cs typeface="Calibri" pitchFamily="34" charset="0"/>
              </a:rPr>
              <a:t>k</a:t>
            </a:r>
            <a:r>
              <a:rPr lang="en-US" altLang="zh-CN" dirty="0" smtClean="0">
                <a:cs typeface="Calibri" pitchFamily="34" charset="0"/>
              </a:rPr>
              <a:t> be real numbers. Suppose that </a:t>
            </a:r>
            <a:r>
              <a:rPr lang="en-US" altLang="zh-CN" i="1" dirty="0" err="1" smtClean="0">
                <a:cs typeface="Calibri" pitchFamily="34" charset="0"/>
              </a:rPr>
              <a:t>r</a:t>
            </a:r>
            <a:r>
              <a:rPr lang="en-US" altLang="zh-CN" i="1" baseline="30000" dirty="0" err="1" smtClean="0">
                <a:cs typeface="Calibri" pitchFamily="34" charset="0"/>
              </a:rPr>
              <a:t>k</a:t>
            </a:r>
            <a:r>
              <a:rPr lang="en-US" altLang="zh-CN" dirty="0" smtClean="0">
                <a:cs typeface="Calibri" pitchFamily="34" charset="0"/>
              </a:rPr>
              <a:t>- </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r</a:t>
            </a:r>
            <a:r>
              <a:rPr lang="en-US" altLang="zh-CN" i="1" baseline="30000" dirty="0" smtClean="0">
                <a:cs typeface="Calibri" pitchFamily="34" charset="0"/>
              </a:rPr>
              <a:t>k-</a:t>
            </a:r>
            <a:r>
              <a:rPr lang="en-US" altLang="zh-CN" baseline="30000" dirty="0" smtClean="0">
                <a:cs typeface="Calibri" pitchFamily="34" charset="0"/>
              </a:rPr>
              <a:t>1</a:t>
            </a:r>
            <a:r>
              <a:rPr lang="en-US" altLang="zh-CN" i="1" dirty="0" smtClean="0">
                <a:cs typeface="Calibri" pitchFamily="34" charset="0"/>
              </a:rPr>
              <a:t> -</a:t>
            </a:r>
            <a:r>
              <a:rPr lang="en-US" altLang="zh-CN" b="1" i="1" baseline="30000" dirty="0" smtClean="0">
                <a:cs typeface="Calibri" pitchFamily="34" charset="0"/>
              </a:rPr>
              <a:t>…</a:t>
            </a:r>
            <a:r>
              <a:rPr lang="en-US" altLang="zh-CN" i="1" dirty="0" smtClean="0">
                <a:cs typeface="Calibri" pitchFamily="34" charset="0"/>
              </a:rPr>
              <a:t>-r- c</a:t>
            </a:r>
            <a:r>
              <a:rPr lang="en-US" altLang="zh-CN" i="1" baseline="-25000" dirty="0" smtClean="0">
                <a:cs typeface="Calibri" pitchFamily="34" charset="0"/>
              </a:rPr>
              <a:t>k</a:t>
            </a:r>
            <a:r>
              <a:rPr lang="en-US" altLang="zh-CN" dirty="0" smtClean="0">
                <a:cs typeface="Calibri" pitchFamily="34" charset="0"/>
              </a:rPr>
              <a:t>=0  has </a:t>
            </a:r>
            <a:r>
              <a:rPr lang="en-US" altLang="zh-CN" i="1" dirty="0" smtClean="0">
                <a:cs typeface="Calibri" pitchFamily="34" charset="0"/>
              </a:rPr>
              <a:t>t</a:t>
            </a:r>
            <a:r>
              <a:rPr lang="en-US" altLang="zh-CN" dirty="0" smtClean="0">
                <a:cs typeface="Calibri" pitchFamily="34" charset="0"/>
              </a:rPr>
              <a:t> distinct root </a:t>
            </a:r>
            <a:r>
              <a:rPr lang="en-US" altLang="zh-CN" i="1" dirty="0" smtClean="0">
                <a:cs typeface="Calibri" pitchFamily="34" charset="0"/>
              </a:rPr>
              <a:t>r</a:t>
            </a:r>
            <a:r>
              <a:rPr lang="en-US" altLang="zh-CN" baseline="-25000" dirty="0" smtClean="0">
                <a:cs typeface="Calibri" pitchFamily="34" charset="0"/>
              </a:rPr>
              <a:t>1</a:t>
            </a:r>
            <a:r>
              <a:rPr lang="en-US" altLang="zh-CN" dirty="0" smtClean="0">
                <a:cs typeface="Calibri" pitchFamily="34" charset="0"/>
              </a:rPr>
              <a:t>, </a:t>
            </a:r>
            <a:r>
              <a:rPr lang="en-US" altLang="zh-CN" i="1" dirty="0" smtClean="0">
                <a:cs typeface="Calibri" pitchFamily="34" charset="0"/>
              </a:rPr>
              <a:t>r</a:t>
            </a:r>
            <a:r>
              <a:rPr lang="en-US" altLang="zh-CN" baseline="-25000" dirty="0" smtClean="0">
                <a:cs typeface="Calibri" pitchFamily="34" charset="0"/>
              </a:rPr>
              <a:t>2</a:t>
            </a:r>
            <a:r>
              <a:rPr lang="en-US" altLang="zh-CN" dirty="0" smtClean="0">
                <a:cs typeface="Calibri" pitchFamily="34" charset="0"/>
              </a:rPr>
              <a:t>, …, </a:t>
            </a:r>
            <a:r>
              <a:rPr lang="en-US" altLang="zh-CN" i="1" dirty="0" err="1" smtClean="0">
                <a:cs typeface="Calibri" pitchFamily="34" charset="0"/>
              </a:rPr>
              <a:t>r</a:t>
            </a:r>
            <a:r>
              <a:rPr lang="en-US" altLang="zh-CN" i="1" baseline="-25000" dirty="0" err="1" smtClean="0">
                <a:cs typeface="Calibri" pitchFamily="34" charset="0"/>
              </a:rPr>
              <a:t>t</a:t>
            </a:r>
            <a:r>
              <a:rPr lang="en-US" altLang="zh-CN" i="1" baseline="-25000" dirty="0" smtClean="0">
                <a:cs typeface="Calibri" pitchFamily="34" charset="0"/>
              </a:rPr>
              <a:t> </a:t>
            </a:r>
            <a:r>
              <a:rPr lang="en-US" altLang="zh-CN" dirty="0" smtClean="0">
                <a:cs typeface="Calibri" pitchFamily="34" charset="0"/>
              </a:rPr>
              <a:t>with multiplicities </a:t>
            </a:r>
            <a:r>
              <a:rPr lang="en-US" altLang="zh-CN" i="1" dirty="0" smtClean="0">
                <a:cs typeface="Calibri" pitchFamily="34" charset="0"/>
              </a:rPr>
              <a:t>m</a:t>
            </a:r>
            <a:r>
              <a:rPr lang="en-US" altLang="zh-CN" baseline="-25000" dirty="0" smtClean="0">
                <a:cs typeface="Calibri" pitchFamily="34" charset="0"/>
              </a:rPr>
              <a:t>1</a:t>
            </a:r>
            <a:r>
              <a:rPr lang="en-US" altLang="zh-CN" dirty="0" smtClean="0">
                <a:cs typeface="Calibri" pitchFamily="34" charset="0"/>
              </a:rPr>
              <a:t>, </a:t>
            </a:r>
            <a:r>
              <a:rPr lang="en-US" altLang="zh-CN" i="1" dirty="0" smtClean="0">
                <a:cs typeface="Calibri" pitchFamily="34" charset="0"/>
              </a:rPr>
              <a:t>m</a:t>
            </a:r>
            <a:r>
              <a:rPr lang="en-US" altLang="zh-CN" baseline="-25000" dirty="0" smtClean="0">
                <a:cs typeface="Calibri" pitchFamily="34" charset="0"/>
              </a:rPr>
              <a:t>2</a:t>
            </a:r>
            <a:r>
              <a:rPr lang="en-US" altLang="zh-CN" dirty="0" smtClean="0">
                <a:cs typeface="Calibri" pitchFamily="34" charset="0"/>
              </a:rPr>
              <a:t>,…, </a:t>
            </a:r>
            <a:r>
              <a:rPr lang="en-US" altLang="zh-CN" i="1" dirty="0" err="1" smtClean="0">
                <a:cs typeface="Calibri" pitchFamily="34" charset="0"/>
              </a:rPr>
              <a:t>m</a:t>
            </a:r>
            <a:r>
              <a:rPr lang="en-US" altLang="zh-CN" baseline="-25000" dirty="0" err="1" smtClean="0">
                <a:cs typeface="Calibri" pitchFamily="34" charset="0"/>
              </a:rPr>
              <a:t>t</a:t>
            </a:r>
            <a:r>
              <a:rPr lang="en-US" altLang="zh-CN" baseline="-25000" dirty="0" smtClean="0">
                <a:cs typeface="Calibri" pitchFamily="34" charset="0"/>
              </a:rPr>
              <a:t> </a:t>
            </a:r>
            <a:r>
              <a:rPr lang="en-US" altLang="zh-CN" dirty="0" smtClean="0">
                <a:cs typeface="Calibri" pitchFamily="34" charset="0"/>
              </a:rPr>
              <a:t>and </a:t>
            </a:r>
            <a:r>
              <a:rPr lang="en-US" altLang="zh-CN" i="1" dirty="0" smtClean="0">
                <a:cs typeface="Calibri" pitchFamily="34" charset="0"/>
              </a:rPr>
              <a:t>m</a:t>
            </a:r>
            <a:r>
              <a:rPr lang="en-US" altLang="zh-CN" baseline="-25000" dirty="0" smtClean="0">
                <a:cs typeface="Calibri" pitchFamily="34" charset="0"/>
              </a:rPr>
              <a:t>1</a:t>
            </a:r>
            <a:r>
              <a:rPr lang="en-US" altLang="zh-CN" dirty="0" smtClean="0">
                <a:cs typeface="Calibri" pitchFamily="34" charset="0"/>
              </a:rPr>
              <a:t>+</a:t>
            </a:r>
            <a:r>
              <a:rPr lang="en-US" altLang="zh-CN" i="1" dirty="0" smtClean="0">
                <a:cs typeface="Calibri" pitchFamily="34" charset="0"/>
              </a:rPr>
              <a:t>m</a:t>
            </a:r>
            <a:r>
              <a:rPr lang="en-US" altLang="zh-CN" baseline="-25000" dirty="0" smtClean="0">
                <a:cs typeface="Calibri" pitchFamily="34" charset="0"/>
              </a:rPr>
              <a:t>2</a:t>
            </a:r>
            <a:r>
              <a:rPr lang="en-US" altLang="zh-CN" dirty="0" smtClean="0">
                <a:cs typeface="Calibri" pitchFamily="34" charset="0"/>
              </a:rPr>
              <a:t>+…+</a:t>
            </a:r>
            <a:r>
              <a:rPr lang="en-US" altLang="zh-CN" i="1" dirty="0" err="1" smtClean="0">
                <a:cs typeface="Calibri" pitchFamily="34" charset="0"/>
              </a:rPr>
              <a:t>m</a:t>
            </a:r>
            <a:r>
              <a:rPr lang="en-US" altLang="zh-CN" i="1" baseline="-25000" dirty="0" err="1" smtClean="0">
                <a:cs typeface="Calibri" pitchFamily="34" charset="0"/>
              </a:rPr>
              <a:t>t</a:t>
            </a:r>
            <a:r>
              <a:rPr lang="en-US" altLang="zh-CN" baseline="-25000" dirty="0" smtClean="0">
                <a:cs typeface="Calibri" pitchFamily="34" charset="0"/>
              </a:rPr>
              <a:t> </a:t>
            </a:r>
            <a:r>
              <a:rPr lang="en-US" altLang="zh-CN" dirty="0" smtClean="0">
                <a:cs typeface="Calibri" pitchFamily="34" charset="0"/>
              </a:rPr>
              <a:t>=</a:t>
            </a:r>
            <a:r>
              <a:rPr lang="en-US" altLang="zh-CN" i="1" dirty="0" smtClean="0">
                <a:cs typeface="Calibri" pitchFamily="34" charset="0"/>
              </a:rPr>
              <a:t>k</a:t>
            </a:r>
            <a:r>
              <a:rPr lang="en-US" altLang="zh-CN" dirty="0" smtClean="0">
                <a:cs typeface="Calibri" pitchFamily="34" charset="0"/>
              </a:rPr>
              <a:t>. Then a sequence {</a:t>
            </a:r>
            <a:r>
              <a:rPr lang="en-US" altLang="zh-CN" i="1" dirty="0" smtClean="0">
                <a:cs typeface="Calibri" pitchFamily="34" charset="0"/>
              </a:rPr>
              <a:t>a</a:t>
            </a:r>
            <a:r>
              <a:rPr lang="en-US" altLang="zh-CN" i="1" baseline="-25000" dirty="0" smtClean="0">
                <a:cs typeface="Calibri" pitchFamily="34" charset="0"/>
              </a:rPr>
              <a:t>n</a:t>
            </a:r>
            <a:r>
              <a:rPr lang="en-US" altLang="zh-CN" dirty="0" smtClean="0">
                <a:cs typeface="Calibri" pitchFamily="34" charset="0"/>
              </a:rPr>
              <a:t>} is a solution of the recurrence relation </a:t>
            </a:r>
          </a:p>
          <a:p>
            <a:pPr algn="ctr" eaLnBrk="1" hangingPunct="1">
              <a:buFontTx/>
              <a:buNone/>
            </a:pPr>
            <a:r>
              <a:rPr lang="en-US" altLang="zh-CN" i="1" dirty="0" smtClean="0">
                <a:cs typeface="Calibri" pitchFamily="34" charset="0"/>
              </a:rPr>
              <a:t>    a</a:t>
            </a:r>
            <a:r>
              <a:rPr lang="en-US" altLang="zh-CN" i="1" baseline="-25000" dirty="0" smtClean="0">
                <a:cs typeface="Calibri" pitchFamily="34" charset="0"/>
              </a:rPr>
              <a:t>n</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+c</a:t>
            </a:r>
            <a:r>
              <a:rPr lang="en-US" altLang="zh-CN" baseline="-25000" dirty="0" smtClean="0">
                <a:cs typeface="Calibri" pitchFamily="34" charset="0"/>
              </a:rPr>
              <a:t>2</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 </a:t>
            </a:r>
            <a:r>
              <a:rPr lang="en-US" altLang="zh-CN" i="1" dirty="0" err="1" smtClean="0">
                <a:cs typeface="Calibri" pitchFamily="34" charset="0"/>
              </a:rPr>
              <a:t>c</a:t>
            </a:r>
            <a:r>
              <a:rPr lang="en-US" altLang="zh-CN" i="1" baseline="-25000" dirty="0" err="1" smtClean="0">
                <a:cs typeface="Calibri" pitchFamily="34" charset="0"/>
              </a:rPr>
              <a:t>k</a:t>
            </a:r>
            <a:r>
              <a:rPr lang="en-US" altLang="zh-CN" i="1" dirty="0" err="1" smtClean="0">
                <a:cs typeface="Calibri" pitchFamily="34" charset="0"/>
              </a:rPr>
              <a:t>a</a:t>
            </a:r>
            <a:r>
              <a:rPr lang="en-US" altLang="zh-CN" i="1" baseline="-25000" dirty="0" err="1" smtClean="0">
                <a:cs typeface="Calibri" pitchFamily="34" charset="0"/>
              </a:rPr>
              <a:t>n</a:t>
            </a:r>
            <a:r>
              <a:rPr lang="en-US" altLang="zh-CN" i="1" baseline="-25000" dirty="0" smtClean="0">
                <a:cs typeface="Calibri" pitchFamily="34" charset="0"/>
              </a:rPr>
              <a:t>-k </a:t>
            </a:r>
          </a:p>
          <a:p>
            <a:pPr eaLnBrk="1" hangingPunct="1">
              <a:buFontTx/>
              <a:buNone/>
            </a:pPr>
            <a:r>
              <a:rPr lang="en-US" altLang="zh-CN" i="1" baseline="-25000" dirty="0" smtClean="0">
                <a:cs typeface="Calibri" pitchFamily="34" charset="0"/>
              </a:rPr>
              <a:t>      </a:t>
            </a:r>
            <a:r>
              <a:rPr lang="en-US" altLang="zh-CN" dirty="0" smtClean="0">
                <a:cs typeface="Calibri" pitchFamily="34" charset="0"/>
              </a:rPr>
              <a:t>if and only if  </a:t>
            </a:r>
          </a:p>
          <a:p>
            <a:pPr algn="ctr" eaLnBrk="1" hangingPunct="1">
              <a:buFontTx/>
              <a:buNone/>
            </a:pPr>
            <a:r>
              <a:rPr lang="en-US" altLang="zh-CN" sz="2800" i="1" dirty="0" smtClean="0">
                <a:cs typeface="Calibri" pitchFamily="34" charset="0"/>
              </a:rPr>
              <a:t>	a</a:t>
            </a:r>
            <a:r>
              <a:rPr lang="en-US" altLang="zh-CN" sz="2800" i="1" baseline="-25000" dirty="0" smtClean="0">
                <a:cs typeface="Calibri" pitchFamily="34" charset="0"/>
              </a:rPr>
              <a:t>n  </a:t>
            </a:r>
            <a:r>
              <a:rPr lang="en-US" altLang="zh-CN" sz="2800" i="1" dirty="0" smtClean="0">
                <a:cs typeface="Calibri" pitchFamily="34" charset="0"/>
              </a:rPr>
              <a:t>= </a:t>
            </a:r>
            <a:r>
              <a:rPr lang="en-US" altLang="zh-CN" sz="2800" dirty="0" smtClean="0">
                <a:cs typeface="Calibri" pitchFamily="34" charset="0"/>
              </a:rPr>
              <a:t>(</a:t>
            </a:r>
            <a:r>
              <a:rPr lang="en-US" altLang="zh-CN" sz="2800" i="1" dirty="0" smtClean="0">
                <a:cs typeface="Calibri" pitchFamily="34" charset="0"/>
              </a:rPr>
              <a:t>b</a:t>
            </a:r>
            <a:r>
              <a:rPr lang="en-US" altLang="zh-CN" sz="2800" baseline="-25000" dirty="0" smtClean="0">
                <a:cs typeface="Calibri" pitchFamily="34" charset="0"/>
              </a:rPr>
              <a:t>10</a:t>
            </a:r>
            <a:r>
              <a:rPr lang="en-US" altLang="zh-CN" sz="2800" dirty="0" smtClean="0">
                <a:cs typeface="Calibri" pitchFamily="34" charset="0"/>
              </a:rPr>
              <a:t>+</a:t>
            </a:r>
            <a:r>
              <a:rPr lang="en-US" altLang="zh-CN" sz="2800" baseline="-25000" dirty="0" smtClean="0">
                <a:cs typeface="Calibri" pitchFamily="34" charset="0"/>
              </a:rPr>
              <a:t> </a:t>
            </a:r>
            <a:r>
              <a:rPr lang="en-US" altLang="zh-CN" sz="2800" i="1" dirty="0" smtClean="0">
                <a:cs typeface="Calibri" pitchFamily="34" charset="0"/>
              </a:rPr>
              <a:t>b</a:t>
            </a:r>
            <a:r>
              <a:rPr lang="en-US" altLang="zh-CN" sz="2800" baseline="-25000" dirty="0" smtClean="0">
                <a:cs typeface="Calibri" pitchFamily="34" charset="0"/>
              </a:rPr>
              <a:t>11 </a:t>
            </a:r>
            <a:r>
              <a:rPr lang="en-US" altLang="zh-CN" sz="2800" i="1" dirty="0" smtClean="0">
                <a:cs typeface="Calibri" pitchFamily="34" charset="0"/>
              </a:rPr>
              <a:t>n+</a:t>
            </a:r>
            <a:r>
              <a:rPr lang="en-US" altLang="zh-CN" sz="2800" b="1" i="1" baseline="30000" dirty="0" smtClean="0">
                <a:cs typeface="Calibri" pitchFamily="34" charset="0"/>
              </a:rPr>
              <a:t>…</a:t>
            </a:r>
            <a:r>
              <a:rPr lang="en-US" altLang="zh-CN" sz="2800" b="1" i="1" dirty="0" smtClean="0">
                <a:cs typeface="Calibri" pitchFamily="34" charset="0"/>
              </a:rPr>
              <a:t>+ </a:t>
            </a:r>
            <a:r>
              <a:rPr lang="en-US" altLang="zh-CN" sz="2800" i="1" dirty="0" smtClean="0">
                <a:cs typeface="Calibri" pitchFamily="34" charset="0"/>
              </a:rPr>
              <a:t>b</a:t>
            </a:r>
            <a:r>
              <a:rPr lang="en-US" altLang="zh-CN" sz="2800" baseline="-25000" dirty="0" smtClean="0">
                <a:cs typeface="Calibri" pitchFamily="34" charset="0"/>
              </a:rPr>
              <a:t>1m1-1 </a:t>
            </a:r>
            <a:r>
              <a:rPr lang="en-US" altLang="zh-CN" sz="2800" i="1" dirty="0" smtClean="0">
                <a:cs typeface="Calibri" pitchFamily="34" charset="0"/>
              </a:rPr>
              <a:t>n</a:t>
            </a:r>
            <a:r>
              <a:rPr lang="en-US" altLang="zh-CN" sz="2800" baseline="30000" dirty="0" smtClean="0">
                <a:cs typeface="Calibri" pitchFamily="34" charset="0"/>
              </a:rPr>
              <a:t>m1-1</a:t>
            </a:r>
            <a:r>
              <a:rPr lang="en-US" altLang="zh-CN" sz="2800" i="1" dirty="0" smtClean="0">
                <a:cs typeface="Calibri" pitchFamily="34" charset="0"/>
              </a:rPr>
              <a:t> </a:t>
            </a:r>
            <a:r>
              <a:rPr lang="en-US" altLang="zh-CN" sz="2800" dirty="0" smtClean="0">
                <a:cs typeface="Calibri" pitchFamily="34" charset="0"/>
              </a:rPr>
              <a:t>)</a:t>
            </a:r>
            <a:r>
              <a:rPr lang="en-US" altLang="zh-CN" sz="2800" i="1" dirty="0" smtClean="0">
                <a:cs typeface="Calibri" pitchFamily="34" charset="0"/>
              </a:rPr>
              <a:t>r</a:t>
            </a:r>
            <a:r>
              <a:rPr lang="en-US" altLang="zh-CN" sz="2800" baseline="-25000" dirty="0" smtClean="0">
                <a:cs typeface="Calibri" pitchFamily="34" charset="0"/>
              </a:rPr>
              <a:t>1</a:t>
            </a:r>
            <a:r>
              <a:rPr lang="en-US" altLang="zh-CN" sz="2800" i="1" baseline="30000" dirty="0" smtClean="0">
                <a:cs typeface="Calibri" pitchFamily="34" charset="0"/>
              </a:rPr>
              <a:t>n</a:t>
            </a:r>
            <a:r>
              <a:rPr lang="en-US" altLang="zh-CN" sz="2800" i="1" dirty="0" smtClean="0">
                <a:cs typeface="Calibri" pitchFamily="34" charset="0"/>
              </a:rPr>
              <a:t>+</a:t>
            </a:r>
            <a:r>
              <a:rPr lang="en-US" altLang="zh-CN" sz="2800" dirty="0" smtClean="0">
                <a:cs typeface="Calibri" pitchFamily="34" charset="0"/>
              </a:rPr>
              <a:t> </a:t>
            </a:r>
            <a:r>
              <a:rPr lang="en-US" altLang="zh-CN" sz="2800" i="1" dirty="0" smtClean="0">
                <a:cs typeface="Calibri" pitchFamily="34" charset="0"/>
              </a:rPr>
              <a:t>+</a:t>
            </a:r>
            <a:r>
              <a:rPr lang="en-US" altLang="zh-CN" sz="2800" dirty="0" smtClean="0">
                <a:cs typeface="Calibri" pitchFamily="34" charset="0"/>
              </a:rPr>
              <a:t> …+ (</a:t>
            </a:r>
            <a:r>
              <a:rPr lang="en-US" altLang="zh-CN" sz="2800" i="1" dirty="0" smtClean="0">
                <a:cs typeface="Calibri" pitchFamily="34" charset="0"/>
              </a:rPr>
              <a:t>b</a:t>
            </a:r>
            <a:r>
              <a:rPr lang="en-US" altLang="zh-CN" sz="2800" baseline="-25000" dirty="0" smtClean="0">
                <a:cs typeface="Calibri" pitchFamily="34" charset="0"/>
              </a:rPr>
              <a:t>t0</a:t>
            </a:r>
            <a:r>
              <a:rPr lang="en-US" altLang="zh-CN" sz="2800" dirty="0" smtClean="0">
                <a:cs typeface="Calibri" pitchFamily="34" charset="0"/>
              </a:rPr>
              <a:t>+</a:t>
            </a:r>
            <a:r>
              <a:rPr lang="en-US" altLang="zh-CN" sz="2800" baseline="-25000" dirty="0" smtClean="0">
                <a:cs typeface="Calibri" pitchFamily="34" charset="0"/>
              </a:rPr>
              <a:t> </a:t>
            </a:r>
            <a:r>
              <a:rPr lang="en-US" altLang="zh-CN" sz="2800" i="1" dirty="0" smtClean="0">
                <a:cs typeface="Calibri" pitchFamily="34" charset="0"/>
              </a:rPr>
              <a:t>b</a:t>
            </a:r>
            <a:r>
              <a:rPr lang="en-US" altLang="zh-CN" sz="2800" baseline="-25000" dirty="0" smtClean="0">
                <a:cs typeface="Calibri" pitchFamily="34" charset="0"/>
              </a:rPr>
              <a:t>t1 </a:t>
            </a:r>
            <a:r>
              <a:rPr lang="en-US" altLang="zh-CN" sz="2800" i="1" dirty="0" smtClean="0">
                <a:cs typeface="Calibri" pitchFamily="34" charset="0"/>
              </a:rPr>
              <a:t>n+</a:t>
            </a:r>
            <a:r>
              <a:rPr lang="en-US" altLang="zh-CN" sz="2800" b="1" i="1" baseline="30000" dirty="0" smtClean="0">
                <a:cs typeface="Calibri" pitchFamily="34" charset="0"/>
              </a:rPr>
              <a:t>…</a:t>
            </a:r>
            <a:r>
              <a:rPr lang="en-US" altLang="zh-CN" sz="2800" b="1" i="1" dirty="0" smtClean="0">
                <a:cs typeface="Calibri" pitchFamily="34" charset="0"/>
              </a:rPr>
              <a:t>+ </a:t>
            </a:r>
            <a:r>
              <a:rPr lang="en-US" altLang="zh-CN" sz="2800" i="1" dirty="0" smtClean="0">
                <a:cs typeface="Calibri" pitchFamily="34" charset="0"/>
              </a:rPr>
              <a:t>b</a:t>
            </a:r>
            <a:r>
              <a:rPr lang="en-US" altLang="zh-CN" sz="2800" baseline="-25000" dirty="0" smtClean="0">
                <a:cs typeface="Calibri" pitchFamily="34" charset="0"/>
              </a:rPr>
              <a:t>tmt-1 </a:t>
            </a:r>
            <a:r>
              <a:rPr lang="en-US" altLang="zh-CN" sz="2800" i="1" dirty="0" smtClean="0">
                <a:cs typeface="Calibri" pitchFamily="34" charset="0"/>
              </a:rPr>
              <a:t>n</a:t>
            </a:r>
            <a:r>
              <a:rPr lang="en-US" altLang="zh-CN" sz="2800" baseline="30000" dirty="0" smtClean="0">
                <a:cs typeface="Calibri" pitchFamily="34" charset="0"/>
              </a:rPr>
              <a:t>mt-1</a:t>
            </a:r>
            <a:r>
              <a:rPr lang="en-US" altLang="zh-CN" sz="2800" i="1" dirty="0" smtClean="0">
                <a:cs typeface="Calibri" pitchFamily="34" charset="0"/>
              </a:rPr>
              <a:t> </a:t>
            </a:r>
            <a:r>
              <a:rPr lang="en-US" altLang="zh-CN" sz="2800" dirty="0" smtClean="0">
                <a:cs typeface="Calibri" pitchFamily="34" charset="0"/>
              </a:rPr>
              <a:t>)</a:t>
            </a:r>
            <a:r>
              <a:rPr lang="en-US" altLang="zh-CN" sz="2800" i="1" baseline="-25000" dirty="0" smtClean="0">
                <a:cs typeface="Calibri" pitchFamily="34" charset="0"/>
              </a:rPr>
              <a:t> </a:t>
            </a:r>
            <a:r>
              <a:rPr lang="en-US" altLang="zh-CN" sz="2800" i="1" dirty="0" err="1" smtClean="0">
                <a:cs typeface="Calibri" pitchFamily="34" charset="0"/>
              </a:rPr>
              <a:t>r</a:t>
            </a:r>
            <a:r>
              <a:rPr lang="en-US" altLang="zh-CN" sz="2800" i="1" baseline="-25000" dirty="0" err="1" smtClean="0">
                <a:cs typeface="Calibri" pitchFamily="34" charset="0"/>
              </a:rPr>
              <a:t>t</a:t>
            </a:r>
            <a:r>
              <a:rPr lang="en-US" altLang="zh-CN" sz="2800" i="1" baseline="30000" dirty="0" err="1" smtClean="0">
                <a:cs typeface="Calibri" pitchFamily="34" charset="0"/>
              </a:rPr>
              <a:t>n</a:t>
            </a:r>
            <a:r>
              <a:rPr lang="en-US" altLang="zh-CN" dirty="0" smtClean="0">
                <a:cs typeface="Calibri" pitchFamily="34" charset="0"/>
              </a:rPr>
              <a:t>         </a:t>
            </a:r>
          </a:p>
          <a:p>
            <a:pPr eaLnBrk="1" hangingPunct="1">
              <a:buFontTx/>
              <a:buNone/>
            </a:pPr>
            <a:r>
              <a:rPr lang="en-US" altLang="zh-CN" dirty="0" smtClean="0">
                <a:cs typeface="Calibri" pitchFamily="34" charset="0"/>
              </a:rPr>
              <a:t>	for n=0,1,2,…,  where </a:t>
            </a:r>
            <a:r>
              <a:rPr lang="en-US" altLang="zh-CN" i="1" dirty="0" err="1" smtClean="0">
                <a:cs typeface="Calibri" pitchFamily="34" charset="0"/>
              </a:rPr>
              <a:t>b</a:t>
            </a:r>
            <a:r>
              <a:rPr lang="en-US" altLang="zh-CN" i="1" baseline="-25000" dirty="0" err="1" smtClean="0">
                <a:cs typeface="Calibri" pitchFamily="34" charset="0"/>
              </a:rPr>
              <a:t>ij</a:t>
            </a:r>
            <a:r>
              <a:rPr lang="en-US" altLang="zh-CN" i="1" baseline="-25000" dirty="0" smtClean="0">
                <a:cs typeface="Calibri" pitchFamily="34" charset="0"/>
              </a:rPr>
              <a:t> </a:t>
            </a:r>
            <a:r>
              <a:rPr lang="en-US" altLang="zh-CN" dirty="0" smtClean="0">
                <a:cs typeface="Calibri" pitchFamily="34" charset="0"/>
              </a:rPr>
              <a:t>are constants and are determined by the initial conditions.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ox(in)">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box(in)">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box(in)">
                                      <p:cBhvr>
                                        <p:cTn id="17" dur="5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box(in)">
                                      <p:cBhvr>
                                        <p:cTn id="22" dur="500"/>
                                        <p:tgtEl>
                                          <p:spTgt spid="31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1747">
                                            <p:txEl>
                                              <p:pRg st="4" end="4"/>
                                            </p:txEl>
                                          </p:spTgt>
                                        </p:tgtEl>
                                        <p:attrNameLst>
                                          <p:attrName>style.visibility</p:attrName>
                                        </p:attrNameLst>
                                      </p:cBhvr>
                                      <p:to>
                                        <p:strVal val="visible"/>
                                      </p:to>
                                    </p:set>
                                    <p:animEffect transition="in" filter="box(in)">
                                      <p:cBhvr>
                                        <p:cTn id="27"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Solving Recurrence Relations</a:t>
            </a:r>
            <a:endParaRPr lang="en-US" dirty="0"/>
          </a:p>
        </p:txBody>
      </p:sp>
      <p:sp>
        <p:nvSpPr>
          <p:cNvPr id="32771" name="Rectangle 3"/>
          <p:cNvSpPr>
            <a:spLocks noGrp="1" noChangeArrowheads="1"/>
          </p:cNvSpPr>
          <p:nvPr>
            <p:ph idx="1"/>
          </p:nvPr>
        </p:nvSpPr>
        <p:spPr/>
        <p:txBody>
          <a:bodyPr/>
          <a:lstStyle/>
          <a:p>
            <a:pPr eaLnBrk="1" hangingPunct="1"/>
            <a:r>
              <a:rPr lang="en-US" altLang="zh-CN" b="1" dirty="0" smtClean="0">
                <a:cs typeface="Calibri" pitchFamily="34" charset="0"/>
              </a:rPr>
              <a:t>Example5</a:t>
            </a:r>
            <a:r>
              <a:rPr lang="en-US" altLang="zh-CN" dirty="0" smtClean="0">
                <a:cs typeface="Calibri" pitchFamily="34" charset="0"/>
              </a:rPr>
              <a:t>: what is the solution of the recurrence relation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a:t>
            </a:r>
            <a:r>
              <a:rPr lang="en-US" altLang="zh-CN" dirty="0" smtClean="0">
                <a:cs typeface="Calibri" pitchFamily="34" charset="0"/>
              </a:rPr>
              <a:t>-3</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3</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3 </a:t>
            </a:r>
            <a:r>
              <a:rPr lang="en-US" altLang="zh-CN" dirty="0" smtClean="0">
                <a:cs typeface="Calibri" pitchFamily="34" charset="0"/>
              </a:rPr>
              <a:t>with </a:t>
            </a:r>
            <a:r>
              <a:rPr lang="en-US" altLang="zh-CN" i="1" dirty="0" smtClean="0">
                <a:cs typeface="Calibri" pitchFamily="34" charset="0"/>
              </a:rPr>
              <a:t>a</a:t>
            </a:r>
            <a:r>
              <a:rPr lang="en-US" altLang="zh-CN" i="1" baseline="-25000" dirty="0" smtClean="0">
                <a:cs typeface="Calibri" pitchFamily="34" charset="0"/>
              </a:rPr>
              <a:t>0</a:t>
            </a:r>
            <a:r>
              <a:rPr lang="en-US" altLang="zh-CN" i="1" dirty="0" smtClean="0">
                <a:cs typeface="Calibri" pitchFamily="34" charset="0"/>
              </a:rPr>
              <a:t>=</a:t>
            </a:r>
            <a:r>
              <a:rPr lang="en-US" altLang="zh-CN" dirty="0" smtClean="0">
                <a:cs typeface="Calibri" pitchFamily="34" charset="0"/>
              </a:rPr>
              <a:t>1, </a:t>
            </a:r>
            <a:r>
              <a:rPr lang="en-US" altLang="zh-CN" i="1" dirty="0" smtClean="0">
                <a:cs typeface="Calibri" pitchFamily="34" charset="0"/>
              </a:rPr>
              <a:t>a</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-2</a:t>
            </a:r>
            <a:r>
              <a:rPr lang="en-US" altLang="zh-CN" i="1" dirty="0" smtClean="0">
                <a:cs typeface="Calibri" pitchFamily="34" charset="0"/>
              </a:rPr>
              <a:t> </a:t>
            </a:r>
            <a:r>
              <a:rPr lang="en-US" altLang="zh-CN" dirty="0" smtClean="0">
                <a:cs typeface="Calibri" pitchFamily="34" charset="0"/>
              </a:rPr>
              <a:t>and </a:t>
            </a:r>
            <a:r>
              <a:rPr lang="en-US" altLang="zh-CN" i="1" dirty="0" smtClean="0">
                <a:cs typeface="Calibri" pitchFamily="34" charset="0"/>
              </a:rPr>
              <a:t>a</a:t>
            </a:r>
            <a:r>
              <a:rPr lang="en-US" altLang="zh-CN" baseline="-25000" dirty="0" smtClean="0">
                <a:cs typeface="Calibri" pitchFamily="34" charset="0"/>
              </a:rPr>
              <a:t>2</a:t>
            </a:r>
            <a:r>
              <a:rPr lang="en-US" altLang="zh-CN" dirty="0" smtClean="0">
                <a:cs typeface="Calibri" pitchFamily="34" charset="0"/>
              </a:rPr>
              <a:t>=-1?</a:t>
            </a:r>
          </a:p>
          <a:p>
            <a:pPr eaLnBrk="1" hangingPunct="1"/>
            <a:endParaRPr lang="en-US" altLang="zh-CN" dirty="0" smtClean="0">
              <a:cs typeface="Calibri" pitchFamily="34" charset="0"/>
            </a:endParaRPr>
          </a:p>
          <a:p>
            <a:pPr eaLnBrk="1" hangingPunct="1"/>
            <a:r>
              <a:rPr lang="en-US" altLang="zh-CN" b="1" dirty="0" smtClean="0">
                <a:cs typeface="Calibri" pitchFamily="34" charset="0"/>
              </a:rPr>
              <a:t>Solution</a:t>
            </a:r>
            <a:r>
              <a:rPr lang="en-US" altLang="zh-CN" dirty="0" smtClean="0">
                <a:cs typeface="Calibri" pitchFamily="34" charset="0"/>
              </a:rPr>
              <a:t>: the root of </a:t>
            </a:r>
            <a:r>
              <a:rPr lang="en-US" altLang="zh-CN" i="1" dirty="0" smtClean="0">
                <a:cs typeface="Calibri" pitchFamily="34" charset="0"/>
              </a:rPr>
              <a:t>r</a:t>
            </a:r>
            <a:r>
              <a:rPr lang="en-US" altLang="zh-CN" baseline="30000" dirty="0" smtClean="0">
                <a:cs typeface="Calibri" pitchFamily="34" charset="0"/>
              </a:rPr>
              <a:t>3</a:t>
            </a:r>
            <a:r>
              <a:rPr lang="en-US" altLang="zh-CN" dirty="0" smtClean="0">
                <a:cs typeface="Calibri" pitchFamily="34" charset="0"/>
              </a:rPr>
              <a:t>+3</a:t>
            </a:r>
            <a:r>
              <a:rPr lang="en-US" altLang="zh-CN" i="1" dirty="0" smtClean="0">
                <a:cs typeface="Calibri" pitchFamily="34" charset="0"/>
              </a:rPr>
              <a:t>r</a:t>
            </a:r>
            <a:r>
              <a:rPr lang="en-US" altLang="zh-CN" baseline="30000" dirty="0" smtClean="0">
                <a:cs typeface="Calibri" pitchFamily="34" charset="0"/>
              </a:rPr>
              <a:t>2</a:t>
            </a:r>
            <a:r>
              <a:rPr lang="en-US" altLang="zh-CN" i="1" dirty="0" smtClean="0">
                <a:cs typeface="Calibri" pitchFamily="34" charset="0"/>
              </a:rPr>
              <a:t>+</a:t>
            </a:r>
            <a:r>
              <a:rPr lang="en-US" altLang="zh-CN" dirty="0" smtClean="0">
                <a:cs typeface="Calibri" pitchFamily="34" charset="0"/>
              </a:rPr>
              <a:t>3</a:t>
            </a:r>
            <a:r>
              <a:rPr lang="en-US" altLang="zh-CN" i="1" dirty="0" smtClean="0">
                <a:cs typeface="Calibri" pitchFamily="34" charset="0"/>
              </a:rPr>
              <a:t>r+</a:t>
            </a:r>
            <a:r>
              <a:rPr lang="en-US" altLang="zh-CN" dirty="0" smtClean="0">
                <a:cs typeface="Calibri" pitchFamily="34" charset="0"/>
              </a:rPr>
              <a:t>1=0 is </a:t>
            </a:r>
            <a:r>
              <a:rPr lang="en-US" altLang="zh-CN" i="1" dirty="0" smtClean="0">
                <a:cs typeface="Calibri" pitchFamily="34" charset="0"/>
              </a:rPr>
              <a:t>r</a:t>
            </a:r>
            <a:r>
              <a:rPr lang="en-US" altLang="zh-CN" dirty="0" smtClean="0">
                <a:cs typeface="Calibri" pitchFamily="34" charset="0"/>
              </a:rPr>
              <a:t>=-1of multiplicity three;    hence </a:t>
            </a:r>
          </a:p>
          <a:p>
            <a:pPr algn="ctr" eaLnBrk="1" hangingPunct="1">
              <a:buNone/>
            </a:pPr>
            <a:r>
              <a:rPr lang="en-US" altLang="zh-CN" i="1" dirty="0" smtClean="0">
                <a:cs typeface="Calibri" pitchFamily="34" charset="0"/>
              </a:rPr>
              <a:t>a</a:t>
            </a:r>
            <a:r>
              <a:rPr lang="en-US" altLang="zh-CN" i="1" baseline="-25000" dirty="0" smtClean="0">
                <a:cs typeface="Calibri" pitchFamily="34" charset="0"/>
              </a:rPr>
              <a:t>n </a:t>
            </a:r>
            <a:r>
              <a:rPr lang="en-US" altLang="zh-CN" i="1" dirty="0" smtClean="0">
                <a:cs typeface="Calibri" pitchFamily="34" charset="0"/>
              </a:rPr>
              <a:t>=</a:t>
            </a:r>
            <a:r>
              <a:rPr lang="en-US" altLang="zh-CN" dirty="0" smtClean="0">
                <a:cs typeface="Calibri" pitchFamily="34" charset="0"/>
              </a:rPr>
              <a:t>(</a:t>
            </a:r>
            <a:r>
              <a:rPr lang="en-US" altLang="zh-CN" i="1" dirty="0" smtClean="0">
                <a:cs typeface="Calibri" pitchFamily="34" charset="0"/>
              </a:rPr>
              <a:t>b</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 </a:t>
            </a:r>
            <a:r>
              <a:rPr lang="en-US" altLang="zh-CN" i="1" dirty="0" smtClean="0">
                <a:cs typeface="Calibri" pitchFamily="34" charset="0"/>
              </a:rPr>
              <a:t>b</a:t>
            </a:r>
            <a:r>
              <a:rPr lang="en-US" altLang="zh-CN" baseline="-25000" dirty="0" smtClean="0">
                <a:cs typeface="Calibri" pitchFamily="34" charset="0"/>
              </a:rPr>
              <a:t>2</a:t>
            </a:r>
            <a:r>
              <a:rPr lang="en-US" altLang="zh-CN" i="1" dirty="0" smtClean="0">
                <a:cs typeface="Calibri" pitchFamily="34" charset="0"/>
              </a:rPr>
              <a:t>n+</a:t>
            </a:r>
            <a:r>
              <a:rPr lang="en-US" altLang="zh-CN" dirty="0" smtClean="0">
                <a:cs typeface="Calibri" pitchFamily="34" charset="0"/>
              </a:rPr>
              <a:t> </a:t>
            </a:r>
            <a:r>
              <a:rPr lang="en-US" altLang="zh-CN" i="1" dirty="0" smtClean="0">
                <a:cs typeface="Calibri" pitchFamily="34" charset="0"/>
              </a:rPr>
              <a:t>b</a:t>
            </a:r>
            <a:r>
              <a:rPr lang="en-US" altLang="zh-CN" baseline="-25000" dirty="0" smtClean="0">
                <a:cs typeface="Calibri" pitchFamily="34" charset="0"/>
              </a:rPr>
              <a:t>3</a:t>
            </a:r>
            <a:r>
              <a:rPr lang="en-US" altLang="zh-CN" i="1" dirty="0" smtClean="0">
                <a:cs typeface="Calibri" pitchFamily="34" charset="0"/>
              </a:rPr>
              <a:t>n</a:t>
            </a:r>
            <a:r>
              <a:rPr lang="en-US" altLang="zh-CN" i="1" baseline="30000" dirty="0" smtClean="0">
                <a:cs typeface="Calibri" pitchFamily="34" charset="0"/>
              </a:rPr>
              <a:t>2</a:t>
            </a:r>
            <a:r>
              <a:rPr lang="en-US" altLang="zh-CN" i="1" dirty="0" smtClean="0">
                <a:cs typeface="Calibri" pitchFamily="34" charset="0"/>
              </a:rPr>
              <a:t> </a:t>
            </a:r>
            <a:r>
              <a:rPr lang="en-US" altLang="zh-CN" dirty="0" smtClean="0">
                <a:cs typeface="Calibri" pitchFamily="34" charset="0"/>
              </a:rPr>
              <a:t>)(-1)</a:t>
            </a:r>
            <a:r>
              <a:rPr lang="en-US" altLang="zh-CN" i="1" baseline="30000" dirty="0" smtClean="0">
                <a:cs typeface="Calibri" pitchFamily="34" charset="0"/>
              </a:rPr>
              <a:t>n</a:t>
            </a:r>
            <a:r>
              <a:rPr lang="en-US" altLang="zh-CN" dirty="0" smtClean="0">
                <a:cs typeface="Calibri" pitchFamily="34" charset="0"/>
              </a:rPr>
              <a:t> </a:t>
            </a:r>
          </a:p>
          <a:p>
            <a:pPr eaLnBrk="1" hangingPunct="1">
              <a:buFontTx/>
              <a:buNone/>
            </a:pPr>
            <a:r>
              <a:rPr lang="en-US" altLang="zh-CN" dirty="0" smtClean="0">
                <a:cs typeface="Calibri" pitchFamily="34" charset="0"/>
              </a:rPr>
              <a:t>   and </a:t>
            </a:r>
            <a:r>
              <a:rPr lang="en-US" altLang="zh-CN" i="1" dirty="0" smtClean="0">
                <a:cs typeface="Calibri" pitchFamily="34" charset="0"/>
              </a:rPr>
              <a:t>b</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1</a:t>
            </a:r>
            <a:r>
              <a:rPr lang="en-US" altLang="zh-CN" i="1" dirty="0" smtClean="0">
                <a:cs typeface="Calibri" pitchFamily="34" charset="0"/>
              </a:rPr>
              <a:t>,</a:t>
            </a:r>
            <a:r>
              <a:rPr lang="en-US" altLang="zh-CN" dirty="0" smtClean="0">
                <a:cs typeface="Calibri" pitchFamily="34" charset="0"/>
              </a:rPr>
              <a:t> </a:t>
            </a:r>
            <a:r>
              <a:rPr lang="en-US" altLang="zh-CN" i="1" dirty="0" smtClean="0">
                <a:cs typeface="Calibri" pitchFamily="34" charset="0"/>
              </a:rPr>
              <a:t>b</a:t>
            </a:r>
            <a:r>
              <a:rPr lang="en-US" altLang="zh-CN" baseline="-25000" dirty="0" smtClean="0">
                <a:cs typeface="Calibri" pitchFamily="34" charset="0"/>
              </a:rPr>
              <a:t>2</a:t>
            </a:r>
            <a:r>
              <a:rPr lang="en-US" altLang="zh-CN" dirty="0" smtClean="0">
                <a:cs typeface="Calibri" pitchFamily="34" charset="0"/>
              </a:rPr>
              <a:t>=3, </a:t>
            </a:r>
            <a:r>
              <a:rPr lang="en-US" altLang="zh-CN" i="1" dirty="0" smtClean="0">
                <a:cs typeface="Calibri" pitchFamily="34" charset="0"/>
              </a:rPr>
              <a:t>b</a:t>
            </a:r>
            <a:r>
              <a:rPr lang="en-US" altLang="zh-CN" baseline="-25000" dirty="0" smtClean="0">
                <a:cs typeface="Calibri" pitchFamily="34" charset="0"/>
              </a:rPr>
              <a:t>3</a:t>
            </a:r>
            <a:r>
              <a:rPr lang="en-US" altLang="zh-CN" dirty="0" smtClean="0">
                <a:cs typeface="Calibri" pitchFamily="34"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ox(in)">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1">
                                            <p:txEl>
                                              <p:pRg st="2" end="2"/>
                                            </p:txEl>
                                          </p:spTgt>
                                        </p:tgtEl>
                                        <p:attrNameLst>
                                          <p:attrName>style.visibility</p:attrName>
                                        </p:attrNameLst>
                                      </p:cBhvr>
                                      <p:to>
                                        <p:strVal val="visible"/>
                                      </p:to>
                                    </p:set>
                                    <p:animEffect transition="in" filter="box(in)">
                                      <p:cBhvr>
                                        <p:cTn id="12" dur="500"/>
                                        <p:tgtEl>
                                          <p:spTgt spid="327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animEffect transition="in" filter="box(in)">
                                      <p:cBhvr>
                                        <p:cTn id="17" dur="500"/>
                                        <p:tgtEl>
                                          <p:spTgt spid="327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771">
                                            <p:txEl>
                                              <p:pRg st="4" end="4"/>
                                            </p:txEl>
                                          </p:spTgt>
                                        </p:tgtEl>
                                        <p:attrNameLst>
                                          <p:attrName>style.visibility</p:attrName>
                                        </p:attrNameLst>
                                      </p:cBhvr>
                                      <p:to>
                                        <p:strVal val="visible"/>
                                      </p:to>
                                    </p:set>
                                    <p:animEffect transition="in" filter="box(in)">
                                      <p:cBhvr>
                                        <p:cTn id="22" dur="500"/>
                                        <p:tgtEl>
                                          <p:spTgt spid="3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z="4000" dirty="0" smtClean="0">
                <a:cs typeface="Calibri" pitchFamily="34" charset="0"/>
              </a:rPr>
              <a:t>Linear </a:t>
            </a:r>
            <a:r>
              <a:rPr lang="en-US" altLang="zh-CN" sz="4000" dirty="0" err="1" smtClean="0">
                <a:cs typeface="Calibri" pitchFamily="34" charset="0"/>
              </a:rPr>
              <a:t>Nonhomogeneous</a:t>
            </a:r>
            <a:r>
              <a:rPr lang="en-US" altLang="zh-CN" sz="4000" dirty="0" smtClean="0">
                <a:cs typeface="Calibri" pitchFamily="34" charset="0"/>
              </a:rPr>
              <a:t> Recurrence Relations with Constant Coefficients</a:t>
            </a:r>
          </a:p>
        </p:txBody>
      </p:sp>
      <p:sp>
        <p:nvSpPr>
          <p:cNvPr id="33795" name="Rectangle 3"/>
          <p:cNvSpPr>
            <a:spLocks noGrp="1" noChangeArrowheads="1"/>
          </p:cNvSpPr>
          <p:nvPr>
            <p:ph idx="1"/>
          </p:nvPr>
        </p:nvSpPr>
        <p:spPr/>
        <p:txBody>
          <a:bodyPr/>
          <a:lstStyle/>
          <a:p>
            <a:pPr eaLnBrk="1" hangingPunct="1"/>
            <a:r>
              <a:rPr lang="en-US" altLang="zh-CN" b="1" dirty="0" smtClean="0">
                <a:cs typeface="Calibri" pitchFamily="34" charset="0"/>
              </a:rPr>
              <a:t>Definition</a:t>
            </a:r>
            <a:r>
              <a:rPr lang="en-US" altLang="zh-CN" dirty="0" smtClean="0">
                <a:cs typeface="Calibri" pitchFamily="34" charset="0"/>
              </a:rPr>
              <a:t>: The recurrence relation </a:t>
            </a:r>
          </a:p>
          <a:p>
            <a:pPr algn="ctr" eaLnBrk="1" hangingPunct="1">
              <a:buFontTx/>
              <a:buNone/>
            </a:pPr>
            <a:r>
              <a:rPr lang="en-US" altLang="zh-CN" i="1" dirty="0" smtClean="0">
                <a:cs typeface="Calibri" pitchFamily="34" charset="0"/>
              </a:rPr>
              <a:t>    a</a:t>
            </a:r>
            <a:r>
              <a:rPr lang="en-US" altLang="zh-CN" i="1" baseline="-25000" dirty="0" smtClean="0">
                <a:cs typeface="Calibri" pitchFamily="34" charset="0"/>
              </a:rPr>
              <a:t>n</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+c</a:t>
            </a:r>
            <a:r>
              <a:rPr lang="en-US" altLang="zh-CN" baseline="-25000" dirty="0" smtClean="0">
                <a:cs typeface="Calibri" pitchFamily="34" charset="0"/>
              </a:rPr>
              <a:t>2</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 </a:t>
            </a:r>
            <a:r>
              <a:rPr lang="en-US" altLang="zh-CN" i="1" dirty="0" err="1" smtClean="0">
                <a:cs typeface="Calibri" pitchFamily="34" charset="0"/>
              </a:rPr>
              <a:t>c</a:t>
            </a:r>
            <a:r>
              <a:rPr lang="en-US" altLang="zh-CN" i="1" baseline="-25000" dirty="0" err="1" smtClean="0">
                <a:cs typeface="Calibri" pitchFamily="34" charset="0"/>
              </a:rPr>
              <a:t>k</a:t>
            </a:r>
            <a:r>
              <a:rPr lang="en-US" altLang="zh-CN" i="1" dirty="0" err="1" smtClean="0">
                <a:cs typeface="Calibri" pitchFamily="34" charset="0"/>
              </a:rPr>
              <a:t>a</a:t>
            </a:r>
            <a:r>
              <a:rPr lang="en-US" altLang="zh-CN" i="1" baseline="-25000" dirty="0" err="1" smtClean="0">
                <a:cs typeface="Calibri" pitchFamily="34" charset="0"/>
              </a:rPr>
              <a:t>n</a:t>
            </a:r>
            <a:r>
              <a:rPr lang="en-US" altLang="zh-CN" i="1" baseline="-25000" dirty="0" smtClean="0">
                <a:cs typeface="Calibri" pitchFamily="34" charset="0"/>
              </a:rPr>
              <a:t>-k </a:t>
            </a:r>
            <a:r>
              <a:rPr lang="en-US" altLang="zh-CN" i="1" dirty="0" smtClean="0">
                <a:cs typeface="Calibri" pitchFamily="34" charset="0"/>
              </a:rPr>
              <a:t>+F</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a:t>
            </a:r>
          </a:p>
          <a:p>
            <a:pPr eaLnBrk="1" hangingPunct="1">
              <a:buFontTx/>
              <a:buNone/>
            </a:pPr>
            <a:r>
              <a:rPr lang="en-US" altLang="zh-CN" dirty="0" smtClean="0">
                <a:cs typeface="Calibri" pitchFamily="34" charset="0"/>
              </a:rPr>
              <a:t>   is called </a:t>
            </a:r>
            <a:r>
              <a:rPr lang="en-US" altLang="zh-CN" b="1" dirty="0" smtClean="0">
                <a:cs typeface="Calibri" pitchFamily="34" charset="0"/>
              </a:rPr>
              <a:t>Linear </a:t>
            </a:r>
            <a:r>
              <a:rPr lang="en-US" altLang="zh-CN" b="1" dirty="0" err="1" smtClean="0">
                <a:cs typeface="Calibri" pitchFamily="34" charset="0"/>
              </a:rPr>
              <a:t>Nonhomogeneous</a:t>
            </a:r>
            <a:r>
              <a:rPr lang="en-US" altLang="zh-CN" b="1" dirty="0" smtClean="0">
                <a:cs typeface="Calibri" pitchFamily="34" charset="0"/>
              </a:rPr>
              <a:t> Recurrence Relations with Constant Coefficients.</a:t>
            </a:r>
            <a:endParaRPr lang="en-US" altLang="zh-CN" dirty="0" smtClean="0">
              <a:cs typeface="Calibri" pitchFamily="34" charset="0"/>
            </a:endParaRPr>
          </a:p>
          <a:p>
            <a:pPr eaLnBrk="1" hangingPunct="1"/>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+c</a:t>
            </a:r>
            <a:r>
              <a:rPr lang="en-US" altLang="zh-CN" baseline="-25000" dirty="0" smtClean="0">
                <a:cs typeface="Calibri" pitchFamily="34" charset="0"/>
              </a:rPr>
              <a:t>2</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 </a:t>
            </a:r>
            <a:r>
              <a:rPr lang="en-US" altLang="zh-CN" i="1" dirty="0" err="1" smtClean="0">
                <a:cs typeface="Calibri" pitchFamily="34" charset="0"/>
              </a:rPr>
              <a:t>c</a:t>
            </a:r>
            <a:r>
              <a:rPr lang="en-US" altLang="zh-CN" i="1" baseline="-25000" dirty="0" err="1" smtClean="0">
                <a:cs typeface="Calibri" pitchFamily="34" charset="0"/>
              </a:rPr>
              <a:t>k</a:t>
            </a:r>
            <a:r>
              <a:rPr lang="en-US" altLang="zh-CN" i="1" dirty="0" err="1" smtClean="0">
                <a:cs typeface="Calibri" pitchFamily="34" charset="0"/>
              </a:rPr>
              <a:t>a</a:t>
            </a:r>
            <a:r>
              <a:rPr lang="en-US" altLang="zh-CN" i="1" baseline="-25000" dirty="0" err="1" smtClean="0">
                <a:cs typeface="Calibri" pitchFamily="34" charset="0"/>
              </a:rPr>
              <a:t>n</a:t>
            </a:r>
            <a:r>
              <a:rPr lang="en-US" altLang="zh-CN" i="1" baseline="-25000" dirty="0" smtClean="0">
                <a:cs typeface="Calibri" pitchFamily="34" charset="0"/>
              </a:rPr>
              <a:t>-k  </a:t>
            </a:r>
            <a:r>
              <a:rPr lang="en-US" altLang="zh-CN" dirty="0" smtClean="0">
                <a:cs typeface="Calibri" pitchFamily="34" charset="0"/>
              </a:rPr>
              <a:t>is called the</a:t>
            </a:r>
            <a:r>
              <a:rPr lang="en-US" altLang="zh-CN" b="1" dirty="0" smtClean="0">
                <a:cs typeface="Calibri" pitchFamily="34" charset="0"/>
              </a:rPr>
              <a:t> associated homogeneous recurrence relation.</a:t>
            </a:r>
            <a:endParaRPr lang="en-US" altLang="zh-CN" b="1" baseline="-25000" dirty="0" smtClean="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ox(in)">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795">
                                            <p:txEl>
                                              <p:pRg st="0" end="0"/>
                                            </p:txEl>
                                          </p:spTgt>
                                        </p:tgtEl>
                                        <p:attrNameLst>
                                          <p:attrName>style.visibility</p:attrName>
                                        </p:attrNameLst>
                                      </p:cBhvr>
                                      <p:to>
                                        <p:strVal val="visible"/>
                                      </p:to>
                                    </p:set>
                                    <p:animEffect transition="in" filter="box(in)">
                                      <p:cBhvr>
                                        <p:cTn id="12" dur="500"/>
                                        <p:tgtEl>
                                          <p:spTgt spid="337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795">
                                            <p:txEl>
                                              <p:pRg st="1" end="1"/>
                                            </p:txEl>
                                          </p:spTgt>
                                        </p:tgtEl>
                                        <p:attrNameLst>
                                          <p:attrName>style.visibility</p:attrName>
                                        </p:attrNameLst>
                                      </p:cBhvr>
                                      <p:to>
                                        <p:strVal val="visible"/>
                                      </p:to>
                                    </p:set>
                                    <p:animEffect transition="in" filter="box(in)">
                                      <p:cBhvr>
                                        <p:cTn id="17" dur="500"/>
                                        <p:tgtEl>
                                          <p:spTgt spid="337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3795">
                                            <p:txEl>
                                              <p:pRg st="2" end="2"/>
                                            </p:txEl>
                                          </p:spTgt>
                                        </p:tgtEl>
                                        <p:attrNameLst>
                                          <p:attrName>style.visibility</p:attrName>
                                        </p:attrNameLst>
                                      </p:cBhvr>
                                      <p:to>
                                        <p:strVal val="visible"/>
                                      </p:to>
                                    </p:set>
                                    <p:animEffect transition="in" filter="box(in)">
                                      <p:cBhvr>
                                        <p:cTn id="22" dur="500"/>
                                        <p:tgtEl>
                                          <p:spTgt spid="337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3795">
                                            <p:txEl>
                                              <p:pRg st="3" end="3"/>
                                            </p:txEl>
                                          </p:spTgt>
                                        </p:tgtEl>
                                        <p:attrNameLst>
                                          <p:attrName>style.visibility</p:attrName>
                                        </p:attrNameLst>
                                      </p:cBhvr>
                                      <p:to>
                                        <p:strVal val="visible"/>
                                      </p:to>
                                    </p:set>
                                    <p:animEffect transition="in" filter="box(in)">
                                      <p:cBhvr>
                                        <p:cTn id="27"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Linear </a:t>
            </a:r>
            <a:r>
              <a:rPr lang="en-US" altLang="zh-CN" dirty="0" err="1" smtClean="0">
                <a:cs typeface="Calibri" pitchFamily="34" charset="0"/>
              </a:rPr>
              <a:t>Nonhomogeneous</a:t>
            </a:r>
            <a:r>
              <a:rPr lang="en-US" altLang="zh-CN" dirty="0" smtClean="0">
                <a:cs typeface="Calibri" pitchFamily="34" charset="0"/>
              </a:rPr>
              <a:t> Recurrence Relations with Constant Coefficients</a:t>
            </a:r>
            <a:endParaRPr lang="en-US" dirty="0"/>
          </a:p>
        </p:txBody>
      </p:sp>
      <p:sp>
        <p:nvSpPr>
          <p:cNvPr id="35843" name="Rectangle 3"/>
          <p:cNvSpPr>
            <a:spLocks noGrp="1" noChangeArrowheads="1"/>
          </p:cNvSpPr>
          <p:nvPr>
            <p:ph idx="1"/>
          </p:nvPr>
        </p:nvSpPr>
        <p:spPr/>
        <p:txBody>
          <a:bodyPr>
            <a:normAutofit fontScale="92500" lnSpcReduction="20000"/>
          </a:bodyPr>
          <a:lstStyle/>
          <a:p>
            <a:pPr eaLnBrk="1" hangingPunct="1"/>
            <a:r>
              <a:rPr lang="en-US" altLang="zh-CN" b="1" dirty="0" smtClean="0">
                <a:cs typeface="Calibri" pitchFamily="34" charset="0"/>
              </a:rPr>
              <a:t>Theorem5</a:t>
            </a:r>
            <a:r>
              <a:rPr lang="en-US" altLang="zh-CN" dirty="0" smtClean="0">
                <a:cs typeface="Calibri" pitchFamily="34" charset="0"/>
              </a:rPr>
              <a:t>: If {</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 </a:t>
            </a:r>
            <a:r>
              <a:rPr lang="en-US" altLang="zh-CN" baseline="30000" dirty="0" smtClean="0">
                <a:cs typeface="Calibri" pitchFamily="34" charset="0"/>
              </a:rPr>
              <a:t>(</a:t>
            </a:r>
            <a:r>
              <a:rPr lang="en-US" altLang="zh-CN" i="1" baseline="30000" dirty="0" smtClean="0">
                <a:cs typeface="Calibri" pitchFamily="34" charset="0"/>
              </a:rPr>
              <a:t>p</a:t>
            </a:r>
            <a:r>
              <a:rPr lang="en-US" altLang="zh-CN" baseline="30000" dirty="0" smtClean="0">
                <a:cs typeface="Calibri" pitchFamily="34" charset="0"/>
              </a:rPr>
              <a:t>)</a:t>
            </a:r>
            <a:r>
              <a:rPr lang="en-US" altLang="zh-CN" dirty="0" smtClean="0">
                <a:cs typeface="Calibri" pitchFamily="34" charset="0"/>
              </a:rPr>
              <a:t>} is a particular solution of the </a:t>
            </a:r>
            <a:r>
              <a:rPr lang="en-US" altLang="zh-CN" dirty="0" err="1" smtClean="0">
                <a:cs typeface="Calibri" pitchFamily="34" charset="0"/>
              </a:rPr>
              <a:t>nonhomogeneous</a:t>
            </a:r>
            <a:r>
              <a:rPr lang="en-US" altLang="zh-CN" dirty="0" smtClean="0">
                <a:cs typeface="Calibri" pitchFamily="34" charset="0"/>
              </a:rPr>
              <a:t> linear recurrence relation with constant coefficients </a:t>
            </a:r>
          </a:p>
          <a:p>
            <a:pPr algn="ctr" eaLnBrk="1" hangingPunct="1">
              <a:buFontTx/>
              <a:buNone/>
            </a:pPr>
            <a:r>
              <a:rPr lang="en-US" altLang="zh-CN" i="1" dirty="0" smtClean="0">
                <a:cs typeface="Calibri" pitchFamily="34" charset="0"/>
              </a:rPr>
              <a:t>    a</a:t>
            </a:r>
            <a:r>
              <a:rPr lang="en-US" altLang="zh-CN" i="1" baseline="-25000" dirty="0" smtClean="0">
                <a:cs typeface="Calibri" pitchFamily="34" charset="0"/>
              </a:rPr>
              <a:t>n</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+c</a:t>
            </a:r>
            <a:r>
              <a:rPr lang="en-US" altLang="zh-CN" baseline="-25000" dirty="0" smtClean="0">
                <a:cs typeface="Calibri" pitchFamily="34" charset="0"/>
              </a:rPr>
              <a:t>2</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 </a:t>
            </a:r>
            <a:r>
              <a:rPr lang="en-US" altLang="zh-CN" i="1" dirty="0" err="1" smtClean="0">
                <a:cs typeface="Calibri" pitchFamily="34" charset="0"/>
              </a:rPr>
              <a:t>c</a:t>
            </a:r>
            <a:r>
              <a:rPr lang="en-US" altLang="zh-CN" i="1" baseline="-25000" dirty="0" err="1" smtClean="0">
                <a:cs typeface="Calibri" pitchFamily="34" charset="0"/>
              </a:rPr>
              <a:t>k</a:t>
            </a:r>
            <a:r>
              <a:rPr lang="en-US" altLang="zh-CN" i="1" dirty="0" err="1" smtClean="0">
                <a:cs typeface="Calibri" pitchFamily="34" charset="0"/>
              </a:rPr>
              <a:t>a</a:t>
            </a:r>
            <a:r>
              <a:rPr lang="en-US" altLang="zh-CN" i="1" baseline="-25000" dirty="0" err="1" smtClean="0">
                <a:cs typeface="Calibri" pitchFamily="34" charset="0"/>
              </a:rPr>
              <a:t>n</a:t>
            </a:r>
            <a:r>
              <a:rPr lang="en-US" altLang="zh-CN" i="1" baseline="-25000" dirty="0" smtClean="0">
                <a:cs typeface="Calibri" pitchFamily="34" charset="0"/>
              </a:rPr>
              <a:t>-k </a:t>
            </a:r>
            <a:r>
              <a:rPr lang="en-US" altLang="zh-CN" i="1" dirty="0" smtClean="0">
                <a:cs typeface="Calibri" pitchFamily="34" charset="0"/>
              </a:rPr>
              <a:t>+F</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 ,</a:t>
            </a:r>
          </a:p>
          <a:p>
            <a:pPr eaLnBrk="1" hangingPunct="1">
              <a:buFontTx/>
              <a:buNone/>
            </a:pPr>
            <a:r>
              <a:rPr lang="en-US" altLang="zh-CN" dirty="0" smtClean="0">
                <a:cs typeface="Calibri" pitchFamily="34" charset="0"/>
              </a:rPr>
              <a:t>   	Then every solution is of the form</a:t>
            </a:r>
          </a:p>
          <a:p>
            <a:pPr algn="ctr" eaLnBrk="1" hangingPunct="1">
              <a:buFontTx/>
              <a:buNone/>
            </a:pPr>
            <a:r>
              <a:rPr lang="en-US" altLang="zh-CN" dirty="0" smtClean="0">
                <a:cs typeface="Calibri" pitchFamily="34" charset="0"/>
              </a:rPr>
              <a:t>	{</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 </a:t>
            </a:r>
            <a:r>
              <a:rPr lang="en-US" altLang="zh-CN" baseline="30000" dirty="0" smtClean="0">
                <a:cs typeface="Calibri" pitchFamily="34" charset="0"/>
              </a:rPr>
              <a:t>(</a:t>
            </a:r>
            <a:r>
              <a:rPr lang="en-US" altLang="zh-CN" i="1" baseline="30000" dirty="0" smtClean="0">
                <a:cs typeface="Calibri" pitchFamily="34" charset="0"/>
              </a:rPr>
              <a:t>p</a:t>
            </a:r>
            <a:r>
              <a:rPr lang="en-US" altLang="zh-CN" baseline="30000" dirty="0" smtClean="0">
                <a:cs typeface="Calibri" pitchFamily="34" charset="0"/>
              </a:rPr>
              <a:t>) </a:t>
            </a:r>
            <a:r>
              <a:rPr lang="en-US" altLang="zh-CN" dirty="0" smtClean="0">
                <a:cs typeface="Calibri" pitchFamily="34" charset="0"/>
              </a:rPr>
              <a:t>+ </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 </a:t>
            </a:r>
            <a:r>
              <a:rPr lang="en-US" altLang="zh-CN" baseline="30000" dirty="0" smtClean="0">
                <a:cs typeface="Calibri" pitchFamily="34" charset="0"/>
              </a:rPr>
              <a:t>(</a:t>
            </a:r>
            <a:r>
              <a:rPr lang="en-US" altLang="zh-CN" i="1" baseline="30000" dirty="0" smtClean="0">
                <a:cs typeface="Calibri" pitchFamily="34" charset="0"/>
              </a:rPr>
              <a:t>h</a:t>
            </a:r>
            <a:r>
              <a:rPr lang="en-US" altLang="zh-CN" baseline="30000" dirty="0" smtClean="0">
                <a:cs typeface="Calibri" pitchFamily="34" charset="0"/>
              </a:rPr>
              <a:t>)</a:t>
            </a:r>
            <a:r>
              <a:rPr lang="en-US" altLang="zh-CN" dirty="0" smtClean="0">
                <a:cs typeface="Calibri" pitchFamily="34" charset="0"/>
              </a:rPr>
              <a:t> }, </a:t>
            </a:r>
          </a:p>
          <a:p>
            <a:pPr eaLnBrk="1" hangingPunct="1">
              <a:buFontTx/>
              <a:buNone/>
            </a:pPr>
            <a:r>
              <a:rPr lang="en-US" altLang="zh-CN" dirty="0" smtClean="0">
                <a:cs typeface="Calibri" pitchFamily="34" charset="0"/>
              </a:rPr>
              <a:t>	where {</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 </a:t>
            </a:r>
            <a:r>
              <a:rPr lang="en-US" altLang="zh-CN" baseline="30000" dirty="0" smtClean="0">
                <a:cs typeface="Calibri" pitchFamily="34" charset="0"/>
              </a:rPr>
              <a:t>(</a:t>
            </a:r>
            <a:r>
              <a:rPr lang="en-US" altLang="zh-CN" i="1" baseline="30000" dirty="0" smtClean="0">
                <a:cs typeface="Calibri" pitchFamily="34" charset="0"/>
              </a:rPr>
              <a:t>h</a:t>
            </a:r>
            <a:r>
              <a:rPr lang="en-US" altLang="zh-CN" baseline="30000" dirty="0" smtClean="0">
                <a:cs typeface="Calibri" pitchFamily="34" charset="0"/>
              </a:rPr>
              <a:t>) </a:t>
            </a:r>
            <a:r>
              <a:rPr lang="en-US" altLang="zh-CN" dirty="0" smtClean="0">
                <a:cs typeface="Calibri" pitchFamily="34" charset="0"/>
              </a:rPr>
              <a:t>} is a solution of the recurrence relation of the associated homogeneous recurrence relation</a:t>
            </a:r>
          </a:p>
          <a:p>
            <a:pPr algn="ctr" eaLnBrk="1" hangingPunct="1">
              <a:buFontTx/>
              <a:buNone/>
            </a:pPr>
            <a:r>
              <a:rPr lang="en-US" altLang="zh-CN" dirty="0" smtClean="0">
                <a:cs typeface="Calibri" pitchFamily="34" charset="0"/>
              </a:rPr>
              <a:t>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+c</a:t>
            </a:r>
            <a:r>
              <a:rPr lang="en-US" altLang="zh-CN" baseline="-25000" dirty="0" smtClean="0">
                <a:cs typeface="Calibri" pitchFamily="34" charset="0"/>
              </a:rPr>
              <a:t>2</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 </a:t>
            </a:r>
            <a:r>
              <a:rPr lang="en-US" altLang="zh-CN" i="1" dirty="0" err="1" smtClean="0">
                <a:cs typeface="Calibri" pitchFamily="34" charset="0"/>
              </a:rPr>
              <a:t>c</a:t>
            </a:r>
            <a:r>
              <a:rPr lang="en-US" altLang="zh-CN" i="1" baseline="-25000" dirty="0" err="1" smtClean="0">
                <a:cs typeface="Calibri" pitchFamily="34" charset="0"/>
              </a:rPr>
              <a:t>k</a:t>
            </a:r>
            <a:r>
              <a:rPr lang="en-US" altLang="zh-CN" i="1" dirty="0" err="1" smtClean="0">
                <a:cs typeface="Calibri" pitchFamily="34" charset="0"/>
              </a:rPr>
              <a:t>a</a:t>
            </a:r>
            <a:r>
              <a:rPr lang="en-US" altLang="zh-CN" i="1" baseline="-25000" dirty="0" err="1" smtClean="0">
                <a:cs typeface="Calibri" pitchFamily="34" charset="0"/>
              </a:rPr>
              <a:t>n</a:t>
            </a:r>
            <a:r>
              <a:rPr lang="en-US" altLang="zh-CN" i="1" baseline="-25000" dirty="0" smtClean="0">
                <a:cs typeface="Calibri" pitchFamily="34" charset="0"/>
              </a:rPr>
              <a:t>-k .</a:t>
            </a:r>
            <a:endParaRPr lang="en-US" altLang="zh-CN" dirty="0" smtClean="0">
              <a:cs typeface="Calibri" pitchFamily="34" charset="0"/>
            </a:endParaRPr>
          </a:p>
          <a:p>
            <a:pPr eaLnBrk="1" hangingPunct="1"/>
            <a:endParaRPr lang="en-US" altLang="zh-CN" dirty="0" smtClean="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5843">
                                            <p:txEl>
                                              <p:pRg st="0" end="0"/>
                                            </p:txEl>
                                          </p:spTgt>
                                        </p:tgtEl>
                                        <p:attrNameLst>
                                          <p:attrName>style.visibility</p:attrName>
                                        </p:attrNameLst>
                                      </p:cBhvr>
                                      <p:to>
                                        <p:strVal val="visible"/>
                                      </p:to>
                                    </p:set>
                                    <p:anim calcmode="discrete" valueType="clr">
                                      <p:cBhvr override="childStyle">
                                        <p:cTn id="7" dur="80"/>
                                        <p:tgtEl>
                                          <p:spTgt spid="3584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584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584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35843">
                                            <p:txEl>
                                              <p:pRg st="1" end="1"/>
                                            </p:txEl>
                                          </p:spTgt>
                                        </p:tgtEl>
                                        <p:attrNameLst>
                                          <p:attrName>style.visibility</p:attrName>
                                        </p:attrNameLst>
                                      </p:cBhvr>
                                      <p:to>
                                        <p:strVal val="visible"/>
                                      </p:to>
                                    </p:set>
                                    <p:anim calcmode="discrete" valueType="clr">
                                      <p:cBhvr override="childStyle">
                                        <p:cTn id="14" dur="80"/>
                                        <p:tgtEl>
                                          <p:spTgt spid="3584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584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584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35843">
                                            <p:txEl>
                                              <p:pRg st="2" end="2"/>
                                            </p:txEl>
                                          </p:spTgt>
                                        </p:tgtEl>
                                        <p:attrNameLst>
                                          <p:attrName>style.visibility</p:attrName>
                                        </p:attrNameLst>
                                      </p:cBhvr>
                                      <p:to>
                                        <p:strVal val="visible"/>
                                      </p:to>
                                    </p:set>
                                    <p:anim calcmode="discrete" valueType="clr">
                                      <p:cBhvr override="childStyle">
                                        <p:cTn id="21" dur="80"/>
                                        <p:tgtEl>
                                          <p:spTgt spid="3584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584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584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35843">
                                            <p:txEl>
                                              <p:pRg st="3" end="3"/>
                                            </p:txEl>
                                          </p:spTgt>
                                        </p:tgtEl>
                                        <p:attrNameLst>
                                          <p:attrName>style.visibility</p:attrName>
                                        </p:attrNameLst>
                                      </p:cBhvr>
                                      <p:to>
                                        <p:strVal val="visible"/>
                                      </p:to>
                                    </p:set>
                                    <p:anim calcmode="discrete" valueType="clr">
                                      <p:cBhvr override="childStyle">
                                        <p:cTn id="28" dur="80"/>
                                        <p:tgtEl>
                                          <p:spTgt spid="3584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584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584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35843">
                                            <p:txEl>
                                              <p:pRg st="4" end="4"/>
                                            </p:txEl>
                                          </p:spTgt>
                                        </p:tgtEl>
                                        <p:attrNameLst>
                                          <p:attrName>style.visibility</p:attrName>
                                        </p:attrNameLst>
                                      </p:cBhvr>
                                      <p:to>
                                        <p:strVal val="visible"/>
                                      </p:to>
                                    </p:set>
                                    <p:anim calcmode="discrete" valueType="clr">
                                      <p:cBhvr override="childStyle">
                                        <p:cTn id="35" dur="80"/>
                                        <p:tgtEl>
                                          <p:spTgt spid="3584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584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584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35843">
                                            <p:txEl>
                                              <p:pRg st="5" end="5"/>
                                            </p:txEl>
                                          </p:spTgt>
                                        </p:tgtEl>
                                        <p:attrNameLst>
                                          <p:attrName>style.visibility</p:attrName>
                                        </p:attrNameLst>
                                      </p:cBhvr>
                                      <p:to>
                                        <p:strVal val="visible"/>
                                      </p:to>
                                    </p:set>
                                    <p:anim calcmode="discrete" valueType="clr">
                                      <p:cBhvr override="childStyle">
                                        <p:cTn id="42" dur="80"/>
                                        <p:tgtEl>
                                          <p:spTgt spid="3584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584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584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Linear </a:t>
            </a:r>
            <a:r>
              <a:rPr lang="en-US" altLang="zh-CN" dirty="0" err="1" smtClean="0">
                <a:cs typeface="Calibri" pitchFamily="34" charset="0"/>
              </a:rPr>
              <a:t>Nonhomogeneous</a:t>
            </a:r>
            <a:r>
              <a:rPr lang="en-US" altLang="zh-CN" dirty="0" smtClean="0">
                <a:cs typeface="Calibri" pitchFamily="34" charset="0"/>
              </a:rPr>
              <a:t> Recurrence Relations with Constant Coefficients</a:t>
            </a:r>
            <a:endParaRPr lang="en-US" dirty="0"/>
          </a:p>
        </p:txBody>
      </p:sp>
      <p:sp>
        <p:nvSpPr>
          <p:cNvPr id="34819" name="Rectangle 3"/>
          <p:cNvSpPr>
            <a:spLocks noGrp="1" noChangeArrowheads="1"/>
          </p:cNvSpPr>
          <p:nvPr>
            <p:ph idx="1"/>
          </p:nvPr>
        </p:nvSpPr>
        <p:spPr/>
        <p:txBody>
          <a:bodyPr/>
          <a:lstStyle/>
          <a:p>
            <a:pPr eaLnBrk="1" hangingPunct="1"/>
            <a:r>
              <a:rPr lang="en-US" altLang="zh-CN" b="1" dirty="0" smtClean="0">
                <a:cs typeface="Calibri" pitchFamily="34" charset="0"/>
              </a:rPr>
              <a:t>Example6</a:t>
            </a:r>
            <a:r>
              <a:rPr lang="en-US" altLang="zh-CN" dirty="0" smtClean="0">
                <a:cs typeface="Calibri" pitchFamily="34" charset="0"/>
              </a:rPr>
              <a:t>: what is the solution of the recurrence relation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a:t>
            </a:r>
            <a:r>
              <a:rPr lang="en-US" altLang="zh-CN" dirty="0" smtClean="0">
                <a:cs typeface="Calibri" pitchFamily="34" charset="0"/>
              </a:rPr>
              <a:t>5</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6</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+7</a:t>
            </a:r>
            <a:r>
              <a:rPr lang="en-US" altLang="zh-CN" i="1" baseline="30000" dirty="0" smtClean="0">
                <a:cs typeface="Calibri" pitchFamily="34" charset="0"/>
              </a:rPr>
              <a:t>n</a:t>
            </a:r>
            <a:r>
              <a:rPr lang="en-US" altLang="zh-CN" baseline="-25000" dirty="0" smtClean="0">
                <a:cs typeface="Calibri" pitchFamily="34" charset="0"/>
              </a:rPr>
              <a:t>  </a:t>
            </a:r>
            <a:r>
              <a:rPr lang="en-US" altLang="zh-CN" dirty="0" smtClean="0">
                <a:cs typeface="Calibri" pitchFamily="34" charset="0"/>
              </a:rPr>
              <a:t>with </a:t>
            </a:r>
            <a:r>
              <a:rPr lang="en-US" altLang="zh-CN" i="1" dirty="0" smtClean="0">
                <a:cs typeface="Calibri" pitchFamily="34" charset="0"/>
              </a:rPr>
              <a:t>a</a:t>
            </a:r>
            <a:r>
              <a:rPr lang="en-US" altLang="zh-CN" i="1" baseline="-25000" dirty="0" smtClean="0">
                <a:cs typeface="Calibri" pitchFamily="34" charset="0"/>
              </a:rPr>
              <a:t>0</a:t>
            </a:r>
            <a:r>
              <a:rPr lang="en-US" altLang="zh-CN" i="1" dirty="0" smtClean="0">
                <a:cs typeface="Calibri" pitchFamily="34" charset="0"/>
              </a:rPr>
              <a:t>=</a:t>
            </a:r>
            <a:r>
              <a:rPr lang="en-US" altLang="zh-CN" dirty="0" smtClean="0">
                <a:cs typeface="Calibri" pitchFamily="34" charset="0"/>
              </a:rPr>
              <a:t>2, </a:t>
            </a:r>
            <a:r>
              <a:rPr lang="en-US" altLang="zh-CN" i="1" dirty="0" smtClean="0">
                <a:cs typeface="Calibri" pitchFamily="34" charset="0"/>
              </a:rPr>
              <a:t>a</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5</a:t>
            </a:r>
            <a:r>
              <a:rPr lang="en-US" altLang="zh-CN" i="1" dirty="0" smtClean="0">
                <a:cs typeface="Calibri" pitchFamily="34" charset="0"/>
              </a:rPr>
              <a:t> </a:t>
            </a:r>
            <a:r>
              <a:rPr lang="en-US" altLang="zh-CN" dirty="0" smtClean="0">
                <a:cs typeface="Calibri" pitchFamily="34" charset="0"/>
              </a:rPr>
              <a:t>?</a:t>
            </a:r>
          </a:p>
          <a:p>
            <a:pPr eaLnBrk="1" hangingPunct="1"/>
            <a:r>
              <a:rPr lang="en-US" altLang="zh-CN" b="1" dirty="0" smtClean="0">
                <a:cs typeface="Calibri" pitchFamily="34" charset="0"/>
              </a:rPr>
              <a:t>Solution</a:t>
            </a:r>
            <a:r>
              <a:rPr lang="en-US" altLang="zh-CN" dirty="0" smtClean="0">
                <a:cs typeface="Calibri" pitchFamily="34" charset="0"/>
              </a:rPr>
              <a:t>: the solution of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a:t>
            </a:r>
            <a:r>
              <a:rPr lang="en-US" altLang="zh-CN" dirty="0" smtClean="0">
                <a:cs typeface="Calibri" pitchFamily="34" charset="0"/>
              </a:rPr>
              <a:t>5</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6</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  </a:t>
            </a:r>
            <a:r>
              <a:rPr lang="en-US" altLang="zh-CN" dirty="0" smtClean="0">
                <a:cs typeface="Calibri" pitchFamily="34" charset="0"/>
              </a:rPr>
              <a:t>is </a:t>
            </a:r>
          </a:p>
          <a:p>
            <a:pPr algn="ctr" eaLnBrk="1" hangingPunct="1">
              <a:buFontTx/>
              <a:buNone/>
            </a:pPr>
            <a:r>
              <a:rPr lang="en-US" altLang="zh-CN" i="1" dirty="0" smtClean="0">
                <a:cs typeface="Calibri" pitchFamily="34" charset="0"/>
              </a:rPr>
              <a:t>    a</a:t>
            </a:r>
            <a:r>
              <a:rPr lang="en-US" altLang="zh-CN" i="1" baseline="-25000" dirty="0" smtClean="0">
                <a:cs typeface="Calibri" pitchFamily="34" charset="0"/>
              </a:rPr>
              <a:t>n</a:t>
            </a:r>
            <a:r>
              <a:rPr lang="en-US" altLang="zh-CN" baseline="-25000" dirty="0" smtClean="0">
                <a:cs typeface="Calibri" pitchFamily="34" charset="0"/>
              </a:rPr>
              <a:t> </a:t>
            </a:r>
            <a:r>
              <a:rPr lang="en-US" altLang="zh-CN" baseline="30000" dirty="0" smtClean="0">
                <a:cs typeface="Calibri" pitchFamily="34" charset="0"/>
              </a:rPr>
              <a:t>(</a:t>
            </a:r>
            <a:r>
              <a:rPr lang="en-US" altLang="zh-CN" i="1" baseline="30000" dirty="0" smtClean="0">
                <a:cs typeface="Calibri" pitchFamily="34" charset="0"/>
              </a:rPr>
              <a:t>h</a:t>
            </a:r>
            <a:r>
              <a:rPr lang="en-US" altLang="zh-CN" baseline="30000" dirty="0" smtClean="0">
                <a:cs typeface="Calibri" pitchFamily="34" charset="0"/>
              </a:rPr>
              <a:t>) </a:t>
            </a:r>
            <a:r>
              <a:rPr lang="en-US" altLang="zh-CN" dirty="0" smtClean="0">
                <a:cs typeface="Calibri" pitchFamily="34" charset="0"/>
              </a:rPr>
              <a:t>=</a:t>
            </a:r>
            <a:r>
              <a:rPr lang="en-US" altLang="zh-CN" i="1" dirty="0" smtClean="0">
                <a:cs typeface="Calibri" pitchFamily="34" charset="0"/>
              </a:rPr>
              <a:t>b</a:t>
            </a:r>
            <a:r>
              <a:rPr lang="en-US" altLang="zh-CN" baseline="-25000" dirty="0" smtClean="0">
                <a:cs typeface="Calibri" pitchFamily="34" charset="0"/>
              </a:rPr>
              <a:t>1</a:t>
            </a:r>
            <a:r>
              <a:rPr lang="en-US" altLang="zh-CN" dirty="0" smtClean="0">
                <a:cs typeface="Calibri" pitchFamily="34" charset="0"/>
              </a:rPr>
              <a:t>3</a:t>
            </a:r>
            <a:r>
              <a:rPr lang="en-US" altLang="zh-CN" i="1" baseline="30000" dirty="0" smtClean="0">
                <a:cs typeface="Calibri" pitchFamily="34" charset="0"/>
              </a:rPr>
              <a:t>n</a:t>
            </a:r>
            <a:r>
              <a:rPr lang="en-US" altLang="zh-CN" dirty="0" smtClean="0">
                <a:cs typeface="Calibri" pitchFamily="34" charset="0"/>
              </a:rPr>
              <a:t>+</a:t>
            </a:r>
            <a:r>
              <a:rPr lang="en-US" altLang="zh-CN" i="1" dirty="0" smtClean="0">
                <a:cs typeface="Calibri" pitchFamily="34" charset="0"/>
              </a:rPr>
              <a:t>b</a:t>
            </a:r>
            <a:r>
              <a:rPr lang="en-US" altLang="zh-CN" baseline="-25000" dirty="0" smtClean="0">
                <a:cs typeface="Calibri" pitchFamily="34" charset="0"/>
              </a:rPr>
              <a:t>2</a:t>
            </a:r>
            <a:r>
              <a:rPr lang="en-US" altLang="zh-CN" dirty="0" smtClean="0">
                <a:cs typeface="Calibri" pitchFamily="34" charset="0"/>
              </a:rPr>
              <a:t>2</a:t>
            </a:r>
            <a:r>
              <a:rPr lang="en-US" altLang="zh-CN" i="1" baseline="30000" dirty="0" smtClean="0">
                <a:cs typeface="Calibri" pitchFamily="34" charset="0"/>
              </a:rPr>
              <a:t>n </a:t>
            </a:r>
            <a:r>
              <a:rPr lang="en-US" altLang="zh-CN" dirty="0" smtClean="0">
                <a:cs typeface="Calibri" pitchFamily="34" charset="0"/>
              </a:rPr>
              <a:t>, since </a:t>
            </a:r>
            <a:r>
              <a:rPr lang="en-US" altLang="zh-CN" i="1" dirty="0" smtClean="0">
                <a:cs typeface="Calibri" pitchFamily="34" charset="0"/>
              </a:rPr>
              <a:t>F</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)=7</a:t>
            </a:r>
            <a:r>
              <a:rPr lang="en-US" altLang="zh-CN" i="1" baseline="30000" dirty="0" smtClean="0">
                <a:cs typeface="Calibri" pitchFamily="34" charset="0"/>
              </a:rPr>
              <a:t>n</a:t>
            </a:r>
            <a:r>
              <a:rPr lang="en-US" altLang="zh-CN" dirty="0" smtClean="0">
                <a:cs typeface="Calibri" pitchFamily="34" charset="0"/>
              </a:rPr>
              <a:t>, </a:t>
            </a:r>
          </a:p>
          <a:p>
            <a:pPr eaLnBrk="1" hangingPunct="1">
              <a:buFontTx/>
              <a:buNone/>
            </a:pPr>
            <a:r>
              <a:rPr lang="en-US" altLang="zh-CN" dirty="0" smtClean="0">
                <a:cs typeface="Calibri" pitchFamily="34" charset="0"/>
              </a:rPr>
              <a:t>   	assume that </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 </a:t>
            </a:r>
            <a:r>
              <a:rPr lang="en-US" altLang="zh-CN" baseline="30000" dirty="0" smtClean="0">
                <a:cs typeface="Calibri" pitchFamily="34" charset="0"/>
              </a:rPr>
              <a:t>(</a:t>
            </a:r>
            <a:r>
              <a:rPr lang="en-US" altLang="zh-CN" i="1" baseline="30000" dirty="0" smtClean="0">
                <a:cs typeface="Calibri" pitchFamily="34" charset="0"/>
              </a:rPr>
              <a:t>p</a:t>
            </a:r>
            <a:r>
              <a:rPr lang="en-US" altLang="zh-CN" baseline="30000" dirty="0" smtClean="0">
                <a:cs typeface="Calibri" pitchFamily="34" charset="0"/>
              </a:rPr>
              <a:t>) </a:t>
            </a:r>
            <a:r>
              <a:rPr lang="en-US" altLang="zh-CN" dirty="0" smtClean="0">
                <a:cs typeface="Calibri" pitchFamily="34" charset="0"/>
              </a:rPr>
              <a:t>=</a:t>
            </a:r>
            <a:r>
              <a:rPr lang="en-US" altLang="zh-CN" i="1" dirty="0" smtClean="0">
                <a:cs typeface="Calibri" pitchFamily="34" charset="0"/>
              </a:rPr>
              <a:t>c</a:t>
            </a:r>
            <a:r>
              <a:rPr lang="en-US" altLang="zh-CN" dirty="0" smtClean="0">
                <a:cs typeface="Calibri" pitchFamily="34" charset="0"/>
              </a:rPr>
              <a:t> 7</a:t>
            </a:r>
            <a:r>
              <a:rPr lang="en-US" altLang="zh-CN" i="1" baseline="30000" dirty="0" smtClean="0">
                <a:cs typeface="Calibri" pitchFamily="34" charset="0"/>
              </a:rPr>
              <a:t>n </a:t>
            </a:r>
            <a:r>
              <a:rPr lang="en-US" altLang="zh-CN" i="1" dirty="0" smtClean="0">
                <a:cs typeface="Calibri" pitchFamily="34" charset="0"/>
              </a:rPr>
              <a:t>, </a:t>
            </a:r>
            <a:r>
              <a:rPr lang="en-US" altLang="zh-CN" dirty="0" smtClean="0">
                <a:cs typeface="Calibri" pitchFamily="34" charset="0"/>
              </a:rPr>
              <a:t>where </a:t>
            </a:r>
            <a:r>
              <a:rPr lang="en-US" altLang="zh-CN" i="1" dirty="0" smtClean="0">
                <a:cs typeface="Calibri" pitchFamily="34" charset="0"/>
              </a:rPr>
              <a:t>c</a:t>
            </a:r>
            <a:r>
              <a:rPr lang="en-US" altLang="zh-CN" dirty="0" smtClean="0">
                <a:cs typeface="Calibri" pitchFamily="34" charset="0"/>
              </a:rPr>
              <a:t> is a constant</a:t>
            </a:r>
            <a:r>
              <a:rPr lang="en-US" altLang="zh-CN" i="1" dirty="0" smtClean="0">
                <a:cs typeface="Calibri" pitchFamily="34" charset="0"/>
              </a:rPr>
              <a:t>. </a:t>
            </a:r>
            <a:r>
              <a:rPr lang="en-US" altLang="zh-CN" dirty="0" smtClean="0">
                <a:cs typeface="Calibri" pitchFamily="34" charset="0"/>
              </a:rPr>
              <a:t>Hence </a:t>
            </a:r>
            <a:r>
              <a:rPr lang="en-US" altLang="zh-CN" i="1" dirty="0" smtClean="0">
                <a:cs typeface="Calibri" pitchFamily="34" charset="0"/>
              </a:rPr>
              <a:t>c</a:t>
            </a:r>
            <a:r>
              <a:rPr lang="en-US" altLang="zh-CN" dirty="0" smtClean="0">
                <a:cs typeface="Calibri" pitchFamily="34" charset="0"/>
              </a:rPr>
              <a:t> 7</a:t>
            </a:r>
            <a:r>
              <a:rPr lang="en-US" altLang="zh-CN" i="1" baseline="30000" dirty="0" smtClean="0">
                <a:cs typeface="Calibri" pitchFamily="34" charset="0"/>
              </a:rPr>
              <a:t>n </a:t>
            </a:r>
            <a:r>
              <a:rPr lang="en-US" altLang="zh-CN" dirty="0" smtClean="0">
                <a:cs typeface="Calibri" pitchFamily="34" charset="0"/>
              </a:rPr>
              <a:t>=5 </a:t>
            </a:r>
            <a:r>
              <a:rPr lang="en-US" altLang="zh-CN" i="1" dirty="0" smtClean="0">
                <a:cs typeface="Calibri" pitchFamily="34" charset="0"/>
              </a:rPr>
              <a:t>c</a:t>
            </a:r>
            <a:r>
              <a:rPr lang="en-US" altLang="zh-CN" dirty="0" smtClean="0">
                <a:cs typeface="Calibri" pitchFamily="34" charset="0"/>
              </a:rPr>
              <a:t> 7</a:t>
            </a:r>
            <a:r>
              <a:rPr lang="en-US" altLang="zh-CN" i="1" baseline="30000" dirty="0" smtClean="0">
                <a:cs typeface="Calibri" pitchFamily="34" charset="0"/>
              </a:rPr>
              <a:t>n-</a:t>
            </a:r>
            <a:r>
              <a:rPr lang="en-US" altLang="zh-CN" baseline="30000" dirty="0" smtClean="0">
                <a:cs typeface="Calibri" pitchFamily="34" charset="0"/>
              </a:rPr>
              <a:t>1</a:t>
            </a:r>
            <a:r>
              <a:rPr lang="en-US" altLang="zh-CN" i="1" baseline="30000" dirty="0" smtClean="0">
                <a:cs typeface="Calibri" pitchFamily="34" charset="0"/>
              </a:rPr>
              <a:t> </a:t>
            </a:r>
            <a:r>
              <a:rPr lang="en-US" altLang="zh-CN" i="1" dirty="0" smtClean="0">
                <a:cs typeface="Calibri" pitchFamily="34" charset="0"/>
              </a:rPr>
              <a:t>-</a:t>
            </a:r>
            <a:r>
              <a:rPr lang="en-US" altLang="zh-CN" dirty="0" smtClean="0">
                <a:cs typeface="Calibri" pitchFamily="34" charset="0"/>
              </a:rPr>
              <a:t>6 </a:t>
            </a:r>
            <a:r>
              <a:rPr lang="en-US" altLang="zh-CN" i="1" dirty="0" smtClean="0">
                <a:cs typeface="Calibri" pitchFamily="34" charset="0"/>
              </a:rPr>
              <a:t>c</a:t>
            </a:r>
            <a:r>
              <a:rPr lang="en-US" altLang="zh-CN" dirty="0" smtClean="0">
                <a:cs typeface="Calibri" pitchFamily="34" charset="0"/>
              </a:rPr>
              <a:t> 7</a:t>
            </a:r>
            <a:r>
              <a:rPr lang="en-US" altLang="zh-CN" i="1" baseline="30000" dirty="0" smtClean="0">
                <a:cs typeface="Calibri" pitchFamily="34" charset="0"/>
              </a:rPr>
              <a:t>n-</a:t>
            </a:r>
            <a:r>
              <a:rPr lang="en-US" altLang="zh-CN" baseline="30000" dirty="0" smtClean="0">
                <a:cs typeface="Calibri" pitchFamily="34" charset="0"/>
              </a:rPr>
              <a:t>2</a:t>
            </a:r>
            <a:r>
              <a:rPr lang="en-US" altLang="zh-CN" i="1" baseline="30000" dirty="0" smtClean="0">
                <a:cs typeface="Calibri" pitchFamily="34" charset="0"/>
              </a:rPr>
              <a:t>  </a:t>
            </a:r>
            <a:r>
              <a:rPr lang="en-US" altLang="zh-CN" i="1" dirty="0" smtClean="0">
                <a:cs typeface="Calibri" pitchFamily="34" charset="0"/>
              </a:rPr>
              <a:t>+ </a:t>
            </a:r>
            <a:r>
              <a:rPr lang="en-US" altLang="zh-CN" dirty="0" smtClean="0">
                <a:cs typeface="Calibri" pitchFamily="34" charset="0"/>
              </a:rPr>
              <a:t>7</a:t>
            </a:r>
            <a:r>
              <a:rPr lang="en-US" altLang="zh-CN" i="1" baseline="30000" dirty="0" smtClean="0">
                <a:cs typeface="Calibri" pitchFamily="34" charset="0"/>
              </a:rPr>
              <a:t>n   </a:t>
            </a:r>
            <a:r>
              <a:rPr lang="zh-CN" altLang="en-US" i="1" dirty="0" smtClean="0">
                <a:cs typeface="Calibri" pitchFamily="34" charset="0"/>
              </a:rPr>
              <a:t>，</a:t>
            </a:r>
            <a:r>
              <a:rPr lang="zh-CN" altLang="en-US" i="1" baseline="30000" dirty="0" smtClean="0">
                <a:cs typeface="Calibri" pitchFamily="34" charset="0"/>
              </a:rPr>
              <a:t> </a:t>
            </a:r>
            <a:r>
              <a:rPr lang="en-US" altLang="zh-CN" dirty="0" smtClean="0">
                <a:cs typeface="Calibri" pitchFamily="34" charset="0"/>
              </a:rPr>
              <a:t>we have        </a:t>
            </a:r>
            <a:r>
              <a:rPr lang="en-US" altLang="zh-CN" i="1" baseline="30000" dirty="0" smtClean="0">
                <a:cs typeface="Calibri" pitchFamily="34" charset="0"/>
              </a:rPr>
              <a:t> </a:t>
            </a:r>
            <a:r>
              <a:rPr lang="en-US" altLang="zh-CN" i="1" dirty="0" smtClean="0">
                <a:cs typeface="Calibri" pitchFamily="34" charset="0"/>
              </a:rPr>
              <a:t>c</a:t>
            </a:r>
            <a:r>
              <a:rPr lang="en-US" altLang="zh-CN" dirty="0" smtClean="0">
                <a:cs typeface="Calibri" pitchFamily="34" charset="0"/>
              </a:rPr>
              <a:t> =49/20,  namely that </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 </a:t>
            </a:r>
            <a:r>
              <a:rPr lang="en-US" altLang="zh-CN" baseline="30000" dirty="0" smtClean="0">
                <a:cs typeface="Calibri" pitchFamily="34" charset="0"/>
              </a:rPr>
              <a:t>(</a:t>
            </a:r>
            <a:r>
              <a:rPr lang="en-US" altLang="zh-CN" i="1" baseline="30000" dirty="0" smtClean="0">
                <a:cs typeface="Calibri" pitchFamily="34" charset="0"/>
              </a:rPr>
              <a:t>p</a:t>
            </a:r>
            <a:r>
              <a:rPr lang="en-US" altLang="zh-CN" baseline="30000" dirty="0" smtClean="0">
                <a:cs typeface="Calibri" pitchFamily="34" charset="0"/>
              </a:rPr>
              <a:t>) </a:t>
            </a:r>
            <a:r>
              <a:rPr lang="en-US" altLang="zh-CN" dirty="0" smtClean="0">
                <a:cs typeface="Calibri" pitchFamily="34" charset="0"/>
              </a:rPr>
              <a:t>=(49/20) 7</a:t>
            </a:r>
            <a:r>
              <a:rPr lang="en-US" altLang="zh-CN" i="1" baseline="30000" dirty="0" smtClean="0">
                <a:cs typeface="Calibri" pitchFamily="34" charset="0"/>
              </a:rPr>
              <a:t>n</a:t>
            </a:r>
            <a:r>
              <a:rPr lang="en-US" altLang="zh-CN" i="1" dirty="0" smtClean="0">
                <a:cs typeface="Calibri" pitchFamily="34" charset="0"/>
              </a:rPr>
              <a:t> . </a:t>
            </a:r>
            <a:r>
              <a:rPr lang="en-US" altLang="zh-CN" dirty="0" smtClean="0">
                <a:cs typeface="Calibri" pitchFamily="34" charset="0"/>
              </a:rPr>
              <a:t>Then we can determine the coefficients</a:t>
            </a:r>
            <a:r>
              <a:rPr lang="en-US" altLang="zh-CN" i="1" dirty="0" smtClean="0">
                <a:cs typeface="Calibri" pitchFamily="34" charset="0"/>
              </a:rPr>
              <a:t> b</a:t>
            </a:r>
            <a:r>
              <a:rPr lang="en-US" altLang="zh-CN" baseline="-25000" dirty="0" smtClean="0">
                <a:cs typeface="Calibri" pitchFamily="34" charset="0"/>
              </a:rPr>
              <a:t>1 </a:t>
            </a:r>
            <a:r>
              <a:rPr lang="en-US" altLang="zh-CN" dirty="0" smtClean="0">
                <a:cs typeface="Calibri" pitchFamily="34" charset="0"/>
              </a:rPr>
              <a:t>and </a:t>
            </a:r>
            <a:r>
              <a:rPr lang="en-US" altLang="zh-CN" i="1" dirty="0" smtClean="0">
                <a:cs typeface="Calibri" pitchFamily="34" charset="0"/>
              </a:rPr>
              <a:t>b</a:t>
            </a:r>
            <a:r>
              <a:rPr lang="en-US" altLang="zh-CN" baseline="-25000" dirty="0" smtClean="0">
                <a:cs typeface="Calibri" pitchFamily="34" charset="0"/>
              </a:rPr>
              <a:t>2 </a:t>
            </a:r>
            <a:r>
              <a:rPr lang="en-US" altLang="zh-CN" dirty="0" smtClean="0">
                <a:cs typeface="Calibri" pitchFamily="34" charset="0"/>
              </a:rPr>
              <a:t>.</a:t>
            </a:r>
          </a:p>
          <a:p>
            <a:pPr eaLnBrk="1" hangingPunct="1"/>
            <a:endParaRPr lang="en-US" altLang="zh-CN" dirty="0" smtClean="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ox(in)">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ox(in)">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ox(in)">
                                      <p:cBhvr>
                                        <p:cTn id="17" dur="500"/>
                                        <p:tgtEl>
                                          <p:spTgt spid="34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box(in)">
                                      <p:cBhvr>
                                        <p:cTn id="22"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a:bodyPr>
          <a:lstStyle/>
          <a:p>
            <a:r>
              <a:rPr lang="en-GB" dirty="0" smtClean="0"/>
              <a:t>Recurrence relations</a:t>
            </a:r>
          </a:p>
          <a:p>
            <a:r>
              <a:rPr lang="en-GB" dirty="0" smtClean="0"/>
              <a:t>Generating functions</a:t>
            </a:r>
          </a:p>
          <a:p>
            <a:r>
              <a:rPr lang="en-GB" dirty="0" smtClean="0"/>
              <a:t>Solution of recurrence relations</a:t>
            </a:r>
          </a:p>
          <a:p>
            <a:r>
              <a:rPr lang="en-GB" dirty="0" smtClean="0"/>
              <a:t>General Inclusion-Exclusion Principle</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Linear </a:t>
            </a:r>
            <a:r>
              <a:rPr lang="en-US" altLang="zh-CN" dirty="0" err="1" smtClean="0">
                <a:cs typeface="Calibri" pitchFamily="34" charset="0"/>
              </a:rPr>
              <a:t>Nonhomogeneous</a:t>
            </a:r>
            <a:r>
              <a:rPr lang="en-US" altLang="zh-CN" dirty="0" smtClean="0">
                <a:cs typeface="Calibri" pitchFamily="34" charset="0"/>
              </a:rPr>
              <a:t> Recurrence Relations with Constant Coefficients</a:t>
            </a:r>
            <a:endParaRPr lang="en-US" dirty="0"/>
          </a:p>
        </p:txBody>
      </p:sp>
      <p:sp>
        <p:nvSpPr>
          <p:cNvPr id="75779" name="Rectangle 3"/>
          <p:cNvSpPr>
            <a:spLocks noGrp="1" noChangeArrowheads="1"/>
          </p:cNvSpPr>
          <p:nvPr>
            <p:ph idx="1"/>
          </p:nvPr>
        </p:nvSpPr>
        <p:spPr/>
        <p:txBody>
          <a:bodyPr>
            <a:normAutofit fontScale="77500" lnSpcReduction="20000"/>
          </a:bodyPr>
          <a:lstStyle/>
          <a:p>
            <a:pPr marL="609600" indent="-609600" eaLnBrk="1" hangingPunct="1"/>
            <a:r>
              <a:rPr lang="en-US" altLang="zh-CN" b="1" dirty="0" smtClean="0">
                <a:cs typeface="Calibri" pitchFamily="34" charset="0"/>
              </a:rPr>
              <a:t>Theorem6</a:t>
            </a:r>
            <a:r>
              <a:rPr lang="en-US" altLang="zh-CN" dirty="0" smtClean="0">
                <a:cs typeface="Calibri" pitchFamily="34" charset="0"/>
              </a:rPr>
              <a:t>: If {</a:t>
            </a:r>
            <a:r>
              <a:rPr lang="en-US" altLang="zh-CN" i="1" dirty="0" smtClean="0">
                <a:cs typeface="Calibri" pitchFamily="34" charset="0"/>
              </a:rPr>
              <a:t>a</a:t>
            </a:r>
            <a:r>
              <a:rPr lang="en-US" altLang="zh-CN" i="1" baseline="-25000" dirty="0" smtClean="0">
                <a:cs typeface="Calibri" pitchFamily="34" charset="0"/>
              </a:rPr>
              <a:t>n</a:t>
            </a:r>
            <a:r>
              <a:rPr lang="en-US" altLang="zh-CN" dirty="0" smtClean="0">
                <a:cs typeface="Calibri" pitchFamily="34" charset="0"/>
              </a:rPr>
              <a:t>} satisfies the </a:t>
            </a:r>
            <a:r>
              <a:rPr lang="en-US" altLang="zh-CN" dirty="0" err="1" smtClean="0">
                <a:cs typeface="Calibri" pitchFamily="34" charset="0"/>
              </a:rPr>
              <a:t>nonhomogeneous</a:t>
            </a:r>
            <a:r>
              <a:rPr lang="en-US" altLang="zh-CN" dirty="0" smtClean="0">
                <a:cs typeface="Calibri" pitchFamily="34" charset="0"/>
              </a:rPr>
              <a:t> linear recurrence relation with constant coefficients </a:t>
            </a:r>
          </a:p>
          <a:p>
            <a:pPr marL="609600" indent="-609600" algn="ctr" eaLnBrk="1" hangingPunct="1">
              <a:buFontTx/>
              <a:buNone/>
            </a:pPr>
            <a:r>
              <a:rPr lang="en-US" altLang="zh-CN" i="1" dirty="0" smtClean="0">
                <a:cs typeface="Calibri" pitchFamily="34" charset="0"/>
              </a:rPr>
              <a:t>    a</a:t>
            </a:r>
            <a:r>
              <a:rPr lang="en-US" altLang="zh-CN" i="1" baseline="-25000" dirty="0" smtClean="0">
                <a:cs typeface="Calibri" pitchFamily="34" charset="0"/>
              </a:rPr>
              <a:t>n</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+c</a:t>
            </a:r>
            <a:r>
              <a:rPr lang="en-US" altLang="zh-CN" baseline="-25000" dirty="0" smtClean="0">
                <a:cs typeface="Calibri" pitchFamily="34" charset="0"/>
              </a:rPr>
              <a:t>2</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 </a:t>
            </a:r>
            <a:r>
              <a:rPr lang="en-US" altLang="zh-CN" i="1" dirty="0" err="1" smtClean="0">
                <a:cs typeface="Calibri" pitchFamily="34" charset="0"/>
              </a:rPr>
              <a:t>c</a:t>
            </a:r>
            <a:r>
              <a:rPr lang="en-US" altLang="zh-CN" i="1" baseline="-25000" dirty="0" err="1" smtClean="0">
                <a:cs typeface="Calibri" pitchFamily="34" charset="0"/>
              </a:rPr>
              <a:t>k</a:t>
            </a:r>
            <a:r>
              <a:rPr lang="en-US" altLang="zh-CN" i="1" dirty="0" err="1" smtClean="0">
                <a:cs typeface="Calibri" pitchFamily="34" charset="0"/>
              </a:rPr>
              <a:t>a</a:t>
            </a:r>
            <a:r>
              <a:rPr lang="en-US" altLang="zh-CN" i="1" baseline="-25000" dirty="0" err="1" smtClean="0">
                <a:cs typeface="Calibri" pitchFamily="34" charset="0"/>
              </a:rPr>
              <a:t>n</a:t>
            </a:r>
            <a:r>
              <a:rPr lang="en-US" altLang="zh-CN" i="1" baseline="-25000" dirty="0" smtClean="0">
                <a:cs typeface="Calibri" pitchFamily="34" charset="0"/>
              </a:rPr>
              <a:t>-k </a:t>
            </a:r>
            <a:r>
              <a:rPr lang="en-US" altLang="zh-CN" i="1" dirty="0" smtClean="0">
                <a:cs typeface="Calibri" pitchFamily="34" charset="0"/>
              </a:rPr>
              <a:t>+F</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 </a:t>
            </a:r>
          </a:p>
          <a:p>
            <a:pPr marL="609600" indent="-609600" eaLnBrk="1" hangingPunct="1">
              <a:buFontTx/>
              <a:buNone/>
            </a:pPr>
            <a:r>
              <a:rPr lang="en-US" altLang="zh-CN" dirty="0" smtClean="0">
                <a:cs typeface="Calibri" pitchFamily="34" charset="0"/>
              </a:rPr>
              <a:t>   	where </a:t>
            </a:r>
            <a:r>
              <a:rPr lang="en-US" altLang="zh-CN" i="1" dirty="0" smtClean="0">
                <a:cs typeface="Calibri" pitchFamily="34" charset="0"/>
              </a:rPr>
              <a:t>c</a:t>
            </a:r>
            <a:r>
              <a:rPr lang="en-US" altLang="zh-CN" baseline="-25000" dirty="0" smtClean="0">
                <a:cs typeface="Calibri" pitchFamily="34" charset="0"/>
              </a:rPr>
              <a:t>1</a:t>
            </a:r>
            <a:r>
              <a:rPr lang="en-US" altLang="zh-CN" i="1" dirty="0" smtClean="0">
                <a:cs typeface="Calibri" pitchFamily="34" charset="0"/>
              </a:rPr>
              <a:t>, c</a:t>
            </a:r>
            <a:r>
              <a:rPr lang="en-US" altLang="zh-CN" baseline="-25000" dirty="0" smtClean="0">
                <a:cs typeface="Calibri" pitchFamily="34" charset="0"/>
              </a:rPr>
              <a:t>2</a:t>
            </a:r>
            <a:r>
              <a:rPr lang="en-US" altLang="zh-CN" i="1" dirty="0" smtClean="0">
                <a:cs typeface="Calibri" pitchFamily="34" charset="0"/>
              </a:rPr>
              <a:t>,</a:t>
            </a:r>
            <a:r>
              <a:rPr lang="en-US" altLang="zh-CN" dirty="0" smtClean="0">
                <a:cs typeface="Calibri" pitchFamily="34" charset="0"/>
              </a:rPr>
              <a:t>…, </a:t>
            </a:r>
            <a:r>
              <a:rPr lang="en-US" altLang="zh-CN" i="1" dirty="0" smtClean="0">
                <a:cs typeface="Calibri" pitchFamily="34" charset="0"/>
              </a:rPr>
              <a:t>c</a:t>
            </a:r>
            <a:r>
              <a:rPr lang="en-US" altLang="zh-CN" i="1" baseline="-25000" dirty="0" smtClean="0">
                <a:cs typeface="Calibri" pitchFamily="34" charset="0"/>
              </a:rPr>
              <a:t>k </a:t>
            </a:r>
            <a:r>
              <a:rPr lang="en-US" altLang="zh-CN" dirty="0" smtClean="0">
                <a:cs typeface="Calibri" pitchFamily="34" charset="0"/>
              </a:rPr>
              <a:t>are real numbers and </a:t>
            </a:r>
          </a:p>
          <a:p>
            <a:pPr marL="609600" indent="-609600" algn="ctr" eaLnBrk="1" hangingPunct="1">
              <a:buFontTx/>
              <a:buNone/>
            </a:pPr>
            <a:r>
              <a:rPr lang="en-US" altLang="zh-CN" dirty="0" smtClean="0">
                <a:cs typeface="Calibri" pitchFamily="34" charset="0"/>
              </a:rPr>
              <a:t>   </a:t>
            </a:r>
            <a:r>
              <a:rPr lang="en-US" altLang="zh-CN" i="1" baseline="-25000" dirty="0" smtClean="0">
                <a:cs typeface="Calibri" pitchFamily="34" charset="0"/>
              </a:rPr>
              <a:t> </a:t>
            </a:r>
            <a:r>
              <a:rPr lang="en-US" altLang="zh-CN" i="1" dirty="0" smtClean="0">
                <a:cs typeface="Calibri" pitchFamily="34" charset="0"/>
              </a:rPr>
              <a:t>F</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 =(</a:t>
            </a:r>
            <a:r>
              <a:rPr lang="en-US" altLang="zh-CN" i="1" dirty="0" err="1" smtClean="0">
                <a:cs typeface="Calibri" pitchFamily="34" charset="0"/>
              </a:rPr>
              <a:t>b</a:t>
            </a:r>
            <a:r>
              <a:rPr lang="en-US" altLang="zh-CN" i="1" baseline="-25000" dirty="0" err="1" smtClean="0">
                <a:cs typeface="Calibri" pitchFamily="34" charset="0"/>
              </a:rPr>
              <a:t>t</a:t>
            </a:r>
            <a:r>
              <a:rPr lang="en-US" altLang="zh-CN" i="1" baseline="-25000" dirty="0" smtClean="0">
                <a:cs typeface="Calibri" pitchFamily="34" charset="0"/>
              </a:rPr>
              <a:t> </a:t>
            </a:r>
            <a:r>
              <a:rPr lang="en-US" altLang="zh-CN" i="1" dirty="0" err="1" smtClean="0">
                <a:cs typeface="Calibri" pitchFamily="34" charset="0"/>
              </a:rPr>
              <a:t>n</a:t>
            </a:r>
            <a:r>
              <a:rPr lang="en-US" altLang="zh-CN" i="1" baseline="30000" dirty="0" err="1" smtClean="0">
                <a:cs typeface="Calibri" pitchFamily="34" charset="0"/>
              </a:rPr>
              <a:t>t</a:t>
            </a:r>
            <a:r>
              <a:rPr lang="en-US" altLang="zh-CN" i="1" dirty="0" smtClean="0">
                <a:cs typeface="Calibri" pitchFamily="34" charset="0"/>
              </a:rPr>
              <a:t>+ b</a:t>
            </a:r>
            <a:r>
              <a:rPr lang="en-US" altLang="zh-CN" i="1" baseline="-25000" dirty="0" smtClean="0">
                <a:cs typeface="Calibri" pitchFamily="34" charset="0"/>
              </a:rPr>
              <a:t>t-</a:t>
            </a:r>
            <a:r>
              <a:rPr lang="en-US" altLang="zh-CN" baseline="-25000" dirty="0" smtClean="0">
                <a:cs typeface="Calibri" pitchFamily="34" charset="0"/>
              </a:rPr>
              <a:t>1</a:t>
            </a:r>
            <a:r>
              <a:rPr lang="en-US" altLang="zh-CN" i="1" dirty="0" smtClean="0">
                <a:cs typeface="Calibri" pitchFamily="34" charset="0"/>
              </a:rPr>
              <a:t>n</a:t>
            </a:r>
            <a:r>
              <a:rPr lang="en-US" altLang="zh-CN" i="1" baseline="30000" dirty="0" smtClean="0">
                <a:cs typeface="Calibri" pitchFamily="34" charset="0"/>
              </a:rPr>
              <a:t>t-</a:t>
            </a:r>
            <a:r>
              <a:rPr lang="en-US" altLang="zh-CN" baseline="30000" dirty="0" smtClean="0">
                <a:cs typeface="Calibri" pitchFamily="34" charset="0"/>
              </a:rPr>
              <a:t>1</a:t>
            </a:r>
            <a:r>
              <a:rPr lang="en-US" altLang="zh-CN" i="1" baseline="30000" dirty="0" smtClean="0">
                <a:cs typeface="Calibri" pitchFamily="34" charset="0"/>
              </a:rPr>
              <a:t> </a:t>
            </a:r>
            <a:r>
              <a:rPr lang="en-US" altLang="zh-CN" dirty="0" smtClean="0">
                <a:cs typeface="Calibri" pitchFamily="34" charset="0"/>
              </a:rPr>
              <a:t>+…+ </a:t>
            </a:r>
            <a:r>
              <a:rPr lang="en-US" altLang="zh-CN" i="1" dirty="0" smtClean="0">
                <a:cs typeface="Calibri" pitchFamily="34" charset="0"/>
              </a:rPr>
              <a:t>b</a:t>
            </a:r>
            <a:r>
              <a:rPr lang="en-US" altLang="zh-CN" baseline="-25000" dirty="0" smtClean="0">
                <a:cs typeface="Calibri" pitchFamily="34" charset="0"/>
              </a:rPr>
              <a:t>1</a:t>
            </a:r>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b</a:t>
            </a:r>
            <a:r>
              <a:rPr lang="en-US" altLang="zh-CN" i="1" baseline="-25000" dirty="0" smtClean="0">
                <a:cs typeface="Calibri" pitchFamily="34" charset="0"/>
              </a:rPr>
              <a:t>0</a:t>
            </a:r>
            <a:r>
              <a:rPr lang="en-US" altLang="zh-CN" dirty="0" smtClean="0">
                <a:cs typeface="Calibri" pitchFamily="34" charset="0"/>
              </a:rPr>
              <a:t>) </a:t>
            </a:r>
            <a:r>
              <a:rPr lang="en-US" altLang="zh-CN" i="1" dirty="0" err="1" smtClean="0">
                <a:cs typeface="Calibri" pitchFamily="34" charset="0"/>
              </a:rPr>
              <a:t>s</a:t>
            </a:r>
            <a:r>
              <a:rPr lang="en-US" altLang="zh-CN" i="1" baseline="30000" dirty="0" err="1" smtClean="0">
                <a:cs typeface="Calibri" pitchFamily="34" charset="0"/>
              </a:rPr>
              <a:t>n</a:t>
            </a:r>
            <a:endParaRPr lang="en-US" altLang="zh-CN" i="1" baseline="30000" dirty="0" smtClean="0">
              <a:cs typeface="Calibri" pitchFamily="34" charset="0"/>
            </a:endParaRPr>
          </a:p>
          <a:p>
            <a:pPr marL="609600" indent="-609600" eaLnBrk="1" hangingPunct="1">
              <a:buFontTx/>
              <a:buNone/>
            </a:pPr>
            <a:r>
              <a:rPr lang="en-US" altLang="zh-CN" i="1" baseline="30000" dirty="0" smtClean="0">
                <a:cs typeface="Calibri" pitchFamily="34" charset="0"/>
              </a:rPr>
              <a:t>     	</a:t>
            </a:r>
            <a:r>
              <a:rPr lang="en-US" altLang="zh-CN" dirty="0" smtClean="0">
                <a:cs typeface="Calibri" pitchFamily="34" charset="0"/>
              </a:rPr>
              <a:t>where </a:t>
            </a:r>
            <a:r>
              <a:rPr lang="en-US" altLang="zh-CN" i="1" dirty="0" smtClean="0">
                <a:cs typeface="Calibri" pitchFamily="34" charset="0"/>
              </a:rPr>
              <a:t>b</a:t>
            </a:r>
            <a:r>
              <a:rPr lang="en-US" altLang="zh-CN" baseline="-25000" dirty="0" smtClean="0">
                <a:cs typeface="Calibri" pitchFamily="34" charset="0"/>
              </a:rPr>
              <a:t>0</a:t>
            </a:r>
            <a:r>
              <a:rPr lang="en-US" altLang="zh-CN" dirty="0" smtClean="0">
                <a:cs typeface="Calibri" pitchFamily="34" charset="0"/>
              </a:rPr>
              <a:t>, </a:t>
            </a:r>
            <a:r>
              <a:rPr lang="en-US" altLang="zh-CN" i="1" dirty="0" smtClean="0">
                <a:cs typeface="Calibri" pitchFamily="34" charset="0"/>
              </a:rPr>
              <a:t>b</a:t>
            </a:r>
            <a:r>
              <a:rPr lang="en-US" altLang="zh-CN" baseline="-25000" dirty="0" smtClean="0">
                <a:cs typeface="Calibri" pitchFamily="34" charset="0"/>
              </a:rPr>
              <a:t>1</a:t>
            </a:r>
            <a:r>
              <a:rPr lang="en-US" altLang="zh-CN" dirty="0" smtClean="0">
                <a:cs typeface="Calibri" pitchFamily="34" charset="0"/>
              </a:rPr>
              <a:t>, … , </a:t>
            </a:r>
            <a:r>
              <a:rPr lang="en-US" altLang="zh-CN" i="1" dirty="0" err="1" smtClean="0">
                <a:cs typeface="Calibri" pitchFamily="34" charset="0"/>
              </a:rPr>
              <a:t>b</a:t>
            </a:r>
            <a:r>
              <a:rPr lang="en-US" altLang="zh-CN" i="1" baseline="-25000" dirty="0" err="1" smtClean="0">
                <a:cs typeface="Calibri" pitchFamily="34" charset="0"/>
              </a:rPr>
              <a:t>t</a:t>
            </a:r>
            <a:r>
              <a:rPr lang="en-US" altLang="zh-CN" dirty="0" smtClean="0">
                <a:cs typeface="Calibri" pitchFamily="34" charset="0"/>
              </a:rPr>
              <a:t> and </a:t>
            </a:r>
            <a:r>
              <a:rPr lang="en-US" altLang="zh-CN" i="1" dirty="0" smtClean="0">
                <a:cs typeface="Calibri" pitchFamily="34" charset="0"/>
              </a:rPr>
              <a:t>s </a:t>
            </a:r>
            <a:r>
              <a:rPr lang="en-US" altLang="zh-CN" dirty="0" smtClean="0">
                <a:cs typeface="Calibri" pitchFamily="34" charset="0"/>
              </a:rPr>
              <a:t>are real numbers.</a:t>
            </a:r>
          </a:p>
          <a:p>
            <a:pPr marL="609600" indent="-609600" eaLnBrk="1" hangingPunct="1">
              <a:buFontTx/>
              <a:buAutoNum type="arabicParenBoth"/>
            </a:pPr>
            <a:r>
              <a:rPr lang="en-US" altLang="zh-CN" dirty="0" smtClean="0">
                <a:cs typeface="Calibri" pitchFamily="34" charset="0"/>
              </a:rPr>
              <a:t>If </a:t>
            </a:r>
            <a:r>
              <a:rPr lang="en-US" altLang="zh-CN" i="1" dirty="0" smtClean="0">
                <a:cs typeface="Calibri" pitchFamily="34" charset="0"/>
              </a:rPr>
              <a:t>s</a:t>
            </a:r>
            <a:r>
              <a:rPr lang="en-US" altLang="zh-CN" dirty="0" smtClean="0">
                <a:cs typeface="Calibri" pitchFamily="34" charset="0"/>
              </a:rPr>
              <a:t> is not a characteristic root, then there is a particular solution of the form</a:t>
            </a:r>
          </a:p>
          <a:p>
            <a:pPr marL="609600" indent="-609600" algn="ctr" eaLnBrk="1" hangingPunct="1">
              <a:buFontTx/>
              <a:buNone/>
            </a:pPr>
            <a:r>
              <a:rPr lang="en-US" altLang="zh-CN" dirty="0" smtClean="0">
                <a:cs typeface="Calibri" pitchFamily="34" charset="0"/>
              </a:rPr>
              <a:t>        </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 </a:t>
            </a:r>
            <a:r>
              <a:rPr lang="en-US" altLang="zh-CN" baseline="30000" dirty="0" smtClean="0">
                <a:cs typeface="Calibri" pitchFamily="34" charset="0"/>
              </a:rPr>
              <a:t>(</a:t>
            </a:r>
            <a:r>
              <a:rPr lang="en-US" altLang="zh-CN" i="1" baseline="30000" dirty="0" smtClean="0">
                <a:cs typeface="Calibri" pitchFamily="34" charset="0"/>
              </a:rPr>
              <a:t>p</a:t>
            </a:r>
            <a:r>
              <a:rPr lang="en-US" altLang="zh-CN" baseline="30000" dirty="0" smtClean="0">
                <a:cs typeface="Calibri" pitchFamily="34" charset="0"/>
              </a:rPr>
              <a:t>) </a:t>
            </a:r>
            <a:r>
              <a:rPr lang="en-US" altLang="zh-CN" dirty="0" smtClean="0">
                <a:cs typeface="Calibri" pitchFamily="34" charset="0"/>
              </a:rPr>
              <a:t>=(</a:t>
            </a:r>
            <a:r>
              <a:rPr lang="en-US" altLang="zh-CN" i="1" dirty="0" smtClean="0">
                <a:cs typeface="Calibri" pitchFamily="34" charset="0"/>
              </a:rPr>
              <a:t>p</a:t>
            </a:r>
            <a:r>
              <a:rPr lang="en-US" altLang="zh-CN" i="1" baseline="-25000" dirty="0" smtClean="0">
                <a:cs typeface="Calibri" pitchFamily="34" charset="0"/>
              </a:rPr>
              <a:t>t </a:t>
            </a:r>
            <a:r>
              <a:rPr lang="en-US" altLang="zh-CN" i="1" dirty="0" err="1" smtClean="0">
                <a:cs typeface="Calibri" pitchFamily="34" charset="0"/>
              </a:rPr>
              <a:t>n</a:t>
            </a:r>
            <a:r>
              <a:rPr lang="en-US" altLang="zh-CN" i="1" baseline="30000" dirty="0" err="1" smtClean="0">
                <a:cs typeface="Calibri" pitchFamily="34" charset="0"/>
              </a:rPr>
              <a:t>t</a:t>
            </a:r>
            <a:r>
              <a:rPr lang="en-US" altLang="zh-CN" i="1" dirty="0" smtClean="0">
                <a:cs typeface="Calibri" pitchFamily="34" charset="0"/>
              </a:rPr>
              <a:t>+ p</a:t>
            </a:r>
            <a:r>
              <a:rPr lang="en-US" altLang="zh-CN" i="1" baseline="-25000" dirty="0" smtClean="0">
                <a:cs typeface="Calibri" pitchFamily="34" charset="0"/>
              </a:rPr>
              <a:t>t-</a:t>
            </a:r>
            <a:r>
              <a:rPr lang="en-US" altLang="zh-CN" baseline="-25000" dirty="0" smtClean="0">
                <a:cs typeface="Calibri" pitchFamily="34" charset="0"/>
              </a:rPr>
              <a:t>1</a:t>
            </a:r>
            <a:r>
              <a:rPr lang="en-US" altLang="zh-CN" i="1" dirty="0" smtClean="0">
                <a:cs typeface="Calibri" pitchFamily="34" charset="0"/>
              </a:rPr>
              <a:t>n</a:t>
            </a:r>
            <a:r>
              <a:rPr lang="en-US" altLang="zh-CN" i="1" baseline="30000" dirty="0" smtClean="0">
                <a:cs typeface="Calibri" pitchFamily="34" charset="0"/>
              </a:rPr>
              <a:t>t-</a:t>
            </a:r>
            <a:r>
              <a:rPr lang="en-US" altLang="zh-CN" baseline="30000" dirty="0" smtClean="0">
                <a:cs typeface="Calibri" pitchFamily="34" charset="0"/>
              </a:rPr>
              <a:t>1</a:t>
            </a:r>
            <a:r>
              <a:rPr lang="en-US" altLang="zh-CN" i="1" baseline="30000" dirty="0" smtClean="0">
                <a:cs typeface="Calibri" pitchFamily="34" charset="0"/>
              </a:rPr>
              <a:t> </a:t>
            </a:r>
            <a:r>
              <a:rPr lang="en-US" altLang="zh-CN" dirty="0" smtClean="0">
                <a:cs typeface="Calibri" pitchFamily="34" charset="0"/>
              </a:rPr>
              <a:t>+…+ </a:t>
            </a:r>
            <a:r>
              <a:rPr lang="en-US" altLang="zh-CN" i="1" dirty="0" smtClean="0">
                <a:cs typeface="Calibri" pitchFamily="34" charset="0"/>
              </a:rPr>
              <a:t>p</a:t>
            </a:r>
            <a:r>
              <a:rPr lang="en-US" altLang="zh-CN" baseline="-25000" dirty="0" smtClean="0">
                <a:cs typeface="Calibri" pitchFamily="34" charset="0"/>
              </a:rPr>
              <a:t>1</a:t>
            </a:r>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i="1" baseline="-25000" dirty="0" smtClean="0">
                <a:cs typeface="Calibri" pitchFamily="34" charset="0"/>
              </a:rPr>
              <a:t>0</a:t>
            </a:r>
            <a:r>
              <a:rPr lang="en-US" altLang="zh-CN" dirty="0" smtClean="0">
                <a:cs typeface="Calibri" pitchFamily="34" charset="0"/>
              </a:rPr>
              <a:t>) </a:t>
            </a:r>
            <a:r>
              <a:rPr lang="en-US" altLang="zh-CN" i="1" dirty="0" err="1" smtClean="0">
                <a:cs typeface="Calibri" pitchFamily="34" charset="0"/>
              </a:rPr>
              <a:t>s</a:t>
            </a:r>
            <a:r>
              <a:rPr lang="en-US" altLang="zh-CN" i="1" baseline="30000" dirty="0" err="1" smtClean="0">
                <a:cs typeface="Calibri" pitchFamily="34" charset="0"/>
              </a:rPr>
              <a:t>n</a:t>
            </a:r>
            <a:endParaRPr lang="en-US" altLang="zh-CN" dirty="0" smtClean="0">
              <a:cs typeface="Calibri" pitchFamily="34" charset="0"/>
            </a:endParaRPr>
          </a:p>
          <a:p>
            <a:pPr marL="609600" indent="-609600" eaLnBrk="1" hangingPunct="1">
              <a:buFontTx/>
              <a:buNone/>
            </a:pPr>
            <a:r>
              <a:rPr lang="en-US" altLang="zh-CN" dirty="0" smtClean="0">
                <a:cs typeface="Calibri" pitchFamily="34" charset="0"/>
              </a:rPr>
              <a:t>(2) 	If </a:t>
            </a:r>
            <a:r>
              <a:rPr lang="en-US" altLang="zh-CN" i="1" dirty="0" smtClean="0">
                <a:cs typeface="Calibri" pitchFamily="34" charset="0"/>
              </a:rPr>
              <a:t>s</a:t>
            </a:r>
            <a:r>
              <a:rPr lang="en-US" altLang="zh-CN" dirty="0" smtClean="0">
                <a:cs typeface="Calibri" pitchFamily="34" charset="0"/>
              </a:rPr>
              <a:t> is a characteristic root with multiplicity </a:t>
            </a:r>
            <a:r>
              <a:rPr lang="en-US" altLang="zh-CN" i="1" dirty="0" smtClean="0">
                <a:cs typeface="Calibri" pitchFamily="34" charset="0"/>
              </a:rPr>
              <a:t>m</a:t>
            </a:r>
            <a:r>
              <a:rPr lang="en-US" altLang="zh-CN" dirty="0" smtClean="0">
                <a:cs typeface="Calibri" pitchFamily="34" charset="0"/>
              </a:rPr>
              <a:t>, then there is a particular solution of the form</a:t>
            </a:r>
          </a:p>
          <a:p>
            <a:pPr marL="609600" indent="-609600" algn="ctr" eaLnBrk="1" hangingPunct="1">
              <a:buFontTx/>
              <a:buNone/>
            </a:pPr>
            <a:r>
              <a:rPr lang="en-US" altLang="zh-CN" dirty="0" smtClean="0">
                <a:cs typeface="Calibri" pitchFamily="34" charset="0"/>
              </a:rPr>
              <a:t>       </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 </a:t>
            </a:r>
            <a:r>
              <a:rPr lang="en-US" altLang="zh-CN" baseline="30000" dirty="0" smtClean="0">
                <a:cs typeface="Calibri" pitchFamily="34" charset="0"/>
              </a:rPr>
              <a:t>(</a:t>
            </a:r>
            <a:r>
              <a:rPr lang="en-US" altLang="zh-CN" i="1" baseline="30000" dirty="0" smtClean="0">
                <a:cs typeface="Calibri" pitchFamily="34" charset="0"/>
              </a:rPr>
              <a:t>p</a:t>
            </a:r>
            <a:r>
              <a:rPr lang="en-US" altLang="zh-CN" baseline="30000" dirty="0" smtClean="0">
                <a:cs typeface="Calibri" pitchFamily="34" charset="0"/>
              </a:rPr>
              <a:t>) </a:t>
            </a:r>
            <a:r>
              <a:rPr lang="en-US" altLang="zh-CN" dirty="0" smtClean="0">
                <a:cs typeface="Calibri" pitchFamily="34" charset="0"/>
              </a:rPr>
              <a:t>=</a:t>
            </a:r>
            <a:r>
              <a:rPr lang="en-US" altLang="zh-CN" i="1" dirty="0" smtClean="0">
                <a:cs typeface="Calibri" pitchFamily="34" charset="0"/>
              </a:rPr>
              <a:t>n</a:t>
            </a:r>
            <a:r>
              <a:rPr lang="en-US" altLang="zh-CN" i="1" baseline="30000" dirty="0" smtClean="0">
                <a:cs typeface="Calibri" pitchFamily="34" charset="0"/>
              </a:rPr>
              <a:t>m </a:t>
            </a:r>
            <a:r>
              <a:rPr lang="en-US" altLang="zh-CN" dirty="0" smtClean="0">
                <a:cs typeface="Calibri" pitchFamily="34" charset="0"/>
              </a:rPr>
              <a:t>(</a:t>
            </a:r>
            <a:r>
              <a:rPr lang="en-US" altLang="zh-CN" i="1" dirty="0" smtClean="0">
                <a:cs typeface="Calibri" pitchFamily="34" charset="0"/>
              </a:rPr>
              <a:t>p</a:t>
            </a:r>
            <a:r>
              <a:rPr lang="en-US" altLang="zh-CN" i="1" baseline="-25000" dirty="0" smtClean="0">
                <a:cs typeface="Calibri" pitchFamily="34" charset="0"/>
              </a:rPr>
              <a:t>t </a:t>
            </a:r>
            <a:r>
              <a:rPr lang="en-US" altLang="zh-CN" i="1" dirty="0" err="1" smtClean="0">
                <a:cs typeface="Calibri" pitchFamily="34" charset="0"/>
              </a:rPr>
              <a:t>n</a:t>
            </a:r>
            <a:r>
              <a:rPr lang="en-US" altLang="zh-CN" i="1" baseline="30000" dirty="0" err="1" smtClean="0">
                <a:cs typeface="Calibri" pitchFamily="34" charset="0"/>
              </a:rPr>
              <a:t>t</a:t>
            </a:r>
            <a:r>
              <a:rPr lang="en-US" altLang="zh-CN" i="1" dirty="0" smtClean="0">
                <a:cs typeface="Calibri" pitchFamily="34" charset="0"/>
              </a:rPr>
              <a:t>+ p</a:t>
            </a:r>
            <a:r>
              <a:rPr lang="en-US" altLang="zh-CN" i="1" baseline="-25000" dirty="0" smtClean="0">
                <a:cs typeface="Calibri" pitchFamily="34" charset="0"/>
              </a:rPr>
              <a:t>t-</a:t>
            </a:r>
            <a:r>
              <a:rPr lang="en-US" altLang="zh-CN" baseline="-25000" dirty="0" smtClean="0">
                <a:cs typeface="Calibri" pitchFamily="34" charset="0"/>
              </a:rPr>
              <a:t>1</a:t>
            </a:r>
            <a:r>
              <a:rPr lang="en-US" altLang="zh-CN" i="1" dirty="0" smtClean="0">
                <a:cs typeface="Calibri" pitchFamily="34" charset="0"/>
              </a:rPr>
              <a:t>n</a:t>
            </a:r>
            <a:r>
              <a:rPr lang="en-US" altLang="zh-CN" i="1" baseline="30000" dirty="0" smtClean="0">
                <a:cs typeface="Calibri" pitchFamily="34" charset="0"/>
              </a:rPr>
              <a:t>t-</a:t>
            </a:r>
            <a:r>
              <a:rPr lang="en-US" altLang="zh-CN" baseline="30000" dirty="0" smtClean="0">
                <a:cs typeface="Calibri" pitchFamily="34" charset="0"/>
              </a:rPr>
              <a:t>1</a:t>
            </a:r>
            <a:r>
              <a:rPr lang="en-US" altLang="zh-CN" i="1" baseline="30000" dirty="0" smtClean="0">
                <a:cs typeface="Calibri" pitchFamily="34" charset="0"/>
              </a:rPr>
              <a:t> </a:t>
            </a:r>
            <a:r>
              <a:rPr lang="en-US" altLang="zh-CN" dirty="0" smtClean="0">
                <a:cs typeface="Calibri" pitchFamily="34" charset="0"/>
              </a:rPr>
              <a:t>+…+ </a:t>
            </a:r>
            <a:r>
              <a:rPr lang="en-US" altLang="zh-CN" i="1" dirty="0" smtClean="0">
                <a:cs typeface="Calibri" pitchFamily="34" charset="0"/>
              </a:rPr>
              <a:t>p</a:t>
            </a:r>
            <a:r>
              <a:rPr lang="en-US" altLang="zh-CN" baseline="-25000" dirty="0" smtClean="0">
                <a:cs typeface="Calibri" pitchFamily="34" charset="0"/>
              </a:rPr>
              <a:t>1</a:t>
            </a:r>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i="1" baseline="-25000" dirty="0" smtClean="0">
                <a:cs typeface="Calibri" pitchFamily="34" charset="0"/>
              </a:rPr>
              <a:t>0</a:t>
            </a:r>
            <a:r>
              <a:rPr lang="en-US" altLang="zh-CN" dirty="0" smtClean="0">
                <a:cs typeface="Calibri" pitchFamily="34" charset="0"/>
              </a:rPr>
              <a:t>) </a:t>
            </a:r>
            <a:r>
              <a:rPr lang="en-US" altLang="zh-CN" i="1" dirty="0" err="1" smtClean="0">
                <a:cs typeface="Calibri" pitchFamily="34" charset="0"/>
              </a:rPr>
              <a:t>s</a:t>
            </a:r>
            <a:r>
              <a:rPr lang="en-US" altLang="zh-CN" i="1" baseline="30000" dirty="0" err="1" smtClean="0">
                <a:cs typeface="Calibri" pitchFamily="34" charset="0"/>
              </a:rPr>
              <a:t>n</a:t>
            </a:r>
            <a:endParaRPr lang="en-US" altLang="zh-CN" i="1" baseline="30000" dirty="0" smtClean="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p:cTn id="7" dur="500" fill="hold"/>
                                        <p:tgtEl>
                                          <p:spTgt spid="7577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577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p:cTn id="13" dur="500" fill="hold"/>
                                        <p:tgtEl>
                                          <p:spTgt spid="75779">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5779">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anim calcmode="lin" valueType="num">
                                      <p:cBhvr>
                                        <p:cTn id="19" dur="500" fill="hold"/>
                                        <p:tgtEl>
                                          <p:spTgt spid="75779">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5779">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75779">
                                            <p:txEl>
                                              <p:pRg st="3" end="3"/>
                                            </p:txEl>
                                          </p:spTgt>
                                        </p:tgtEl>
                                        <p:attrNameLst>
                                          <p:attrName>style.visibility</p:attrName>
                                        </p:attrNameLst>
                                      </p:cBhvr>
                                      <p:to>
                                        <p:strVal val="visible"/>
                                      </p:to>
                                    </p:set>
                                    <p:anim calcmode="lin" valueType="num">
                                      <p:cBhvr>
                                        <p:cTn id="25" dur="500" fill="hold"/>
                                        <p:tgtEl>
                                          <p:spTgt spid="75779">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5779">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75779">
                                            <p:txEl>
                                              <p:pRg st="4" end="4"/>
                                            </p:txEl>
                                          </p:spTgt>
                                        </p:tgtEl>
                                        <p:attrNameLst>
                                          <p:attrName>style.visibility</p:attrName>
                                        </p:attrNameLst>
                                      </p:cBhvr>
                                      <p:to>
                                        <p:strVal val="visible"/>
                                      </p:to>
                                    </p:set>
                                    <p:anim calcmode="lin" valueType="num">
                                      <p:cBhvr>
                                        <p:cTn id="31" dur="500" fill="hold"/>
                                        <p:tgtEl>
                                          <p:spTgt spid="7577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5779">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75779">
                                            <p:txEl>
                                              <p:pRg st="5" end="5"/>
                                            </p:txEl>
                                          </p:spTgt>
                                        </p:tgtEl>
                                        <p:attrNameLst>
                                          <p:attrName>style.visibility</p:attrName>
                                        </p:attrNameLst>
                                      </p:cBhvr>
                                      <p:to>
                                        <p:strVal val="visible"/>
                                      </p:to>
                                    </p:set>
                                    <p:anim calcmode="lin" valueType="num">
                                      <p:cBhvr>
                                        <p:cTn id="37" dur="500" fill="hold"/>
                                        <p:tgtEl>
                                          <p:spTgt spid="75779">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5779">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75779">
                                            <p:txEl>
                                              <p:pRg st="6" end="6"/>
                                            </p:txEl>
                                          </p:spTgt>
                                        </p:tgtEl>
                                        <p:attrNameLst>
                                          <p:attrName>style.visibility</p:attrName>
                                        </p:attrNameLst>
                                      </p:cBhvr>
                                      <p:to>
                                        <p:strVal val="visible"/>
                                      </p:to>
                                    </p:set>
                                    <p:anim calcmode="lin" valueType="num">
                                      <p:cBhvr>
                                        <p:cTn id="43" dur="500" fill="hold"/>
                                        <p:tgtEl>
                                          <p:spTgt spid="75779">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75779">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5779">
                                            <p:txEl>
                                              <p:pRg st="7" end="7"/>
                                            </p:txEl>
                                          </p:spTgt>
                                        </p:tgtEl>
                                        <p:attrNameLst>
                                          <p:attrName>style.visibility</p:attrName>
                                        </p:attrNameLst>
                                      </p:cBhvr>
                                      <p:to>
                                        <p:strVal val="visible"/>
                                      </p:to>
                                    </p:set>
                                    <p:anim calcmode="lin" valueType="num">
                                      <p:cBhvr>
                                        <p:cTn id="49" dur="500" fill="hold"/>
                                        <p:tgtEl>
                                          <p:spTgt spid="75779">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75779">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75779">
                                            <p:txEl>
                                              <p:pRg st="8" end="8"/>
                                            </p:txEl>
                                          </p:spTgt>
                                        </p:tgtEl>
                                        <p:attrNameLst>
                                          <p:attrName>style.visibility</p:attrName>
                                        </p:attrNameLst>
                                      </p:cBhvr>
                                      <p:to>
                                        <p:strVal val="visible"/>
                                      </p:to>
                                    </p:set>
                                    <p:anim calcmode="lin" valueType="num">
                                      <p:cBhvr>
                                        <p:cTn id="55" dur="500" fill="hold"/>
                                        <p:tgtEl>
                                          <p:spTgt spid="75779">
                                            <p:txEl>
                                              <p:pRg st="8" end="8"/>
                                            </p:txEl>
                                          </p:spTgt>
                                        </p:tgtEl>
                                        <p:attrNameLst>
                                          <p:attrName>ppt_w</p:attrName>
                                        </p:attrNameLst>
                                      </p:cBhvr>
                                      <p:tavLst>
                                        <p:tav tm="0">
                                          <p:val>
                                            <p:fltVal val="0"/>
                                          </p:val>
                                        </p:tav>
                                        <p:tav tm="100000">
                                          <p:val>
                                            <p:strVal val="#ppt_w"/>
                                          </p:val>
                                        </p:tav>
                                      </p:tavLst>
                                    </p:anim>
                                    <p:anim calcmode="lin" valueType="num">
                                      <p:cBhvr>
                                        <p:cTn id="56" dur="500" fill="hold"/>
                                        <p:tgtEl>
                                          <p:spTgt spid="75779">
                                            <p:txEl>
                                              <p:pRg st="8" end="8"/>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Linear </a:t>
            </a:r>
            <a:r>
              <a:rPr lang="en-US" altLang="zh-CN" dirty="0" err="1" smtClean="0">
                <a:cs typeface="Calibri" pitchFamily="34" charset="0"/>
              </a:rPr>
              <a:t>Nonhomogeneous</a:t>
            </a:r>
            <a:r>
              <a:rPr lang="en-US" altLang="zh-CN" dirty="0" smtClean="0">
                <a:cs typeface="Calibri" pitchFamily="34" charset="0"/>
              </a:rPr>
              <a:t> Recurrence Relations with Constant Coefficients</a:t>
            </a:r>
            <a:endParaRPr lang="en-US" dirty="0"/>
          </a:p>
        </p:txBody>
      </p:sp>
      <p:sp>
        <p:nvSpPr>
          <p:cNvPr id="76803" name="Rectangle 3"/>
          <p:cNvSpPr>
            <a:spLocks noGrp="1" noChangeArrowheads="1"/>
          </p:cNvSpPr>
          <p:nvPr>
            <p:ph idx="1"/>
          </p:nvPr>
        </p:nvSpPr>
        <p:spPr/>
        <p:txBody>
          <a:bodyPr>
            <a:normAutofit fontScale="85000" lnSpcReduction="10000"/>
          </a:bodyPr>
          <a:lstStyle/>
          <a:p>
            <a:pPr marL="609600" indent="-609600" eaLnBrk="1" hangingPunct="1"/>
            <a:r>
              <a:rPr lang="en-US" altLang="zh-CN" b="1" dirty="0" smtClean="0">
                <a:cs typeface="Calibri" pitchFamily="34" charset="0"/>
              </a:rPr>
              <a:t>Example7</a:t>
            </a:r>
            <a:r>
              <a:rPr lang="en-US" altLang="zh-CN" dirty="0" smtClean="0">
                <a:cs typeface="Calibri" pitchFamily="34" charset="0"/>
              </a:rPr>
              <a:t>: what is the solution of the linear </a:t>
            </a:r>
            <a:r>
              <a:rPr lang="en-US" altLang="zh-CN" dirty="0" err="1" smtClean="0">
                <a:cs typeface="Calibri" pitchFamily="34" charset="0"/>
              </a:rPr>
              <a:t>nonhomogeneous</a:t>
            </a:r>
            <a:r>
              <a:rPr lang="en-US" altLang="zh-CN" dirty="0" smtClean="0">
                <a:cs typeface="Calibri" pitchFamily="34" charset="0"/>
              </a:rPr>
              <a:t> relation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 </a:t>
            </a:r>
            <a:r>
              <a:rPr lang="en-US" altLang="zh-CN" dirty="0" smtClean="0">
                <a:cs typeface="Calibri" pitchFamily="34" charset="0"/>
              </a:rPr>
              <a:t>6</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9</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 </a:t>
            </a:r>
            <a:r>
              <a:rPr lang="en-US" altLang="zh-CN" i="1" dirty="0" smtClean="0">
                <a:cs typeface="Calibri" pitchFamily="34" charset="0"/>
              </a:rPr>
              <a:t>F</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a:t>
            </a:r>
          </a:p>
          <a:p>
            <a:pPr marL="609600" indent="-609600" eaLnBrk="1" hangingPunct="1">
              <a:buFontTx/>
              <a:buNone/>
            </a:pPr>
            <a:r>
              <a:rPr lang="en-US" altLang="zh-CN" dirty="0" smtClean="0">
                <a:cs typeface="Calibri" pitchFamily="34" charset="0"/>
              </a:rPr>
              <a:t>	(1) </a:t>
            </a:r>
            <a:r>
              <a:rPr lang="en-US" altLang="zh-CN" i="1" dirty="0" smtClean="0">
                <a:cs typeface="Calibri" pitchFamily="34" charset="0"/>
              </a:rPr>
              <a:t>F</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n</a:t>
            </a:r>
            <a:r>
              <a:rPr lang="en-US" altLang="zh-CN" baseline="30000" dirty="0" smtClean="0">
                <a:cs typeface="Calibri" pitchFamily="34" charset="0"/>
              </a:rPr>
              <a:t>2 </a:t>
            </a:r>
            <a:r>
              <a:rPr lang="en-US" altLang="zh-CN" dirty="0" smtClean="0">
                <a:cs typeface="Calibri" pitchFamily="34" charset="0"/>
              </a:rPr>
              <a:t>2</a:t>
            </a:r>
            <a:r>
              <a:rPr lang="en-US" altLang="zh-CN" i="1" baseline="30000" dirty="0" smtClean="0">
                <a:cs typeface="Calibri" pitchFamily="34" charset="0"/>
              </a:rPr>
              <a:t>n</a:t>
            </a:r>
            <a:r>
              <a:rPr lang="en-US" altLang="zh-CN" dirty="0" smtClean="0">
                <a:cs typeface="Calibri" pitchFamily="34" charset="0"/>
              </a:rPr>
              <a:t>         (2) </a:t>
            </a:r>
            <a:r>
              <a:rPr lang="en-US" altLang="zh-CN" i="1" dirty="0" smtClean="0">
                <a:cs typeface="Calibri" pitchFamily="34" charset="0"/>
              </a:rPr>
              <a:t>F</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)=3</a:t>
            </a:r>
            <a:r>
              <a:rPr lang="en-US" altLang="zh-CN" i="1" baseline="30000" dirty="0" smtClean="0">
                <a:cs typeface="Calibri" pitchFamily="34" charset="0"/>
              </a:rPr>
              <a:t>n</a:t>
            </a:r>
            <a:r>
              <a:rPr lang="en-US" altLang="zh-CN" dirty="0" smtClean="0">
                <a:cs typeface="Calibri" pitchFamily="34" charset="0"/>
              </a:rPr>
              <a:t>    (3) </a:t>
            </a:r>
            <a:r>
              <a:rPr lang="en-US" altLang="zh-CN" i="1" dirty="0" smtClean="0">
                <a:cs typeface="Calibri" pitchFamily="34" charset="0"/>
              </a:rPr>
              <a:t>F</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n</a:t>
            </a:r>
            <a:r>
              <a:rPr lang="en-US" altLang="zh-CN" baseline="30000" dirty="0" smtClean="0">
                <a:cs typeface="Calibri" pitchFamily="34" charset="0"/>
              </a:rPr>
              <a:t>3</a:t>
            </a:r>
            <a:r>
              <a:rPr lang="en-US" altLang="zh-CN" dirty="0" smtClean="0">
                <a:cs typeface="Calibri" pitchFamily="34" charset="0"/>
              </a:rPr>
              <a:t> </a:t>
            </a:r>
          </a:p>
          <a:p>
            <a:pPr marL="609600" indent="-609600" eaLnBrk="1" hangingPunct="1">
              <a:buFontTx/>
              <a:buAutoNum type="arabicParenBoth"/>
            </a:pPr>
            <a:r>
              <a:rPr lang="en-US" altLang="zh-CN" b="1" dirty="0" smtClean="0">
                <a:cs typeface="Calibri" pitchFamily="34" charset="0"/>
              </a:rPr>
              <a:t>Solution</a:t>
            </a:r>
            <a:r>
              <a:rPr lang="en-US" altLang="zh-CN" dirty="0" smtClean="0">
                <a:cs typeface="Calibri" pitchFamily="34" charset="0"/>
              </a:rPr>
              <a:t>: </a:t>
            </a:r>
          </a:p>
          <a:p>
            <a:pPr marL="609600" indent="-609600" eaLnBrk="1" hangingPunct="1">
              <a:buNone/>
            </a:pPr>
            <a:r>
              <a:rPr lang="en-US" altLang="zh-CN" dirty="0" smtClean="0">
                <a:cs typeface="Calibri" pitchFamily="34" charset="0"/>
              </a:rPr>
              <a:t>	Let </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 </a:t>
            </a:r>
            <a:r>
              <a:rPr lang="en-US" altLang="zh-CN" baseline="30000" dirty="0" smtClean="0">
                <a:cs typeface="Calibri" pitchFamily="34" charset="0"/>
              </a:rPr>
              <a:t>(</a:t>
            </a:r>
            <a:r>
              <a:rPr lang="en-US" altLang="zh-CN" i="1" baseline="30000" dirty="0" smtClean="0">
                <a:cs typeface="Calibri" pitchFamily="34" charset="0"/>
              </a:rPr>
              <a:t>p</a:t>
            </a:r>
            <a:r>
              <a:rPr lang="en-US" altLang="zh-CN" baseline="30000" dirty="0" smtClean="0">
                <a:cs typeface="Calibri" pitchFamily="34" charset="0"/>
              </a:rPr>
              <a:t>) </a:t>
            </a:r>
            <a:r>
              <a:rPr lang="en-US" altLang="zh-CN" dirty="0" smtClean="0">
                <a:cs typeface="Calibri" pitchFamily="34" charset="0"/>
              </a:rPr>
              <a:t>=(</a:t>
            </a:r>
            <a:r>
              <a:rPr lang="en-US" altLang="zh-CN" i="1" dirty="0" smtClean="0">
                <a:cs typeface="Calibri" pitchFamily="34" charset="0"/>
              </a:rPr>
              <a:t>p</a:t>
            </a:r>
            <a:r>
              <a:rPr lang="en-US" altLang="zh-CN" baseline="-25000" dirty="0" smtClean="0">
                <a:cs typeface="Calibri" pitchFamily="34" charset="0"/>
              </a:rPr>
              <a:t>2</a:t>
            </a:r>
            <a:r>
              <a:rPr lang="en-US" altLang="zh-CN" baseline="30000" dirty="0" smtClean="0">
                <a:cs typeface="Calibri" pitchFamily="34" charset="0"/>
              </a:rPr>
              <a:t> </a:t>
            </a:r>
            <a:r>
              <a:rPr lang="en-US" altLang="zh-CN" i="1" dirty="0" smtClean="0">
                <a:cs typeface="Calibri" pitchFamily="34" charset="0"/>
              </a:rPr>
              <a:t>n</a:t>
            </a:r>
            <a:r>
              <a:rPr lang="en-US" altLang="zh-CN" baseline="30000" dirty="0" smtClean="0">
                <a:cs typeface="Calibri" pitchFamily="34" charset="0"/>
              </a:rPr>
              <a:t>2</a:t>
            </a:r>
            <a:r>
              <a:rPr lang="en-US" altLang="zh-CN" dirty="0" smtClean="0">
                <a:cs typeface="Calibri" pitchFamily="34" charset="0"/>
              </a:rPr>
              <a:t> +</a:t>
            </a:r>
            <a:r>
              <a:rPr lang="en-US" altLang="zh-CN" i="1" dirty="0" smtClean="0">
                <a:cs typeface="Calibri" pitchFamily="34" charset="0"/>
              </a:rPr>
              <a:t>p</a:t>
            </a:r>
            <a:r>
              <a:rPr lang="en-US" altLang="zh-CN" baseline="-25000" dirty="0" smtClean="0">
                <a:cs typeface="Calibri" pitchFamily="34" charset="0"/>
              </a:rPr>
              <a:t>1</a:t>
            </a:r>
            <a:r>
              <a:rPr lang="en-US" altLang="zh-CN" i="1" dirty="0" smtClean="0">
                <a:cs typeface="Calibri" pitchFamily="34" charset="0"/>
              </a:rPr>
              <a:t> n+ p</a:t>
            </a:r>
            <a:r>
              <a:rPr lang="en-US" altLang="zh-CN" baseline="-25000" dirty="0" smtClean="0">
                <a:cs typeface="Calibri" pitchFamily="34" charset="0"/>
              </a:rPr>
              <a:t>0</a:t>
            </a:r>
            <a:r>
              <a:rPr lang="en-US" altLang="zh-CN" dirty="0" smtClean="0">
                <a:cs typeface="Calibri" pitchFamily="34" charset="0"/>
              </a:rPr>
              <a:t>) 2</a:t>
            </a:r>
            <a:r>
              <a:rPr lang="en-US" altLang="zh-CN" i="1" baseline="30000" dirty="0" smtClean="0">
                <a:cs typeface="Calibri" pitchFamily="34" charset="0"/>
              </a:rPr>
              <a:t>n  </a:t>
            </a:r>
            <a:r>
              <a:rPr lang="en-US" altLang="zh-CN" i="1" dirty="0" smtClean="0">
                <a:cs typeface="Calibri" pitchFamily="34" charset="0"/>
              </a:rPr>
              <a:t>.</a:t>
            </a:r>
            <a:r>
              <a:rPr lang="en-US" altLang="zh-CN" dirty="0" smtClean="0">
                <a:cs typeface="Calibri" pitchFamily="34" charset="0"/>
              </a:rPr>
              <a:t>Then </a:t>
            </a:r>
            <a:endParaRPr lang="en-US" altLang="zh-CN" i="1" baseline="30000" dirty="0" smtClean="0">
              <a:cs typeface="Calibri" pitchFamily="34" charset="0"/>
            </a:endParaRPr>
          </a:p>
          <a:p>
            <a:pPr marL="609600" indent="-609600" algn="ctr" eaLnBrk="1" hangingPunct="1">
              <a:buFontTx/>
              <a:buNone/>
            </a:pPr>
            <a:r>
              <a:rPr lang="en-US" altLang="zh-CN" dirty="0" smtClean="0">
                <a:cs typeface="Calibri" pitchFamily="34" charset="0"/>
              </a:rPr>
              <a:t>	(</a:t>
            </a:r>
            <a:r>
              <a:rPr lang="en-US" altLang="zh-CN" i="1" dirty="0" smtClean="0">
                <a:cs typeface="Calibri" pitchFamily="34" charset="0"/>
              </a:rPr>
              <a:t>p</a:t>
            </a:r>
            <a:r>
              <a:rPr lang="en-US" altLang="zh-CN" baseline="-25000" dirty="0" smtClean="0">
                <a:cs typeface="Calibri" pitchFamily="34" charset="0"/>
              </a:rPr>
              <a:t>2</a:t>
            </a:r>
            <a:r>
              <a:rPr lang="en-US" altLang="zh-CN" baseline="30000" dirty="0" smtClean="0">
                <a:cs typeface="Calibri" pitchFamily="34" charset="0"/>
              </a:rPr>
              <a:t> </a:t>
            </a:r>
            <a:r>
              <a:rPr lang="en-US" altLang="zh-CN" i="1" dirty="0" smtClean="0">
                <a:cs typeface="Calibri" pitchFamily="34" charset="0"/>
              </a:rPr>
              <a:t>n</a:t>
            </a:r>
            <a:r>
              <a:rPr lang="en-US" altLang="zh-CN" baseline="30000" dirty="0" smtClean="0">
                <a:cs typeface="Calibri" pitchFamily="34" charset="0"/>
              </a:rPr>
              <a:t>2</a:t>
            </a:r>
            <a:r>
              <a:rPr lang="en-US" altLang="zh-CN" dirty="0" smtClean="0">
                <a:cs typeface="Calibri" pitchFamily="34" charset="0"/>
              </a:rPr>
              <a:t> +</a:t>
            </a:r>
            <a:r>
              <a:rPr lang="en-US" altLang="zh-CN" i="1" dirty="0" smtClean="0">
                <a:cs typeface="Calibri" pitchFamily="34" charset="0"/>
              </a:rPr>
              <a:t>p</a:t>
            </a:r>
            <a:r>
              <a:rPr lang="en-US" altLang="zh-CN" baseline="-25000" dirty="0" smtClean="0">
                <a:cs typeface="Calibri" pitchFamily="34" charset="0"/>
              </a:rPr>
              <a:t>1</a:t>
            </a:r>
            <a:r>
              <a:rPr lang="en-US" altLang="zh-CN" i="1" dirty="0" smtClean="0">
                <a:cs typeface="Calibri" pitchFamily="34" charset="0"/>
              </a:rPr>
              <a:t> n+ p</a:t>
            </a:r>
            <a:r>
              <a:rPr lang="en-US" altLang="zh-CN" baseline="-25000" dirty="0" smtClean="0">
                <a:cs typeface="Calibri" pitchFamily="34" charset="0"/>
              </a:rPr>
              <a:t>0</a:t>
            </a:r>
            <a:r>
              <a:rPr lang="en-US" altLang="zh-CN" dirty="0" smtClean="0">
                <a:cs typeface="Calibri" pitchFamily="34" charset="0"/>
              </a:rPr>
              <a:t>) 2</a:t>
            </a:r>
            <a:r>
              <a:rPr lang="en-US" altLang="zh-CN" i="1" baseline="30000" dirty="0" smtClean="0">
                <a:cs typeface="Calibri" pitchFamily="34" charset="0"/>
              </a:rPr>
              <a:t>n</a:t>
            </a:r>
            <a:r>
              <a:rPr lang="en-US" altLang="zh-CN" dirty="0" smtClean="0">
                <a:cs typeface="Calibri" pitchFamily="34" charset="0"/>
              </a:rPr>
              <a:t>= 6(</a:t>
            </a:r>
            <a:r>
              <a:rPr lang="en-US" altLang="zh-CN" i="1" dirty="0" smtClean="0">
                <a:cs typeface="Calibri" pitchFamily="34" charset="0"/>
              </a:rPr>
              <a:t>p</a:t>
            </a:r>
            <a:r>
              <a:rPr lang="en-US" altLang="zh-CN" baseline="-25000" dirty="0" smtClean="0">
                <a:cs typeface="Calibri" pitchFamily="34" charset="0"/>
              </a:rPr>
              <a:t>2</a:t>
            </a:r>
            <a:r>
              <a:rPr lang="en-US" altLang="zh-CN" baseline="30000" dirty="0" smtClean="0">
                <a:cs typeface="Calibri" pitchFamily="34" charset="0"/>
              </a:rPr>
              <a:t> </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1)</a:t>
            </a:r>
            <a:r>
              <a:rPr lang="en-US" altLang="zh-CN" baseline="30000" dirty="0" smtClean="0">
                <a:cs typeface="Calibri" pitchFamily="34" charset="0"/>
              </a:rPr>
              <a:t>2</a:t>
            </a:r>
            <a:r>
              <a:rPr lang="en-US" altLang="zh-CN" dirty="0" smtClean="0">
                <a:cs typeface="Calibri" pitchFamily="34" charset="0"/>
              </a:rPr>
              <a:t> +</a:t>
            </a:r>
            <a:r>
              <a:rPr lang="en-US" altLang="zh-CN" i="1" dirty="0" smtClean="0">
                <a:cs typeface="Calibri" pitchFamily="34" charset="0"/>
              </a:rPr>
              <a:t>p</a:t>
            </a:r>
            <a:r>
              <a:rPr lang="en-US" altLang="zh-CN" baseline="-25000" dirty="0" smtClean="0">
                <a:cs typeface="Calibri" pitchFamily="34" charset="0"/>
              </a:rPr>
              <a:t>1</a:t>
            </a:r>
            <a:r>
              <a:rPr lang="en-US" altLang="zh-CN" i="1" dirty="0" smtClean="0">
                <a:cs typeface="Calibri" pitchFamily="34" charset="0"/>
              </a:rPr>
              <a:t> </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1)+</a:t>
            </a:r>
            <a:r>
              <a:rPr lang="en-US" altLang="zh-CN" i="1" dirty="0" smtClean="0">
                <a:cs typeface="Calibri" pitchFamily="34" charset="0"/>
              </a:rPr>
              <a:t> p</a:t>
            </a:r>
            <a:r>
              <a:rPr lang="en-US" altLang="zh-CN" baseline="-25000" dirty="0" smtClean="0">
                <a:cs typeface="Calibri" pitchFamily="34" charset="0"/>
              </a:rPr>
              <a:t>0</a:t>
            </a:r>
            <a:r>
              <a:rPr lang="en-US" altLang="zh-CN" dirty="0" smtClean="0">
                <a:cs typeface="Calibri" pitchFamily="34" charset="0"/>
              </a:rPr>
              <a:t>) 2</a:t>
            </a:r>
            <a:r>
              <a:rPr lang="en-US" altLang="zh-CN" i="1" baseline="30000" dirty="0" smtClean="0">
                <a:cs typeface="Calibri" pitchFamily="34" charset="0"/>
              </a:rPr>
              <a:t>n-</a:t>
            </a:r>
            <a:r>
              <a:rPr lang="en-US" altLang="zh-CN" baseline="30000" dirty="0" smtClean="0">
                <a:cs typeface="Calibri" pitchFamily="34" charset="0"/>
              </a:rPr>
              <a:t>1	</a:t>
            </a:r>
            <a:r>
              <a:rPr lang="en-US" altLang="zh-CN" i="1" dirty="0" smtClean="0">
                <a:cs typeface="Calibri" pitchFamily="34" charset="0"/>
              </a:rPr>
              <a:t>-</a:t>
            </a:r>
            <a:r>
              <a:rPr lang="en-US" altLang="zh-CN" dirty="0" smtClean="0">
                <a:cs typeface="Calibri" pitchFamily="34" charset="0"/>
              </a:rPr>
              <a:t> 9(</a:t>
            </a:r>
            <a:r>
              <a:rPr lang="en-US" altLang="zh-CN" i="1" dirty="0" smtClean="0">
                <a:cs typeface="Calibri" pitchFamily="34" charset="0"/>
              </a:rPr>
              <a:t>p</a:t>
            </a:r>
            <a:r>
              <a:rPr lang="en-US" altLang="zh-CN" baseline="-25000" dirty="0" smtClean="0">
                <a:cs typeface="Calibri" pitchFamily="34" charset="0"/>
              </a:rPr>
              <a:t>2</a:t>
            </a:r>
            <a:r>
              <a:rPr lang="en-US" altLang="zh-CN" baseline="30000" dirty="0" smtClean="0">
                <a:cs typeface="Calibri" pitchFamily="34" charset="0"/>
              </a:rPr>
              <a:t> </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2)</a:t>
            </a:r>
            <a:r>
              <a:rPr lang="en-US" altLang="zh-CN" baseline="30000" dirty="0" smtClean="0">
                <a:cs typeface="Calibri" pitchFamily="34" charset="0"/>
              </a:rPr>
              <a:t>2</a:t>
            </a:r>
            <a:r>
              <a:rPr lang="en-US" altLang="zh-CN" dirty="0" smtClean="0">
                <a:cs typeface="Calibri" pitchFamily="34" charset="0"/>
              </a:rPr>
              <a:t> +</a:t>
            </a:r>
            <a:r>
              <a:rPr lang="en-US" altLang="zh-CN" i="1" dirty="0" smtClean="0">
                <a:cs typeface="Calibri" pitchFamily="34" charset="0"/>
              </a:rPr>
              <a:t>p</a:t>
            </a:r>
            <a:r>
              <a:rPr lang="en-US" altLang="zh-CN" baseline="-25000" dirty="0" smtClean="0">
                <a:cs typeface="Calibri" pitchFamily="34" charset="0"/>
              </a:rPr>
              <a:t>1</a:t>
            </a:r>
            <a:r>
              <a:rPr lang="en-US" altLang="zh-CN" i="1" dirty="0" smtClean="0">
                <a:cs typeface="Calibri" pitchFamily="34" charset="0"/>
              </a:rPr>
              <a:t> </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2)+</a:t>
            </a:r>
            <a:r>
              <a:rPr lang="en-US" altLang="zh-CN" i="1" dirty="0" smtClean="0">
                <a:cs typeface="Calibri" pitchFamily="34" charset="0"/>
              </a:rPr>
              <a:t> p</a:t>
            </a:r>
            <a:r>
              <a:rPr lang="en-US" altLang="zh-CN" baseline="-25000" dirty="0" smtClean="0">
                <a:cs typeface="Calibri" pitchFamily="34" charset="0"/>
              </a:rPr>
              <a:t>0</a:t>
            </a:r>
            <a:r>
              <a:rPr lang="en-US" altLang="zh-CN" dirty="0" smtClean="0">
                <a:cs typeface="Calibri" pitchFamily="34" charset="0"/>
              </a:rPr>
              <a:t>) 2</a:t>
            </a:r>
            <a:r>
              <a:rPr lang="en-US" altLang="zh-CN" i="1" baseline="30000" dirty="0" smtClean="0">
                <a:cs typeface="Calibri" pitchFamily="34" charset="0"/>
              </a:rPr>
              <a:t>n-</a:t>
            </a:r>
            <a:r>
              <a:rPr lang="en-US" altLang="zh-CN" baseline="30000" dirty="0" smtClean="0">
                <a:cs typeface="Calibri" pitchFamily="34" charset="0"/>
              </a:rPr>
              <a:t>2 </a:t>
            </a:r>
            <a:r>
              <a:rPr lang="en-US" altLang="zh-CN" dirty="0" smtClean="0">
                <a:cs typeface="Calibri" pitchFamily="34" charset="0"/>
              </a:rPr>
              <a:t>+ </a:t>
            </a:r>
            <a:r>
              <a:rPr lang="en-US" altLang="zh-CN" i="1" dirty="0" smtClean="0">
                <a:cs typeface="Calibri" pitchFamily="34" charset="0"/>
              </a:rPr>
              <a:t>n</a:t>
            </a:r>
            <a:r>
              <a:rPr lang="en-US" altLang="zh-CN" baseline="30000" dirty="0" smtClean="0">
                <a:cs typeface="Calibri" pitchFamily="34" charset="0"/>
              </a:rPr>
              <a:t>2 </a:t>
            </a:r>
            <a:r>
              <a:rPr lang="en-US" altLang="zh-CN" dirty="0" smtClean="0">
                <a:cs typeface="Calibri" pitchFamily="34" charset="0"/>
              </a:rPr>
              <a:t>2</a:t>
            </a:r>
            <a:r>
              <a:rPr lang="en-US" altLang="zh-CN" i="1" baseline="30000" dirty="0" smtClean="0">
                <a:cs typeface="Calibri" pitchFamily="34" charset="0"/>
              </a:rPr>
              <a:t>n</a:t>
            </a:r>
            <a:r>
              <a:rPr lang="en-US" altLang="zh-CN" dirty="0" smtClean="0">
                <a:cs typeface="Calibri" pitchFamily="34" charset="0"/>
              </a:rPr>
              <a:t> </a:t>
            </a:r>
          </a:p>
          <a:p>
            <a:pPr marL="609600" indent="-609600" eaLnBrk="1" hangingPunct="1">
              <a:buFontTx/>
              <a:buNone/>
            </a:pPr>
            <a:r>
              <a:rPr lang="en-US" altLang="zh-CN" dirty="0" smtClean="0">
                <a:cs typeface="Calibri" pitchFamily="34" charset="0"/>
              </a:rPr>
              <a:t> 	we have that  </a:t>
            </a:r>
            <a:r>
              <a:rPr lang="en-US" altLang="zh-CN" i="1" dirty="0" smtClean="0">
                <a:cs typeface="Calibri" pitchFamily="34" charset="0"/>
              </a:rPr>
              <a:t>p</a:t>
            </a:r>
            <a:r>
              <a:rPr lang="en-US" altLang="zh-CN" baseline="-25000" dirty="0" smtClean="0">
                <a:cs typeface="Calibri" pitchFamily="34" charset="0"/>
              </a:rPr>
              <a:t>0</a:t>
            </a:r>
            <a:r>
              <a:rPr lang="en-US" altLang="zh-CN" dirty="0" smtClean="0">
                <a:cs typeface="Calibri" pitchFamily="34" charset="0"/>
              </a:rPr>
              <a:t>= 192     </a:t>
            </a:r>
            <a:r>
              <a:rPr lang="en-US" altLang="zh-CN" i="1" dirty="0" smtClean="0">
                <a:cs typeface="Calibri" pitchFamily="34" charset="0"/>
              </a:rPr>
              <a:t>p</a:t>
            </a:r>
            <a:r>
              <a:rPr lang="en-US" altLang="zh-CN" baseline="-25000" dirty="0" smtClean="0">
                <a:cs typeface="Calibri" pitchFamily="34" charset="0"/>
              </a:rPr>
              <a:t>1</a:t>
            </a:r>
            <a:r>
              <a:rPr lang="en-US" altLang="zh-CN" dirty="0" smtClean="0">
                <a:cs typeface="Calibri" pitchFamily="34" charset="0"/>
              </a:rPr>
              <a:t>=48      </a:t>
            </a:r>
            <a:r>
              <a:rPr lang="en-US" altLang="zh-CN" i="1" dirty="0" smtClean="0">
                <a:cs typeface="Calibri" pitchFamily="34" charset="0"/>
              </a:rPr>
              <a:t>p</a:t>
            </a:r>
            <a:r>
              <a:rPr lang="en-US" altLang="zh-CN" baseline="-25000" dirty="0" smtClean="0">
                <a:cs typeface="Calibri" pitchFamily="34" charset="0"/>
              </a:rPr>
              <a:t>2</a:t>
            </a:r>
            <a:r>
              <a:rPr lang="en-US" altLang="zh-CN" dirty="0" smtClean="0">
                <a:cs typeface="Calibri" pitchFamily="34" charset="0"/>
              </a:rPr>
              <a:t>=4    . </a:t>
            </a:r>
          </a:p>
          <a:p>
            <a:pPr marL="609600" indent="-609600" eaLnBrk="1" hangingPunct="1">
              <a:buNone/>
            </a:pPr>
            <a:r>
              <a:rPr lang="en-US" altLang="zh-CN" dirty="0" smtClean="0">
                <a:cs typeface="Calibri" pitchFamily="34" charset="0"/>
              </a:rPr>
              <a:t>	The characteristic root is </a:t>
            </a:r>
            <a:r>
              <a:rPr lang="en-US" altLang="zh-CN" i="1" dirty="0" smtClean="0">
                <a:cs typeface="Calibri" pitchFamily="34" charset="0"/>
              </a:rPr>
              <a:t>r</a:t>
            </a:r>
            <a:r>
              <a:rPr lang="en-US" altLang="zh-CN" dirty="0" smtClean="0">
                <a:cs typeface="Calibri" pitchFamily="34" charset="0"/>
              </a:rPr>
              <a:t>=3. </a:t>
            </a:r>
          </a:p>
          <a:p>
            <a:pPr marL="609600" indent="-609600" eaLnBrk="1" hangingPunct="1">
              <a:buNone/>
            </a:pPr>
            <a:r>
              <a:rPr lang="en-US" altLang="zh-CN" dirty="0" smtClean="0">
                <a:cs typeface="Calibri" pitchFamily="34" charset="0"/>
              </a:rPr>
              <a:t>	Hence </a:t>
            </a:r>
            <a:r>
              <a:rPr lang="en-US" altLang="zh-CN" i="1" dirty="0" smtClean="0">
                <a:cs typeface="Calibri" pitchFamily="34" charset="0"/>
              </a:rPr>
              <a:t>a</a:t>
            </a:r>
            <a:r>
              <a:rPr lang="en-US" altLang="zh-CN" i="1" baseline="-25000" dirty="0" smtClean="0">
                <a:cs typeface="Calibri" pitchFamily="34" charset="0"/>
              </a:rPr>
              <a:t>n</a:t>
            </a:r>
            <a:r>
              <a:rPr lang="en-US" altLang="zh-CN" dirty="0" smtClean="0">
                <a:cs typeface="Calibri" pitchFamily="34" charset="0"/>
              </a:rPr>
              <a:t>=(</a:t>
            </a:r>
            <a:r>
              <a:rPr lang="en-US" altLang="zh-CN" i="1" dirty="0" smtClean="0">
                <a:cs typeface="Calibri" pitchFamily="34" charset="0"/>
              </a:rPr>
              <a:t>b</a:t>
            </a:r>
            <a:r>
              <a:rPr lang="en-US" altLang="zh-CN" baseline="-25000" dirty="0" smtClean="0">
                <a:cs typeface="Calibri" pitchFamily="34" charset="0"/>
              </a:rPr>
              <a:t>1</a:t>
            </a:r>
            <a:r>
              <a:rPr lang="en-US" altLang="zh-CN" dirty="0" smtClean="0">
                <a:cs typeface="Calibri" pitchFamily="34" charset="0"/>
              </a:rPr>
              <a:t>+</a:t>
            </a:r>
            <a:r>
              <a:rPr lang="en-US" altLang="zh-CN" i="1" dirty="0" smtClean="0">
                <a:cs typeface="Calibri" pitchFamily="34" charset="0"/>
              </a:rPr>
              <a:t>b</a:t>
            </a:r>
            <a:r>
              <a:rPr lang="en-US" altLang="zh-CN" baseline="-25000" dirty="0" smtClean="0">
                <a:cs typeface="Calibri" pitchFamily="34" charset="0"/>
              </a:rPr>
              <a:t>2</a:t>
            </a:r>
            <a:r>
              <a:rPr lang="en-US" altLang="zh-CN" i="1" dirty="0" smtClean="0">
                <a:cs typeface="Calibri" pitchFamily="34" charset="0"/>
              </a:rPr>
              <a:t>n</a:t>
            </a:r>
            <a:r>
              <a:rPr lang="en-US" altLang="zh-CN" dirty="0" smtClean="0">
                <a:cs typeface="Calibri" pitchFamily="34" charset="0"/>
              </a:rPr>
              <a:t>)3</a:t>
            </a:r>
            <a:r>
              <a:rPr lang="en-US" altLang="zh-CN" i="1" baseline="30000" dirty="0" smtClean="0">
                <a:cs typeface="Calibri" pitchFamily="34" charset="0"/>
              </a:rPr>
              <a:t>n  </a:t>
            </a:r>
            <a:r>
              <a:rPr lang="en-US" altLang="zh-CN" dirty="0" smtClean="0">
                <a:cs typeface="Calibri" pitchFamily="34" charset="0"/>
              </a:rPr>
              <a:t>is a solution of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a:t>
            </a:r>
            <a:r>
              <a:rPr lang="en-US" altLang="zh-CN" dirty="0" smtClean="0">
                <a:cs typeface="Calibri" pitchFamily="34" charset="0"/>
              </a:rPr>
              <a:t>6</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9</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2  </a:t>
            </a:r>
            <a:r>
              <a:rPr lang="en-US" altLang="zh-CN" dirty="0" smtClean="0">
                <a:cs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p:cTn id="7" dur="500" fill="hold"/>
                                        <p:tgtEl>
                                          <p:spTgt spid="7680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680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6803">
                                            <p:txEl>
                                              <p:pRg st="1" end="1"/>
                                            </p:txEl>
                                          </p:spTgt>
                                        </p:tgtEl>
                                        <p:attrNameLst>
                                          <p:attrName>style.visibility</p:attrName>
                                        </p:attrNameLst>
                                      </p:cBhvr>
                                      <p:to>
                                        <p:strVal val="visible"/>
                                      </p:to>
                                    </p:set>
                                    <p:anim calcmode="lin" valueType="num">
                                      <p:cBhvr>
                                        <p:cTn id="13" dur="500" fill="hold"/>
                                        <p:tgtEl>
                                          <p:spTgt spid="7680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7680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76803">
                                            <p:txEl>
                                              <p:pRg st="2" end="2"/>
                                            </p:txEl>
                                          </p:spTgt>
                                        </p:tgtEl>
                                        <p:attrNameLst>
                                          <p:attrName>style.visibility</p:attrName>
                                        </p:attrNameLst>
                                      </p:cBhvr>
                                      <p:to>
                                        <p:strVal val="visible"/>
                                      </p:to>
                                    </p:set>
                                    <p:anim calcmode="lin" valueType="num">
                                      <p:cBhvr>
                                        <p:cTn id="19" dur="500" fill="hold"/>
                                        <p:tgtEl>
                                          <p:spTgt spid="7680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7680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76803">
                                            <p:txEl>
                                              <p:pRg st="3" end="3"/>
                                            </p:txEl>
                                          </p:spTgt>
                                        </p:tgtEl>
                                        <p:attrNameLst>
                                          <p:attrName>style.visibility</p:attrName>
                                        </p:attrNameLst>
                                      </p:cBhvr>
                                      <p:to>
                                        <p:strVal val="visible"/>
                                      </p:to>
                                    </p:set>
                                    <p:anim calcmode="lin" valueType="num">
                                      <p:cBhvr>
                                        <p:cTn id="25" dur="500" fill="hold"/>
                                        <p:tgtEl>
                                          <p:spTgt spid="7680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6803">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76803">
                                            <p:txEl>
                                              <p:pRg st="4" end="4"/>
                                            </p:txEl>
                                          </p:spTgt>
                                        </p:tgtEl>
                                        <p:attrNameLst>
                                          <p:attrName>style.visibility</p:attrName>
                                        </p:attrNameLst>
                                      </p:cBhvr>
                                      <p:to>
                                        <p:strVal val="visible"/>
                                      </p:to>
                                    </p:set>
                                    <p:anim calcmode="lin" valueType="num">
                                      <p:cBhvr>
                                        <p:cTn id="31" dur="500" fill="hold"/>
                                        <p:tgtEl>
                                          <p:spTgt spid="7680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76803">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grpId="0" nodeType="clickEffect">
                                  <p:stCondLst>
                                    <p:cond delay="0"/>
                                  </p:stCondLst>
                                  <p:childTnLst>
                                    <p:set>
                                      <p:cBhvr>
                                        <p:cTn id="36" dur="1" fill="hold">
                                          <p:stCondLst>
                                            <p:cond delay="0"/>
                                          </p:stCondLst>
                                        </p:cTn>
                                        <p:tgtEl>
                                          <p:spTgt spid="76803">
                                            <p:txEl>
                                              <p:pRg st="5" end="5"/>
                                            </p:txEl>
                                          </p:spTgt>
                                        </p:tgtEl>
                                        <p:attrNameLst>
                                          <p:attrName>style.visibility</p:attrName>
                                        </p:attrNameLst>
                                      </p:cBhvr>
                                      <p:to>
                                        <p:strVal val="visible"/>
                                      </p:to>
                                    </p:set>
                                    <p:anim calcmode="lin" valueType="num">
                                      <p:cBhvr>
                                        <p:cTn id="37" dur="500" fill="hold"/>
                                        <p:tgtEl>
                                          <p:spTgt spid="7680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76803">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76803">
                                            <p:txEl>
                                              <p:pRg st="6" end="6"/>
                                            </p:txEl>
                                          </p:spTgt>
                                        </p:tgtEl>
                                        <p:attrNameLst>
                                          <p:attrName>style.visibility</p:attrName>
                                        </p:attrNameLst>
                                      </p:cBhvr>
                                      <p:to>
                                        <p:strVal val="visible"/>
                                      </p:to>
                                    </p:set>
                                    <p:anim calcmode="lin" valueType="num">
                                      <p:cBhvr>
                                        <p:cTn id="43" dur="500" fill="hold"/>
                                        <p:tgtEl>
                                          <p:spTgt spid="7680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76803">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76803">
                                            <p:txEl>
                                              <p:pRg st="7" end="7"/>
                                            </p:txEl>
                                          </p:spTgt>
                                        </p:tgtEl>
                                        <p:attrNameLst>
                                          <p:attrName>style.visibility</p:attrName>
                                        </p:attrNameLst>
                                      </p:cBhvr>
                                      <p:to>
                                        <p:strVal val="visible"/>
                                      </p:to>
                                    </p:set>
                                    <p:anim calcmode="lin" valueType="num">
                                      <p:cBhvr>
                                        <p:cTn id="49" dur="500" fill="hold"/>
                                        <p:tgtEl>
                                          <p:spTgt spid="7680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76803">
                                            <p:txEl>
                                              <p:pRg st="7" end="7"/>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Solving Recurrence Relations-2</a:t>
            </a:r>
            <a:endParaRPr lang="en-US" dirty="0"/>
          </a:p>
        </p:txBody>
      </p:sp>
      <p:sp>
        <p:nvSpPr>
          <p:cNvPr id="36867" name="Rectangle 3"/>
          <p:cNvSpPr>
            <a:spLocks noGrp="1" noChangeArrowheads="1"/>
          </p:cNvSpPr>
          <p:nvPr>
            <p:ph type="body" sz="half" idx="4294967295"/>
          </p:nvPr>
        </p:nvSpPr>
        <p:spPr>
          <a:xfrm>
            <a:off x="685800" y="1600200"/>
            <a:ext cx="8001000" cy="4852988"/>
          </a:xfrm>
          <a:prstGeom prst="rect">
            <a:avLst/>
          </a:prstGeom>
        </p:spPr>
        <p:txBody>
          <a:bodyPr/>
          <a:lstStyle/>
          <a:p>
            <a:pPr eaLnBrk="1" hangingPunct="1">
              <a:lnSpc>
                <a:spcPct val="180000"/>
              </a:lnSpc>
            </a:pPr>
            <a:r>
              <a:rPr lang="en-US" altLang="zh-CN" b="1" dirty="0" smtClean="0">
                <a:cs typeface="Calibri" pitchFamily="34" charset="0"/>
              </a:rPr>
              <a:t>Definition</a:t>
            </a:r>
            <a:r>
              <a:rPr lang="en-US" altLang="zh-CN" dirty="0" smtClean="0">
                <a:cs typeface="Calibri" pitchFamily="34" charset="0"/>
              </a:rPr>
              <a:t>: The </a:t>
            </a:r>
            <a:r>
              <a:rPr lang="en-US" altLang="zh-CN" b="1" i="1" dirty="0" smtClean="0">
                <a:cs typeface="Calibri" pitchFamily="34" charset="0"/>
              </a:rPr>
              <a:t>generating function</a:t>
            </a:r>
            <a:r>
              <a:rPr lang="en-US" altLang="zh-CN" dirty="0" smtClean="0">
                <a:cs typeface="Calibri" pitchFamily="34" charset="0"/>
              </a:rPr>
              <a:t> for the sequence </a:t>
            </a:r>
            <a:r>
              <a:rPr lang="en-US" altLang="zh-CN" i="1" dirty="0" smtClean="0">
                <a:cs typeface="Calibri" pitchFamily="34" charset="0"/>
              </a:rPr>
              <a:t>a</a:t>
            </a:r>
            <a:r>
              <a:rPr lang="en-US" altLang="zh-CN" baseline="-25000" dirty="0" smtClean="0">
                <a:cs typeface="Calibri" pitchFamily="34" charset="0"/>
              </a:rPr>
              <a:t>0</a:t>
            </a:r>
            <a:r>
              <a:rPr lang="en-US" altLang="zh-CN" dirty="0" smtClean="0">
                <a:cs typeface="Calibri" pitchFamily="34" charset="0"/>
              </a:rPr>
              <a:t>,</a:t>
            </a:r>
            <a:r>
              <a:rPr lang="en-US" altLang="zh-CN" i="1" dirty="0" smtClean="0">
                <a:cs typeface="Calibri" pitchFamily="34" charset="0"/>
              </a:rPr>
              <a:t> a</a:t>
            </a:r>
            <a:r>
              <a:rPr lang="en-US" altLang="zh-CN" baseline="-25000" dirty="0" smtClean="0">
                <a:cs typeface="Calibri" pitchFamily="34" charset="0"/>
              </a:rPr>
              <a:t>1</a:t>
            </a:r>
            <a:r>
              <a:rPr lang="en-US" altLang="zh-CN" dirty="0" smtClean="0">
                <a:cs typeface="Calibri" pitchFamily="34" charset="0"/>
              </a:rPr>
              <a:t>,</a:t>
            </a:r>
            <a:r>
              <a:rPr lang="en-US" altLang="zh-CN" i="1" dirty="0" smtClean="0">
                <a:cs typeface="Calibri" pitchFamily="34" charset="0"/>
              </a:rPr>
              <a:t> </a:t>
            </a:r>
            <a:r>
              <a:rPr lang="en-US" altLang="zh-CN" dirty="0" smtClean="0">
                <a:cs typeface="Calibri" pitchFamily="34" charset="0"/>
              </a:rPr>
              <a:t>…,</a:t>
            </a:r>
            <a:r>
              <a:rPr lang="en-US" altLang="zh-CN" i="1" dirty="0" smtClean="0">
                <a:cs typeface="Calibri" pitchFamily="34" charset="0"/>
              </a:rPr>
              <a:t> </a:t>
            </a:r>
            <a:r>
              <a:rPr lang="en-US" altLang="zh-CN" i="1" dirty="0" err="1" smtClean="0">
                <a:cs typeface="Calibri" pitchFamily="34" charset="0"/>
              </a:rPr>
              <a:t>a</a:t>
            </a:r>
            <a:r>
              <a:rPr lang="en-US" altLang="zh-CN" i="1" baseline="-25000" dirty="0" err="1" smtClean="0">
                <a:cs typeface="Calibri" pitchFamily="34" charset="0"/>
              </a:rPr>
              <a:t>k</a:t>
            </a:r>
            <a:r>
              <a:rPr lang="en-US" altLang="zh-CN" dirty="0" smtClean="0">
                <a:cs typeface="Calibri" pitchFamily="34" charset="0"/>
              </a:rPr>
              <a:t>, … of real numbers is the infinite series </a:t>
            </a:r>
          </a:p>
          <a:p>
            <a:pPr algn="ctr" eaLnBrk="1" hangingPunct="1">
              <a:lnSpc>
                <a:spcPct val="180000"/>
              </a:lnSpc>
              <a:buFontTx/>
              <a:buNone/>
            </a:pPr>
            <a:r>
              <a:rPr lang="en-US" altLang="zh-CN" dirty="0" smtClean="0">
                <a:cs typeface="Calibri" pitchFamily="34" charset="0"/>
              </a:rPr>
              <a:t>   </a:t>
            </a:r>
            <a:r>
              <a:rPr lang="en-US" altLang="zh-CN" i="1" dirty="0" smtClean="0">
                <a:cs typeface="Calibri" pitchFamily="34" charset="0"/>
              </a:rPr>
              <a:t>G</a:t>
            </a:r>
            <a:r>
              <a:rPr lang="en-US" altLang="zh-CN" dirty="0" smtClean="0">
                <a:cs typeface="Calibri" pitchFamily="34" charset="0"/>
              </a:rPr>
              <a:t>(</a:t>
            </a:r>
            <a:r>
              <a:rPr lang="en-US" altLang="zh-CN" i="1" dirty="0" smtClean="0">
                <a:cs typeface="Calibri" pitchFamily="34" charset="0"/>
              </a:rPr>
              <a:t>x</a:t>
            </a:r>
            <a:r>
              <a:rPr lang="en-US" altLang="zh-CN" dirty="0" smtClean="0">
                <a:cs typeface="Calibri" pitchFamily="34" charset="0"/>
              </a:rPr>
              <a:t>)= </a:t>
            </a:r>
            <a:r>
              <a:rPr lang="en-US" altLang="zh-CN" i="1" dirty="0" smtClean="0">
                <a:cs typeface="Calibri" pitchFamily="34" charset="0"/>
              </a:rPr>
              <a:t>a</a:t>
            </a:r>
            <a:r>
              <a:rPr lang="en-US" altLang="zh-CN" baseline="-25000" dirty="0" smtClean="0">
                <a:cs typeface="Calibri" pitchFamily="34" charset="0"/>
              </a:rPr>
              <a:t>0 </a:t>
            </a:r>
            <a:r>
              <a:rPr lang="en-US" altLang="zh-CN" dirty="0" smtClean="0">
                <a:cs typeface="Calibri" pitchFamily="34" charset="0"/>
              </a:rPr>
              <a:t>+</a:t>
            </a:r>
            <a:r>
              <a:rPr lang="en-US" altLang="zh-CN" i="1" dirty="0" smtClean="0">
                <a:cs typeface="Calibri" pitchFamily="34" charset="0"/>
              </a:rPr>
              <a:t> a</a:t>
            </a:r>
            <a:r>
              <a:rPr lang="en-US" altLang="zh-CN" baseline="-25000" dirty="0" smtClean="0">
                <a:cs typeface="Calibri" pitchFamily="34" charset="0"/>
              </a:rPr>
              <a:t>1 </a:t>
            </a:r>
            <a:r>
              <a:rPr lang="en-US" altLang="zh-CN" i="1" dirty="0" smtClean="0">
                <a:cs typeface="Calibri" pitchFamily="34" charset="0"/>
              </a:rPr>
              <a:t>x</a:t>
            </a:r>
            <a:r>
              <a:rPr lang="en-US" altLang="zh-CN" dirty="0" smtClean="0">
                <a:cs typeface="Calibri" pitchFamily="34" charset="0"/>
              </a:rPr>
              <a:t>+</a:t>
            </a:r>
            <a:r>
              <a:rPr lang="en-US" altLang="zh-CN" i="1" dirty="0" smtClean="0">
                <a:cs typeface="Calibri" pitchFamily="34" charset="0"/>
              </a:rPr>
              <a:t> </a:t>
            </a:r>
            <a:r>
              <a:rPr lang="en-US" altLang="zh-CN" dirty="0" smtClean="0">
                <a:cs typeface="Calibri" pitchFamily="34" charset="0"/>
              </a:rPr>
              <a:t>…+</a:t>
            </a:r>
            <a:r>
              <a:rPr lang="en-US" altLang="zh-CN" i="1" dirty="0" err="1" smtClean="0">
                <a:cs typeface="Calibri" pitchFamily="34" charset="0"/>
              </a:rPr>
              <a:t>a</a:t>
            </a:r>
            <a:r>
              <a:rPr lang="en-US" altLang="zh-CN" i="1" baseline="-25000" dirty="0" err="1" smtClean="0">
                <a:cs typeface="Calibri" pitchFamily="34" charset="0"/>
              </a:rPr>
              <a:t>k</a:t>
            </a:r>
            <a:r>
              <a:rPr lang="en-US" altLang="zh-CN" i="1" baseline="-25000" dirty="0" smtClean="0">
                <a:cs typeface="Calibri" pitchFamily="34" charset="0"/>
              </a:rPr>
              <a:t> </a:t>
            </a:r>
            <a:r>
              <a:rPr lang="en-US" altLang="zh-CN" i="1" dirty="0" err="1" smtClean="0">
                <a:cs typeface="Calibri" pitchFamily="34" charset="0"/>
              </a:rPr>
              <a:t>x</a:t>
            </a:r>
            <a:r>
              <a:rPr lang="en-US" altLang="zh-CN" i="1" baseline="30000" dirty="0" err="1" smtClean="0">
                <a:cs typeface="Calibri" pitchFamily="34" charset="0"/>
              </a:rPr>
              <a:t>k</a:t>
            </a:r>
            <a:r>
              <a:rPr lang="en-US" altLang="zh-CN" dirty="0" smtClean="0">
                <a:cs typeface="Calibri"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ox(in)">
                                      <p:cBhvr>
                                        <p:cTn id="7" dur="500"/>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ox(in)">
                                      <p:cBhvr>
                                        <p:cTn id="12" dur="500"/>
                                        <p:tgtEl>
                                          <p:spTgt spid="36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Solving Recurrence Relations-2</a:t>
            </a:r>
            <a:endParaRPr lang="en-US" dirty="0"/>
          </a:p>
        </p:txBody>
      </p:sp>
      <p:sp>
        <p:nvSpPr>
          <p:cNvPr id="37891" name="Rectangle 3"/>
          <p:cNvSpPr>
            <a:spLocks noGrp="1" noChangeArrowheads="1"/>
          </p:cNvSpPr>
          <p:nvPr>
            <p:ph idx="1"/>
          </p:nvPr>
        </p:nvSpPr>
        <p:spPr/>
        <p:txBody>
          <a:bodyPr/>
          <a:lstStyle/>
          <a:p>
            <a:pPr eaLnBrk="1" hangingPunct="1"/>
            <a:r>
              <a:rPr lang="en-US" altLang="zh-CN" b="1" dirty="0" smtClean="0">
                <a:cs typeface="Calibri" pitchFamily="34" charset="0"/>
              </a:rPr>
              <a:t>Example1</a:t>
            </a:r>
            <a:r>
              <a:rPr lang="en-US" altLang="zh-CN" dirty="0" smtClean="0">
                <a:cs typeface="Calibri" pitchFamily="34" charset="0"/>
              </a:rPr>
              <a:t>: the generating function for the sequences {</a:t>
            </a:r>
            <a:r>
              <a:rPr lang="en-US" altLang="zh-CN" i="1" dirty="0" err="1" smtClean="0">
                <a:cs typeface="Calibri" pitchFamily="34" charset="0"/>
              </a:rPr>
              <a:t>a</a:t>
            </a:r>
            <a:r>
              <a:rPr lang="en-US" altLang="zh-CN" i="1" baseline="-25000" dirty="0" err="1" smtClean="0">
                <a:cs typeface="Calibri" pitchFamily="34" charset="0"/>
              </a:rPr>
              <a:t>k</a:t>
            </a:r>
            <a:r>
              <a:rPr lang="en-US" altLang="zh-CN" dirty="0" smtClean="0">
                <a:cs typeface="Calibri" pitchFamily="34" charset="0"/>
              </a:rPr>
              <a:t>} with </a:t>
            </a:r>
            <a:r>
              <a:rPr lang="en-US" altLang="zh-CN" i="1" dirty="0" err="1" smtClean="0">
                <a:cs typeface="Calibri" pitchFamily="34" charset="0"/>
              </a:rPr>
              <a:t>a</a:t>
            </a:r>
            <a:r>
              <a:rPr lang="en-US" altLang="zh-CN" i="1" baseline="-25000" dirty="0" err="1" smtClean="0">
                <a:cs typeface="Calibri" pitchFamily="34" charset="0"/>
              </a:rPr>
              <a:t>k</a:t>
            </a:r>
            <a:r>
              <a:rPr lang="en-US" altLang="zh-CN" i="1" dirty="0" smtClean="0">
                <a:cs typeface="Calibri" pitchFamily="34" charset="0"/>
              </a:rPr>
              <a:t>=</a:t>
            </a:r>
            <a:r>
              <a:rPr lang="en-US" altLang="zh-CN" dirty="0" smtClean="0">
                <a:cs typeface="Calibri" pitchFamily="34" charset="0"/>
              </a:rPr>
              <a:t>3,</a:t>
            </a:r>
            <a:r>
              <a:rPr lang="en-US" altLang="zh-CN" i="1" dirty="0" smtClean="0">
                <a:cs typeface="Calibri" pitchFamily="34" charset="0"/>
              </a:rPr>
              <a:t> </a:t>
            </a:r>
            <a:r>
              <a:rPr lang="en-US" altLang="zh-CN" i="1" dirty="0" err="1" smtClean="0">
                <a:cs typeface="Calibri" pitchFamily="34" charset="0"/>
              </a:rPr>
              <a:t>a</a:t>
            </a:r>
            <a:r>
              <a:rPr lang="en-US" altLang="zh-CN" i="1" baseline="-25000" dirty="0" err="1" smtClean="0">
                <a:cs typeface="Calibri" pitchFamily="34" charset="0"/>
              </a:rPr>
              <a:t>k</a:t>
            </a:r>
            <a:r>
              <a:rPr lang="en-US" altLang="zh-CN" i="1" dirty="0" smtClean="0">
                <a:cs typeface="Calibri" pitchFamily="34" charset="0"/>
              </a:rPr>
              <a:t>=</a:t>
            </a:r>
            <a:r>
              <a:rPr lang="en-US" altLang="zh-CN" dirty="0" smtClean="0">
                <a:cs typeface="Calibri" pitchFamily="34" charset="0"/>
              </a:rPr>
              <a:t>2(</a:t>
            </a:r>
            <a:r>
              <a:rPr lang="en-US" altLang="zh-CN" i="1" dirty="0" smtClean="0">
                <a:cs typeface="Calibri" pitchFamily="34" charset="0"/>
              </a:rPr>
              <a:t>k</a:t>
            </a:r>
            <a:r>
              <a:rPr lang="en-US" altLang="zh-CN" dirty="0" smtClean="0">
                <a:cs typeface="Calibri" pitchFamily="34" charset="0"/>
              </a:rPr>
              <a:t>+1)  and </a:t>
            </a:r>
            <a:r>
              <a:rPr lang="en-US" altLang="zh-CN" i="1" dirty="0" err="1" smtClean="0">
                <a:cs typeface="Calibri" pitchFamily="34" charset="0"/>
              </a:rPr>
              <a:t>a</a:t>
            </a:r>
            <a:r>
              <a:rPr lang="en-US" altLang="zh-CN" i="1" baseline="-25000" dirty="0" err="1" smtClean="0">
                <a:cs typeface="Calibri" pitchFamily="34" charset="0"/>
              </a:rPr>
              <a:t>k</a:t>
            </a:r>
            <a:r>
              <a:rPr lang="en-US" altLang="zh-CN" i="1" dirty="0" smtClean="0">
                <a:cs typeface="Calibri" pitchFamily="34" charset="0"/>
              </a:rPr>
              <a:t>=</a:t>
            </a:r>
            <a:r>
              <a:rPr lang="en-US" altLang="zh-CN" dirty="0" smtClean="0">
                <a:cs typeface="Calibri" pitchFamily="34" charset="0"/>
              </a:rPr>
              <a:t>2</a:t>
            </a:r>
            <a:r>
              <a:rPr lang="en-US" altLang="zh-CN" i="1" baseline="30000" dirty="0" smtClean="0">
                <a:cs typeface="Calibri" pitchFamily="34" charset="0"/>
              </a:rPr>
              <a:t>k </a:t>
            </a:r>
            <a:r>
              <a:rPr lang="en-US" altLang="zh-CN" dirty="0" smtClean="0">
                <a:cs typeface="Calibri" pitchFamily="34" charset="0"/>
              </a:rPr>
              <a:t>are </a:t>
            </a:r>
          </a:p>
          <a:p>
            <a:pPr eaLnBrk="1" hangingPunct="1"/>
            <a:endParaRPr lang="en-US" altLang="zh-CN" dirty="0" smtClean="0">
              <a:cs typeface="Calibri" pitchFamily="34" charset="0"/>
            </a:endParaRPr>
          </a:p>
          <a:p>
            <a:pPr eaLnBrk="1" hangingPunct="1"/>
            <a:endParaRPr lang="en-US" altLang="zh-CN" dirty="0" smtClean="0">
              <a:cs typeface="Calibri" pitchFamily="34" charset="0"/>
            </a:endParaRPr>
          </a:p>
          <a:p>
            <a:pPr eaLnBrk="1" hangingPunct="1"/>
            <a:r>
              <a:rPr lang="en-US" altLang="zh-CN" b="1" dirty="0" smtClean="0">
                <a:cs typeface="Calibri" pitchFamily="34" charset="0"/>
              </a:rPr>
              <a:t>Example2</a:t>
            </a:r>
            <a:r>
              <a:rPr lang="en-US" altLang="zh-CN" dirty="0" smtClean="0">
                <a:cs typeface="Calibri" pitchFamily="34" charset="0"/>
              </a:rPr>
              <a:t>: what is the generating function for the sequence 1,1,1,1,1?</a:t>
            </a:r>
          </a:p>
          <a:p>
            <a:pPr eaLnBrk="1" hangingPunct="1"/>
            <a:r>
              <a:rPr lang="en-US" altLang="zh-CN" b="1" dirty="0" smtClean="0">
                <a:cs typeface="Calibri" pitchFamily="34" charset="0"/>
              </a:rPr>
              <a:t>Solution</a:t>
            </a:r>
            <a:r>
              <a:rPr lang="en-US" altLang="zh-CN" dirty="0" smtClean="0">
                <a:cs typeface="Calibri" pitchFamily="34" charset="0"/>
              </a:rPr>
              <a:t>: </a:t>
            </a:r>
            <a:r>
              <a:rPr lang="en-US" altLang="zh-CN" i="1" dirty="0" smtClean="0">
                <a:cs typeface="Calibri" pitchFamily="34" charset="0"/>
              </a:rPr>
              <a:t>G</a:t>
            </a:r>
            <a:r>
              <a:rPr lang="en-US" altLang="zh-CN" dirty="0" smtClean="0">
                <a:cs typeface="Calibri" pitchFamily="34" charset="0"/>
              </a:rPr>
              <a:t>(</a:t>
            </a:r>
            <a:r>
              <a:rPr lang="en-US" altLang="zh-CN" i="1" dirty="0" smtClean="0">
                <a:cs typeface="Calibri" pitchFamily="34" charset="0"/>
              </a:rPr>
              <a:t>x</a:t>
            </a:r>
            <a:r>
              <a:rPr lang="en-US" altLang="zh-CN" dirty="0" smtClean="0">
                <a:cs typeface="Calibri" pitchFamily="34" charset="0"/>
              </a:rPr>
              <a:t>)= 1+</a:t>
            </a:r>
            <a:r>
              <a:rPr lang="en-US" altLang="zh-CN" i="1" dirty="0" smtClean="0">
                <a:cs typeface="Calibri" pitchFamily="34" charset="0"/>
              </a:rPr>
              <a:t> x</a:t>
            </a:r>
            <a:r>
              <a:rPr lang="en-US" altLang="zh-CN" dirty="0" smtClean="0">
                <a:cs typeface="Calibri" pitchFamily="34" charset="0"/>
              </a:rPr>
              <a:t>+</a:t>
            </a:r>
            <a:r>
              <a:rPr lang="en-US" altLang="zh-CN" i="1" dirty="0" smtClean="0">
                <a:cs typeface="Calibri" pitchFamily="34" charset="0"/>
              </a:rPr>
              <a:t> x</a:t>
            </a:r>
            <a:r>
              <a:rPr lang="en-US" altLang="zh-CN" baseline="30000" dirty="0" smtClean="0">
                <a:cs typeface="Calibri" pitchFamily="34" charset="0"/>
              </a:rPr>
              <a:t>2</a:t>
            </a:r>
            <a:r>
              <a:rPr lang="en-US" altLang="zh-CN" dirty="0" smtClean="0">
                <a:cs typeface="Calibri" pitchFamily="34" charset="0"/>
              </a:rPr>
              <a:t>+</a:t>
            </a:r>
            <a:r>
              <a:rPr lang="en-US" altLang="zh-CN" i="1" dirty="0" smtClean="0">
                <a:cs typeface="Calibri" pitchFamily="34" charset="0"/>
              </a:rPr>
              <a:t>x</a:t>
            </a:r>
            <a:r>
              <a:rPr lang="en-US" altLang="zh-CN" baseline="30000" dirty="0" smtClean="0">
                <a:cs typeface="Calibri" pitchFamily="34" charset="0"/>
              </a:rPr>
              <a:t>3 </a:t>
            </a:r>
            <a:r>
              <a:rPr lang="en-US" altLang="zh-CN" dirty="0" smtClean="0">
                <a:cs typeface="Calibri" pitchFamily="34" charset="0"/>
              </a:rPr>
              <a:t>+</a:t>
            </a:r>
            <a:r>
              <a:rPr lang="en-US" altLang="zh-CN" i="1" dirty="0" smtClean="0">
                <a:cs typeface="Calibri" pitchFamily="34" charset="0"/>
              </a:rPr>
              <a:t>x</a:t>
            </a:r>
            <a:r>
              <a:rPr lang="en-US" altLang="zh-CN" baseline="30000" dirty="0" smtClean="0">
                <a:cs typeface="Calibri" pitchFamily="34" charset="0"/>
              </a:rPr>
              <a:t>4</a:t>
            </a:r>
          </a:p>
        </p:txBody>
      </p:sp>
      <p:graphicFrame>
        <p:nvGraphicFramePr>
          <p:cNvPr id="37892" name="Object 4"/>
          <p:cNvGraphicFramePr>
            <a:graphicFrameLocks noChangeAspect="1"/>
          </p:cNvGraphicFramePr>
          <p:nvPr/>
        </p:nvGraphicFramePr>
        <p:xfrm>
          <a:off x="1454150" y="3352800"/>
          <a:ext cx="6692900" cy="673100"/>
        </p:xfrm>
        <a:graphic>
          <a:graphicData uri="http://schemas.openxmlformats.org/presentationml/2006/ole">
            <mc:AlternateContent xmlns:mc="http://schemas.openxmlformats.org/markup-compatibility/2006">
              <mc:Choice xmlns:v="urn:schemas-microsoft-com:vml" Requires="v">
                <p:oleObj spid="_x0000_s8221" name="Equation" r:id="rId3" imgW="6692760" imgH="672840" progId="">
                  <p:embed/>
                </p:oleObj>
              </mc:Choice>
              <mc:Fallback>
                <p:oleObj name="Equation" r:id="rId3" imgW="6692760" imgH="67284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150" y="3352800"/>
                        <a:ext cx="66929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ox(in)">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7892"/>
                                        </p:tgtEl>
                                        <p:attrNameLst>
                                          <p:attrName>style.visibility</p:attrName>
                                        </p:attrNameLst>
                                      </p:cBhvr>
                                      <p:to>
                                        <p:strVal val="visible"/>
                                      </p:to>
                                    </p:set>
                                    <p:animEffect transition="in" filter="wipe(down)">
                                      <p:cBhvr>
                                        <p:cTn id="12" dur="500"/>
                                        <p:tgtEl>
                                          <p:spTgt spid="3789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box(in)">
                                      <p:cBhvr>
                                        <p:cTn id="17" dur="500"/>
                                        <p:tgtEl>
                                          <p:spTgt spid="378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7891">
                                            <p:txEl>
                                              <p:pRg st="4" end="4"/>
                                            </p:txEl>
                                          </p:spTgt>
                                        </p:tgtEl>
                                        <p:attrNameLst>
                                          <p:attrName>style.visibility</p:attrName>
                                        </p:attrNameLst>
                                      </p:cBhvr>
                                      <p:to>
                                        <p:strVal val="visible"/>
                                      </p:to>
                                    </p:set>
                                    <p:animEffect transition="in" filter="box(in)">
                                      <p:cBhvr>
                                        <p:cTn id="22" dur="500"/>
                                        <p:tgtEl>
                                          <p:spTgt spid="37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cs typeface="Calibri" pitchFamily="34" charset="0"/>
              </a:rPr>
              <a:t>Useful Facts About Power Series</a:t>
            </a:r>
          </a:p>
        </p:txBody>
      </p:sp>
      <p:sp>
        <p:nvSpPr>
          <p:cNvPr id="38915" name="Rectangle 3"/>
          <p:cNvSpPr>
            <a:spLocks noGrp="1" noChangeArrowheads="1"/>
          </p:cNvSpPr>
          <p:nvPr>
            <p:ph idx="1"/>
          </p:nvPr>
        </p:nvSpPr>
        <p:spPr>
          <a:xfrm>
            <a:off x="457200" y="1143000"/>
            <a:ext cx="8229600" cy="5334000"/>
          </a:xfrm>
        </p:spPr>
        <p:txBody>
          <a:bodyPr>
            <a:normAutofit fontScale="92500" lnSpcReduction="20000"/>
          </a:bodyPr>
          <a:lstStyle/>
          <a:p>
            <a:pPr eaLnBrk="1" hangingPunct="1">
              <a:lnSpc>
                <a:spcPct val="90000"/>
              </a:lnSpc>
            </a:pPr>
            <a:r>
              <a:rPr lang="en-US" altLang="zh-CN" dirty="0" smtClean="0">
                <a:cs typeface="Calibri" pitchFamily="34" charset="0"/>
              </a:rPr>
              <a:t>The function </a:t>
            </a:r>
          </a:p>
          <a:p>
            <a:pPr algn="ctr" eaLnBrk="1" hangingPunct="1">
              <a:lnSpc>
                <a:spcPct val="90000"/>
              </a:lnSpc>
              <a:buFontTx/>
              <a:buNone/>
            </a:pPr>
            <a:r>
              <a:rPr lang="en-US" altLang="zh-CN" i="1" dirty="0" smtClean="0">
                <a:cs typeface="Calibri" pitchFamily="34" charset="0"/>
              </a:rPr>
              <a:t>  f</a:t>
            </a:r>
            <a:r>
              <a:rPr lang="en-US" altLang="zh-CN" dirty="0" smtClean="0">
                <a:cs typeface="Calibri" pitchFamily="34" charset="0"/>
              </a:rPr>
              <a:t>(</a:t>
            </a:r>
            <a:r>
              <a:rPr lang="en-US" altLang="zh-CN" i="1" dirty="0" smtClean="0">
                <a:cs typeface="Calibri" pitchFamily="34" charset="0"/>
              </a:rPr>
              <a:t>x</a:t>
            </a:r>
            <a:r>
              <a:rPr lang="en-US" altLang="zh-CN" dirty="0" smtClean="0">
                <a:cs typeface="Calibri" pitchFamily="34" charset="0"/>
              </a:rPr>
              <a:t>)=1/(1</a:t>
            </a:r>
            <a:r>
              <a:rPr lang="en-US" altLang="zh-CN" i="1" dirty="0" smtClean="0">
                <a:cs typeface="Calibri" pitchFamily="34" charset="0"/>
              </a:rPr>
              <a:t>-x</a:t>
            </a:r>
            <a:r>
              <a:rPr lang="en-US" altLang="zh-CN" dirty="0" smtClean="0">
                <a:cs typeface="Calibri" pitchFamily="34" charset="0"/>
              </a:rPr>
              <a:t>)=1+ </a:t>
            </a:r>
            <a:r>
              <a:rPr lang="en-US" altLang="zh-CN" i="1" dirty="0" smtClean="0">
                <a:cs typeface="Calibri" pitchFamily="34" charset="0"/>
              </a:rPr>
              <a:t>x</a:t>
            </a:r>
            <a:r>
              <a:rPr lang="en-US" altLang="zh-CN" dirty="0" smtClean="0">
                <a:cs typeface="Calibri" pitchFamily="34" charset="0"/>
              </a:rPr>
              <a:t>+</a:t>
            </a:r>
            <a:r>
              <a:rPr lang="en-US" altLang="zh-CN" i="1" dirty="0" smtClean="0">
                <a:cs typeface="Calibri" pitchFamily="34" charset="0"/>
              </a:rPr>
              <a:t> x</a:t>
            </a:r>
            <a:r>
              <a:rPr lang="en-US" altLang="zh-CN" baseline="30000" dirty="0" smtClean="0">
                <a:cs typeface="Calibri" pitchFamily="34" charset="0"/>
              </a:rPr>
              <a:t>2</a:t>
            </a:r>
            <a:r>
              <a:rPr lang="en-US" altLang="zh-CN" dirty="0" smtClean="0">
                <a:cs typeface="Calibri" pitchFamily="34" charset="0"/>
              </a:rPr>
              <a:t>+</a:t>
            </a:r>
            <a:r>
              <a:rPr lang="en-US" altLang="zh-CN" i="1" dirty="0" smtClean="0">
                <a:cs typeface="Calibri" pitchFamily="34" charset="0"/>
              </a:rPr>
              <a:t>x</a:t>
            </a:r>
            <a:r>
              <a:rPr lang="en-US" altLang="zh-CN" baseline="30000" dirty="0" smtClean="0">
                <a:cs typeface="Calibri" pitchFamily="34" charset="0"/>
              </a:rPr>
              <a:t>3 </a:t>
            </a:r>
            <a:r>
              <a:rPr lang="en-US" altLang="zh-CN" dirty="0" smtClean="0">
                <a:cs typeface="Calibri" pitchFamily="34" charset="0"/>
              </a:rPr>
              <a:t>+</a:t>
            </a:r>
            <a:r>
              <a:rPr lang="en-US" altLang="zh-CN" i="1" dirty="0" smtClean="0">
                <a:cs typeface="Calibri" pitchFamily="34" charset="0"/>
              </a:rPr>
              <a:t>x</a:t>
            </a:r>
            <a:r>
              <a:rPr lang="en-US" altLang="zh-CN" baseline="30000" dirty="0" smtClean="0">
                <a:cs typeface="Calibri" pitchFamily="34" charset="0"/>
              </a:rPr>
              <a:t>4</a:t>
            </a:r>
            <a:r>
              <a:rPr lang="en-US" altLang="zh-CN" dirty="0" smtClean="0">
                <a:cs typeface="Calibri" pitchFamily="34" charset="0"/>
              </a:rPr>
              <a:t>+</a:t>
            </a:r>
            <a:r>
              <a:rPr lang="en-US" altLang="zh-CN" i="1" baseline="-25000"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5</a:t>
            </a:r>
            <a:r>
              <a:rPr lang="en-US" altLang="zh-CN" dirty="0" smtClean="0">
                <a:cs typeface="Calibri" pitchFamily="34" charset="0"/>
              </a:rPr>
              <a:t>+…</a:t>
            </a:r>
          </a:p>
          <a:p>
            <a:pPr eaLnBrk="1" hangingPunct="1">
              <a:lnSpc>
                <a:spcPct val="90000"/>
              </a:lnSpc>
              <a:buFontTx/>
              <a:buNone/>
            </a:pPr>
            <a:r>
              <a:rPr lang="en-US" altLang="zh-CN" dirty="0" smtClean="0">
                <a:cs typeface="Calibri" pitchFamily="34" charset="0"/>
              </a:rPr>
              <a:t>   is the generating functions of the sequence </a:t>
            </a:r>
          </a:p>
          <a:p>
            <a:pPr algn="ctr" eaLnBrk="1" hangingPunct="1">
              <a:lnSpc>
                <a:spcPct val="90000"/>
              </a:lnSpc>
              <a:buFontTx/>
              <a:buNone/>
            </a:pPr>
            <a:r>
              <a:rPr lang="en-US" altLang="zh-CN" dirty="0" smtClean="0">
                <a:cs typeface="Calibri" pitchFamily="34" charset="0"/>
              </a:rPr>
              <a:t>1,1,…</a:t>
            </a:r>
          </a:p>
          <a:p>
            <a:pPr>
              <a:lnSpc>
                <a:spcPct val="90000"/>
              </a:lnSpc>
            </a:pPr>
            <a:r>
              <a:rPr lang="en-US" altLang="zh-CN" dirty="0" smtClean="0">
                <a:cs typeface="Calibri" pitchFamily="34" charset="0"/>
              </a:rPr>
              <a:t>The function </a:t>
            </a:r>
          </a:p>
          <a:p>
            <a:pPr algn="ctr" eaLnBrk="1" hangingPunct="1">
              <a:lnSpc>
                <a:spcPct val="90000"/>
              </a:lnSpc>
              <a:buFontTx/>
              <a:buNone/>
            </a:pPr>
            <a:r>
              <a:rPr lang="en-US" altLang="zh-CN" i="1" dirty="0" smtClean="0">
                <a:cs typeface="Calibri" pitchFamily="34" charset="0"/>
              </a:rPr>
              <a:t>  f</a:t>
            </a:r>
            <a:r>
              <a:rPr lang="en-US" altLang="zh-CN" dirty="0" smtClean="0">
                <a:cs typeface="Calibri" pitchFamily="34" charset="0"/>
              </a:rPr>
              <a:t>(</a:t>
            </a:r>
            <a:r>
              <a:rPr lang="en-US" altLang="zh-CN" i="1" dirty="0" smtClean="0">
                <a:cs typeface="Calibri" pitchFamily="34" charset="0"/>
              </a:rPr>
              <a:t>x</a:t>
            </a:r>
            <a:r>
              <a:rPr lang="en-US" altLang="zh-CN" dirty="0" smtClean="0">
                <a:cs typeface="Calibri" pitchFamily="34" charset="0"/>
              </a:rPr>
              <a:t>)=1/(1</a:t>
            </a:r>
            <a:r>
              <a:rPr lang="en-US" altLang="zh-CN" i="1" dirty="0" smtClean="0">
                <a:cs typeface="Calibri" pitchFamily="34" charset="0"/>
              </a:rPr>
              <a:t>-ax</a:t>
            </a:r>
            <a:r>
              <a:rPr lang="en-US" altLang="zh-CN" dirty="0" smtClean="0">
                <a:cs typeface="Calibri" pitchFamily="34" charset="0"/>
              </a:rPr>
              <a:t>)=1+ </a:t>
            </a:r>
            <a:r>
              <a:rPr lang="en-US" altLang="zh-CN" i="1" dirty="0" smtClean="0">
                <a:cs typeface="Calibri" pitchFamily="34" charset="0"/>
              </a:rPr>
              <a:t>ax</a:t>
            </a:r>
            <a:r>
              <a:rPr lang="en-US" altLang="zh-CN" dirty="0" smtClean="0">
                <a:cs typeface="Calibri" pitchFamily="34" charset="0"/>
              </a:rPr>
              <a:t>+</a:t>
            </a:r>
            <a:r>
              <a:rPr lang="en-US" altLang="zh-CN" i="1" dirty="0" smtClean="0">
                <a:cs typeface="Calibri" pitchFamily="34" charset="0"/>
              </a:rPr>
              <a:t> a</a:t>
            </a:r>
            <a:r>
              <a:rPr lang="en-US" altLang="zh-CN" baseline="30000" dirty="0" smtClean="0">
                <a:cs typeface="Calibri" pitchFamily="34" charset="0"/>
              </a:rPr>
              <a:t>2</a:t>
            </a:r>
            <a:r>
              <a:rPr lang="en-US" altLang="zh-CN" i="1" dirty="0" smtClean="0">
                <a:cs typeface="Calibri" pitchFamily="34" charset="0"/>
              </a:rPr>
              <a:t> x</a:t>
            </a:r>
            <a:r>
              <a:rPr lang="en-US" altLang="zh-CN" baseline="30000" dirty="0" smtClean="0">
                <a:cs typeface="Calibri" pitchFamily="34" charset="0"/>
              </a:rPr>
              <a:t>2</a:t>
            </a:r>
            <a:r>
              <a:rPr lang="en-US" altLang="zh-CN" dirty="0" smtClean="0">
                <a:cs typeface="Calibri" pitchFamily="34" charset="0"/>
              </a:rPr>
              <a:t>+…     </a:t>
            </a:r>
          </a:p>
          <a:p>
            <a:pPr eaLnBrk="1" hangingPunct="1">
              <a:lnSpc>
                <a:spcPct val="90000"/>
              </a:lnSpc>
              <a:buFontTx/>
              <a:buNone/>
            </a:pPr>
            <a:r>
              <a:rPr lang="en-US" altLang="zh-CN" dirty="0" smtClean="0">
                <a:cs typeface="Calibri" pitchFamily="34" charset="0"/>
              </a:rPr>
              <a:t>	is the generating functions of the sequence </a:t>
            </a:r>
          </a:p>
          <a:p>
            <a:pPr algn="ctr" eaLnBrk="1" hangingPunct="1">
              <a:lnSpc>
                <a:spcPct val="90000"/>
              </a:lnSpc>
              <a:buFontTx/>
              <a:buNone/>
            </a:pPr>
            <a:r>
              <a:rPr lang="en-US" altLang="zh-CN" dirty="0" smtClean="0">
                <a:cs typeface="Calibri" pitchFamily="34" charset="0"/>
              </a:rPr>
              <a:t>1,</a:t>
            </a:r>
            <a:r>
              <a:rPr lang="en-US" altLang="zh-CN" i="1" dirty="0" smtClean="0">
                <a:cs typeface="Calibri" pitchFamily="34" charset="0"/>
              </a:rPr>
              <a:t>a</a:t>
            </a:r>
            <a:r>
              <a:rPr lang="en-US" altLang="zh-CN" dirty="0" smtClean="0">
                <a:cs typeface="Calibri" pitchFamily="34" charset="0"/>
              </a:rPr>
              <a:t>, </a:t>
            </a:r>
            <a:r>
              <a:rPr lang="en-US" altLang="zh-CN" i="1" dirty="0" smtClean="0">
                <a:cs typeface="Calibri" pitchFamily="34" charset="0"/>
              </a:rPr>
              <a:t>a</a:t>
            </a:r>
            <a:r>
              <a:rPr lang="en-US" altLang="zh-CN" i="1" baseline="30000" dirty="0" smtClean="0">
                <a:cs typeface="Calibri" pitchFamily="34" charset="0"/>
              </a:rPr>
              <a:t>2</a:t>
            </a:r>
            <a:r>
              <a:rPr lang="en-US" altLang="zh-CN" i="1" dirty="0" smtClean="0">
                <a:cs typeface="Calibri" pitchFamily="34" charset="0"/>
              </a:rPr>
              <a:t>,</a:t>
            </a:r>
            <a:r>
              <a:rPr lang="en-US" altLang="zh-CN" dirty="0" smtClean="0">
                <a:cs typeface="Calibri" pitchFamily="34" charset="0"/>
              </a:rPr>
              <a:t>…</a:t>
            </a:r>
          </a:p>
          <a:p>
            <a:pPr>
              <a:lnSpc>
                <a:spcPct val="90000"/>
              </a:lnSpc>
            </a:pPr>
            <a:r>
              <a:rPr lang="en-US" altLang="zh-CN" dirty="0" smtClean="0">
                <a:cs typeface="Calibri" pitchFamily="34" charset="0"/>
              </a:rPr>
              <a:t>The function </a:t>
            </a:r>
          </a:p>
          <a:p>
            <a:pPr algn="ctr" eaLnBrk="1" hangingPunct="1">
              <a:lnSpc>
                <a:spcPct val="90000"/>
              </a:lnSpc>
              <a:buFontTx/>
              <a:buNone/>
            </a:pPr>
            <a:r>
              <a:rPr lang="en-US" altLang="zh-CN" i="1" dirty="0" smtClean="0">
                <a:cs typeface="Calibri" pitchFamily="34" charset="0"/>
              </a:rPr>
              <a:t>  f</a:t>
            </a:r>
            <a:r>
              <a:rPr lang="en-US" altLang="zh-CN" dirty="0" smtClean="0">
                <a:cs typeface="Calibri" pitchFamily="34" charset="0"/>
              </a:rPr>
              <a:t>(</a:t>
            </a:r>
            <a:r>
              <a:rPr lang="en-US" altLang="zh-CN" i="1" dirty="0" smtClean="0">
                <a:cs typeface="Calibri" pitchFamily="34" charset="0"/>
              </a:rPr>
              <a:t>x</a:t>
            </a:r>
            <a:r>
              <a:rPr lang="en-US" altLang="zh-CN" dirty="0" smtClean="0">
                <a:cs typeface="Calibri" pitchFamily="34" charset="0"/>
              </a:rPr>
              <a:t>)=1/(1</a:t>
            </a:r>
            <a:r>
              <a:rPr lang="en-US" altLang="zh-CN" i="1" dirty="0" smtClean="0">
                <a:cs typeface="Calibri" pitchFamily="34" charset="0"/>
              </a:rPr>
              <a:t>-x</a:t>
            </a:r>
            <a:r>
              <a:rPr lang="en-US" altLang="zh-CN" dirty="0" smtClean="0">
                <a:cs typeface="Calibri" pitchFamily="34" charset="0"/>
              </a:rPr>
              <a:t>)</a:t>
            </a:r>
            <a:r>
              <a:rPr lang="en-US" altLang="zh-CN" baseline="30000" dirty="0" smtClean="0">
                <a:cs typeface="Calibri" pitchFamily="34" charset="0"/>
              </a:rPr>
              <a:t>2</a:t>
            </a:r>
            <a:r>
              <a:rPr lang="en-US" altLang="zh-CN" dirty="0" smtClean="0">
                <a:cs typeface="Calibri" pitchFamily="34" charset="0"/>
              </a:rPr>
              <a:t> =1+ 2</a:t>
            </a:r>
            <a:r>
              <a:rPr lang="en-US" altLang="zh-CN" i="1" dirty="0" smtClean="0">
                <a:cs typeface="Calibri" pitchFamily="34" charset="0"/>
              </a:rPr>
              <a:t>x</a:t>
            </a:r>
            <a:r>
              <a:rPr lang="en-US" altLang="zh-CN" dirty="0" smtClean="0">
                <a:cs typeface="Calibri" pitchFamily="34" charset="0"/>
              </a:rPr>
              <a:t>+</a:t>
            </a:r>
            <a:r>
              <a:rPr lang="en-US" altLang="zh-CN" i="1" dirty="0" smtClean="0">
                <a:cs typeface="Calibri" pitchFamily="34" charset="0"/>
              </a:rPr>
              <a:t> 3x</a:t>
            </a:r>
            <a:r>
              <a:rPr lang="en-US" altLang="zh-CN" baseline="30000" dirty="0" smtClean="0">
                <a:cs typeface="Calibri" pitchFamily="34" charset="0"/>
              </a:rPr>
              <a:t>2</a:t>
            </a:r>
            <a:r>
              <a:rPr lang="en-US" altLang="zh-CN" dirty="0" smtClean="0">
                <a:cs typeface="Calibri" pitchFamily="34" charset="0"/>
              </a:rPr>
              <a:t>+4</a:t>
            </a:r>
            <a:r>
              <a:rPr lang="en-US" altLang="zh-CN" i="1" dirty="0" smtClean="0">
                <a:cs typeface="Calibri" pitchFamily="34" charset="0"/>
              </a:rPr>
              <a:t>x</a:t>
            </a:r>
            <a:r>
              <a:rPr lang="en-US" altLang="zh-CN" baseline="30000" dirty="0" smtClean="0">
                <a:cs typeface="Calibri" pitchFamily="34" charset="0"/>
              </a:rPr>
              <a:t>3 </a:t>
            </a:r>
            <a:r>
              <a:rPr lang="en-US" altLang="zh-CN" dirty="0" smtClean="0">
                <a:cs typeface="Calibri" pitchFamily="34" charset="0"/>
              </a:rPr>
              <a:t>+5</a:t>
            </a:r>
            <a:r>
              <a:rPr lang="en-US" altLang="zh-CN" i="1" dirty="0" smtClean="0">
                <a:cs typeface="Calibri" pitchFamily="34" charset="0"/>
              </a:rPr>
              <a:t>x</a:t>
            </a:r>
            <a:r>
              <a:rPr lang="en-US" altLang="zh-CN" baseline="30000" dirty="0" smtClean="0">
                <a:cs typeface="Calibri" pitchFamily="34" charset="0"/>
              </a:rPr>
              <a:t>4</a:t>
            </a:r>
            <a:r>
              <a:rPr lang="en-US" altLang="zh-CN" dirty="0" smtClean="0">
                <a:cs typeface="Calibri" pitchFamily="34" charset="0"/>
              </a:rPr>
              <a:t>+</a:t>
            </a:r>
            <a:r>
              <a:rPr lang="en-US" altLang="zh-CN" i="1" baseline="-25000" dirty="0" smtClean="0">
                <a:cs typeface="Calibri" pitchFamily="34" charset="0"/>
              </a:rPr>
              <a:t> </a:t>
            </a:r>
            <a:r>
              <a:rPr lang="en-US" altLang="zh-CN" dirty="0" smtClean="0">
                <a:cs typeface="Calibri" pitchFamily="34" charset="0"/>
              </a:rPr>
              <a:t>6</a:t>
            </a:r>
            <a:r>
              <a:rPr lang="en-US" altLang="zh-CN" i="1" dirty="0" smtClean="0">
                <a:cs typeface="Calibri" pitchFamily="34" charset="0"/>
              </a:rPr>
              <a:t>x</a:t>
            </a:r>
            <a:r>
              <a:rPr lang="en-US" altLang="zh-CN" baseline="30000" dirty="0" smtClean="0">
                <a:cs typeface="Calibri" pitchFamily="34" charset="0"/>
              </a:rPr>
              <a:t>5</a:t>
            </a:r>
            <a:r>
              <a:rPr lang="en-US" altLang="zh-CN" dirty="0" smtClean="0">
                <a:cs typeface="Calibri" pitchFamily="34" charset="0"/>
              </a:rPr>
              <a:t>+…</a:t>
            </a:r>
          </a:p>
          <a:p>
            <a:pPr eaLnBrk="1" hangingPunct="1">
              <a:lnSpc>
                <a:spcPct val="90000"/>
              </a:lnSpc>
              <a:buFontTx/>
              <a:buNone/>
            </a:pPr>
            <a:r>
              <a:rPr lang="en-US" altLang="zh-CN" dirty="0" smtClean="0">
                <a:cs typeface="Calibri" pitchFamily="34" charset="0"/>
              </a:rPr>
              <a:t>   is the generating functions of the sequence </a:t>
            </a:r>
          </a:p>
          <a:p>
            <a:pPr algn="ctr" eaLnBrk="1" hangingPunct="1">
              <a:lnSpc>
                <a:spcPct val="90000"/>
              </a:lnSpc>
              <a:buFontTx/>
              <a:buNone/>
            </a:pPr>
            <a:r>
              <a:rPr lang="en-US" altLang="zh-CN" dirty="0" smtClean="0">
                <a:cs typeface="Calibri" pitchFamily="34" charset="0"/>
              </a:rPr>
              <a:t>1,2,3, …, </a:t>
            </a:r>
            <a:r>
              <a:rPr lang="en-US" altLang="zh-CN" i="1" dirty="0" smtClean="0">
                <a:cs typeface="Calibri" pitchFamily="34" charset="0"/>
              </a:rPr>
              <a:t>k</a:t>
            </a:r>
            <a:r>
              <a:rPr lang="en-US" altLang="zh-CN" dirty="0" smtClean="0">
                <a:cs typeface="Calibri" pitchFamily="34" charset="0"/>
              </a:rPr>
              <a:t>+1,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blinds(horizontal)">
                                      <p:cBhvr>
                                        <p:cTn id="7" dur="5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grpId="0" nodeType="clickEffect">
                                  <p:stCondLst>
                                    <p:cond delay="0"/>
                                  </p:stCondLst>
                                  <p:iterate type="lt">
                                    <p:tmPct val="50000"/>
                                  </p:iterate>
                                  <p:childTnLst>
                                    <p:set>
                                      <p:cBhvr>
                                        <p:cTn id="11" dur="1" fill="hold">
                                          <p:stCondLst>
                                            <p:cond delay="0"/>
                                          </p:stCondLst>
                                        </p:cTn>
                                        <p:tgtEl>
                                          <p:spTgt spid="38915">
                                            <p:txEl>
                                              <p:pRg st="0" end="0"/>
                                            </p:txEl>
                                          </p:spTgt>
                                        </p:tgtEl>
                                        <p:attrNameLst>
                                          <p:attrName>style.visibility</p:attrName>
                                        </p:attrNameLst>
                                      </p:cBhvr>
                                      <p:to>
                                        <p:strVal val="visible"/>
                                      </p:to>
                                    </p:set>
                                    <p:anim calcmode="discrete" valueType="clr">
                                      <p:cBhvr override="childStyle">
                                        <p:cTn id="12" dur="80"/>
                                        <p:tgtEl>
                                          <p:spTgt spid="389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38915">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38915">
                                            <p:txEl>
                                              <p:pRg st="0" end="0"/>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38915">
                                            <p:txEl>
                                              <p:pRg st="1" end="1"/>
                                            </p:txEl>
                                          </p:spTgt>
                                        </p:tgtEl>
                                        <p:attrNameLst>
                                          <p:attrName>style.visibility</p:attrName>
                                        </p:attrNameLst>
                                      </p:cBhvr>
                                      <p:to>
                                        <p:strVal val="visible"/>
                                      </p:to>
                                    </p:set>
                                    <p:anim calcmode="discrete" valueType="clr">
                                      <p:cBhvr override="childStyle">
                                        <p:cTn id="19" dur="80"/>
                                        <p:tgtEl>
                                          <p:spTgt spid="389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8915">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38915">
                                            <p:txEl>
                                              <p:pRg st="1" end="1"/>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grpId="0" nodeType="clickEffect">
                                  <p:stCondLst>
                                    <p:cond delay="0"/>
                                  </p:stCondLst>
                                  <p:iterate type="lt">
                                    <p:tmPct val="50000"/>
                                  </p:iterate>
                                  <p:childTnLst>
                                    <p:set>
                                      <p:cBhvr>
                                        <p:cTn id="25" dur="1" fill="hold">
                                          <p:stCondLst>
                                            <p:cond delay="0"/>
                                          </p:stCondLst>
                                        </p:cTn>
                                        <p:tgtEl>
                                          <p:spTgt spid="38915">
                                            <p:txEl>
                                              <p:pRg st="2" end="2"/>
                                            </p:txEl>
                                          </p:spTgt>
                                        </p:tgtEl>
                                        <p:attrNameLst>
                                          <p:attrName>style.visibility</p:attrName>
                                        </p:attrNameLst>
                                      </p:cBhvr>
                                      <p:to>
                                        <p:strVal val="visible"/>
                                      </p:to>
                                    </p:set>
                                    <p:anim calcmode="discrete" valueType="clr">
                                      <p:cBhvr override="childStyle">
                                        <p:cTn id="26" dur="80"/>
                                        <p:tgtEl>
                                          <p:spTgt spid="3891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8915">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38915">
                                            <p:txEl>
                                              <p:pRg st="2" end="2"/>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38915">
                                            <p:txEl>
                                              <p:pRg st="3" end="3"/>
                                            </p:txEl>
                                          </p:spTgt>
                                        </p:tgtEl>
                                        <p:attrNameLst>
                                          <p:attrName>style.visibility</p:attrName>
                                        </p:attrNameLst>
                                      </p:cBhvr>
                                      <p:to>
                                        <p:strVal val="visible"/>
                                      </p:to>
                                    </p:set>
                                    <p:anim calcmode="discrete" valueType="clr">
                                      <p:cBhvr override="childStyle">
                                        <p:cTn id="33" dur="80"/>
                                        <p:tgtEl>
                                          <p:spTgt spid="3891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38915">
                                            <p:txEl>
                                              <p:pRg st="3" end="3"/>
                                            </p:txEl>
                                          </p:spTgt>
                                        </p:tgtEl>
                                        <p:attrNameLst>
                                          <p:attrName>fillcolor</p:attrName>
                                        </p:attrNameLst>
                                      </p:cBhvr>
                                      <p:tavLst>
                                        <p:tav tm="0">
                                          <p:val>
                                            <p:clrVal>
                                              <a:schemeClr val="accent2"/>
                                            </p:clrVal>
                                          </p:val>
                                        </p:tav>
                                        <p:tav tm="50000">
                                          <p:val>
                                            <p:clrVal>
                                              <a:schemeClr val="hlink"/>
                                            </p:clrVal>
                                          </p:val>
                                        </p:tav>
                                      </p:tavLst>
                                    </p:anim>
                                    <p:set>
                                      <p:cBhvr>
                                        <p:cTn id="35" dur="80"/>
                                        <p:tgtEl>
                                          <p:spTgt spid="38915">
                                            <p:txEl>
                                              <p:pRg st="3" end="3"/>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27" presetClass="entr" presetSubtype="0" fill="hold" grpId="0" nodeType="clickEffect">
                                  <p:stCondLst>
                                    <p:cond delay="0"/>
                                  </p:stCondLst>
                                  <p:iterate type="lt">
                                    <p:tmPct val="50000"/>
                                  </p:iterate>
                                  <p:childTnLst>
                                    <p:set>
                                      <p:cBhvr>
                                        <p:cTn id="39" dur="1" fill="hold">
                                          <p:stCondLst>
                                            <p:cond delay="0"/>
                                          </p:stCondLst>
                                        </p:cTn>
                                        <p:tgtEl>
                                          <p:spTgt spid="38915">
                                            <p:txEl>
                                              <p:pRg st="4" end="4"/>
                                            </p:txEl>
                                          </p:spTgt>
                                        </p:tgtEl>
                                        <p:attrNameLst>
                                          <p:attrName>style.visibility</p:attrName>
                                        </p:attrNameLst>
                                      </p:cBhvr>
                                      <p:to>
                                        <p:strVal val="visible"/>
                                      </p:to>
                                    </p:set>
                                    <p:anim calcmode="discrete" valueType="clr">
                                      <p:cBhvr override="childStyle">
                                        <p:cTn id="40" dur="80"/>
                                        <p:tgtEl>
                                          <p:spTgt spid="3891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38915">
                                            <p:txEl>
                                              <p:pRg st="4" end="4"/>
                                            </p:txEl>
                                          </p:spTgt>
                                        </p:tgtEl>
                                        <p:attrNameLst>
                                          <p:attrName>fillcolor</p:attrName>
                                        </p:attrNameLst>
                                      </p:cBhvr>
                                      <p:tavLst>
                                        <p:tav tm="0">
                                          <p:val>
                                            <p:clrVal>
                                              <a:schemeClr val="accent2"/>
                                            </p:clrVal>
                                          </p:val>
                                        </p:tav>
                                        <p:tav tm="50000">
                                          <p:val>
                                            <p:clrVal>
                                              <a:schemeClr val="hlink"/>
                                            </p:clrVal>
                                          </p:val>
                                        </p:tav>
                                      </p:tavLst>
                                    </p:anim>
                                    <p:set>
                                      <p:cBhvr>
                                        <p:cTn id="42" dur="80"/>
                                        <p:tgtEl>
                                          <p:spTgt spid="38915">
                                            <p:txEl>
                                              <p:pRg st="4" end="4"/>
                                            </p:txEl>
                                          </p:spTgt>
                                        </p:tgtEl>
                                        <p:attrNameLst>
                                          <p:attrName>fill.type</p:attrName>
                                        </p:attrNameLst>
                                      </p:cBhvr>
                                      <p:to>
                                        <p:strVal val="solid"/>
                                      </p:to>
                                    </p:set>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grpId="0" nodeType="clickEffect">
                                  <p:stCondLst>
                                    <p:cond delay="0"/>
                                  </p:stCondLst>
                                  <p:iterate type="lt">
                                    <p:tmPct val="50000"/>
                                  </p:iterate>
                                  <p:childTnLst>
                                    <p:set>
                                      <p:cBhvr>
                                        <p:cTn id="46" dur="1" fill="hold">
                                          <p:stCondLst>
                                            <p:cond delay="0"/>
                                          </p:stCondLst>
                                        </p:cTn>
                                        <p:tgtEl>
                                          <p:spTgt spid="38915">
                                            <p:txEl>
                                              <p:pRg st="5" end="5"/>
                                            </p:txEl>
                                          </p:spTgt>
                                        </p:tgtEl>
                                        <p:attrNameLst>
                                          <p:attrName>style.visibility</p:attrName>
                                        </p:attrNameLst>
                                      </p:cBhvr>
                                      <p:to>
                                        <p:strVal val="visible"/>
                                      </p:to>
                                    </p:set>
                                    <p:anim calcmode="discrete" valueType="clr">
                                      <p:cBhvr override="childStyle">
                                        <p:cTn id="47" dur="80"/>
                                        <p:tgtEl>
                                          <p:spTgt spid="3891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38915">
                                            <p:txEl>
                                              <p:pRg st="5" end="5"/>
                                            </p:txEl>
                                          </p:spTgt>
                                        </p:tgtEl>
                                        <p:attrNameLst>
                                          <p:attrName>fillcolor</p:attrName>
                                        </p:attrNameLst>
                                      </p:cBhvr>
                                      <p:tavLst>
                                        <p:tav tm="0">
                                          <p:val>
                                            <p:clrVal>
                                              <a:schemeClr val="accent2"/>
                                            </p:clrVal>
                                          </p:val>
                                        </p:tav>
                                        <p:tav tm="50000">
                                          <p:val>
                                            <p:clrVal>
                                              <a:schemeClr val="hlink"/>
                                            </p:clrVal>
                                          </p:val>
                                        </p:tav>
                                      </p:tavLst>
                                    </p:anim>
                                    <p:set>
                                      <p:cBhvr>
                                        <p:cTn id="49" dur="80"/>
                                        <p:tgtEl>
                                          <p:spTgt spid="38915">
                                            <p:txEl>
                                              <p:pRg st="5" end="5"/>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7" presetClass="entr" presetSubtype="0" fill="hold" grpId="0" nodeType="clickEffect">
                                  <p:stCondLst>
                                    <p:cond delay="0"/>
                                  </p:stCondLst>
                                  <p:iterate type="lt">
                                    <p:tmPct val="50000"/>
                                  </p:iterate>
                                  <p:childTnLst>
                                    <p:set>
                                      <p:cBhvr>
                                        <p:cTn id="53" dur="1" fill="hold">
                                          <p:stCondLst>
                                            <p:cond delay="0"/>
                                          </p:stCondLst>
                                        </p:cTn>
                                        <p:tgtEl>
                                          <p:spTgt spid="38915">
                                            <p:txEl>
                                              <p:pRg st="6" end="6"/>
                                            </p:txEl>
                                          </p:spTgt>
                                        </p:tgtEl>
                                        <p:attrNameLst>
                                          <p:attrName>style.visibility</p:attrName>
                                        </p:attrNameLst>
                                      </p:cBhvr>
                                      <p:to>
                                        <p:strVal val="visible"/>
                                      </p:to>
                                    </p:set>
                                    <p:anim calcmode="discrete" valueType="clr">
                                      <p:cBhvr override="childStyle">
                                        <p:cTn id="54" dur="80"/>
                                        <p:tgtEl>
                                          <p:spTgt spid="3891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38915">
                                            <p:txEl>
                                              <p:pRg st="6" end="6"/>
                                            </p:txEl>
                                          </p:spTgt>
                                        </p:tgtEl>
                                        <p:attrNameLst>
                                          <p:attrName>fillcolor</p:attrName>
                                        </p:attrNameLst>
                                      </p:cBhvr>
                                      <p:tavLst>
                                        <p:tav tm="0">
                                          <p:val>
                                            <p:clrVal>
                                              <a:schemeClr val="accent2"/>
                                            </p:clrVal>
                                          </p:val>
                                        </p:tav>
                                        <p:tav tm="50000">
                                          <p:val>
                                            <p:clrVal>
                                              <a:schemeClr val="hlink"/>
                                            </p:clrVal>
                                          </p:val>
                                        </p:tav>
                                      </p:tavLst>
                                    </p:anim>
                                    <p:set>
                                      <p:cBhvr>
                                        <p:cTn id="56" dur="80"/>
                                        <p:tgtEl>
                                          <p:spTgt spid="38915">
                                            <p:txEl>
                                              <p:pRg st="6" end="6"/>
                                            </p:txEl>
                                          </p:spTgt>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27" presetClass="entr" presetSubtype="0" fill="hold" grpId="0" nodeType="clickEffect">
                                  <p:stCondLst>
                                    <p:cond delay="0"/>
                                  </p:stCondLst>
                                  <p:iterate type="lt">
                                    <p:tmPct val="50000"/>
                                  </p:iterate>
                                  <p:childTnLst>
                                    <p:set>
                                      <p:cBhvr>
                                        <p:cTn id="60" dur="1" fill="hold">
                                          <p:stCondLst>
                                            <p:cond delay="0"/>
                                          </p:stCondLst>
                                        </p:cTn>
                                        <p:tgtEl>
                                          <p:spTgt spid="38915">
                                            <p:txEl>
                                              <p:pRg st="7" end="7"/>
                                            </p:txEl>
                                          </p:spTgt>
                                        </p:tgtEl>
                                        <p:attrNameLst>
                                          <p:attrName>style.visibility</p:attrName>
                                        </p:attrNameLst>
                                      </p:cBhvr>
                                      <p:to>
                                        <p:strVal val="visible"/>
                                      </p:to>
                                    </p:set>
                                    <p:anim calcmode="discrete" valueType="clr">
                                      <p:cBhvr override="childStyle">
                                        <p:cTn id="61" dur="80"/>
                                        <p:tgtEl>
                                          <p:spTgt spid="3891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2" dur="80"/>
                                        <p:tgtEl>
                                          <p:spTgt spid="38915">
                                            <p:txEl>
                                              <p:pRg st="7" end="7"/>
                                            </p:txEl>
                                          </p:spTgt>
                                        </p:tgtEl>
                                        <p:attrNameLst>
                                          <p:attrName>fillcolor</p:attrName>
                                        </p:attrNameLst>
                                      </p:cBhvr>
                                      <p:tavLst>
                                        <p:tav tm="0">
                                          <p:val>
                                            <p:clrVal>
                                              <a:schemeClr val="accent2"/>
                                            </p:clrVal>
                                          </p:val>
                                        </p:tav>
                                        <p:tav tm="50000">
                                          <p:val>
                                            <p:clrVal>
                                              <a:schemeClr val="hlink"/>
                                            </p:clrVal>
                                          </p:val>
                                        </p:tav>
                                      </p:tavLst>
                                    </p:anim>
                                    <p:set>
                                      <p:cBhvr>
                                        <p:cTn id="63" dur="80"/>
                                        <p:tgtEl>
                                          <p:spTgt spid="38915">
                                            <p:txEl>
                                              <p:pRg st="7" end="7"/>
                                            </p:txEl>
                                          </p:spTgt>
                                        </p:tgtEl>
                                        <p:attrNameLst>
                                          <p:attrName>fill.type</p:attrName>
                                        </p:attrNameLst>
                                      </p:cBhvr>
                                      <p:to>
                                        <p:strVal val="solid"/>
                                      </p:to>
                                    </p:set>
                                  </p:childTnLst>
                                </p:cTn>
                              </p:par>
                            </p:childTnLst>
                          </p:cTn>
                        </p:par>
                      </p:childTnLst>
                    </p:cTn>
                  </p:par>
                  <p:par>
                    <p:cTn id="64" fill="hold">
                      <p:stCondLst>
                        <p:cond delay="indefinite"/>
                      </p:stCondLst>
                      <p:childTnLst>
                        <p:par>
                          <p:cTn id="65" fill="hold">
                            <p:stCondLst>
                              <p:cond delay="0"/>
                            </p:stCondLst>
                            <p:childTnLst>
                              <p:par>
                                <p:cTn id="66" presetID="27" presetClass="entr" presetSubtype="0" fill="hold" grpId="0" nodeType="clickEffect">
                                  <p:stCondLst>
                                    <p:cond delay="0"/>
                                  </p:stCondLst>
                                  <p:iterate type="lt">
                                    <p:tmPct val="50000"/>
                                  </p:iterate>
                                  <p:childTnLst>
                                    <p:set>
                                      <p:cBhvr>
                                        <p:cTn id="67" dur="1" fill="hold">
                                          <p:stCondLst>
                                            <p:cond delay="0"/>
                                          </p:stCondLst>
                                        </p:cTn>
                                        <p:tgtEl>
                                          <p:spTgt spid="38915">
                                            <p:txEl>
                                              <p:pRg st="8" end="8"/>
                                            </p:txEl>
                                          </p:spTgt>
                                        </p:tgtEl>
                                        <p:attrNameLst>
                                          <p:attrName>style.visibility</p:attrName>
                                        </p:attrNameLst>
                                      </p:cBhvr>
                                      <p:to>
                                        <p:strVal val="visible"/>
                                      </p:to>
                                    </p:set>
                                    <p:anim calcmode="discrete" valueType="clr">
                                      <p:cBhvr override="childStyle">
                                        <p:cTn id="68" dur="80"/>
                                        <p:tgtEl>
                                          <p:spTgt spid="38915">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9" dur="80"/>
                                        <p:tgtEl>
                                          <p:spTgt spid="38915">
                                            <p:txEl>
                                              <p:pRg st="8" end="8"/>
                                            </p:txEl>
                                          </p:spTgt>
                                        </p:tgtEl>
                                        <p:attrNameLst>
                                          <p:attrName>fillcolor</p:attrName>
                                        </p:attrNameLst>
                                      </p:cBhvr>
                                      <p:tavLst>
                                        <p:tav tm="0">
                                          <p:val>
                                            <p:clrVal>
                                              <a:schemeClr val="accent2"/>
                                            </p:clrVal>
                                          </p:val>
                                        </p:tav>
                                        <p:tav tm="50000">
                                          <p:val>
                                            <p:clrVal>
                                              <a:schemeClr val="hlink"/>
                                            </p:clrVal>
                                          </p:val>
                                        </p:tav>
                                      </p:tavLst>
                                    </p:anim>
                                    <p:set>
                                      <p:cBhvr>
                                        <p:cTn id="70" dur="80"/>
                                        <p:tgtEl>
                                          <p:spTgt spid="38915">
                                            <p:txEl>
                                              <p:pRg st="8" end="8"/>
                                            </p:txEl>
                                          </p:spTgt>
                                        </p:tgtEl>
                                        <p:attrNameLst>
                                          <p:attrName>fill.type</p:attrName>
                                        </p:attrNameLst>
                                      </p:cBhvr>
                                      <p:to>
                                        <p:strVal val="solid"/>
                                      </p:to>
                                    </p:set>
                                  </p:childTnLst>
                                </p:cTn>
                              </p:par>
                            </p:childTnLst>
                          </p:cTn>
                        </p:par>
                      </p:childTnLst>
                    </p:cTn>
                  </p:par>
                  <p:par>
                    <p:cTn id="71" fill="hold">
                      <p:stCondLst>
                        <p:cond delay="indefinite"/>
                      </p:stCondLst>
                      <p:childTnLst>
                        <p:par>
                          <p:cTn id="72" fill="hold">
                            <p:stCondLst>
                              <p:cond delay="0"/>
                            </p:stCondLst>
                            <p:childTnLst>
                              <p:par>
                                <p:cTn id="73" presetID="27" presetClass="entr" presetSubtype="0" fill="hold" grpId="0" nodeType="clickEffect">
                                  <p:stCondLst>
                                    <p:cond delay="0"/>
                                  </p:stCondLst>
                                  <p:iterate type="lt">
                                    <p:tmPct val="50000"/>
                                  </p:iterate>
                                  <p:childTnLst>
                                    <p:set>
                                      <p:cBhvr>
                                        <p:cTn id="74" dur="1" fill="hold">
                                          <p:stCondLst>
                                            <p:cond delay="0"/>
                                          </p:stCondLst>
                                        </p:cTn>
                                        <p:tgtEl>
                                          <p:spTgt spid="38915">
                                            <p:txEl>
                                              <p:pRg st="9" end="9"/>
                                            </p:txEl>
                                          </p:spTgt>
                                        </p:tgtEl>
                                        <p:attrNameLst>
                                          <p:attrName>style.visibility</p:attrName>
                                        </p:attrNameLst>
                                      </p:cBhvr>
                                      <p:to>
                                        <p:strVal val="visible"/>
                                      </p:to>
                                    </p:set>
                                    <p:anim calcmode="discrete" valueType="clr">
                                      <p:cBhvr override="childStyle">
                                        <p:cTn id="75" dur="80"/>
                                        <p:tgtEl>
                                          <p:spTgt spid="38915">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6" dur="80"/>
                                        <p:tgtEl>
                                          <p:spTgt spid="38915">
                                            <p:txEl>
                                              <p:pRg st="9" end="9"/>
                                            </p:txEl>
                                          </p:spTgt>
                                        </p:tgtEl>
                                        <p:attrNameLst>
                                          <p:attrName>fillcolor</p:attrName>
                                        </p:attrNameLst>
                                      </p:cBhvr>
                                      <p:tavLst>
                                        <p:tav tm="0">
                                          <p:val>
                                            <p:clrVal>
                                              <a:schemeClr val="accent2"/>
                                            </p:clrVal>
                                          </p:val>
                                        </p:tav>
                                        <p:tav tm="50000">
                                          <p:val>
                                            <p:clrVal>
                                              <a:schemeClr val="hlink"/>
                                            </p:clrVal>
                                          </p:val>
                                        </p:tav>
                                      </p:tavLst>
                                    </p:anim>
                                    <p:set>
                                      <p:cBhvr>
                                        <p:cTn id="77" dur="80"/>
                                        <p:tgtEl>
                                          <p:spTgt spid="38915">
                                            <p:txEl>
                                              <p:pRg st="9" end="9"/>
                                            </p:txEl>
                                          </p:spTgt>
                                        </p:tgtEl>
                                        <p:attrNameLst>
                                          <p:attrName>fill.type</p:attrName>
                                        </p:attrNameLst>
                                      </p:cBhvr>
                                      <p:to>
                                        <p:strVal val="solid"/>
                                      </p:to>
                                    </p:set>
                                  </p:childTnLst>
                                </p:cTn>
                              </p:par>
                            </p:childTnLst>
                          </p:cTn>
                        </p:par>
                      </p:childTnLst>
                    </p:cTn>
                  </p:par>
                  <p:par>
                    <p:cTn id="78" fill="hold">
                      <p:stCondLst>
                        <p:cond delay="indefinite"/>
                      </p:stCondLst>
                      <p:childTnLst>
                        <p:par>
                          <p:cTn id="79" fill="hold">
                            <p:stCondLst>
                              <p:cond delay="0"/>
                            </p:stCondLst>
                            <p:childTnLst>
                              <p:par>
                                <p:cTn id="80" presetID="27" presetClass="entr" presetSubtype="0" fill="hold" grpId="0" nodeType="clickEffect">
                                  <p:stCondLst>
                                    <p:cond delay="0"/>
                                  </p:stCondLst>
                                  <p:iterate type="lt">
                                    <p:tmPct val="50000"/>
                                  </p:iterate>
                                  <p:childTnLst>
                                    <p:set>
                                      <p:cBhvr>
                                        <p:cTn id="81" dur="1" fill="hold">
                                          <p:stCondLst>
                                            <p:cond delay="0"/>
                                          </p:stCondLst>
                                        </p:cTn>
                                        <p:tgtEl>
                                          <p:spTgt spid="38915">
                                            <p:txEl>
                                              <p:pRg st="10" end="10"/>
                                            </p:txEl>
                                          </p:spTgt>
                                        </p:tgtEl>
                                        <p:attrNameLst>
                                          <p:attrName>style.visibility</p:attrName>
                                        </p:attrNameLst>
                                      </p:cBhvr>
                                      <p:to>
                                        <p:strVal val="visible"/>
                                      </p:to>
                                    </p:set>
                                    <p:anim calcmode="discrete" valueType="clr">
                                      <p:cBhvr override="childStyle">
                                        <p:cTn id="82" dur="80"/>
                                        <p:tgtEl>
                                          <p:spTgt spid="38915">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3" dur="80"/>
                                        <p:tgtEl>
                                          <p:spTgt spid="38915">
                                            <p:txEl>
                                              <p:pRg st="10" end="10"/>
                                            </p:txEl>
                                          </p:spTgt>
                                        </p:tgtEl>
                                        <p:attrNameLst>
                                          <p:attrName>fillcolor</p:attrName>
                                        </p:attrNameLst>
                                      </p:cBhvr>
                                      <p:tavLst>
                                        <p:tav tm="0">
                                          <p:val>
                                            <p:clrVal>
                                              <a:schemeClr val="accent2"/>
                                            </p:clrVal>
                                          </p:val>
                                        </p:tav>
                                        <p:tav tm="50000">
                                          <p:val>
                                            <p:clrVal>
                                              <a:schemeClr val="hlink"/>
                                            </p:clrVal>
                                          </p:val>
                                        </p:tav>
                                      </p:tavLst>
                                    </p:anim>
                                    <p:set>
                                      <p:cBhvr>
                                        <p:cTn id="84" dur="80"/>
                                        <p:tgtEl>
                                          <p:spTgt spid="38915">
                                            <p:txEl>
                                              <p:pRg st="10" end="10"/>
                                            </p:txEl>
                                          </p:spTgt>
                                        </p:tgtEl>
                                        <p:attrNameLst>
                                          <p:attrName>fill.type</p:attrName>
                                        </p:attrNameLst>
                                      </p:cBhvr>
                                      <p:to>
                                        <p:strVal val="solid"/>
                                      </p:to>
                                    </p:set>
                                  </p:childTnLst>
                                </p:cTn>
                              </p:par>
                            </p:childTnLst>
                          </p:cTn>
                        </p:par>
                      </p:childTnLst>
                    </p:cTn>
                  </p:par>
                  <p:par>
                    <p:cTn id="85" fill="hold">
                      <p:stCondLst>
                        <p:cond delay="indefinite"/>
                      </p:stCondLst>
                      <p:childTnLst>
                        <p:par>
                          <p:cTn id="86" fill="hold">
                            <p:stCondLst>
                              <p:cond delay="0"/>
                            </p:stCondLst>
                            <p:childTnLst>
                              <p:par>
                                <p:cTn id="87" presetID="27" presetClass="entr" presetSubtype="0" fill="hold" grpId="0" nodeType="clickEffect">
                                  <p:stCondLst>
                                    <p:cond delay="0"/>
                                  </p:stCondLst>
                                  <p:iterate type="lt">
                                    <p:tmPct val="50000"/>
                                  </p:iterate>
                                  <p:childTnLst>
                                    <p:set>
                                      <p:cBhvr>
                                        <p:cTn id="88" dur="1" fill="hold">
                                          <p:stCondLst>
                                            <p:cond delay="0"/>
                                          </p:stCondLst>
                                        </p:cTn>
                                        <p:tgtEl>
                                          <p:spTgt spid="38915">
                                            <p:txEl>
                                              <p:pRg st="11" end="11"/>
                                            </p:txEl>
                                          </p:spTgt>
                                        </p:tgtEl>
                                        <p:attrNameLst>
                                          <p:attrName>style.visibility</p:attrName>
                                        </p:attrNameLst>
                                      </p:cBhvr>
                                      <p:to>
                                        <p:strVal val="visible"/>
                                      </p:to>
                                    </p:set>
                                    <p:anim calcmode="discrete" valueType="clr">
                                      <p:cBhvr override="childStyle">
                                        <p:cTn id="89" dur="80"/>
                                        <p:tgtEl>
                                          <p:spTgt spid="38915">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0" dur="80"/>
                                        <p:tgtEl>
                                          <p:spTgt spid="38915">
                                            <p:txEl>
                                              <p:pRg st="11" end="11"/>
                                            </p:txEl>
                                          </p:spTgt>
                                        </p:tgtEl>
                                        <p:attrNameLst>
                                          <p:attrName>fillcolor</p:attrName>
                                        </p:attrNameLst>
                                      </p:cBhvr>
                                      <p:tavLst>
                                        <p:tav tm="0">
                                          <p:val>
                                            <p:clrVal>
                                              <a:schemeClr val="accent2"/>
                                            </p:clrVal>
                                          </p:val>
                                        </p:tav>
                                        <p:tav tm="50000">
                                          <p:val>
                                            <p:clrVal>
                                              <a:schemeClr val="hlink"/>
                                            </p:clrVal>
                                          </p:val>
                                        </p:tav>
                                      </p:tavLst>
                                    </p:anim>
                                    <p:set>
                                      <p:cBhvr>
                                        <p:cTn id="91" dur="80"/>
                                        <p:tgtEl>
                                          <p:spTgt spid="38915">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Extended Binomial Coefficients</a:t>
            </a:r>
            <a:endParaRPr lang="en-US" dirty="0"/>
          </a:p>
        </p:txBody>
      </p:sp>
      <p:sp>
        <p:nvSpPr>
          <p:cNvPr id="39939" name="Rectangle 3"/>
          <p:cNvSpPr>
            <a:spLocks noGrp="1" noChangeArrowheads="1"/>
          </p:cNvSpPr>
          <p:nvPr>
            <p:ph idx="1"/>
          </p:nvPr>
        </p:nvSpPr>
        <p:spPr>
          <a:xfrm>
            <a:off x="457200" y="1143000"/>
            <a:ext cx="8229600" cy="5334000"/>
          </a:xfrm>
        </p:spPr>
        <p:txBody>
          <a:bodyPr/>
          <a:lstStyle/>
          <a:p>
            <a:pPr eaLnBrk="1" hangingPunct="1"/>
            <a:r>
              <a:rPr lang="en-US" altLang="zh-CN" sz="2400" b="1" dirty="0" smtClean="0">
                <a:cs typeface="Calibri" pitchFamily="34" charset="0"/>
              </a:rPr>
              <a:t>Definition</a:t>
            </a:r>
            <a:r>
              <a:rPr lang="en-US" altLang="zh-CN" sz="2400" dirty="0" smtClean="0">
                <a:cs typeface="Calibri" pitchFamily="34" charset="0"/>
              </a:rPr>
              <a:t>: Let </a:t>
            </a:r>
            <a:r>
              <a:rPr lang="en-US" altLang="zh-CN" sz="2400" i="1" dirty="0" smtClean="0">
                <a:cs typeface="Calibri" pitchFamily="34" charset="0"/>
              </a:rPr>
              <a:t>u</a:t>
            </a:r>
            <a:r>
              <a:rPr lang="en-US" altLang="zh-CN" sz="2400" dirty="0" smtClean="0">
                <a:cs typeface="Calibri" pitchFamily="34" charset="0"/>
              </a:rPr>
              <a:t> be a real number and </a:t>
            </a:r>
            <a:r>
              <a:rPr lang="en-US" altLang="zh-CN" sz="2400" i="1" dirty="0" smtClean="0">
                <a:cs typeface="Calibri" pitchFamily="34" charset="0"/>
              </a:rPr>
              <a:t>k</a:t>
            </a:r>
            <a:r>
              <a:rPr lang="en-US" altLang="zh-CN" sz="2400" dirty="0" smtClean="0">
                <a:cs typeface="Calibri" pitchFamily="34" charset="0"/>
              </a:rPr>
              <a:t> a nonnegative integer. Then the </a:t>
            </a:r>
            <a:r>
              <a:rPr lang="en-US" altLang="zh-CN" sz="2400" b="1" i="1" dirty="0" smtClean="0">
                <a:cs typeface="Calibri" pitchFamily="34" charset="0"/>
              </a:rPr>
              <a:t>extended binomial coefficient</a:t>
            </a:r>
            <a:r>
              <a:rPr lang="en-US" altLang="zh-CN" sz="2400" dirty="0" smtClean="0">
                <a:cs typeface="Calibri" pitchFamily="34" charset="0"/>
              </a:rPr>
              <a:t> </a:t>
            </a:r>
            <a:r>
              <a:rPr lang="en-US" altLang="zh-CN" sz="2400" i="1" dirty="0" smtClean="0">
                <a:cs typeface="Calibri" pitchFamily="34" charset="0"/>
              </a:rPr>
              <a:t>C</a:t>
            </a:r>
            <a:r>
              <a:rPr lang="en-US" altLang="zh-CN" sz="2400" dirty="0" smtClean="0">
                <a:cs typeface="Calibri" pitchFamily="34" charset="0"/>
              </a:rPr>
              <a:t>(</a:t>
            </a:r>
            <a:r>
              <a:rPr lang="en-US" altLang="zh-CN" sz="2400" i="1" dirty="0" err="1" smtClean="0">
                <a:cs typeface="Calibri" pitchFamily="34" charset="0"/>
              </a:rPr>
              <a:t>u</a:t>
            </a:r>
            <a:r>
              <a:rPr lang="en-US" altLang="zh-CN" sz="2400" dirty="0" err="1" smtClean="0">
                <a:cs typeface="Calibri" pitchFamily="34" charset="0"/>
              </a:rPr>
              <a:t>,</a:t>
            </a:r>
            <a:r>
              <a:rPr lang="en-US" altLang="zh-CN" sz="2400" i="1" dirty="0" err="1" smtClean="0">
                <a:cs typeface="Calibri" pitchFamily="34" charset="0"/>
              </a:rPr>
              <a:t>k</a:t>
            </a:r>
            <a:r>
              <a:rPr lang="en-US" altLang="zh-CN" sz="2400" dirty="0" smtClean="0">
                <a:cs typeface="Calibri" pitchFamily="34" charset="0"/>
              </a:rPr>
              <a:t>) is defined by       </a:t>
            </a:r>
          </a:p>
          <a:p>
            <a:pPr eaLnBrk="1" hangingPunct="1">
              <a:buFontTx/>
              <a:buNone/>
            </a:pPr>
            <a:r>
              <a:rPr lang="en-US" altLang="zh-CN" sz="2400" dirty="0" smtClean="0">
                <a:cs typeface="Calibri" pitchFamily="34" charset="0"/>
              </a:rPr>
              <a:t> </a:t>
            </a:r>
          </a:p>
          <a:p>
            <a:pPr eaLnBrk="1" hangingPunct="1">
              <a:buFontTx/>
              <a:buNone/>
            </a:pPr>
            <a:r>
              <a:rPr lang="en-US" altLang="zh-CN" sz="2400" dirty="0" smtClean="0">
                <a:cs typeface="Calibri" pitchFamily="34" charset="0"/>
              </a:rPr>
              <a:t> </a:t>
            </a:r>
          </a:p>
          <a:p>
            <a:pPr eaLnBrk="1" hangingPunct="1"/>
            <a:endParaRPr lang="en-US" altLang="zh-CN" sz="2400" dirty="0" smtClean="0">
              <a:cs typeface="Calibri" pitchFamily="34" charset="0"/>
            </a:endParaRPr>
          </a:p>
          <a:p>
            <a:pPr eaLnBrk="1" hangingPunct="1"/>
            <a:r>
              <a:rPr lang="en-US" altLang="zh-CN" sz="2400" dirty="0" smtClean="0">
                <a:cs typeface="Calibri" pitchFamily="34" charset="0"/>
              </a:rPr>
              <a:t>Example4: </a:t>
            </a:r>
            <a:r>
              <a:rPr lang="en-US" altLang="zh-CN" sz="2400" i="1" dirty="0" smtClean="0">
                <a:cs typeface="Calibri" pitchFamily="34" charset="0"/>
              </a:rPr>
              <a:t>C</a:t>
            </a:r>
            <a:r>
              <a:rPr lang="en-US" altLang="zh-CN" sz="2400" dirty="0" smtClean="0">
                <a:cs typeface="Calibri" pitchFamily="34" charset="0"/>
              </a:rPr>
              <a:t>(-2,3)=-4 </a:t>
            </a:r>
            <a:r>
              <a:rPr lang="en-US" altLang="zh-CN" sz="2400" i="1" dirty="0" smtClean="0">
                <a:cs typeface="Calibri" pitchFamily="34" charset="0"/>
              </a:rPr>
              <a:t>C</a:t>
            </a:r>
            <a:r>
              <a:rPr lang="en-US" altLang="zh-CN" sz="2400" dirty="0" smtClean="0">
                <a:cs typeface="Calibri" pitchFamily="34" charset="0"/>
              </a:rPr>
              <a:t>(1/2,3)=1/16</a:t>
            </a:r>
          </a:p>
          <a:p>
            <a:pPr eaLnBrk="1" hangingPunct="1"/>
            <a:r>
              <a:rPr lang="en-US" altLang="zh-CN" sz="2400" dirty="0" smtClean="0">
                <a:cs typeface="Calibri" pitchFamily="34" charset="0"/>
              </a:rPr>
              <a:t>Example5: When </a:t>
            </a:r>
            <a:r>
              <a:rPr lang="en-US" altLang="zh-CN" sz="2400" i="1" dirty="0" smtClean="0">
                <a:cs typeface="Calibri" pitchFamily="34" charset="0"/>
              </a:rPr>
              <a:t>n</a:t>
            </a:r>
            <a:r>
              <a:rPr lang="en-US" altLang="zh-CN" sz="2400" dirty="0" smtClean="0">
                <a:cs typeface="Calibri" pitchFamily="34" charset="0"/>
              </a:rPr>
              <a:t>&lt;0 is an integer, then </a:t>
            </a:r>
          </a:p>
        </p:txBody>
      </p:sp>
      <p:graphicFrame>
        <p:nvGraphicFramePr>
          <p:cNvPr id="39940" name="Object 4"/>
          <p:cNvGraphicFramePr>
            <a:graphicFrameLocks noChangeAspect="1"/>
          </p:cNvGraphicFramePr>
          <p:nvPr/>
        </p:nvGraphicFramePr>
        <p:xfrm>
          <a:off x="1752600" y="2168936"/>
          <a:ext cx="5683250" cy="879064"/>
        </p:xfrm>
        <a:graphic>
          <a:graphicData uri="http://schemas.openxmlformats.org/presentationml/2006/ole">
            <mc:AlternateContent xmlns:mc="http://schemas.openxmlformats.org/markup-compatibility/2006">
              <mc:Choice xmlns:v="urn:schemas-microsoft-com:vml" Requires="v">
                <p:oleObj spid="_x0000_s9272" name="Equation" r:id="rId3" imgW="7061040" imgH="1091880" progId="">
                  <p:embed/>
                </p:oleObj>
              </mc:Choice>
              <mc:Fallback>
                <p:oleObj name="Equation" r:id="rId3" imgW="7061040" imgH="10918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168936"/>
                        <a:ext cx="5683250" cy="879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41" name="Object 5"/>
          <p:cNvGraphicFramePr>
            <a:graphicFrameLocks noChangeAspect="1"/>
          </p:cNvGraphicFramePr>
          <p:nvPr/>
        </p:nvGraphicFramePr>
        <p:xfrm>
          <a:off x="2014450" y="4343400"/>
          <a:ext cx="5573657" cy="2209800"/>
        </p:xfrm>
        <a:graphic>
          <a:graphicData uri="http://schemas.openxmlformats.org/presentationml/2006/ole">
            <mc:AlternateContent xmlns:mc="http://schemas.openxmlformats.org/markup-compatibility/2006">
              <mc:Choice xmlns:v="urn:schemas-microsoft-com:vml" Requires="v">
                <p:oleObj spid="_x0000_s9273" name="Equation" r:id="rId5" imgW="6667200" imgH="3479760" progId="">
                  <p:embed/>
                </p:oleObj>
              </mc:Choice>
              <mc:Fallback>
                <p:oleObj name="Equation" r:id="rId5" imgW="6667200" imgH="347976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4450" y="4343400"/>
                        <a:ext cx="5573657"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ox(in)">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diamond(in)">
                                      <p:cBhvr>
                                        <p:cTn id="12" dur="2000"/>
                                        <p:tgtEl>
                                          <p:spTgt spid="3994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9939">
                                            <p:txEl>
                                              <p:pRg st="1" end="1"/>
                                            </p:txEl>
                                          </p:spTgt>
                                        </p:tgtEl>
                                        <p:attrNameLst>
                                          <p:attrName>style.visibility</p:attrName>
                                        </p:attrNameLst>
                                      </p:cBhvr>
                                      <p:to>
                                        <p:strVal val="visible"/>
                                      </p:to>
                                    </p:set>
                                    <p:animEffect transition="in" filter="box(in)">
                                      <p:cBhvr>
                                        <p:cTn id="17" dur="500"/>
                                        <p:tgtEl>
                                          <p:spTgt spid="3993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9939">
                                            <p:txEl>
                                              <p:pRg st="2" end="2"/>
                                            </p:txEl>
                                          </p:spTgt>
                                        </p:tgtEl>
                                        <p:attrNameLst>
                                          <p:attrName>style.visibility</p:attrName>
                                        </p:attrNameLst>
                                      </p:cBhvr>
                                      <p:to>
                                        <p:strVal val="visible"/>
                                      </p:to>
                                    </p:set>
                                    <p:animEffect transition="in" filter="box(in)">
                                      <p:cBhvr>
                                        <p:cTn id="22" dur="500"/>
                                        <p:tgtEl>
                                          <p:spTgt spid="3993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box(in)">
                                      <p:cBhvr>
                                        <p:cTn id="27" dur="500"/>
                                        <p:tgtEl>
                                          <p:spTgt spid="399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9939">
                                            <p:txEl>
                                              <p:pRg st="5" end="5"/>
                                            </p:txEl>
                                          </p:spTgt>
                                        </p:tgtEl>
                                        <p:attrNameLst>
                                          <p:attrName>style.visibility</p:attrName>
                                        </p:attrNameLst>
                                      </p:cBhvr>
                                      <p:to>
                                        <p:strVal val="visible"/>
                                      </p:to>
                                    </p:set>
                                    <p:animEffect transition="in" filter="box(in)">
                                      <p:cBhvr>
                                        <p:cTn id="32" dur="500"/>
                                        <p:tgtEl>
                                          <p:spTgt spid="399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39941"/>
                                        </p:tgtEl>
                                        <p:attrNameLst>
                                          <p:attrName>style.visibility</p:attrName>
                                        </p:attrNameLst>
                                      </p:cBhvr>
                                      <p:to>
                                        <p:strVal val="visible"/>
                                      </p:to>
                                    </p:set>
                                    <p:animEffect transition="in" filter="diamond(in)">
                                      <p:cBhvr>
                                        <p:cTn id="37" dur="20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Extended Binomial Theorem</a:t>
            </a:r>
            <a:endParaRPr lang="en-US" dirty="0"/>
          </a:p>
        </p:txBody>
      </p:sp>
      <p:sp>
        <p:nvSpPr>
          <p:cNvPr id="40963" name="Rectangle 3"/>
          <p:cNvSpPr>
            <a:spLocks noGrp="1" noChangeArrowheads="1"/>
          </p:cNvSpPr>
          <p:nvPr>
            <p:ph idx="1"/>
          </p:nvPr>
        </p:nvSpPr>
        <p:spPr>
          <a:xfrm>
            <a:off x="457200" y="1066800"/>
            <a:ext cx="8229600" cy="5257800"/>
          </a:xfrm>
        </p:spPr>
        <p:txBody>
          <a:bodyPr/>
          <a:lstStyle/>
          <a:p>
            <a:pPr marL="609600" indent="-609600" eaLnBrk="1" hangingPunct="1"/>
            <a:r>
              <a:rPr lang="en-US" altLang="zh-CN" sz="2800" b="1" dirty="0" err="1" smtClean="0">
                <a:cs typeface="Calibri" pitchFamily="34" charset="0"/>
              </a:rPr>
              <a:t>Threorem</a:t>
            </a:r>
            <a:r>
              <a:rPr lang="en-US" altLang="zh-CN" sz="2800" dirty="0" smtClean="0">
                <a:cs typeface="Calibri" pitchFamily="34" charset="0"/>
              </a:rPr>
              <a:t>: </a:t>
            </a:r>
            <a:r>
              <a:rPr lang="en-US" altLang="zh-CN" sz="2800" b="1" dirty="0" smtClean="0">
                <a:cs typeface="Calibri" pitchFamily="34" charset="0"/>
              </a:rPr>
              <a:t>The Extended Binomial </a:t>
            </a:r>
            <a:r>
              <a:rPr lang="en-US" altLang="zh-CN" sz="2800" b="1" dirty="0" err="1" smtClean="0">
                <a:cs typeface="Calibri" pitchFamily="34" charset="0"/>
              </a:rPr>
              <a:t>Threorem</a:t>
            </a:r>
            <a:endParaRPr lang="en-US" altLang="zh-CN" sz="2000" b="1" dirty="0" smtClean="0">
              <a:cs typeface="Calibri" pitchFamily="34" charset="0"/>
            </a:endParaRPr>
          </a:p>
          <a:p>
            <a:pPr marL="609600" indent="-609600" eaLnBrk="1" hangingPunct="1">
              <a:buFontTx/>
              <a:buNone/>
            </a:pPr>
            <a:r>
              <a:rPr lang="en-US" altLang="zh-CN" dirty="0" smtClean="0">
                <a:cs typeface="Calibri" pitchFamily="34" charset="0"/>
              </a:rPr>
              <a:t>	Let </a:t>
            </a:r>
            <a:r>
              <a:rPr lang="en-US" altLang="zh-CN" i="1" dirty="0" smtClean="0">
                <a:cs typeface="Calibri" pitchFamily="34" charset="0"/>
              </a:rPr>
              <a:t>x</a:t>
            </a:r>
            <a:r>
              <a:rPr lang="en-US" altLang="zh-CN" dirty="0" smtClean="0">
                <a:cs typeface="Calibri" pitchFamily="34" charset="0"/>
              </a:rPr>
              <a:t> be a real number with -1&lt;</a:t>
            </a:r>
            <a:r>
              <a:rPr lang="en-US" altLang="zh-CN" i="1" dirty="0" smtClean="0">
                <a:cs typeface="Calibri" pitchFamily="34" charset="0"/>
              </a:rPr>
              <a:t>x</a:t>
            </a:r>
            <a:r>
              <a:rPr lang="en-US" altLang="zh-CN" dirty="0" smtClean="0">
                <a:cs typeface="Calibri" pitchFamily="34" charset="0"/>
              </a:rPr>
              <a:t>&lt;1 and </a:t>
            </a:r>
            <a:r>
              <a:rPr lang="en-US" altLang="zh-CN" i="1" dirty="0" smtClean="0">
                <a:cs typeface="Calibri" pitchFamily="34" charset="0"/>
              </a:rPr>
              <a:t>u</a:t>
            </a:r>
            <a:r>
              <a:rPr lang="en-US" altLang="zh-CN" dirty="0" smtClean="0">
                <a:cs typeface="Calibri" pitchFamily="34" charset="0"/>
              </a:rPr>
              <a:t> be a real number . Then </a:t>
            </a:r>
          </a:p>
          <a:p>
            <a:pPr marL="609600" indent="-609600" eaLnBrk="1" hangingPunct="1">
              <a:buFontTx/>
              <a:buNone/>
            </a:pPr>
            <a:endParaRPr lang="en-US" altLang="zh-CN" dirty="0" smtClean="0">
              <a:cs typeface="Calibri" pitchFamily="34" charset="0"/>
            </a:endParaRPr>
          </a:p>
          <a:p>
            <a:pPr marL="609600" indent="-609600" eaLnBrk="1" hangingPunct="1">
              <a:buFontTx/>
              <a:buNone/>
            </a:pPr>
            <a:endParaRPr lang="en-US" altLang="zh-CN" dirty="0" smtClean="0">
              <a:cs typeface="Calibri" pitchFamily="34" charset="0"/>
            </a:endParaRPr>
          </a:p>
          <a:p>
            <a:pPr marL="609600" indent="-609600" eaLnBrk="1" hangingPunct="1"/>
            <a:r>
              <a:rPr lang="en-US" altLang="zh-CN" sz="2800" b="1" dirty="0" smtClean="0">
                <a:cs typeface="Calibri" pitchFamily="34" charset="0"/>
              </a:rPr>
              <a:t>Example6</a:t>
            </a:r>
            <a:r>
              <a:rPr lang="en-US" altLang="zh-CN" sz="2800" dirty="0" smtClean="0">
                <a:cs typeface="Calibri" pitchFamily="34" charset="0"/>
              </a:rPr>
              <a:t>: </a:t>
            </a:r>
          </a:p>
          <a:p>
            <a:pPr marL="609600" indent="-609600" eaLnBrk="1" hangingPunct="1">
              <a:buFontTx/>
              <a:buNone/>
            </a:pPr>
            <a:endParaRPr lang="en-US" altLang="zh-CN" dirty="0" smtClean="0">
              <a:cs typeface="Calibri" pitchFamily="34" charset="0"/>
            </a:endParaRPr>
          </a:p>
        </p:txBody>
      </p:sp>
      <p:graphicFrame>
        <p:nvGraphicFramePr>
          <p:cNvPr id="40964" name="Object 4"/>
          <p:cNvGraphicFramePr>
            <a:graphicFrameLocks noChangeAspect="1"/>
          </p:cNvGraphicFramePr>
          <p:nvPr/>
        </p:nvGraphicFramePr>
        <p:xfrm>
          <a:off x="2743200" y="2717800"/>
          <a:ext cx="3887787" cy="1092200"/>
        </p:xfrm>
        <a:graphic>
          <a:graphicData uri="http://schemas.openxmlformats.org/presentationml/2006/ole">
            <mc:AlternateContent xmlns:mc="http://schemas.openxmlformats.org/markup-compatibility/2006">
              <mc:Choice xmlns:v="urn:schemas-microsoft-com:vml" Requires="v">
                <p:oleObj spid="_x0000_s10323" name="Equation" r:id="rId3" imgW="2997000" imgH="1091880" progId="">
                  <p:embed/>
                </p:oleObj>
              </mc:Choice>
              <mc:Fallback>
                <p:oleObj name="Equation" r:id="rId3" imgW="2997000" imgH="10918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717800"/>
                        <a:ext cx="3887787"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5"/>
          <p:cNvGraphicFramePr>
            <a:graphicFrameLocks noChangeAspect="1"/>
          </p:cNvGraphicFramePr>
          <p:nvPr/>
        </p:nvGraphicFramePr>
        <p:xfrm>
          <a:off x="1828799" y="4459608"/>
          <a:ext cx="6234113" cy="950592"/>
        </p:xfrm>
        <a:graphic>
          <a:graphicData uri="http://schemas.openxmlformats.org/presentationml/2006/ole">
            <mc:AlternateContent xmlns:mc="http://schemas.openxmlformats.org/markup-compatibility/2006">
              <mc:Choice xmlns:v="urn:schemas-microsoft-com:vml" Requires="v">
                <p:oleObj spid="_x0000_s10324" name="Equation" r:id="rId5" imgW="7162560" imgH="1091880" progId="">
                  <p:embed/>
                </p:oleObj>
              </mc:Choice>
              <mc:Fallback>
                <p:oleObj name="Equation" r:id="rId5" imgW="7162560" imgH="109188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799" y="4459608"/>
                        <a:ext cx="6234113" cy="950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6" name="Object 6"/>
          <p:cNvGraphicFramePr>
            <a:graphicFrameLocks noChangeAspect="1"/>
          </p:cNvGraphicFramePr>
          <p:nvPr/>
        </p:nvGraphicFramePr>
        <p:xfrm>
          <a:off x="2349500" y="5537200"/>
          <a:ext cx="4203700" cy="1092200"/>
        </p:xfrm>
        <a:graphic>
          <a:graphicData uri="http://schemas.openxmlformats.org/presentationml/2006/ole">
            <mc:AlternateContent xmlns:mc="http://schemas.openxmlformats.org/markup-compatibility/2006">
              <mc:Choice xmlns:v="urn:schemas-microsoft-com:vml" Requires="v">
                <p:oleObj spid="_x0000_s10325" name="Equation" r:id="rId7" imgW="4203360" imgH="1091880" progId="">
                  <p:embed/>
                </p:oleObj>
              </mc:Choice>
              <mc:Fallback>
                <p:oleObj name="Equation" r:id="rId7" imgW="4203360" imgH="109188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9500" y="5537200"/>
                        <a:ext cx="42037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wipe(left)">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animEffect transition="in" filter="wipe(left)">
                                      <p:cBhvr>
                                        <p:cTn id="17" dur="500"/>
                                        <p:tgtEl>
                                          <p:spTgt spid="409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0964"/>
                                        </p:tgtEl>
                                        <p:attrNameLst>
                                          <p:attrName>style.visibility</p:attrName>
                                        </p:attrNameLst>
                                      </p:cBhvr>
                                      <p:to>
                                        <p:strVal val="visible"/>
                                      </p:to>
                                    </p:set>
                                    <p:animEffect transition="in" filter="wipe(right)">
                                      <p:cBhvr>
                                        <p:cTn id="22" dur="500"/>
                                        <p:tgtEl>
                                          <p:spTgt spid="409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0965"/>
                                        </p:tgtEl>
                                        <p:attrNameLst>
                                          <p:attrName>style.visibility</p:attrName>
                                        </p:attrNameLst>
                                      </p:cBhvr>
                                      <p:to>
                                        <p:strVal val="visible"/>
                                      </p:to>
                                    </p:set>
                                    <p:animEffect transition="in" filter="wipe(right)">
                                      <p:cBhvr>
                                        <p:cTn id="27" dur="500"/>
                                        <p:tgtEl>
                                          <p:spTgt spid="409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0966"/>
                                        </p:tgtEl>
                                        <p:attrNameLst>
                                          <p:attrName>style.visibility</p:attrName>
                                        </p:attrNameLst>
                                      </p:cBhvr>
                                      <p:to>
                                        <p:strVal val="visible"/>
                                      </p:to>
                                    </p:set>
                                    <p:animEffect transition="in" filter="wipe(right)">
                                      <p:cBhvr>
                                        <p:cTn id="32"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sz="4000" dirty="0" smtClean="0">
                <a:cs typeface="Calibri" pitchFamily="34" charset="0"/>
              </a:rPr>
              <a:t>Counting Problems and Generating Functions</a:t>
            </a:r>
          </a:p>
        </p:txBody>
      </p:sp>
      <p:sp>
        <p:nvSpPr>
          <p:cNvPr id="41987" name="Rectangle 3"/>
          <p:cNvSpPr>
            <a:spLocks noGrp="1" noChangeArrowheads="1"/>
          </p:cNvSpPr>
          <p:nvPr>
            <p:ph idx="1"/>
          </p:nvPr>
        </p:nvSpPr>
        <p:spPr>
          <a:xfrm>
            <a:off x="457200" y="1600204"/>
            <a:ext cx="8229600" cy="4876796"/>
          </a:xfrm>
        </p:spPr>
        <p:txBody>
          <a:bodyPr>
            <a:normAutofit lnSpcReduction="10000"/>
          </a:bodyPr>
          <a:lstStyle/>
          <a:p>
            <a:pPr eaLnBrk="1" hangingPunct="1"/>
            <a:r>
              <a:rPr lang="en-US" altLang="zh-CN" b="1" dirty="0" smtClean="0">
                <a:cs typeface="Calibri" pitchFamily="34" charset="0"/>
              </a:rPr>
              <a:t>Example7</a:t>
            </a:r>
            <a:r>
              <a:rPr lang="en-US" altLang="zh-CN" dirty="0" smtClean="0">
                <a:cs typeface="Calibri" pitchFamily="34" charset="0"/>
              </a:rPr>
              <a:t>: Find the number of solutions of </a:t>
            </a:r>
          </a:p>
          <a:p>
            <a:pPr>
              <a:buNone/>
            </a:pPr>
            <a:r>
              <a:rPr lang="en-US" altLang="zh-CN" dirty="0" smtClean="0">
                <a:cs typeface="Calibri" pitchFamily="34" charset="0"/>
              </a:rPr>
              <a:t>  	 </a:t>
            </a:r>
            <a:r>
              <a:rPr lang="en-US" altLang="zh-CN" i="1" dirty="0" smtClean="0">
                <a:cs typeface="Calibri" pitchFamily="34" charset="0"/>
              </a:rPr>
              <a:t>e</a:t>
            </a:r>
            <a:r>
              <a:rPr lang="en-US" altLang="zh-CN" baseline="-25000" dirty="0" smtClean="0">
                <a:cs typeface="Calibri" pitchFamily="34" charset="0"/>
              </a:rPr>
              <a:t>1</a:t>
            </a:r>
            <a:r>
              <a:rPr lang="en-US" altLang="zh-CN" dirty="0" smtClean="0">
                <a:cs typeface="Calibri" pitchFamily="34" charset="0"/>
              </a:rPr>
              <a:t>+</a:t>
            </a:r>
            <a:r>
              <a:rPr lang="en-US" altLang="zh-CN" i="1" dirty="0" smtClean="0">
                <a:cs typeface="Calibri" pitchFamily="34" charset="0"/>
              </a:rPr>
              <a:t>e</a:t>
            </a:r>
            <a:r>
              <a:rPr lang="en-US" altLang="zh-CN" baseline="-25000" dirty="0" smtClean="0">
                <a:cs typeface="Calibri" pitchFamily="34" charset="0"/>
              </a:rPr>
              <a:t>2</a:t>
            </a:r>
            <a:r>
              <a:rPr lang="en-US" altLang="zh-CN" dirty="0" smtClean="0">
                <a:cs typeface="Calibri" pitchFamily="34" charset="0"/>
              </a:rPr>
              <a:t>+</a:t>
            </a:r>
            <a:r>
              <a:rPr lang="en-US" altLang="zh-CN" i="1" dirty="0" smtClean="0">
                <a:cs typeface="Calibri" pitchFamily="34" charset="0"/>
              </a:rPr>
              <a:t>e</a:t>
            </a:r>
            <a:r>
              <a:rPr lang="en-US" altLang="zh-CN" baseline="-25000" dirty="0" smtClean="0">
                <a:cs typeface="Calibri" pitchFamily="34" charset="0"/>
              </a:rPr>
              <a:t>3 </a:t>
            </a:r>
            <a:r>
              <a:rPr lang="en-US" altLang="zh-CN" dirty="0" smtClean="0">
                <a:cs typeface="Calibri" pitchFamily="34" charset="0"/>
              </a:rPr>
              <a:t>= 17, where </a:t>
            </a:r>
            <a:r>
              <a:rPr lang="en-US" altLang="zh-CN" i="1" dirty="0" smtClean="0">
                <a:cs typeface="Calibri" pitchFamily="34" charset="0"/>
              </a:rPr>
              <a:t>e</a:t>
            </a:r>
            <a:r>
              <a:rPr lang="en-US" altLang="zh-CN" baseline="-25000" dirty="0" smtClean="0">
                <a:cs typeface="Calibri" pitchFamily="34" charset="0"/>
              </a:rPr>
              <a:t>1</a:t>
            </a:r>
            <a:r>
              <a:rPr lang="en-US" altLang="zh-CN" dirty="0" smtClean="0">
                <a:cs typeface="Calibri" pitchFamily="34" charset="0"/>
              </a:rPr>
              <a:t>, </a:t>
            </a:r>
            <a:r>
              <a:rPr lang="en-US" altLang="zh-CN" i="1" dirty="0" smtClean="0">
                <a:cs typeface="Calibri" pitchFamily="34" charset="0"/>
              </a:rPr>
              <a:t>e</a:t>
            </a:r>
            <a:r>
              <a:rPr lang="en-US" altLang="zh-CN" baseline="-25000" dirty="0" smtClean="0">
                <a:cs typeface="Calibri" pitchFamily="34" charset="0"/>
              </a:rPr>
              <a:t>2 </a:t>
            </a:r>
            <a:r>
              <a:rPr lang="en-US" altLang="zh-CN" dirty="0" smtClean="0">
                <a:cs typeface="Calibri" pitchFamily="34" charset="0"/>
              </a:rPr>
              <a:t>and </a:t>
            </a:r>
            <a:r>
              <a:rPr lang="en-US" altLang="zh-CN" i="1" dirty="0" smtClean="0">
                <a:cs typeface="Calibri" pitchFamily="34" charset="0"/>
              </a:rPr>
              <a:t>e</a:t>
            </a:r>
            <a:r>
              <a:rPr lang="en-US" altLang="zh-CN" baseline="-25000" dirty="0" smtClean="0">
                <a:cs typeface="Calibri" pitchFamily="34" charset="0"/>
              </a:rPr>
              <a:t>3  </a:t>
            </a:r>
            <a:r>
              <a:rPr lang="en-US" altLang="zh-CN" dirty="0" smtClean="0">
                <a:cs typeface="Calibri" pitchFamily="34" charset="0"/>
              </a:rPr>
              <a:t>are nonnegative integers with 2 ≤ </a:t>
            </a:r>
            <a:r>
              <a:rPr lang="en-US" altLang="zh-CN" i="1" dirty="0" smtClean="0">
                <a:cs typeface="Calibri" pitchFamily="34" charset="0"/>
              </a:rPr>
              <a:t>e</a:t>
            </a:r>
            <a:r>
              <a:rPr lang="en-US" altLang="zh-CN" baseline="-25000" dirty="0" smtClean="0">
                <a:cs typeface="Calibri" pitchFamily="34" charset="0"/>
              </a:rPr>
              <a:t>1 </a:t>
            </a:r>
            <a:r>
              <a:rPr lang="en-US" altLang="zh-CN" dirty="0" smtClean="0">
                <a:cs typeface="Calibri" pitchFamily="34" charset="0"/>
              </a:rPr>
              <a:t>≤ 5, 3 ≤ </a:t>
            </a:r>
            <a:r>
              <a:rPr lang="en-US" altLang="zh-CN" i="1" dirty="0" smtClean="0">
                <a:cs typeface="Calibri" pitchFamily="34" charset="0"/>
              </a:rPr>
              <a:t>e</a:t>
            </a:r>
            <a:r>
              <a:rPr lang="en-US" altLang="zh-CN" baseline="-25000" dirty="0" smtClean="0">
                <a:cs typeface="Calibri" pitchFamily="34" charset="0"/>
              </a:rPr>
              <a:t>2 </a:t>
            </a:r>
            <a:r>
              <a:rPr lang="en-US" altLang="zh-CN" dirty="0" smtClean="0">
                <a:cs typeface="Calibri" pitchFamily="34" charset="0"/>
              </a:rPr>
              <a:t>≤ 6 and 4 ≤ </a:t>
            </a:r>
            <a:r>
              <a:rPr lang="en-US" altLang="zh-CN" i="1" dirty="0" smtClean="0">
                <a:cs typeface="Calibri" pitchFamily="34" charset="0"/>
              </a:rPr>
              <a:t>e</a:t>
            </a:r>
            <a:r>
              <a:rPr lang="en-US" altLang="zh-CN" baseline="-25000" dirty="0" smtClean="0">
                <a:cs typeface="Calibri" pitchFamily="34" charset="0"/>
              </a:rPr>
              <a:t>1 </a:t>
            </a:r>
            <a:r>
              <a:rPr lang="en-US" altLang="zh-CN" dirty="0" smtClean="0">
                <a:cs typeface="Calibri" pitchFamily="34" charset="0"/>
              </a:rPr>
              <a:t>≤ 7.</a:t>
            </a:r>
          </a:p>
          <a:p>
            <a:pPr eaLnBrk="1" hangingPunct="1"/>
            <a:r>
              <a:rPr lang="en-US" altLang="zh-CN" b="1" dirty="0" smtClean="0">
                <a:cs typeface="Calibri" pitchFamily="34" charset="0"/>
              </a:rPr>
              <a:t>Solution</a:t>
            </a:r>
            <a:r>
              <a:rPr lang="en-US" altLang="zh-CN" dirty="0" smtClean="0">
                <a:cs typeface="Calibri" pitchFamily="34" charset="0"/>
              </a:rPr>
              <a:t>: the number of solutions  with the indicated constraints is the coefficient of </a:t>
            </a:r>
            <a:r>
              <a:rPr lang="en-US" altLang="zh-CN" i="1" dirty="0" smtClean="0">
                <a:cs typeface="Calibri" pitchFamily="34" charset="0"/>
              </a:rPr>
              <a:t>x</a:t>
            </a:r>
            <a:r>
              <a:rPr lang="en-US" altLang="zh-CN" baseline="30000" dirty="0" smtClean="0">
                <a:cs typeface="Calibri" pitchFamily="34" charset="0"/>
              </a:rPr>
              <a:t>17</a:t>
            </a:r>
            <a:r>
              <a:rPr lang="en-US" altLang="zh-CN" dirty="0" smtClean="0">
                <a:cs typeface="Calibri" pitchFamily="34" charset="0"/>
              </a:rPr>
              <a:t> in the expansions of:</a:t>
            </a:r>
          </a:p>
          <a:p>
            <a:pPr algn="ctr" eaLnBrk="1" hangingPunct="1">
              <a:buFontTx/>
              <a:buNone/>
            </a:pP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2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3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4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5</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3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4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5 </a:t>
            </a:r>
            <a:r>
              <a:rPr lang="en-US" altLang="zh-CN" dirty="0" smtClean="0">
                <a:cs typeface="Calibri" pitchFamily="34" charset="0"/>
              </a:rPr>
              <a:t>+</a:t>
            </a:r>
            <a:r>
              <a:rPr lang="en-US" altLang="zh-CN" i="1" dirty="0" smtClean="0">
                <a:cs typeface="Calibri" pitchFamily="34" charset="0"/>
              </a:rPr>
              <a:t>x</a:t>
            </a:r>
            <a:r>
              <a:rPr lang="en-US" altLang="zh-CN" baseline="30000" dirty="0" smtClean="0">
                <a:cs typeface="Calibri" pitchFamily="34" charset="0"/>
              </a:rPr>
              <a:t>6</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4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5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6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7 </a:t>
            </a:r>
            <a:r>
              <a:rPr lang="en-US" altLang="zh-CN" dirty="0" smtClean="0">
                <a:cs typeface="Calibri" pitchFamily="34" charset="0"/>
              </a:rPr>
              <a:t>)</a:t>
            </a:r>
          </a:p>
          <a:p>
            <a:pPr eaLnBrk="1" hangingPunct="1">
              <a:buFontTx/>
              <a:buNone/>
            </a:pPr>
            <a:r>
              <a:rPr lang="en-US" altLang="zh-CN" dirty="0" smtClean="0">
                <a:cs typeface="Calibri" pitchFamily="34" charset="0"/>
              </a:rPr>
              <a:t>  	The coefficient of </a:t>
            </a:r>
            <a:r>
              <a:rPr lang="en-US" altLang="zh-CN" i="1" dirty="0" smtClean="0">
                <a:cs typeface="Calibri" pitchFamily="34" charset="0"/>
              </a:rPr>
              <a:t>x</a:t>
            </a:r>
            <a:r>
              <a:rPr lang="en-US" altLang="zh-CN" baseline="30000" dirty="0" smtClean="0">
                <a:cs typeface="Calibri" pitchFamily="34" charset="0"/>
              </a:rPr>
              <a:t>17</a:t>
            </a:r>
            <a:r>
              <a:rPr lang="en-US" altLang="zh-CN" dirty="0" smtClean="0">
                <a:cs typeface="Calibri" pitchFamily="34" charset="0"/>
              </a:rPr>
              <a:t> is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diamond(in)">
                                      <p:cBhvr>
                                        <p:cTn id="7" dur="20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1987">
                                            <p:txEl>
                                              <p:pRg st="0" end="0"/>
                                            </p:txEl>
                                          </p:spTgt>
                                        </p:tgtEl>
                                        <p:attrNameLst>
                                          <p:attrName>style.visibility</p:attrName>
                                        </p:attrNameLst>
                                      </p:cBhvr>
                                      <p:to>
                                        <p:strVal val="visible"/>
                                      </p:to>
                                    </p:set>
                                    <p:animEffect transition="in" filter="wipe(right)">
                                      <p:cBhvr>
                                        <p:cTn id="12" dur="500"/>
                                        <p:tgtEl>
                                          <p:spTgt spid="419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1987">
                                            <p:txEl>
                                              <p:pRg st="1" end="1"/>
                                            </p:txEl>
                                          </p:spTgt>
                                        </p:tgtEl>
                                        <p:attrNameLst>
                                          <p:attrName>style.visibility</p:attrName>
                                        </p:attrNameLst>
                                      </p:cBhvr>
                                      <p:to>
                                        <p:strVal val="visible"/>
                                      </p:to>
                                    </p:set>
                                    <p:animEffect transition="in" filter="wipe(right)">
                                      <p:cBhvr>
                                        <p:cTn id="17" dur="500"/>
                                        <p:tgtEl>
                                          <p:spTgt spid="419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1987">
                                            <p:txEl>
                                              <p:pRg st="2" end="2"/>
                                            </p:txEl>
                                          </p:spTgt>
                                        </p:tgtEl>
                                        <p:attrNameLst>
                                          <p:attrName>style.visibility</p:attrName>
                                        </p:attrNameLst>
                                      </p:cBhvr>
                                      <p:to>
                                        <p:strVal val="visible"/>
                                      </p:to>
                                    </p:set>
                                    <p:animEffect transition="in" filter="wipe(right)">
                                      <p:cBhvr>
                                        <p:cTn id="22" dur="500"/>
                                        <p:tgtEl>
                                          <p:spTgt spid="4198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41987">
                                            <p:txEl>
                                              <p:pRg st="3" end="3"/>
                                            </p:txEl>
                                          </p:spTgt>
                                        </p:tgtEl>
                                        <p:attrNameLst>
                                          <p:attrName>style.visibility</p:attrName>
                                        </p:attrNameLst>
                                      </p:cBhvr>
                                      <p:to>
                                        <p:strVal val="visible"/>
                                      </p:to>
                                    </p:set>
                                    <p:animEffect transition="in" filter="wipe(right)">
                                      <p:cBhvr>
                                        <p:cTn id="27" dur="500"/>
                                        <p:tgtEl>
                                          <p:spTgt spid="4198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41987">
                                            <p:txEl>
                                              <p:pRg st="4" end="4"/>
                                            </p:txEl>
                                          </p:spTgt>
                                        </p:tgtEl>
                                        <p:attrNameLst>
                                          <p:attrName>style.visibility</p:attrName>
                                        </p:attrNameLst>
                                      </p:cBhvr>
                                      <p:to>
                                        <p:strVal val="visible"/>
                                      </p:to>
                                    </p:set>
                                    <p:animEffect transition="in" filter="wipe(right)">
                                      <p:cBhvr>
                                        <p:cTn id="32"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Counting Problems and Generating Functions</a:t>
            </a:r>
            <a:endParaRPr lang="en-US" dirty="0"/>
          </a:p>
        </p:txBody>
      </p:sp>
      <p:sp>
        <p:nvSpPr>
          <p:cNvPr id="43011" name="Rectangle 3"/>
          <p:cNvSpPr>
            <a:spLocks noGrp="1" noChangeArrowheads="1"/>
          </p:cNvSpPr>
          <p:nvPr>
            <p:ph idx="1"/>
          </p:nvPr>
        </p:nvSpPr>
        <p:spPr/>
        <p:txBody>
          <a:bodyPr>
            <a:normAutofit fontScale="92500" lnSpcReduction="10000"/>
          </a:bodyPr>
          <a:lstStyle/>
          <a:p>
            <a:pPr eaLnBrk="1" hangingPunct="1">
              <a:lnSpc>
                <a:spcPct val="160000"/>
              </a:lnSpc>
            </a:pPr>
            <a:r>
              <a:rPr lang="en-US" altLang="zh-CN" b="1" dirty="0" smtClean="0">
                <a:cs typeface="Calibri" pitchFamily="34" charset="0"/>
              </a:rPr>
              <a:t>Example8</a:t>
            </a:r>
            <a:r>
              <a:rPr lang="en-US" altLang="zh-CN" dirty="0" smtClean="0">
                <a:cs typeface="Calibri" pitchFamily="34" charset="0"/>
              </a:rPr>
              <a:t>: In how many different ways can eight identical cookies be distributed among three distinct children if each child receives at least two cookies and no more than four cookies.</a:t>
            </a:r>
          </a:p>
          <a:p>
            <a:pPr eaLnBrk="1" hangingPunct="1">
              <a:lnSpc>
                <a:spcPct val="160000"/>
              </a:lnSpc>
            </a:pPr>
            <a:r>
              <a:rPr lang="en-US" altLang="zh-CN" b="1" dirty="0" smtClean="0">
                <a:cs typeface="Calibri" pitchFamily="34" charset="0"/>
              </a:rPr>
              <a:t>Solution</a:t>
            </a:r>
            <a:r>
              <a:rPr lang="en-US" altLang="zh-CN" dirty="0" smtClean="0">
                <a:cs typeface="Calibri" pitchFamily="34" charset="0"/>
              </a:rPr>
              <a:t>: The coefficient of </a:t>
            </a:r>
            <a:r>
              <a:rPr lang="en-US" altLang="zh-CN" i="1" dirty="0" smtClean="0">
                <a:cs typeface="Calibri" pitchFamily="34" charset="0"/>
              </a:rPr>
              <a:t>x</a:t>
            </a:r>
            <a:r>
              <a:rPr lang="en-US" altLang="zh-CN" baseline="30000" dirty="0" smtClean="0">
                <a:cs typeface="Calibri" pitchFamily="34" charset="0"/>
              </a:rPr>
              <a:t>8 </a:t>
            </a:r>
            <a:r>
              <a:rPr lang="en-US" altLang="zh-CN" dirty="0" smtClean="0">
                <a:cs typeface="Calibri" pitchFamily="34" charset="0"/>
              </a:rPr>
              <a:t>in the product</a:t>
            </a:r>
            <a:r>
              <a:rPr lang="en-US" altLang="zh-CN" baseline="30000" dirty="0" smtClean="0">
                <a:cs typeface="Calibri" pitchFamily="34" charset="0"/>
              </a:rPr>
              <a:t> </a:t>
            </a:r>
          </a:p>
          <a:p>
            <a:pPr eaLnBrk="1" hangingPunct="1">
              <a:lnSpc>
                <a:spcPct val="160000"/>
              </a:lnSpc>
              <a:buFontTx/>
              <a:buNone/>
            </a:pP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2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3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4</a:t>
            </a:r>
            <a:r>
              <a:rPr lang="en-US" altLang="zh-CN" dirty="0" smtClean="0">
                <a:cs typeface="Calibri" pitchFamily="34" charset="0"/>
              </a:rPr>
              <a:t>)</a:t>
            </a:r>
            <a:r>
              <a:rPr lang="en-US" altLang="zh-CN" baseline="30000" dirty="0" smtClean="0">
                <a:cs typeface="Calibri" pitchFamily="34" charset="0"/>
              </a:rPr>
              <a:t>3</a:t>
            </a:r>
            <a:r>
              <a:rPr lang="en-US" altLang="zh-CN" dirty="0" smtClean="0">
                <a:cs typeface="Calibri" pitchFamily="34" charset="0"/>
              </a:rPr>
              <a:t> is 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ox(in)">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ox(in)">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box(in)">
                                      <p:cBhvr>
                                        <p:cTn id="17" dur="500"/>
                                        <p:tgtEl>
                                          <p:spTgt spid="43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Counting Problems and Generating Functions</a:t>
            </a:r>
            <a:endParaRPr lang="en-US" dirty="0"/>
          </a:p>
        </p:txBody>
      </p:sp>
      <p:sp>
        <p:nvSpPr>
          <p:cNvPr id="68610" name="Rectangle 3"/>
          <p:cNvSpPr>
            <a:spLocks noGrp="1" noChangeArrowheads="1"/>
          </p:cNvSpPr>
          <p:nvPr>
            <p:ph idx="1"/>
          </p:nvPr>
        </p:nvSpPr>
        <p:spPr/>
        <p:txBody>
          <a:bodyPr>
            <a:normAutofit fontScale="85000" lnSpcReduction="20000"/>
          </a:bodyPr>
          <a:lstStyle/>
          <a:p>
            <a:pPr eaLnBrk="1" hangingPunct="1">
              <a:lnSpc>
                <a:spcPct val="130000"/>
              </a:lnSpc>
            </a:pPr>
            <a:r>
              <a:rPr lang="en-US" altLang="zh-CN" b="1" dirty="0" smtClean="0">
                <a:cs typeface="Calibri" pitchFamily="34" charset="0"/>
              </a:rPr>
              <a:t>Example9</a:t>
            </a:r>
            <a:r>
              <a:rPr lang="en-US" altLang="zh-CN" dirty="0" smtClean="0">
                <a:cs typeface="Calibri" pitchFamily="34" charset="0"/>
              </a:rPr>
              <a:t>: Use generating functions to determine the number of ways to insert tokens worth $1, $2,and $5 into a vending machine to pay for an item that costs </a:t>
            </a:r>
            <a:r>
              <a:rPr lang="en-US" altLang="zh-CN" i="1" dirty="0" smtClean="0">
                <a:cs typeface="Calibri" pitchFamily="34" charset="0"/>
              </a:rPr>
              <a:t>r</a:t>
            </a:r>
            <a:r>
              <a:rPr lang="en-US" altLang="zh-CN" dirty="0" smtClean="0">
                <a:cs typeface="Calibri" pitchFamily="34" charset="0"/>
              </a:rPr>
              <a:t> dollars in both the cases when the order in which the tokens are inserted does not matter and when the order does matter.</a:t>
            </a:r>
          </a:p>
          <a:p>
            <a:pPr eaLnBrk="1" hangingPunct="1">
              <a:lnSpc>
                <a:spcPct val="130000"/>
              </a:lnSpc>
            </a:pPr>
            <a:r>
              <a:rPr lang="en-US" altLang="zh-CN" b="1" dirty="0" smtClean="0">
                <a:cs typeface="Calibri" pitchFamily="34" charset="0"/>
              </a:rPr>
              <a:t>Solution</a:t>
            </a:r>
            <a:r>
              <a:rPr lang="en-US" altLang="zh-CN" dirty="0" smtClean="0">
                <a:cs typeface="Calibri" pitchFamily="34" charset="0"/>
              </a:rPr>
              <a:t>: </a:t>
            </a:r>
            <a:r>
              <a:rPr lang="en-US" altLang="zh-CN" b="1" dirty="0" smtClean="0">
                <a:cs typeface="Calibri" pitchFamily="34" charset="0"/>
              </a:rPr>
              <a:t>Case1</a:t>
            </a:r>
            <a:r>
              <a:rPr lang="en-US" altLang="zh-CN" dirty="0" smtClean="0">
                <a:cs typeface="Calibri" pitchFamily="34" charset="0"/>
              </a:rPr>
              <a:t>: No order is considered</a:t>
            </a:r>
          </a:p>
          <a:p>
            <a:pPr eaLnBrk="1" hangingPunct="1">
              <a:lnSpc>
                <a:spcPct val="130000"/>
              </a:lnSpc>
              <a:buFontTx/>
              <a:buNone/>
            </a:pPr>
            <a:r>
              <a:rPr lang="en-US" altLang="zh-CN" dirty="0" smtClean="0">
                <a:cs typeface="Calibri" pitchFamily="34" charset="0"/>
              </a:rPr>
              <a:t>    The answer is the coefficient of </a:t>
            </a:r>
            <a:r>
              <a:rPr lang="en-US" altLang="zh-CN" i="1" dirty="0" err="1" smtClean="0">
                <a:cs typeface="Calibri" pitchFamily="34" charset="0"/>
              </a:rPr>
              <a:t>x</a:t>
            </a:r>
            <a:r>
              <a:rPr lang="en-US" altLang="zh-CN" i="1" baseline="30000" dirty="0" err="1" smtClean="0">
                <a:cs typeface="Calibri" pitchFamily="34" charset="0"/>
              </a:rPr>
              <a:t>r</a:t>
            </a:r>
            <a:r>
              <a:rPr lang="en-US" altLang="zh-CN" dirty="0" smtClean="0">
                <a:cs typeface="Calibri" pitchFamily="34" charset="0"/>
              </a:rPr>
              <a:t> in the generating function (1+</a:t>
            </a:r>
            <a:r>
              <a:rPr lang="en-US" altLang="zh-CN" i="1" dirty="0" smtClean="0">
                <a:cs typeface="Calibri" pitchFamily="34" charset="0"/>
              </a:rPr>
              <a:t>x</a:t>
            </a:r>
            <a:r>
              <a:rPr lang="en-US" altLang="zh-CN" dirty="0" smtClean="0">
                <a:cs typeface="Calibri" pitchFamily="34" charset="0"/>
              </a:rPr>
              <a:t>+</a:t>
            </a:r>
            <a:r>
              <a:rPr lang="en-US" altLang="zh-CN" i="1" dirty="0" smtClean="0">
                <a:cs typeface="Calibri" pitchFamily="34" charset="0"/>
              </a:rPr>
              <a:t>x</a:t>
            </a:r>
            <a:r>
              <a:rPr lang="en-US" altLang="zh-CN" baseline="30000" dirty="0" smtClean="0">
                <a:cs typeface="Calibri" pitchFamily="34" charset="0"/>
              </a:rPr>
              <a:t>2 </a:t>
            </a:r>
            <a:r>
              <a:rPr lang="en-US" altLang="zh-CN" dirty="0" smtClean="0">
                <a:cs typeface="Calibri" pitchFamily="34" charset="0"/>
              </a:rPr>
              <a:t>+ </a:t>
            </a:r>
            <a:r>
              <a:rPr lang="en-US" altLang="zh-CN" b="1" i="1" baseline="30000" dirty="0" smtClean="0">
                <a:cs typeface="Calibri" pitchFamily="34" charset="0"/>
              </a:rPr>
              <a:t>…</a:t>
            </a:r>
            <a:r>
              <a:rPr lang="en-US" altLang="zh-CN" dirty="0" smtClean="0">
                <a:cs typeface="Calibri" pitchFamily="34" charset="0"/>
              </a:rPr>
              <a:t>)(1</a:t>
            </a:r>
            <a:r>
              <a:rPr lang="en-US" altLang="zh-CN" i="1" dirty="0" smtClean="0">
                <a:cs typeface="Calibri" pitchFamily="34" charset="0"/>
              </a:rPr>
              <a:t> </a:t>
            </a:r>
            <a:r>
              <a:rPr lang="en-US" altLang="zh-CN" dirty="0" smtClean="0">
                <a:cs typeface="Calibri" pitchFamily="34" charset="0"/>
              </a:rPr>
              <a:t>+</a:t>
            </a:r>
            <a:r>
              <a:rPr lang="en-US" altLang="zh-CN" i="1" dirty="0" smtClean="0">
                <a:cs typeface="Calibri" pitchFamily="34" charset="0"/>
              </a:rPr>
              <a:t>x</a:t>
            </a:r>
            <a:r>
              <a:rPr lang="en-US" altLang="zh-CN" baseline="30000" dirty="0" smtClean="0">
                <a:cs typeface="Calibri" pitchFamily="34" charset="0"/>
              </a:rPr>
              <a:t>2 </a:t>
            </a:r>
            <a:r>
              <a:rPr lang="en-US" altLang="zh-CN" dirty="0" smtClean="0">
                <a:cs typeface="Calibri" pitchFamily="34" charset="0"/>
              </a:rPr>
              <a:t>+</a:t>
            </a:r>
            <a:r>
              <a:rPr lang="en-US" altLang="zh-CN" i="1" dirty="0" smtClean="0">
                <a:cs typeface="Calibri" pitchFamily="34" charset="0"/>
              </a:rPr>
              <a:t>x</a:t>
            </a:r>
            <a:r>
              <a:rPr lang="en-US" altLang="zh-CN" baseline="30000" dirty="0" smtClean="0">
                <a:cs typeface="Calibri" pitchFamily="34" charset="0"/>
              </a:rPr>
              <a:t>4</a:t>
            </a:r>
            <a:r>
              <a:rPr lang="en-US" altLang="zh-CN" dirty="0" smtClean="0">
                <a:cs typeface="Calibri" pitchFamily="34" charset="0"/>
              </a:rPr>
              <a:t>+ </a:t>
            </a:r>
            <a:r>
              <a:rPr lang="en-US" altLang="zh-CN" b="1" i="1" baseline="30000" dirty="0" smtClean="0">
                <a:cs typeface="Calibri" pitchFamily="34" charset="0"/>
              </a:rPr>
              <a:t>…</a:t>
            </a:r>
            <a:r>
              <a:rPr lang="en-US" altLang="zh-CN" dirty="0" smtClean="0">
                <a:cs typeface="Calibri" pitchFamily="34" charset="0"/>
              </a:rPr>
              <a:t>)(1+</a:t>
            </a:r>
            <a:r>
              <a:rPr lang="en-US" altLang="zh-CN" i="1" dirty="0" smtClean="0">
                <a:cs typeface="Calibri" pitchFamily="34" charset="0"/>
              </a:rPr>
              <a:t>x</a:t>
            </a:r>
            <a:r>
              <a:rPr lang="en-US" altLang="zh-CN" baseline="30000" dirty="0" smtClean="0">
                <a:cs typeface="Calibri" pitchFamily="34" charset="0"/>
              </a:rPr>
              <a:t>5</a:t>
            </a:r>
            <a:r>
              <a:rPr lang="en-US" altLang="zh-CN" i="1" dirty="0" smtClean="0">
                <a:cs typeface="Calibri" pitchFamily="34" charset="0"/>
              </a:rPr>
              <a:t> </a:t>
            </a:r>
            <a:r>
              <a:rPr lang="en-US" altLang="zh-CN" dirty="0" smtClean="0">
                <a:cs typeface="Calibri" pitchFamily="34" charset="0"/>
              </a:rPr>
              <a:t>+</a:t>
            </a:r>
            <a:r>
              <a:rPr lang="en-US" altLang="zh-CN" i="1" dirty="0" smtClean="0">
                <a:cs typeface="Calibri" pitchFamily="34" charset="0"/>
              </a:rPr>
              <a:t>x</a:t>
            </a:r>
            <a:r>
              <a:rPr lang="en-US" altLang="zh-CN" baseline="30000" dirty="0" smtClean="0">
                <a:cs typeface="Calibri" pitchFamily="34" charset="0"/>
              </a:rPr>
              <a:t>10 </a:t>
            </a:r>
            <a:r>
              <a:rPr lang="en-US" altLang="zh-CN" dirty="0" smtClean="0">
                <a:cs typeface="Calibri" pitchFamily="34" charset="0"/>
              </a:rPr>
              <a:t>+ </a:t>
            </a:r>
            <a:r>
              <a:rPr lang="en-US" altLang="zh-CN" b="1" i="1" baseline="30000" dirty="0" smtClean="0">
                <a:cs typeface="Calibri" pitchFamily="34" charset="0"/>
              </a:rPr>
              <a:t>…</a:t>
            </a:r>
            <a:r>
              <a:rPr lang="en-US" altLang="zh-CN" dirty="0" smtClean="0">
                <a:cs typeface="Calibri" pitchFamily="34" charset="0"/>
              </a:rPr>
              <a:t>)    </a:t>
            </a:r>
            <a:endParaRPr lang="en-US" altLang="zh-CN" i="1" dirty="0" smtClean="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1:</a:t>
            </a:r>
            <a:r>
              <a:rPr lang="en-US" dirty="0" smtClean="0">
                <a:latin typeface="Cambria Math" pitchFamily="18" charset="0"/>
                <a:ea typeface="Cambria Math" pitchFamily="18" charset="0"/>
              </a:rPr>
              <a:t/>
            </a:r>
            <a:br>
              <a:rPr lang="en-US" dirty="0" smtClean="0">
                <a:latin typeface="Cambria Math" pitchFamily="18" charset="0"/>
                <a:ea typeface="Cambria Math" pitchFamily="18" charset="0"/>
              </a:rPr>
            </a:br>
            <a:r>
              <a:rPr lang="en-US" dirty="0" smtClean="0"/>
              <a:t>Advanced Counting Techniques</a:t>
            </a:r>
            <a:endParaRPr lang="en-US" dirty="0"/>
          </a:p>
        </p:txBody>
      </p:sp>
      <p:sp>
        <p:nvSpPr>
          <p:cNvPr id="3" name="Subtitle 2"/>
          <p:cNvSpPr>
            <a:spLocks noGrp="1"/>
          </p:cNvSpPr>
          <p:nvPr>
            <p:ph type="subTitle" idx="1"/>
          </p:nvPr>
        </p:nvSpPr>
        <p:spPr/>
        <p:txBody>
          <a:bodyPr/>
          <a:lstStyle/>
          <a:p>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Counting Problems and Generating Functions</a:t>
            </a:r>
            <a:endParaRPr lang="en-US" dirty="0"/>
          </a:p>
        </p:txBody>
      </p:sp>
      <p:sp>
        <p:nvSpPr>
          <p:cNvPr id="47107" name="Rectangle 3"/>
          <p:cNvSpPr>
            <a:spLocks noGrp="1" noChangeArrowheads="1"/>
          </p:cNvSpPr>
          <p:nvPr>
            <p:ph idx="1"/>
          </p:nvPr>
        </p:nvSpPr>
        <p:spPr/>
        <p:txBody>
          <a:bodyPr>
            <a:normAutofit fontScale="92500" lnSpcReduction="20000"/>
          </a:bodyPr>
          <a:lstStyle/>
          <a:p>
            <a:pPr eaLnBrk="1" hangingPunct="1">
              <a:lnSpc>
                <a:spcPct val="120000"/>
              </a:lnSpc>
            </a:pPr>
            <a:r>
              <a:rPr lang="en-US" altLang="zh-CN" b="1" dirty="0" smtClean="0">
                <a:cs typeface="Calibri" pitchFamily="34" charset="0"/>
              </a:rPr>
              <a:t>Case2</a:t>
            </a:r>
            <a:r>
              <a:rPr lang="en-US" altLang="zh-CN" dirty="0" smtClean="0">
                <a:cs typeface="Calibri" pitchFamily="34" charset="0"/>
              </a:rPr>
              <a:t>: When the order does matter, the number of ways to insert exactly </a:t>
            </a:r>
            <a:r>
              <a:rPr lang="en-US" altLang="zh-CN" i="1" dirty="0" smtClean="0">
                <a:cs typeface="Calibri" pitchFamily="34" charset="0"/>
              </a:rPr>
              <a:t>n</a:t>
            </a:r>
            <a:r>
              <a:rPr lang="en-US" altLang="zh-CN" dirty="0" smtClean="0">
                <a:cs typeface="Calibri" pitchFamily="34" charset="0"/>
              </a:rPr>
              <a:t> tokens  to produce a total of </a:t>
            </a:r>
            <a:r>
              <a:rPr lang="en-US" altLang="zh-CN" i="1" dirty="0" smtClean="0">
                <a:cs typeface="Calibri" pitchFamily="34" charset="0"/>
              </a:rPr>
              <a:t>r</a:t>
            </a:r>
            <a:r>
              <a:rPr lang="en-US" altLang="zh-CN" dirty="0" smtClean="0">
                <a:cs typeface="Calibri" pitchFamily="34" charset="0"/>
              </a:rPr>
              <a:t> dollars is the coefficient of </a:t>
            </a:r>
            <a:r>
              <a:rPr lang="en-US" altLang="zh-CN" i="1" dirty="0" err="1" smtClean="0">
                <a:cs typeface="Calibri" pitchFamily="34" charset="0"/>
              </a:rPr>
              <a:t>x</a:t>
            </a:r>
            <a:r>
              <a:rPr lang="en-US" altLang="zh-CN" i="1" baseline="30000" dirty="0" err="1" smtClean="0">
                <a:cs typeface="Calibri" pitchFamily="34" charset="0"/>
              </a:rPr>
              <a:t>r</a:t>
            </a:r>
            <a:r>
              <a:rPr lang="en-US" altLang="zh-CN" dirty="0" smtClean="0">
                <a:cs typeface="Calibri" pitchFamily="34" charset="0"/>
              </a:rPr>
              <a:t> in the generating function (</a:t>
            </a:r>
            <a:r>
              <a:rPr lang="en-US" altLang="zh-CN" i="1" dirty="0" smtClean="0">
                <a:cs typeface="Calibri" pitchFamily="34" charset="0"/>
              </a:rPr>
              <a:t>x</a:t>
            </a:r>
            <a:r>
              <a:rPr lang="en-US" altLang="zh-CN" dirty="0" smtClean="0">
                <a:cs typeface="Calibri" pitchFamily="34" charset="0"/>
              </a:rPr>
              <a:t>+</a:t>
            </a:r>
            <a:r>
              <a:rPr lang="en-US" altLang="zh-CN" i="1" dirty="0" smtClean="0">
                <a:cs typeface="Calibri" pitchFamily="34" charset="0"/>
              </a:rPr>
              <a:t>x</a:t>
            </a:r>
            <a:r>
              <a:rPr lang="en-US" altLang="zh-CN" baseline="30000" dirty="0" smtClean="0">
                <a:cs typeface="Calibri" pitchFamily="34" charset="0"/>
              </a:rPr>
              <a:t>2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5</a:t>
            </a:r>
            <a:r>
              <a:rPr lang="en-US" altLang="zh-CN" dirty="0" smtClean="0">
                <a:cs typeface="Calibri" pitchFamily="34" charset="0"/>
              </a:rPr>
              <a:t>)</a:t>
            </a:r>
            <a:r>
              <a:rPr lang="en-US" altLang="zh-CN" i="1" baseline="30000" dirty="0" smtClean="0">
                <a:cs typeface="Calibri" pitchFamily="34" charset="0"/>
              </a:rPr>
              <a:t>n </a:t>
            </a:r>
            <a:r>
              <a:rPr lang="en-US" altLang="zh-CN" dirty="0" smtClean="0">
                <a:cs typeface="Calibri" pitchFamily="34" charset="0"/>
              </a:rPr>
              <a:t>, since each of the </a:t>
            </a:r>
            <a:r>
              <a:rPr lang="en-US" altLang="zh-CN" i="1" dirty="0" smtClean="0">
                <a:cs typeface="Calibri" pitchFamily="34" charset="0"/>
              </a:rPr>
              <a:t>r</a:t>
            </a:r>
            <a:r>
              <a:rPr lang="en-US" altLang="zh-CN" dirty="0" smtClean="0">
                <a:cs typeface="Calibri" pitchFamily="34" charset="0"/>
              </a:rPr>
              <a:t> tokens may be a $1 token, a $2 token, or a $5 token. Since any number tokens may be inserted, the number of ways to produce </a:t>
            </a:r>
            <a:r>
              <a:rPr lang="en-US" altLang="zh-CN" i="1" dirty="0" smtClean="0">
                <a:cs typeface="Calibri" pitchFamily="34" charset="0"/>
              </a:rPr>
              <a:t>r</a:t>
            </a:r>
            <a:r>
              <a:rPr lang="en-US" altLang="zh-CN" dirty="0" smtClean="0">
                <a:cs typeface="Calibri" pitchFamily="34" charset="0"/>
              </a:rPr>
              <a:t> dollars is the coefficient of </a:t>
            </a:r>
            <a:r>
              <a:rPr lang="en-US" altLang="zh-CN" i="1" dirty="0" err="1" smtClean="0">
                <a:cs typeface="Calibri" pitchFamily="34" charset="0"/>
              </a:rPr>
              <a:t>x</a:t>
            </a:r>
            <a:r>
              <a:rPr lang="en-US" altLang="zh-CN" i="1" baseline="30000" dirty="0" err="1" smtClean="0">
                <a:cs typeface="Calibri" pitchFamily="34" charset="0"/>
              </a:rPr>
              <a:t>r</a:t>
            </a:r>
            <a:r>
              <a:rPr lang="en-US" altLang="zh-CN" i="1" dirty="0" smtClean="0">
                <a:cs typeface="Calibri" pitchFamily="34" charset="0"/>
              </a:rPr>
              <a:t> </a:t>
            </a:r>
            <a:r>
              <a:rPr lang="en-US" altLang="zh-CN" dirty="0" smtClean="0">
                <a:cs typeface="Calibri" pitchFamily="34" charset="0"/>
              </a:rPr>
              <a:t>in</a:t>
            </a:r>
          </a:p>
          <a:p>
            <a:pPr algn="ctr" eaLnBrk="1" hangingPunct="1">
              <a:lnSpc>
                <a:spcPct val="120000"/>
              </a:lnSpc>
              <a:buFontTx/>
              <a:buNone/>
            </a:pPr>
            <a:r>
              <a:rPr lang="en-US" altLang="zh-CN" dirty="0" smtClean="0">
                <a:cs typeface="Calibri" pitchFamily="34" charset="0"/>
              </a:rPr>
              <a:t>  1+ (</a:t>
            </a:r>
            <a:r>
              <a:rPr lang="en-US" altLang="zh-CN" i="1" dirty="0" smtClean="0">
                <a:cs typeface="Calibri" pitchFamily="34" charset="0"/>
              </a:rPr>
              <a:t>x</a:t>
            </a:r>
            <a:r>
              <a:rPr lang="en-US" altLang="zh-CN" dirty="0" smtClean="0">
                <a:cs typeface="Calibri" pitchFamily="34" charset="0"/>
              </a:rPr>
              <a:t>+</a:t>
            </a:r>
            <a:r>
              <a:rPr lang="en-US" altLang="zh-CN" i="1" dirty="0" smtClean="0">
                <a:cs typeface="Calibri" pitchFamily="34" charset="0"/>
              </a:rPr>
              <a:t>x</a:t>
            </a:r>
            <a:r>
              <a:rPr lang="en-US" altLang="zh-CN" baseline="30000" dirty="0" smtClean="0">
                <a:cs typeface="Calibri" pitchFamily="34" charset="0"/>
              </a:rPr>
              <a:t>2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5</a:t>
            </a:r>
            <a:r>
              <a:rPr lang="en-US" altLang="zh-CN" dirty="0" smtClean="0">
                <a:cs typeface="Calibri" pitchFamily="34" charset="0"/>
              </a:rPr>
              <a:t>)+</a:t>
            </a:r>
            <a:r>
              <a:rPr lang="en-US" altLang="zh-CN" i="1" baseline="30000" dirty="0" smtClean="0">
                <a:cs typeface="Calibri" pitchFamily="34" charset="0"/>
              </a:rPr>
              <a:t> </a:t>
            </a:r>
            <a:r>
              <a:rPr lang="en-US" altLang="zh-CN" dirty="0" smtClean="0">
                <a:cs typeface="Calibri" pitchFamily="34" charset="0"/>
              </a:rPr>
              <a:t>(</a:t>
            </a:r>
            <a:r>
              <a:rPr lang="en-US" altLang="zh-CN" i="1" dirty="0" smtClean="0">
                <a:cs typeface="Calibri" pitchFamily="34" charset="0"/>
              </a:rPr>
              <a:t>x</a:t>
            </a:r>
            <a:r>
              <a:rPr lang="en-US" altLang="zh-CN" dirty="0" smtClean="0">
                <a:cs typeface="Calibri" pitchFamily="34" charset="0"/>
              </a:rPr>
              <a:t>+</a:t>
            </a:r>
            <a:r>
              <a:rPr lang="en-US" altLang="zh-CN" i="1" dirty="0" smtClean="0">
                <a:cs typeface="Calibri" pitchFamily="34" charset="0"/>
              </a:rPr>
              <a:t>x</a:t>
            </a:r>
            <a:r>
              <a:rPr lang="en-US" altLang="zh-CN" baseline="30000" dirty="0" smtClean="0">
                <a:cs typeface="Calibri" pitchFamily="34" charset="0"/>
              </a:rPr>
              <a:t>2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5</a:t>
            </a:r>
            <a:r>
              <a:rPr lang="en-US" altLang="zh-CN" dirty="0" smtClean="0">
                <a:cs typeface="Calibri" pitchFamily="34" charset="0"/>
              </a:rPr>
              <a:t>)</a:t>
            </a:r>
            <a:r>
              <a:rPr lang="en-US" altLang="zh-CN" baseline="30000" dirty="0" smtClean="0">
                <a:cs typeface="Calibri" pitchFamily="34" charset="0"/>
              </a:rPr>
              <a:t>2</a:t>
            </a:r>
            <a:r>
              <a:rPr lang="en-US" altLang="zh-CN" i="1" baseline="30000" dirty="0" smtClean="0">
                <a:cs typeface="Calibri" pitchFamily="34" charset="0"/>
              </a:rPr>
              <a:t> </a:t>
            </a:r>
            <a:r>
              <a:rPr lang="en-US" altLang="zh-CN" i="1" dirty="0" smtClean="0">
                <a:cs typeface="Calibri" pitchFamily="34" charset="0"/>
              </a:rPr>
              <a:t>+</a:t>
            </a:r>
            <a:r>
              <a:rPr lang="en-US" altLang="zh-CN" b="1" i="1" baseline="30000" dirty="0" smtClean="0">
                <a:cs typeface="Calibri" pitchFamily="34" charset="0"/>
              </a:rPr>
              <a:t>…</a:t>
            </a:r>
            <a:r>
              <a:rPr lang="en-US" altLang="zh-CN" b="1" i="1" dirty="0" smtClean="0">
                <a:cs typeface="Calibri" pitchFamily="34" charset="0"/>
              </a:rPr>
              <a:t>=</a:t>
            </a:r>
            <a:r>
              <a:rPr lang="en-US" altLang="zh-CN" dirty="0" smtClean="0">
                <a:cs typeface="Calibri" pitchFamily="34" charset="0"/>
              </a:rPr>
              <a:t>1/1- (</a:t>
            </a:r>
            <a:r>
              <a:rPr lang="en-US" altLang="zh-CN" i="1" dirty="0" smtClean="0">
                <a:cs typeface="Calibri" pitchFamily="34" charset="0"/>
              </a:rPr>
              <a:t>x</a:t>
            </a:r>
            <a:r>
              <a:rPr lang="en-US" altLang="zh-CN" dirty="0" smtClean="0">
                <a:cs typeface="Calibri" pitchFamily="34" charset="0"/>
              </a:rPr>
              <a:t>+</a:t>
            </a:r>
            <a:r>
              <a:rPr lang="en-US" altLang="zh-CN" i="1" dirty="0" smtClean="0">
                <a:cs typeface="Calibri" pitchFamily="34" charset="0"/>
              </a:rPr>
              <a:t>x</a:t>
            </a:r>
            <a:r>
              <a:rPr lang="en-US" altLang="zh-CN" baseline="30000" dirty="0" smtClean="0">
                <a:cs typeface="Calibri" pitchFamily="34" charset="0"/>
              </a:rPr>
              <a:t>2 </a:t>
            </a:r>
            <a:r>
              <a:rPr lang="en-US" altLang="zh-CN" dirty="0" smtClean="0">
                <a:cs typeface="Calibri" pitchFamily="34" charset="0"/>
              </a:rPr>
              <a:t>+ </a:t>
            </a:r>
            <a:r>
              <a:rPr lang="en-US" altLang="zh-CN" i="1" dirty="0" smtClean="0">
                <a:cs typeface="Calibri" pitchFamily="34" charset="0"/>
              </a:rPr>
              <a:t>x</a:t>
            </a:r>
            <a:r>
              <a:rPr lang="en-US" altLang="zh-CN" baseline="30000" dirty="0" smtClean="0">
                <a:cs typeface="Calibri" pitchFamily="34" charset="0"/>
              </a:rPr>
              <a:t>5</a:t>
            </a:r>
            <a:r>
              <a:rPr lang="en-US" altLang="zh-CN" dirty="0" smtClean="0">
                <a:cs typeface="Calibri" pitchFamily="34" charset="0"/>
              </a:rPr>
              <a:t>)</a:t>
            </a:r>
            <a:r>
              <a:rPr lang="en-US" altLang="zh-CN" i="1" baseline="30000" dirty="0" smtClean="0">
                <a:cs typeface="Calibri"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ox(in)">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ox(in)">
                                      <p:cBhvr>
                                        <p:cTn id="12" dur="500"/>
                                        <p:tgtEl>
                                          <p:spTgt spid="47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cs typeface="Calibri" pitchFamily="34" charset="0"/>
              </a:rPr>
              <a:t>Counting Problems and Generating Functions</a:t>
            </a:r>
            <a:endParaRPr lang="en-US" dirty="0"/>
          </a:p>
        </p:txBody>
      </p:sp>
      <p:sp>
        <p:nvSpPr>
          <p:cNvPr id="48131" name="Rectangle 3"/>
          <p:cNvSpPr>
            <a:spLocks noGrp="1" noChangeArrowheads="1"/>
          </p:cNvSpPr>
          <p:nvPr>
            <p:ph idx="1"/>
          </p:nvPr>
        </p:nvSpPr>
        <p:spPr/>
        <p:txBody>
          <a:bodyPr>
            <a:normAutofit fontScale="85000" lnSpcReduction="20000"/>
          </a:bodyPr>
          <a:lstStyle/>
          <a:p>
            <a:pPr eaLnBrk="1" hangingPunct="1"/>
            <a:r>
              <a:rPr lang="en-US" altLang="zh-CN" b="1" dirty="0" smtClean="0">
                <a:cs typeface="Calibri" pitchFamily="34" charset="0"/>
              </a:rPr>
              <a:t>Example10</a:t>
            </a:r>
            <a:r>
              <a:rPr lang="en-US" altLang="zh-CN" dirty="0" smtClean="0">
                <a:cs typeface="Calibri" pitchFamily="34" charset="0"/>
              </a:rPr>
              <a:t>: Use generating function to find the number of </a:t>
            </a:r>
            <a:r>
              <a:rPr lang="en-US" altLang="zh-CN" i="1" dirty="0" smtClean="0">
                <a:cs typeface="Calibri" pitchFamily="34" charset="0"/>
              </a:rPr>
              <a:t>k</a:t>
            </a:r>
            <a:r>
              <a:rPr lang="en-US" altLang="zh-CN" dirty="0" smtClean="0">
                <a:cs typeface="Calibri" pitchFamily="34" charset="0"/>
              </a:rPr>
              <a:t>-combinations of a set with </a:t>
            </a:r>
            <a:r>
              <a:rPr lang="en-US" altLang="zh-CN" i="1" dirty="0" smtClean="0">
                <a:cs typeface="Calibri" pitchFamily="34" charset="0"/>
              </a:rPr>
              <a:t>n</a:t>
            </a:r>
            <a:r>
              <a:rPr lang="en-US" altLang="zh-CN" dirty="0" smtClean="0">
                <a:cs typeface="Calibri" pitchFamily="34" charset="0"/>
              </a:rPr>
              <a:t> elements. Assume that the Binomial Theorem has been established.</a:t>
            </a:r>
          </a:p>
          <a:p>
            <a:pPr eaLnBrk="1" hangingPunct="1"/>
            <a:r>
              <a:rPr lang="en-US" altLang="zh-CN" b="1" dirty="0" smtClean="0">
                <a:cs typeface="Calibri" pitchFamily="34" charset="0"/>
              </a:rPr>
              <a:t>Solution</a:t>
            </a:r>
            <a:r>
              <a:rPr lang="en-US" altLang="zh-CN" dirty="0" smtClean="0">
                <a:cs typeface="Calibri" pitchFamily="34" charset="0"/>
              </a:rPr>
              <a:t>: Each of the </a:t>
            </a:r>
            <a:r>
              <a:rPr lang="en-US" altLang="zh-CN" i="1" dirty="0" smtClean="0">
                <a:cs typeface="Calibri" pitchFamily="34" charset="0"/>
              </a:rPr>
              <a:t>n</a:t>
            </a:r>
            <a:r>
              <a:rPr lang="en-US" altLang="zh-CN" dirty="0" smtClean="0">
                <a:cs typeface="Calibri" pitchFamily="34" charset="0"/>
              </a:rPr>
              <a:t> elements in the set contributes the term (1+</a:t>
            </a:r>
            <a:r>
              <a:rPr lang="en-US" altLang="zh-CN" i="1" dirty="0" smtClean="0">
                <a:cs typeface="Calibri" pitchFamily="34" charset="0"/>
              </a:rPr>
              <a:t>x</a:t>
            </a:r>
            <a:r>
              <a:rPr lang="en-US" altLang="zh-CN" dirty="0" smtClean="0">
                <a:cs typeface="Calibri" pitchFamily="34" charset="0"/>
              </a:rPr>
              <a:t>) to the generating function </a:t>
            </a:r>
            <a:r>
              <a:rPr lang="en-US" altLang="zh-CN" i="1" dirty="0" smtClean="0">
                <a:cs typeface="Calibri" pitchFamily="34" charset="0"/>
              </a:rPr>
              <a:t>f</a:t>
            </a:r>
            <a:r>
              <a:rPr lang="en-US" altLang="zh-CN" dirty="0" smtClean="0">
                <a:cs typeface="Calibri" pitchFamily="34" charset="0"/>
              </a:rPr>
              <a:t>(</a:t>
            </a:r>
            <a:r>
              <a:rPr lang="en-US" altLang="zh-CN" i="1" dirty="0" smtClean="0">
                <a:cs typeface="Calibri" pitchFamily="34" charset="0"/>
              </a:rPr>
              <a:t>x</a:t>
            </a:r>
            <a:r>
              <a:rPr lang="en-US" altLang="zh-CN" dirty="0" smtClean="0">
                <a:cs typeface="Calibri" pitchFamily="34" charset="0"/>
              </a:rPr>
              <a:t>)=(1+</a:t>
            </a:r>
            <a:r>
              <a:rPr lang="en-US" altLang="zh-CN" i="1" dirty="0" smtClean="0">
                <a:cs typeface="Calibri" pitchFamily="34" charset="0"/>
              </a:rPr>
              <a:t>x</a:t>
            </a:r>
            <a:r>
              <a:rPr lang="en-US" altLang="zh-CN" dirty="0" smtClean="0">
                <a:cs typeface="Calibri" pitchFamily="34" charset="0"/>
              </a:rPr>
              <a:t>)</a:t>
            </a:r>
            <a:r>
              <a:rPr lang="en-US" altLang="zh-CN" i="1" baseline="30000" dirty="0" smtClean="0">
                <a:cs typeface="Calibri" pitchFamily="34" charset="0"/>
              </a:rPr>
              <a:t>n  </a:t>
            </a:r>
            <a:r>
              <a:rPr lang="en-US" altLang="zh-CN" i="1" dirty="0" smtClean="0">
                <a:cs typeface="Calibri" pitchFamily="34" charset="0"/>
              </a:rPr>
              <a:t>, </a:t>
            </a:r>
            <a:r>
              <a:rPr lang="en-US" altLang="zh-CN" dirty="0" smtClean="0">
                <a:cs typeface="Calibri" pitchFamily="34" charset="0"/>
              </a:rPr>
              <a:t>by the binomial theorem , we have </a:t>
            </a:r>
          </a:p>
          <a:p>
            <a:pPr eaLnBrk="1" hangingPunct="1"/>
            <a:endParaRPr lang="en-US" altLang="zh-CN" dirty="0" smtClean="0">
              <a:cs typeface="Calibri" pitchFamily="34" charset="0"/>
            </a:endParaRPr>
          </a:p>
          <a:p>
            <a:pPr eaLnBrk="1" hangingPunct="1"/>
            <a:endParaRPr lang="en-US" altLang="zh-CN" dirty="0" smtClean="0">
              <a:cs typeface="Calibri" pitchFamily="34" charset="0"/>
            </a:endParaRPr>
          </a:p>
          <a:p>
            <a:pPr eaLnBrk="1" hangingPunct="1">
              <a:buFontTx/>
              <a:buNone/>
            </a:pPr>
            <a:r>
              <a:rPr lang="en-US" altLang="zh-CN" dirty="0" smtClean="0">
                <a:cs typeface="Calibri" pitchFamily="34" charset="0"/>
              </a:rPr>
              <a:t>   	Hence </a:t>
            </a:r>
          </a:p>
          <a:p>
            <a:pPr eaLnBrk="1" hangingPunct="1">
              <a:buFontTx/>
              <a:buNone/>
            </a:pPr>
            <a:r>
              <a:rPr lang="en-US" altLang="zh-CN" i="1" dirty="0" smtClean="0">
                <a:cs typeface="Calibri" pitchFamily="34" charset="0"/>
              </a:rPr>
              <a:t>  </a:t>
            </a:r>
          </a:p>
        </p:txBody>
      </p:sp>
      <p:graphicFrame>
        <p:nvGraphicFramePr>
          <p:cNvPr id="48132" name="Object 4"/>
          <p:cNvGraphicFramePr>
            <a:graphicFrameLocks noChangeAspect="1"/>
          </p:cNvGraphicFramePr>
          <p:nvPr/>
        </p:nvGraphicFramePr>
        <p:xfrm>
          <a:off x="3441700" y="4089400"/>
          <a:ext cx="3035300" cy="1092200"/>
        </p:xfrm>
        <a:graphic>
          <a:graphicData uri="http://schemas.openxmlformats.org/presentationml/2006/ole">
            <mc:AlternateContent xmlns:mc="http://schemas.openxmlformats.org/markup-compatibility/2006">
              <mc:Choice xmlns:v="urn:schemas-microsoft-com:vml" Requires="v">
                <p:oleObj spid="_x0000_s11320" name="Equation" r:id="rId3" imgW="3035160" imgH="1091880" progId="">
                  <p:embed/>
                </p:oleObj>
              </mc:Choice>
              <mc:Fallback>
                <p:oleObj name="Equation" r:id="rId3" imgW="3035160" imgH="10918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1700" y="4089400"/>
                        <a:ext cx="30353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3" name="Object 5"/>
          <p:cNvGraphicFramePr>
            <a:graphicFrameLocks noChangeAspect="1"/>
          </p:cNvGraphicFramePr>
          <p:nvPr/>
        </p:nvGraphicFramePr>
        <p:xfrm>
          <a:off x="3048000" y="5373688"/>
          <a:ext cx="4114800" cy="1092200"/>
        </p:xfrm>
        <a:graphic>
          <a:graphicData uri="http://schemas.openxmlformats.org/presentationml/2006/ole">
            <mc:AlternateContent xmlns:mc="http://schemas.openxmlformats.org/markup-compatibility/2006">
              <mc:Choice xmlns:v="urn:schemas-microsoft-com:vml" Requires="v">
                <p:oleObj spid="_x0000_s11321" name="Equation" r:id="rId5" imgW="4114800" imgH="1091880" progId="">
                  <p:embed/>
                </p:oleObj>
              </mc:Choice>
              <mc:Fallback>
                <p:oleObj name="Equation" r:id="rId5" imgW="4114800" imgH="109188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5373688"/>
                        <a:ext cx="4114800"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ox(in)">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box(in)">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8131">
                                            <p:txEl>
                                              <p:pRg st="4" end="4"/>
                                            </p:txEl>
                                          </p:spTgt>
                                        </p:tgtEl>
                                        <p:attrNameLst>
                                          <p:attrName>style.visibility</p:attrName>
                                        </p:attrNameLst>
                                      </p:cBhvr>
                                      <p:to>
                                        <p:strVal val="visible"/>
                                      </p:to>
                                    </p:set>
                                    <p:animEffect transition="in" filter="box(in)">
                                      <p:cBhvr>
                                        <p:cTn id="17" dur="500"/>
                                        <p:tgtEl>
                                          <p:spTgt spid="481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8131">
                                            <p:txEl>
                                              <p:pRg st="5" end="5"/>
                                            </p:txEl>
                                          </p:spTgt>
                                        </p:tgtEl>
                                        <p:attrNameLst>
                                          <p:attrName>style.visibility</p:attrName>
                                        </p:attrNameLst>
                                      </p:cBhvr>
                                      <p:to>
                                        <p:strVal val="visible"/>
                                      </p:to>
                                    </p:set>
                                    <p:animEffect transition="in" filter="box(in)">
                                      <p:cBhvr>
                                        <p:cTn id="22" dur="500"/>
                                        <p:tgtEl>
                                          <p:spTgt spid="4813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3" presetClass="entr" presetSubtype="16" fill="hold" nodeType="clickEffect">
                                  <p:stCondLst>
                                    <p:cond delay="0"/>
                                  </p:stCondLst>
                                  <p:childTnLst>
                                    <p:set>
                                      <p:cBhvr>
                                        <p:cTn id="26" dur="1" fill="hold">
                                          <p:stCondLst>
                                            <p:cond delay="0"/>
                                          </p:stCondLst>
                                        </p:cTn>
                                        <p:tgtEl>
                                          <p:spTgt spid="48132"/>
                                        </p:tgtEl>
                                        <p:attrNameLst>
                                          <p:attrName>style.visibility</p:attrName>
                                        </p:attrNameLst>
                                      </p:cBhvr>
                                      <p:to>
                                        <p:strVal val="visible"/>
                                      </p:to>
                                    </p:set>
                                    <p:animEffect transition="in" filter="plus(in)">
                                      <p:cBhvr>
                                        <p:cTn id="27" dur="2000"/>
                                        <p:tgtEl>
                                          <p:spTgt spid="48132"/>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48133"/>
                                        </p:tgtEl>
                                        <p:attrNameLst>
                                          <p:attrName>style.visibility</p:attrName>
                                        </p:attrNameLst>
                                      </p:cBhvr>
                                      <p:to>
                                        <p:strVal val="visible"/>
                                      </p:to>
                                    </p:set>
                                    <p:animEffect transition="in" filter="diamond(in)">
                                      <p:cBhvr>
                                        <p:cTn id="32" dur="20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Counting Problems and Generating Functions</a:t>
            </a:r>
            <a:endParaRPr lang="en-US" dirty="0"/>
          </a:p>
        </p:txBody>
      </p:sp>
      <p:sp>
        <p:nvSpPr>
          <p:cNvPr id="49155" name="Rectangle 3"/>
          <p:cNvSpPr>
            <a:spLocks noGrp="1" noChangeArrowheads="1"/>
          </p:cNvSpPr>
          <p:nvPr>
            <p:ph idx="1"/>
          </p:nvPr>
        </p:nvSpPr>
        <p:spPr/>
        <p:txBody>
          <a:bodyPr>
            <a:normAutofit fontScale="85000" lnSpcReduction="10000"/>
          </a:bodyPr>
          <a:lstStyle/>
          <a:p>
            <a:pPr eaLnBrk="1" hangingPunct="1">
              <a:lnSpc>
                <a:spcPct val="180000"/>
              </a:lnSpc>
            </a:pPr>
            <a:r>
              <a:rPr lang="en-US" altLang="zh-CN" b="1" dirty="0" smtClean="0">
                <a:cs typeface="Calibri" pitchFamily="34" charset="0"/>
              </a:rPr>
              <a:t>Example11</a:t>
            </a:r>
            <a:r>
              <a:rPr lang="en-US" altLang="zh-CN" dirty="0" smtClean="0">
                <a:cs typeface="Calibri" pitchFamily="34" charset="0"/>
              </a:rPr>
              <a:t>: Use generating function to find the number of </a:t>
            </a:r>
            <a:r>
              <a:rPr lang="en-US" altLang="zh-CN" i="1" dirty="0" smtClean="0">
                <a:cs typeface="Calibri" pitchFamily="34" charset="0"/>
              </a:rPr>
              <a:t>r</a:t>
            </a:r>
            <a:r>
              <a:rPr lang="en-US" altLang="zh-CN" dirty="0" smtClean="0">
                <a:cs typeface="Calibri" pitchFamily="34" charset="0"/>
              </a:rPr>
              <a:t>-combinations from a set with </a:t>
            </a:r>
            <a:r>
              <a:rPr lang="en-US" altLang="zh-CN" i="1" dirty="0" smtClean="0">
                <a:cs typeface="Calibri" pitchFamily="34" charset="0"/>
              </a:rPr>
              <a:t>n</a:t>
            </a:r>
            <a:r>
              <a:rPr lang="en-US" altLang="zh-CN" dirty="0" smtClean="0">
                <a:cs typeface="Calibri" pitchFamily="34" charset="0"/>
              </a:rPr>
              <a:t> elements when repetition of elements is allowed.</a:t>
            </a:r>
          </a:p>
          <a:p>
            <a:pPr eaLnBrk="1" hangingPunct="1">
              <a:lnSpc>
                <a:spcPct val="180000"/>
              </a:lnSpc>
            </a:pPr>
            <a:r>
              <a:rPr lang="en-US" altLang="zh-CN" b="1" dirty="0" smtClean="0">
                <a:cs typeface="Calibri" pitchFamily="34" charset="0"/>
              </a:rPr>
              <a:t>Solution</a:t>
            </a:r>
            <a:r>
              <a:rPr lang="en-US" altLang="zh-CN" dirty="0" smtClean="0">
                <a:cs typeface="Calibri" pitchFamily="34" charset="0"/>
              </a:rPr>
              <a:t>: Let </a:t>
            </a:r>
            <a:r>
              <a:rPr lang="en-US" altLang="zh-CN" i="1" dirty="0" smtClean="0">
                <a:cs typeface="Calibri" pitchFamily="34" charset="0"/>
              </a:rPr>
              <a:t>G</a:t>
            </a:r>
            <a:r>
              <a:rPr lang="en-US" altLang="zh-CN" dirty="0" smtClean="0">
                <a:cs typeface="Calibri" pitchFamily="34" charset="0"/>
              </a:rPr>
              <a:t>(</a:t>
            </a:r>
            <a:r>
              <a:rPr lang="en-US" altLang="zh-CN" i="1" dirty="0" smtClean="0">
                <a:cs typeface="Calibri" pitchFamily="34" charset="0"/>
              </a:rPr>
              <a:t>x</a:t>
            </a:r>
            <a:r>
              <a:rPr lang="en-US" altLang="zh-CN" dirty="0" smtClean="0">
                <a:cs typeface="Calibri" pitchFamily="34" charset="0"/>
              </a:rPr>
              <a:t>)=(1+</a:t>
            </a:r>
            <a:r>
              <a:rPr lang="en-US" altLang="zh-CN" i="1" dirty="0" smtClean="0">
                <a:cs typeface="Calibri" pitchFamily="34" charset="0"/>
              </a:rPr>
              <a:t>x+x</a:t>
            </a:r>
            <a:r>
              <a:rPr lang="en-US" altLang="zh-CN" baseline="30000" dirty="0" smtClean="0">
                <a:cs typeface="Calibri" pitchFamily="34" charset="0"/>
              </a:rPr>
              <a:t>2 </a:t>
            </a:r>
            <a:r>
              <a:rPr lang="en-US" altLang="zh-CN" dirty="0" smtClean="0">
                <a:cs typeface="Calibri" pitchFamily="34" charset="0"/>
              </a:rPr>
              <a:t>+…)</a:t>
            </a:r>
            <a:r>
              <a:rPr lang="en-US" altLang="zh-CN" i="1" baseline="30000" dirty="0" smtClean="0">
                <a:cs typeface="Calibri" pitchFamily="34" charset="0"/>
              </a:rPr>
              <a:t>n</a:t>
            </a:r>
            <a:r>
              <a:rPr lang="en-US" altLang="zh-CN" dirty="0" smtClean="0">
                <a:cs typeface="Calibri" pitchFamily="34" charset="0"/>
              </a:rPr>
              <a:t>,</a:t>
            </a:r>
            <a:r>
              <a:rPr lang="en-US" altLang="zh-CN" i="1" baseline="30000" dirty="0" smtClean="0">
                <a:cs typeface="Calibri" pitchFamily="34" charset="0"/>
              </a:rPr>
              <a:t>  </a:t>
            </a:r>
            <a:r>
              <a:rPr lang="en-US" altLang="zh-CN" dirty="0" smtClean="0">
                <a:cs typeface="Calibri" pitchFamily="34" charset="0"/>
              </a:rPr>
              <a:t>then the coefficient of</a:t>
            </a:r>
            <a:r>
              <a:rPr lang="en-US" altLang="zh-CN" i="1" baseline="30000" dirty="0" smtClean="0">
                <a:cs typeface="Calibri" pitchFamily="34" charset="0"/>
              </a:rPr>
              <a:t>  </a:t>
            </a:r>
            <a:r>
              <a:rPr lang="en-US" altLang="zh-CN" i="1" dirty="0" err="1" smtClean="0">
                <a:cs typeface="Calibri" pitchFamily="34" charset="0"/>
              </a:rPr>
              <a:t>x</a:t>
            </a:r>
            <a:r>
              <a:rPr lang="en-US" altLang="zh-CN" i="1" baseline="30000" dirty="0" err="1" smtClean="0">
                <a:cs typeface="Calibri" pitchFamily="34" charset="0"/>
              </a:rPr>
              <a:t>r</a:t>
            </a:r>
            <a:r>
              <a:rPr lang="en-US" altLang="zh-CN" i="1" baseline="30000" dirty="0" smtClean="0">
                <a:cs typeface="Calibri" pitchFamily="34" charset="0"/>
              </a:rPr>
              <a:t> </a:t>
            </a:r>
            <a:r>
              <a:rPr lang="en-US" altLang="zh-CN" dirty="0" smtClean="0">
                <a:cs typeface="Calibri" pitchFamily="34" charset="0"/>
              </a:rPr>
              <a:t>is the answer. Hence </a:t>
            </a:r>
          </a:p>
          <a:p>
            <a:pPr algn="ctr" eaLnBrk="1" hangingPunct="1">
              <a:lnSpc>
                <a:spcPct val="180000"/>
              </a:lnSpc>
              <a:buFontTx/>
              <a:buNone/>
            </a:pPr>
            <a:r>
              <a:rPr lang="en-US" altLang="zh-CN" i="1" dirty="0" smtClean="0">
                <a:cs typeface="Calibri" pitchFamily="34" charset="0"/>
              </a:rPr>
              <a:t>   G</a:t>
            </a:r>
            <a:r>
              <a:rPr lang="en-US" altLang="zh-CN" dirty="0" smtClean="0">
                <a:cs typeface="Calibri" pitchFamily="34" charset="0"/>
              </a:rPr>
              <a:t>(</a:t>
            </a:r>
            <a:r>
              <a:rPr lang="en-US" altLang="zh-CN" i="1" dirty="0" smtClean="0">
                <a:cs typeface="Calibri" pitchFamily="34" charset="0"/>
              </a:rPr>
              <a:t>x</a:t>
            </a:r>
            <a:r>
              <a:rPr lang="en-US" altLang="zh-CN" dirty="0" smtClean="0">
                <a:cs typeface="Calibri" pitchFamily="34" charset="0"/>
              </a:rPr>
              <a:t>)=(1+</a:t>
            </a:r>
            <a:r>
              <a:rPr lang="en-US" altLang="zh-CN" i="1" dirty="0" smtClean="0">
                <a:cs typeface="Calibri" pitchFamily="34" charset="0"/>
              </a:rPr>
              <a:t>x+x</a:t>
            </a:r>
            <a:r>
              <a:rPr lang="en-US" altLang="zh-CN" baseline="30000" dirty="0" smtClean="0">
                <a:cs typeface="Calibri" pitchFamily="34" charset="0"/>
              </a:rPr>
              <a:t>2 </a:t>
            </a:r>
            <a:r>
              <a:rPr lang="en-US" altLang="zh-CN" dirty="0" smtClean="0">
                <a:cs typeface="Calibri" pitchFamily="34" charset="0"/>
              </a:rPr>
              <a:t>+…)</a:t>
            </a:r>
            <a:r>
              <a:rPr lang="en-US" altLang="zh-CN" i="1" baseline="30000" dirty="0" smtClean="0">
                <a:cs typeface="Calibri" pitchFamily="34" charset="0"/>
              </a:rPr>
              <a:t>n </a:t>
            </a:r>
            <a:r>
              <a:rPr lang="en-US" altLang="zh-CN" dirty="0" smtClean="0">
                <a:cs typeface="Calibri" pitchFamily="34" charset="0"/>
              </a:rPr>
              <a:t>= (1+</a:t>
            </a:r>
            <a:r>
              <a:rPr lang="en-US" altLang="zh-CN" i="1" dirty="0" smtClean="0">
                <a:cs typeface="Calibri" pitchFamily="34" charset="0"/>
              </a:rPr>
              <a:t>x</a:t>
            </a:r>
            <a:r>
              <a:rPr lang="en-US" altLang="zh-CN" dirty="0" smtClean="0">
                <a:cs typeface="Calibri" pitchFamily="34" charset="0"/>
              </a:rPr>
              <a:t>)</a:t>
            </a:r>
            <a:r>
              <a:rPr lang="en-US" altLang="zh-CN" i="1" baseline="30000" dirty="0" smtClean="0">
                <a:cs typeface="Calibri" pitchFamily="34" charset="0"/>
              </a:rPr>
              <a:t>-n </a:t>
            </a:r>
            <a:r>
              <a:rPr lang="en-US" altLang="zh-CN" i="1" dirty="0" smtClean="0">
                <a:cs typeface="Calibri" pitchFamily="34" charset="0"/>
              </a:rPr>
              <a:t>= </a:t>
            </a:r>
            <a:r>
              <a:rPr lang="en-US" altLang="zh-CN" dirty="0" smtClean="0">
                <a:cs typeface="Calibri" pitchFamily="34" charset="0"/>
              </a:rPr>
              <a:t>a </a:t>
            </a:r>
            <a:r>
              <a:rPr lang="en-US" altLang="zh-CN" i="1" dirty="0" smtClean="0">
                <a:cs typeface="Calibri" pitchFamily="34" charset="0"/>
              </a:rPr>
              <a:t>C</a:t>
            </a:r>
            <a:r>
              <a:rPr lang="en-US" altLang="zh-CN" dirty="0" smtClean="0">
                <a:cs typeface="Calibri" pitchFamily="34" charset="0"/>
              </a:rPr>
              <a:t>(</a:t>
            </a:r>
            <a:r>
              <a:rPr lang="en-US" altLang="zh-CN" i="1" dirty="0" smtClean="0">
                <a:cs typeface="Calibri" pitchFamily="34" charset="0"/>
              </a:rPr>
              <a:t>n+r</a:t>
            </a:r>
            <a:r>
              <a:rPr lang="en-US" altLang="zh-CN" dirty="0" smtClean="0">
                <a:cs typeface="Calibri" pitchFamily="34" charset="0"/>
              </a:rPr>
              <a:t>-1,</a:t>
            </a:r>
            <a:r>
              <a:rPr lang="en-US" altLang="zh-CN" i="1" dirty="0" smtClean="0">
                <a:cs typeface="Calibri" pitchFamily="34" charset="0"/>
              </a:rPr>
              <a:t>r</a:t>
            </a:r>
            <a:r>
              <a:rPr lang="en-US" altLang="zh-CN" dirty="0" smtClean="0">
                <a:cs typeface="Calibri" pitchFamily="34" charset="0"/>
              </a:rPr>
              <a:t>) </a:t>
            </a:r>
            <a:r>
              <a:rPr lang="en-US" altLang="zh-CN" i="1" dirty="0" err="1" smtClean="0">
                <a:cs typeface="Calibri" pitchFamily="34" charset="0"/>
              </a:rPr>
              <a:t>x</a:t>
            </a:r>
            <a:r>
              <a:rPr lang="en-US" altLang="zh-CN" i="1" baseline="30000" dirty="0" err="1" smtClean="0">
                <a:cs typeface="Calibri" pitchFamily="34" charset="0"/>
              </a:rPr>
              <a:t>r</a:t>
            </a:r>
            <a:endParaRPr lang="en-US" altLang="zh-CN" dirty="0" smtClean="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right)">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wipe(right)">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wipe(right)">
                                      <p:cBhvr>
                                        <p:cTn id="17" dur="500"/>
                                        <p:tgtEl>
                                          <p:spTgt spid="49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z="4000" dirty="0" smtClean="0">
                <a:cs typeface="Calibri" pitchFamily="34" charset="0"/>
              </a:rPr>
              <a:t>Using Generating Functions to Solve Recurrence Relations</a:t>
            </a:r>
          </a:p>
        </p:txBody>
      </p:sp>
      <p:sp>
        <p:nvSpPr>
          <p:cNvPr id="50179" name="Rectangle 3"/>
          <p:cNvSpPr>
            <a:spLocks noGrp="1" noChangeArrowheads="1"/>
          </p:cNvSpPr>
          <p:nvPr>
            <p:ph idx="1"/>
          </p:nvPr>
        </p:nvSpPr>
        <p:spPr/>
        <p:txBody>
          <a:bodyPr/>
          <a:lstStyle/>
          <a:p>
            <a:pPr eaLnBrk="1" hangingPunct="1"/>
            <a:r>
              <a:rPr lang="en-US" altLang="zh-CN" b="1" dirty="0" smtClean="0">
                <a:cs typeface="Calibri" pitchFamily="34" charset="0"/>
              </a:rPr>
              <a:t>Example12</a:t>
            </a:r>
            <a:r>
              <a:rPr lang="en-US" altLang="zh-CN" dirty="0" smtClean="0">
                <a:cs typeface="Calibri" pitchFamily="34" charset="0"/>
              </a:rPr>
              <a:t>: Solve the recurrence relation </a:t>
            </a:r>
          </a:p>
          <a:p>
            <a:pPr algn="ctr" eaLnBrk="1" hangingPunct="1">
              <a:buFontTx/>
              <a:buNone/>
            </a:pPr>
            <a:r>
              <a:rPr lang="en-US" altLang="zh-CN" sz="2800" dirty="0" smtClean="0">
                <a:cs typeface="Calibri" pitchFamily="34" charset="0"/>
              </a:rPr>
              <a:t>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=6a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-9a</a:t>
            </a:r>
            <a:r>
              <a:rPr lang="en-US" altLang="zh-CN" i="1" baseline="-25000" dirty="0" smtClean="0">
                <a:cs typeface="Calibri" pitchFamily="34" charset="0"/>
              </a:rPr>
              <a:t>n-</a:t>
            </a:r>
            <a:r>
              <a:rPr lang="en-US" altLang="zh-CN" baseline="-25000" dirty="0" smtClean="0">
                <a:cs typeface="Calibri" pitchFamily="34" charset="0"/>
              </a:rPr>
              <a:t>2  </a:t>
            </a:r>
            <a:r>
              <a:rPr lang="en-US" altLang="zh-CN" dirty="0" smtClean="0">
                <a:cs typeface="Calibri" pitchFamily="34" charset="0"/>
              </a:rPr>
              <a:t>with </a:t>
            </a:r>
            <a:r>
              <a:rPr lang="en-US" altLang="zh-CN" i="1" dirty="0" smtClean="0">
                <a:cs typeface="Calibri" pitchFamily="34" charset="0"/>
              </a:rPr>
              <a:t>a</a:t>
            </a:r>
            <a:r>
              <a:rPr lang="en-US" altLang="zh-CN" i="1" baseline="-25000" dirty="0" smtClean="0">
                <a:cs typeface="Calibri" pitchFamily="34" charset="0"/>
              </a:rPr>
              <a:t>0</a:t>
            </a:r>
            <a:r>
              <a:rPr lang="en-US" altLang="zh-CN" i="1" dirty="0" smtClean="0">
                <a:cs typeface="Calibri" pitchFamily="34" charset="0"/>
              </a:rPr>
              <a:t>=</a:t>
            </a:r>
            <a:r>
              <a:rPr lang="en-US" altLang="zh-CN" dirty="0" smtClean="0">
                <a:cs typeface="Calibri" pitchFamily="34" charset="0"/>
              </a:rPr>
              <a:t>1 and </a:t>
            </a:r>
            <a:r>
              <a:rPr lang="en-US" altLang="zh-CN" i="1" dirty="0" smtClean="0">
                <a:cs typeface="Calibri" pitchFamily="34" charset="0"/>
              </a:rPr>
              <a:t>a</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6.</a:t>
            </a:r>
          </a:p>
          <a:p>
            <a:pPr eaLnBrk="1" hangingPunct="1"/>
            <a:r>
              <a:rPr lang="en-US" altLang="zh-CN" b="1" dirty="0" smtClean="0">
                <a:cs typeface="Calibri" pitchFamily="34" charset="0"/>
              </a:rPr>
              <a:t>Solution</a:t>
            </a:r>
            <a:r>
              <a:rPr lang="en-US" altLang="zh-CN" dirty="0" smtClean="0">
                <a:cs typeface="Calibri" pitchFamily="34" charset="0"/>
              </a:rPr>
              <a:t>: Let                                , then </a:t>
            </a:r>
          </a:p>
          <a:p>
            <a:pPr eaLnBrk="1" hangingPunct="1">
              <a:buFontTx/>
              <a:buNone/>
            </a:pPr>
            <a:r>
              <a:rPr lang="en-US" altLang="zh-CN" dirty="0" smtClean="0">
                <a:cs typeface="Calibri" pitchFamily="34" charset="0"/>
              </a:rPr>
              <a:t>   </a:t>
            </a:r>
          </a:p>
          <a:p>
            <a:pPr eaLnBrk="1" hangingPunct="1">
              <a:buFontTx/>
              <a:buNone/>
            </a:pPr>
            <a:r>
              <a:rPr lang="en-US" altLang="zh-CN" dirty="0" smtClean="0">
                <a:cs typeface="Calibri" pitchFamily="34" charset="0"/>
              </a:rPr>
              <a:t>   </a:t>
            </a:r>
          </a:p>
          <a:p>
            <a:pPr eaLnBrk="1" hangingPunct="1">
              <a:buFontTx/>
              <a:buNone/>
            </a:pPr>
            <a:endParaRPr lang="en-US" altLang="zh-CN" dirty="0" smtClean="0">
              <a:cs typeface="Calibri" pitchFamily="34" charset="0"/>
            </a:endParaRPr>
          </a:p>
          <a:p>
            <a:pPr eaLnBrk="1" hangingPunct="1">
              <a:buFontTx/>
              <a:buNone/>
            </a:pPr>
            <a:r>
              <a:rPr lang="en-US" altLang="zh-CN" dirty="0" smtClean="0">
                <a:cs typeface="Calibri" pitchFamily="34" charset="0"/>
              </a:rPr>
              <a:t>   </a:t>
            </a:r>
          </a:p>
        </p:txBody>
      </p:sp>
      <p:graphicFrame>
        <p:nvGraphicFramePr>
          <p:cNvPr id="50182" name="Object 6"/>
          <p:cNvGraphicFramePr>
            <a:graphicFrameLocks noChangeAspect="1"/>
          </p:cNvGraphicFramePr>
          <p:nvPr/>
        </p:nvGraphicFramePr>
        <p:xfrm>
          <a:off x="3203575" y="2781300"/>
          <a:ext cx="2641600" cy="673100"/>
        </p:xfrm>
        <a:graphic>
          <a:graphicData uri="http://schemas.openxmlformats.org/presentationml/2006/ole">
            <mc:AlternateContent xmlns:mc="http://schemas.openxmlformats.org/markup-compatibility/2006">
              <mc:Choice xmlns:v="urn:schemas-microsoft-com:vml" Requires="v">
                <p:oleObj spid="_x0000_s12344" name="Equation" r:id="rId3" imgW="2641320" imgH="672840" progId="">
                  <p:embed/>
                </p:oleObj>
              </mc:Choice>
              <mc:Fallback>
                <p:oleObj name="Equation" r:id="rId3" imgW="2641320" imgH="67284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781300"/>
                        <a:ext cx="26416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3" name="Object 7"/>
          <p:cNvGraphicFramePr>
            <a:graphicFrameLocks noChangeAspect="1"/>
          </p:cNvGraphicFramePr>
          <p:nvPr/>
        </p:nvGraphicFramePr>
        <p:xfrm>
          <a:off x="838200" y="3862388"/>
          <a:ext cx="7848600" cy="2233612"/>
        </p:xfrm>
        <a:graphic>
          <a:graphicData uri="http://schemas.openxmlformats.org/presentationml/2006/ole">
            <mc:AlternateContent xmlns:mc="http://schemas.openxmlformats.org/markup-compatibility/2006">
              <mc:Choice xmlns:v="urn:schemas-microsoft-com:vml" Requires="v">
                <p:oleObj spid="_x0000_s12345" name="Equation" r:id="rId5" imgW="3073320" imgH="850680" progId="">
                  <p:embed/>
                </p:oleObj>
              </mc:Choice>
              <mc:Fallback>
                <p:oleObj name="Equation" r:id="rId5" imgW="3073320" imgH="85068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862388"/>
                        <a:ext cx="7848600" cy="223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box(in)">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0179">
                                            <p:txEl>
                                              <p:pRg st="0" end="0"/>
                                            </p:txEl>
                                          </p:spTgt>
                                        </p:tgtEl>
                                        <p:attrNameLst>
                                          <p:attrName>style.visibility</p:attrName>
                                        </p:attrNameLst>
                                      </p:cBhvr>
                                      <p:to>
                                        <p:strVal val="visible"/>
                                      </p:to>
                                    </p:set>
                                    <p:animEffect transition="in" filter="wipe(right)">
                                      <p:cBhvr>
                                        <p:cTn id="12" dur="500"/>
                                        <p:tgtEl>
                                          <p:spTgt spid="501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50179">
                                            <p:txEl>
                                              <p:pRg st="1" end="1"/>
                                            </p:txEl>
                                          </p:spTgt>
                                        </p:tgtEl>
                                        <p:attrNameLst>
                                          <p:attrName>style.visibility</p:attrName>
                                        </p:attrNameLst>
                                      </p:cBhvr>
                                      <p:to>
                                        <p:strVal val="visible"/>
                                      </p:to>
                                    </p:set>
                                    <p:animEffect transition="in" filter="wipe(right)">
                                      <p:cBhvr>
                                        <p:cTn id="17" dur="500"/>
                                        <p:tgtEl>
                                          <p:spTgt spid="5017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50179">
                                            <p:txEl>
                                              <p:pRg st="2" end="2"/>
                                            </p:txEl>
                                          </p:spTgt>
                                        </p:tgtEl>
                                        <p:attrNameLst>
                                          <p:attrName>style.visibility</p:attrName>
                                        </p:attrNameLst>
                                      </p:cBhvr>
                                      <p:to>
                                        <p:strVal val="visible"/>
                                      </p:to>
                                    </p:set>
                                    <p:animEffect transition="in" filter="wipe(right)">
                                      <p:cBhvr>
                                        <p:cTn id="22" dur="500"/>
                                        <p:tgtEl>
                                          <p:spTgt spid="5017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0182"/>
                                        </p:tgtEl>
                                        <p:attrNameLst>
                                          <p:attrName>style.visibility</p:attrName>
                                        </p:attrNameLst>
                                      </p:cBhvr>
                                      <p:to>
                                        <p:strVal val="visible"/>
                                      </p:to>
                                    </p:set>
                                    <p:animEffect transition="in" filter="box(in)">
                                      <p:cBhvr>
                                        <p:cTn id="27" dur="500"/>
                                        <p:tgtEl>
                                          <p:spTgt spid="501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50179">
                                            <p:txEl>
                                              <p:pRg st="3" end="3"/>
                                            </p:txEl>
                                          </p:spTgt>
                                        </p:tgtEl>
                                        <p:attrNameLst>
                                          <p:attrName>style.visibility</p:attrName>
                                        </p:attrNameLst>
                                      </p:cBhvr>
                                      <p:to>
                                        <p:strVal val="visible"/>
                                      </p:to>
                                    </p:set>
                                    <p:animEffect transition="in" filter="wipe(right)">
                                      <p:cBhvr>
                                        <p:cTn id="32" dur="500"/>
                                        <p:tgtEl>
                                          <p:spTgt spid="5017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0183"/>
                                        </p:tgtEl>
                                        <p:attrNameLst>
                                          <p:attrName>style.visibility</p:attrName>
                                        </p:attrNameLst>
                                      </p:cBhvr>
                                      <p:to>
                                        <p:strVal val="visible"/>
                                      </p:to>
                                    </p:set>
                                    <p:animEffect transition="in" filter="box(in)">
                                      <p:cBhvr>
                                        <p:cTn id="37" dur="500"/>
                                        <p:tgtEl>
                                          <p:spTgt spid="5018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50179">
                                            <p:txEl>
                                              <p:pRg st="4" end="4"/>
                                            </p:txEl>
                                          </p:spTgt>
                                        </p:tgtEl>
                                        <p:attrNameLst>
                                          <p:attrName>style.visibility</p:attrName>
                                        </p:attrNameLst>
                                      </p:cBhvr>
                                      <p:to>
                                        <p:strVal val="visible"/>
                                      </p:to>
                                    </p:set>
                                    <p:animEffect transition="in" filter="wipe(right)">
                                      <p:cBhvr>
                                        <p:cTn id="42" dur="500"/>
                                        <p:tgtEl>
                                          <p:spTgt spid="5017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50179">
                                            <p:txEl>
                                              <p:pRg st="6" end="6"/>
                                            </p:txEl>
                                          </p:spTgt>
                                        </p:tgtEl>
                                        <p:attrNameLst>
                                          <p:attrName>style.visibility</p:attrName>
                                        </p:attrNameLst>
                                      </p:cBhvr>
                                      <p:to>
                                        <p:strVal val="visible"/>
                                      </p:to>
                                    </p:set>
                                    <p:animEffect transition="in" filter="wipe(right)">
                                      <p:cBhvr>
                                        <p:cTn id="47" dur="500"/>
                                        <p:tgtEl>
                                          <p:spTgt spid="501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7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cs typeface="Calibri" pitchFamily="34" charset="0"/>
              </a:rPr>
              <a:t>Using Generating Functions to Solve Recurrence Relations</a:t>
            </a:r>
            <a:endParaRPr lang="en-US" dirty="0"/>
          </a:p>
        </p:txBody>
      </p:sp>
      <p:sp>
        <p:nvSpPr>
          <p:cNvPr id="51209" name="Rectangle 9"/>
          <p:cNvSpPr>
            <a:spLocks noChangeArrowheads="1"/>
          </p:cNvSpPr>
          <p:nvPr/>
        </p:nvSpPr>
        <p:spPr bwMode="auto">
          <a:xfrm>
            <a:off x="395288" y="476250"/>
            <a:ext cx="8497887" cy="5905500"/>
          </a:xfrm>
          <a:prstGeom prst="rect">
            <a:avLst/>
          </a:prstGeom>
          <a:noFill/>
          <a:ln w="9525">
            <a:noFill/>
            <a:miter lim="800000"/>
            <a:headEnd/>
            <a:tailEnd/>
          </a:ln>
        </p:spPr>
        <p:txBody>
          <a:bodyPr wrap="none" anchor="ctr"/>
          <a:lstStyle/>
          <a:p>
            <a:pPr algn="l"/>
            <a:endParaRPr lang="en-US" altLang="zh-CN" sz="3200" baseline="0" dirty="0">
              <a:latin typeface="Arial" charset="0"/>
            </a:endParaRPr>
          </a:p>
          <a:p>
            <a:pPr algn="l"/>
            <a:endParaRPr lang="en-US" altLang="zh-CN" sz="3200" baseline="0" dirty="0">
              <a:latin typeface="Arial" charset="0"/>
            </a:endParaRPr>
          </a:p>
          <a:p>
            <a:pPr algn="l"/>
            <a:endParaRPr lang="en-US" altLang="zh-CN" sz="3200" baseline="0" dirty="0">
              <a:latin typeface="Arial" charset="0"/>
            </a:endParaRPr>
          </a:p>
          <a:p>
            <a:pPr algn="l"/>
            <a:endParaRPr lang="en-US" altLang="zh-CN" sz="3200" baseline="0" dirty="0">
              <a:latin typeface="Arial" charset="0"/>
            </a:endParaRPr>
          </a:p>
          <a:p>
            <a:pPr algn="l"/>
            <a:endParaRPr lang="en-US" altLang="zh-CN" sz="3200" baseline="0" dirty="0">
              <a:latin typeface="Arial" charset="0"/>
            </a:endParaRPr>
          </a:p>
          <a:p>
            <a:pPr algn="l"/>
            <a:endParaRPr lang="en-US" altLang="zh-CN" sz="3200" baseline="0" dirty="0">
              <a:latin typeface="Arial" charset="0"/>
            </a:endParaRPr>
          </a:p>
          <a:p>
            <a:pPr algn="l"/>
            <a:endParaRPr lang="en-US" altLang="zh-CN" sz="3200" baseline="0" dirty="0">
              <a:latin typeface="Arial" charset="0"/>
            </a:endParaRPr>
          </a:p>
          <a:p>
            <a:pPr algn="l"/>
            <a:endParaRPr lang="en-US" altLang="zh-CN" sz="3200" baseline="0" dirty="0">
              <a:latin typeface="Arial" charset="0"/>
            </a:endParaRPr>
          </a:p>
          <a:p>
            <a:pPr algn="l"/>
            <a:endParaRPr lang="en-US" altLang="zh-CN" sz="3200" baseline="0" dirty="0">
              <a:latin typeface="Arial" charset="0"/>
            </a:endParaRPr>
          </a:p>
        </p:txBody>
      </p:sp>
      <p:graphicFrame>
        <p:nvGraphicFramePr>
          <p:cNvPr id="51210" name="Object 10"/>
          <p:cNvGraphicFramePr>
            <a:graphicFrameLocks noChangeAspect="1"/>
          </p:cNvGraphicFramePr>
          <p:nvPr/>
        </p:nvGraphicFramePr>
        <p:xfrm>
          <a:off x="1295400" y="1905000"/>
          <a:ext cx="6264275" cy="3455987"/>
        </p:xfrm>
        <a:graphic>
          <a:graphicData uri="http://schemas.openxmlformats.org/presentationml/2006/ole">
            <mc:AlternateContent xmlns:mc="http://schemas.openxmlformats.org/markup-compatibility/2006">
              <mc:Choice xmlns:v="urn:schemas-microsoft-com:vml" Requires="v">
                <p:oleObj spid="_x0000_s13341" name="Equation" r:id="rId3" imgW="2273040" imgH="1168200" progId="">
                  <p:embed/>
                </p:oleObj>
              </mc:Choice>
              <mc:Fallback>
                <p:oleObj name="Equation" r:id="rId3" imgW="2273040" imgH="1168200"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05000"/>
                        <a:ext cx="6264275" cy="345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p:cNvSpPr>
            <a:spLocks noGrp="1"/>
          </p:cNvSpPr>
          <p:nvPr>
            <p:ph idx="1"/>
          </p:nvPr>
        </p:nvSpPr>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51209"/>
                                        </p:tgtEl>
                                        <p:attrNameLst>
                                          <p:attrName>style.visibility</p:attrName>
                                        </p:attrNameLst>
                                      </p:cBhvr>
                                      <p:to>
                                        <p:strVal val="visible"/>
                                      </p:to>
                                    </p:set>
                                    <p:animEffect transition="in" filter="blinds(horizontal)">
                                      <p:cBhvr>
                                        <p:cTn id="7" dur="500"/>
                                        <p:tgtEl>
                                          <p:spTgt spid="5120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210"/>
                                        </p:tgtEl>
                                        <p:attrNameLst>
                                          <p:attrName>style.visibility</p:attrName>
                                        </p:attrNameLst>
                                      </p:cBhvr>
                                      <p:to>
                                        <p:strVal val="visible"/>
                                      </p:to>
                                    </p:set>
                                    <p:animEffect transition="in" filter="box(in)">
                                      <p:cBhvr>
                                        <p:cTn id="12" dur="500"/>
                                        <p:tgtEl>
                                          <p:spTgt spid="51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cs typeface="Calibri" pitchFamily="34" charset="0"/>
              </a:rPr>
              <a:t>Using Generating Functions to Solve Recurrence Relations</a:t>
            </a:r>
            <a:endParaRPr lang="en-US" dirty="0"/>
          </a:p>
        </p:txBody>
      </p:sp>
      <p:sp>
        <p:nvSpPr>
          <p:cNvPr id="52227" name="Rectangle 3"/>
          <p:cNvSpPr>
            <a:spLocks noGrp="1" noChangeArrowheads="1"/>
          </p:cNvSpPr>
          <p:nvPr>
            <p:ph idx="1"/>
          </p:nvPr>
        </p:nvSpPr>
        <p:spPr/>
        <p:txBody>
          <a:bodyPr/>
          <a:lstStyle/>
          <a:p>
            <a:pPr eaLnBrk="1" hangingPunct="1"/>
            <a:r>
              <a:rPr lang="en-US" altLang="zh-CN" sz="2800" b="1" dirty="0" smtClean="0">
                <a:cs typeface="Calibri" pitchFamily="34" charset="0"/>
              </a:rPr>
              <a:t>Example13</a:t>
            </a:r>
            <a:r>
              <a:rPr lang="en-US" altLang="zh-CN" sz="2800" dirty="0" smtClean="0">
                <a:cs typeface="Calibri" pitchFamily="34" charset="0"/>
              </a:rPr>
              <a:t>: </a:t>
            </a:r>
            <a:r>
              <a:rPr lang="en-US" altLang="zh-CN" dirty="0" smtClean="0">
                <a:cs typeface="Calibri" pitchFamily="34" charset="0"/>
              </a:rPr>
              <a:t>Solve the recurrence relation </a:t>
            </a:r>
          </a:p>
          <a:p>
            <a:pPr eaLnBrk="1" hangingPunct="1">
              <a:buFontTx/>
              <a:buNone/>
            </a:pPr>
            <a:r>
              <a:rPr lang="en-US" altLang="zh-CN" sz="2800" dirty="0" smtClean="0">
                <a:cs typeface="Calibri" pitchFamily="34" charset="0"/>
              </a:rPr>
              <a:t>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a:t>
            </a:r>
            <a:r>
              <a:rPr lang="en-US" altLang="zh-CN" dirty="0" smtClean="0">
                <a:cs typeface="Calibri" pitchFamily="34" charset="0"/>
              </a:rPr>
              <a:t>8</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10</a:t>
            </a:r>
            <a:r>
              <a:rPr lang="en-US" altLang="zh-CN" i="1" baseline="30000" dirty="0" smtClean="0">
                <a:cs typeface="Calibri" pitchFamily="34" charset="0"/>
              </a:rPr>
              <a:t>n</a:t>
            </a:r>
            <a:r>
              <a:rPr lang="en-US" altLang="zh-CN" baseline="30000" dirty="0" smtClean="0">
                <a:cs typeface="Calibri" pitchFamily="34" charset="0"/>
              </a:rPr>
              <a:t>-1</a:t>
            </a:r>
            <a:r>
              <a:rPr lang="en-US" altLang="zh-CN" baseline="-25000" dirty="0" smtClean="0">
                <a:cs typeface="Calibri" pitchFamily="34" charset="0"/>
              </a:rPr>
              <a:t>  </a:t>
            </a:r>
            <a:r>
              <a:rPr lang="en-US" altLang="zh-CN" dirty="0" smtClean="0">
                <a:cs typeface="Calibri" pitchFamily="34" charset="0"/>
              </a:rPr>
              <a:t>with </a:t>
            </a:r>
            <a:r>
              <a:rPr lang="en-US" altLang="zh-CN" i="1" dirty="0" smtClean="0">
                <a:cs typeface="Calibri" pitchFamily="34" charset="0"/>
              </a:rPr>
              <a:t>a</a:t>
            </a:r>
            <a:r>
              <a:rPr lang="en-US" altLang="zh-CN" baseline="-25000" dirty="0" smtClean="0">
                <a:cs typeface="Calibri" pitchFamily="34" charset="0"/>
              </a:rPr>
              <a:t>1</a:t>
            </a:r>
            <a:r>
              <a:rPr lang="en-US" altLang="zh-CN" i="1" dirty="0" smtClean="0">
                <a:cs typeface="Calibri" pitchFamily="34" charset="0"/>
              </a:rPr>
              <a:t>=</a:t>
            </a:r>
            <a:r>
              <a:rPr lang="en-US" altLang="zh-CN" dirty="0" smtClean="0">
                <a:cs typeface="Calibri" pitchFamily="34" charset="0"/>
              </a:rPr>
              <a:t>9.</a:t>
            </a:r>
          </a:p>
          <a:p>
            <a:pPr eaLnBrk="1" hangingPunct="1"/>
            <a:r>
              <a:rPr lang="en-US" altLang="zh-CN" dirty="0" smtClean="0">
                <a:cs typeface="Calibri" pitchFamily="34" charset="0"/>
              </a:rPr>
              <a:t>Solution: Let</a:t>
            </a:r>
          </a:p>
          <a:p>
            <a:pPr eaLnBrk="1" hangingPunct="1">
              <a:buFontTx/>
              <a:buNone/>
            </a:pPr>
            <a:r>
              <a:rPr lang="en-US" altLang="zh-CN" dirty="0" smtClean="0">
                <a:cs typeface="Calibri" pitchFamily="34" charset="0"/>
              </a:rPr>
              <a:t>  	then  </a:t>
            </a:r>
          </a:p>
          <a:p>
            <a:pPr eaLnBrk="1" hangingPunct="1">
              <a:buFontTx/>
              <a:buNone/>
            </a:pPr>
            <a:endParaRPr lang="en-US" altLang="zh-CN" sz="2800" dirty="0" smtClean="0">
              <a:cs typeface="Calibri" pitchFamily="34" charset="0"/>
            </a:endParaRPr>
          </a:p>
        </p:txBody>
      </p:sp>
      <p:graphicFrame>
        <p:nvGraphicFramePr>
          <p:cNvPr id="52228" name="Object 4"/>
          <p:cNvGraphicFramePr>
            <a:graphicFrameLocks noChangeAspect="1"/>
          </p:cNvGraphicFramePr>
          <p:nvPr/>
        </p:nvGraphicFramePr>
        <p:xfrm>
          <a:off x="3581400" y="2590800"/>
          <a:ext cx="2425700" cy="1066800"/>
        </p:xfrm>
        <a:graphic>
          <a:graphicData uri="http://schemas.openxmlformats.org/presentationml/2006/ole">
            <mc:AlternateContent xmlns:mc="http://schemas.openxmlformats.org/markup-compatibility/2006">
              <mc:Choice xmlns:v="urn:schemas-microsoft-com:vml" Requires="v">
                <p:oleObj spid="_x0000_s14392" name="Equation" r:id="rId3" imgW="2425680" imgH="1066680" progId="">
                  <p:embed/>
                </p:oleObj>
              </mc:Choice>
              <mc:Fallback>
                <p:oleObj name="Equation" r:id="rId3" imgW="2425680" imgH="10666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590800"/>
                        <a:ext cx="24257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5"/>
          <p:cNvGraphicFramePr>
            <a:graphicFrameLocks noChangeAspect="1"/>
          </p:cNvGraphicFramePr>
          <p:nvPr/>
        </p:nvGraphicFramePr>
        <p:xfrm>
          <a:off x="2362200" y="3809999"/>
          <a:ext cx="3886200" cy="2844091"/>
        </p:xfrm>
        <a:graphic>
          <a:graphicData uri="http://schemas.openxmlformats.org/presentationml/2006/ole">
            <mc:AlternateContent xmlns:mc="http://schemas.openxmlformats.org/markup-compatibility/2006">
              <mc:Choice xmlns:v="urn:schemas-microsoft-com:vml" Requires="v">
                <p:oleObj spid="_x0000_s14393" name="Equation" r:id="rId5" imgW="4546440" imgH="3327120" progId="">
                  <p:embed/>
                </p:oleObj>
              </mc:Choice>
              <mc:Fallback>
                <p:oleObj name="Equation" r:id="rId5" imgW="4546440" imgH="332712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3809999"/>
                        <a:ext cx="3886200" cy="28440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ox(in)">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box(in)">
                                      <p:cBhvr>
                                        <p:cTn id="12" dur="5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box(in)">
                                      <p:cBhvr>
                                        <p:cTn id="17" dur="500"/>
                                        <p:tgtEl>
                                          <p:spTgt spid="52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2228"/>
                                        </p:tgtEl>
                                        <p:attrNameLst>
                                          <p:attrName>style.visibility</p:attrName>
                                        </p:attrNameLst>
                                      </p:cBhvr>
                                      <p:to>
                                        <p:strVal val="visible"/>
                                      </p:to>
                                    </p:set>
                                    <p:animEffect transition="in" filter="box(in)">
                                      <p:cBhvr>
                                        <p:cTn id="22" dur="500"/>
                                        <p:tgtEl>
                                          <p:spTgt spid="5222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2227">
                                            <p:txEl>
                                              <p:pRg st="3" end="3"/>
                                            </p:txEl>
                                          </p:spTgt>
                                        </p:tgtEl>
                                        <p:attrNameLst>
                                          <p:attrName>style.visibility</p:attrName>
                                        </p:attrNameLst>
                                      </p:cBhvr>
                                      <p:to>
                                        <p:strVal val="visible"/>
                                      </p:to>
                                    </p:set>
                                    <p:animEffect transition="in" filter="box(in)">
                                      <p:cBhvr>
                                        <p:cTn id="27" dur="500"/>
                                        <p:tgtEl>
                                          <p:spTgt spid="522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2229"/>
                                        </p:tgtEl>
                                        <p:attrNameLst>
                                          <p:attrName>style.visibility</p:attrName>
                                        </p:attrNameLst>
                                      </p:cBhvr>
                                      <p:to>
                                        <p:strVal val="visible"/>
                                      </p:to>
                                    </p:set>
                                    <p:animEffect transition="in" filter="box(in)">
                                      <p:cBhvr>
                                        <p:cTn id="32"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cs typeface="Calibri" pitchFamily="34" charset="0"/>
              </a:rPr>
              <a:t>Using Generating Functions to Solve Recurrence Relations</a:t>
            </a:r>
            <a:endParaRPr lang="en-US" dirty="0"/>
          </a:p>
        </p:txBody>
      </p:sp>
      <p:sp>
        <p:nvSpPr>
          <p:cNvPr id="53251" name="Rectangle 3"/>
          <p:cNvSpPr>
            <a:spLocks noGrp="1" noChangeArrowheads="1"/>
          </p:cNvSpPr>
          <p:nvPr>
            <p:ph idx="1"/>
          </p:nvPr>
        </p:nvSpPr>
        <p:spPr/>
        <p:txBody>
          <a:bodyPr/>
          <a:lstStyle/>
          <a:p>
            <a:pPr eaLnBrk="1" hangingPunct="1">
              <a:buFontTx/>
              <a:buNone/>
            </a:pPr>
            <a:r>
              <a:rPr lang="en-US" altLang="zh-CN" smtClean="0">
                <a:cs typeface="Calibri" pitchFamily="34" charset="0"/>
              </a:rPr>
              <a:t> Hence we have  </a:t>
            </a:r>
          </a:p>
        </p:txBody>
      </p:sp>
      <p:graphicFrame>
        <p:nvGraphicFramePr>
          <p:cNvPr id="53252" name="Object 4"/>
          <p:cNvGraphicFramePr>
            <a:graphicFrameLocks noChangeAspect="1"/>
          </p:cNvGraphicFramePr>
          <p:nvPr/>
        </p:nvGraphicFramePr>
        <p:xfrm>
          <a:off x="1763713" y="2540000"/>
          <a:ext cx="4608512" cy="3175000"/>
        </p:xfrm>
        <a:graphic>
          <a:graphicData uri="http://schemas.openxmlformats.org/presentationml/2006/ole">
            <mc:AlternateContent xmlns:mc="http://schemas.openxmlformats.org/markup-compatibility/2006">
              <mc:Choice xmlns:v="urn:schemas-microsoft-com:vml" Requires="v">
                <p:oleObj spid="_x0000_s15389" name="Equation" r:id="rId3" imgW="3759120" imgH="3174840" progId="">
                  <p:embed/>
                </p:oleObj>
              </mc:Choice>
              <mc:Fallback>
                <p:oleObj name="Equation" r:id="rId3" imgW="3759120" imgH="317484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540000"/>
                        <a:ext cx="4608512" cy="317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diamond(in)">
                                      <p:cBhvr>
                                        <p:cTn id="7" dur="20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 calcmode="lin" valueType="num">
                                      <p:cBhvr additive="base">
                                        <p:cTn id="12" dur="500" fill="hold"/>
                                        <p:tgtEl>
                                          <p:spTgt spid="53252"/>
                                        </p:tgtEl>
                                        <p:attrNameLst>
                                          <p:attrName>ppt_x</p:attrName>
                                        </p:attrNameLst>
                                      </p:cBhvr>
                                      <p:tavLst>
                                        <p:tav tm="0">
                                          <p:val>
                                            <p:strVal val="0-#ppt_w/2"/>
                                          </p:val>
                                        </p:tav>
                                        <p:tav tm="100000">
                                          <p:val>
                                            <p:strVal val="#ppt_x"/>
                                          </p:val>
                                        </p:tav>
                                      </p:tavLst>
                                    </p:anim>
                                    <p:anim calcmode="lin" valueType="num">
                                      <p:cBhvr additive="base">
                                        <p:cTn id="13" dur="500" fill="hold"/>
                                        <p:tgtEl>
                                          <p:spTgt spid="532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b="1" dirty="0" smtClean="0">
                <a:cs typeface="Calibri" pitchFamily="34" charset="0"/>
              </a:rPr>
              <a:t>Inclusion-Exclusion Principle</a:t>
            </a:r>
          </a:p>
        </p:txBody>
      </p:sp>
      <p:sp>
        <p:nvSpPr>
          <p:cNvPr id="54275" name="Rectangle 3"/>
          <p:cNvSpPr>
            <a:spLocks noGrp="1" noChangeArrowheads="1"/>
          </p:cNvSpPr>
          <p:nvPr>
            <p:ph idx="1"/>
          </p:nvPr>
        </p:nvSpPr>
        <p:spPr/>
        <p:txBody>
          <a:bodyPr/>
          <a:lstStyle/>
          <a:p>
            <a:pPr eaLnBrk="1" hangingPunct="1"/>
            <a:r>
              <a:rPr lang="en-US" altLang="zh-CN" b="1" dirty="0" smtClean="0">
                <a:cs typeface="Calibri" pitchFamily="34" charset="0"/>
              </a:rPr>
              <a:t>Theorem</a:t>
            </a:r>
            <a:r>
              <a:rPr lang="en-US" altLang="zh-CN" dirty="0" smtClean="0">
                <a:cs typeface="Calibri" pitchFamily="34" charset="0"/>
              </a:rPr>
              <a:t>: Let </a:t>
            </a:r>
            <a:r>
              <a:rPr lang="en-US" altLang="zh-CN" i="1" dirty="0" smtClean="0">
                <a:cs typeface="Calibri" pitchFamily="34" charset="0"/>
              </a:rPr>
              <a:t>A</a:t>
            </a:r>
            <a:r>
              <a:rPr lang="en-US" altLang="zh-CN" baseline="-25000" dirty="0" smtClean="0">
                <a:cs typeface="Calibri" pitchFamily="34" charset="0"/>
              </a:rPr>
              <a:t>1</a:t>
            </a:r>
            <a:r>
              <a:rPr lang="en-US" altLang="zh-CN" dirty="0" smtClean="0">
                <a:cs typeface="Calibri" pitchFamily="34" charset="0"/>
              </a:rPr>
              <a:t>, </a:t>
            </a:r>
            <a:r>
              <a:rPr lang="en-US" altLang="zh-CN" i="1" dirty="0" smtClean="0">
                <a:cs typeface="Calibri" pitchFamily="34" charset="0"/>
              </a:rPr>
              <a:t>A</a:t>
            </a:r>
            <a:r>
              <a:rPr lang="en-US" altLang="zh-CN" baseline="-25000" dirty="0" smtClean="0">
                <a:cs typeface="Calibri" pitchFamily="34" charset="0"/>
              </a:rPr>
              <a:t>2</a:t>
            </a:r>
            <a:r>
              <a:rPr lang="en-US" altLang="zh-CN" dirty="0" smtClean="0">
                <a:cs typeface="Calibri" pitchFamily="34" charset="0"/>
              </a:rPr>
              <a:t> , … , </a:t>
            </a:r>
            <a:r>
              <a:rPr lang="en-US" altLang="zh-CN" i="1" dirty="0" smtClean="0">
                <a:cs typeface="Calibri" pitchFamily="34" charset="0"/>
              </a:rPr>
              <a:t>A</a:t>
            </a:r>
            <a:r>
              <a:rPr lang="en-US" altLang="zh-CN" i="1" baseline="-25000" dirty="0" smtClean="0">
                <a:cs typeface="Calibri" pitchFamily="34" charset="0"/>
              </a:rPr>
              <a:t>n </a:t>
            </a:r>
            <a:r>
              <a:rPr lang="en-US" altLang="zh-CN" dirty="0" smtClean="0">
                <a:cs typeface="Calibri" pitchFamily="34" charset="0"/>
              </a:rPr>
              <a:t>be finite sets. Then </a:t>
            </a:r>
            <a:endParaRPr lang="en-US" altLang="zh-CN" i="1" baseline="-25000" dirty="0" smtClean="0">
              <a:cs typeface="Calibri" pitchFamily="34" charset="0"/>
            </a:endParaRPr>
          </a:p>
        </p:txBody>
      </p:sp>
      <p:graphicFrame>
        <p:nvGraphicFramePr>
          <p:cNvPr id="54276" name="Object 4"/>
          <p:cNvGraphicFramePr>
            <a:graphicFrameLocks noChangeAspect="1"/>
          </p:cNvGraphicFramePr>
          <p:nvPr/>
        </p:nvGraphicFramePr>
        <p:xfrm>
          <a:off x="1763713" y="2590800"/>
          <a:ext cx="5832475" cy="3514725"/>
        </p:xfrm>
        <a:graphic>
          <a:graphicData uri="http://schemas.openxmlformats.org/presentationml/2006/ole">
            <mc:AlternateContent xmlns:mc="http://schemas.openxmlformats.org/markup-compatibility/2006">
              <mc:Choice xmlns:v="urn:schemas-microsoft-com:vml" Requires="v">
                <p:oleObj spid="_x0000_s16413" name="Equation" r:id="rId3" imgW="4190760" imgH="3225600" progId="">
                  <p:embed/>
                </p:oleObj>
              </mc:Choice>
              <mc:Fallback>
                <p:oleObj name="Equation" r:id="rId3" imgW="4190760" imgH="32256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590800"/>
                        <a:ext cx="5832475" cy="351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ox(in)">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animEffect transition="in" filter="wipe(right)">
                                      <p:cBhvr>
                                        <p:cTn id="12" dur="500"/>
                                        <p:tgtEl>
                                          <p:spTgt spid="542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4276"/>
                                        </p:tgtEl>
                                        <p:attrNameLst>
                                          <p:attrName>style.visibility</p:attrName>
                                        </p:attrNameLst>
                                      </p:cBhvr>
                                      <p:to>
                                        <p:strVal val="visible"/>
                                      </p:to>
                                    </p:set>
                                    <p:animEffect transition="in" filter="box(in)">
                                      <p:cBhvr>
                                        <p:cTn id="17"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z="4000" dirty="0" smtClean="0">
                <a:cs typeface="Calibri" pitchFamily="34" charset="0"/>
              </a:rPr>
              <a:t>An Alternative Form of Inclusion-Exclusion</a:t>
            </a:r>
          </a:p>
        </p:txBody>
      </p:sp>
      <p:sp>
        <p:nvSpPr>
          <p:cNvPr id="55299" name="Rectangle 3"/>
          <p:cNvSpPr>
            <a:spLocks noGrp="1" noChangeArrowheads="1"/>
          </p:cNvSpPr>
          <p:nvPr>
            <p:ph idx="1"/>
          </p:nvPr>
        </p:nvSpPr>
        <p:spPr/>
        <p:txBody>
          <a:bodyPr>
            <a:normAutofit lnSpcReduction="10000"/>
          </a:bodyPr>
          <a:lstStyle/>
          <a:p>
            <a:pPr eaLnBrk="1" hangingPunct="1">
              <a:lnSpc>
                <a:spcPct val="90000"/>
              </a:lnSpc>
            </a:pPr>
            <a:r>
              <a:rPr lang="en-US" altLang="zh-CN" dirty="0" smtClean="0">
                <a:cs typeface="Calibri" pitchFamily="34" charset="0"/>
              </a:rPr>
              <a:t>Let </a:t>
            </a:r>
            <a:r>
              <a:rPr lang="en-US" altLang="zh-CN" i="1" dirty="0" smtClean="0">
                <a:cs typeface="Calibri" pitchFamily="34" charset="0"/>
              </a:rPr>
              <a:t>A</a:t>
            </a:r>
            <a:r>
              <a:rPr lang="en-US" altLang="zh-CN" i="1" baseline="-25000" dirty="0" smtClean="0">
                <a:cs typeface="Calibri" pitchFamily="34" charset="0"/>
              </a:rPr>
              <a:t>i</a:t>
            </a:r>
            <a:r>
              <a:rPr lang="en-US" altLang="zh-CN" dirty="0" smtClean="0">
                <a:cs typeface="Calibri" pitchFamily="34" charset="0"/>
              </a:rPr>
              <a:t> be the subset containing the elements that property </a:t>
            </a:r>
            <a:r>
              <a:rPr lang="en-US" altLang="zh-CN" i="1" dirty="0" smtClean="0">
                <a:cs typeface="Calibri" pitchFamily="34" charset="0"/>
              </a:rPr>
              <a:t>P</a:t>
            </a:r>
            <a:r>
              <a:rPr lang="en-US" altLang="zh-CN" i="1" baseline="-25000" dirty="0" smtClean="0">
                <a:cs typeface="Calibri" pitchFamily="34" charset="0"/>
              </a:rPr>
              <a:t>i </a:t>
            </a:r>
            <a:r>
              <a:rPr lang="en-US" altLang="zh-CN" dirty="0" smtClean="0">
                <a:cs typeface="Calibri" pitchFamily="34" charset="0"/>
              </a:rPr>
              <a:t>. The number of elements with all the properties </a:t>
            </a:r>
            <a:r>
              <a:rPr lang="en-US" altLang="zh-CN" i="1" dirty="0" smtClean="0">
                <a:cs typeface="Calibri" pitchFamily="34" charset="0"/>
              </a:rPr>
              <a:t>P</a:t>
            </a:r>
            <a:r>
              <a:rPr lang="en-US" altLang="zh-CN" i="1" baseline="-25000" dirty="0" smtClean="0">
                <a:cs typeface="Calibri" pitchFamily="34" charset="0"/>
              </a:rPr>
              <a:t>i</a:t>
            </a:r>
            <a:r>
              <a:rPr lang="en-US" altLang="zh-CN" baseline="-25000" dirty="0" smtClean="0">
                <a:cs typeface="Calibri" pitchFamily="34" charset="0"/>
              </a:rPr>
              <a:t>1</a:t>
            </a:r>
            <a:r>
              <a:rPr lang="en-US" altLang="zh-CN" dirty="0" smtClean="0">
                <a:cs typeface="Calibri" pitchFamily="34" charset="0"/>
              </a:rPr>
              <a:t>, </a:t>
            </a:r>
            <a:r>
              <a:rPr lang="en-US" altLang="zh-CN" i="1" dirty="0" smtClean="0">
                <a:cs typeface="Calibri" pitchFamily="34" charset="0"/>
              </a:rPr>
              <a:t>P</a:t>
            </a:r>
            <a:r>
              <a:rPr lang="en-US" altLang="zh-CN" i="1" baseline="-25000" dirty="0" smtClean="0">
                <a:cs typeface="Calibri" pitchFamily="34" charset="0"/>
              </a:rPr>
              <a:t>i</a:t>
            </a:r>
            <a:r>
              <a:rPr lang="en-US" altLang="zh-CN" baseline="-25000" dirty="0" smtClean="0">
                <a:cs typeface="Calibri" pitchFamily="34" charset="0"/>
              </a:rPr>
              <a:t>2 </a:t>
            </a:r>
            <a:r>
              <a:rPr lang="en-US" altLang="zh-CN" dirty="0" smtClean="0">
                <a:cs typeface="Calibri" pitchFamily="34" charset="0"/>
              </a:rPr>
              <a:t>, … , </a:t>
            </a:r>
            <a:r>
              <a:rPr lang="en-US" altLang="zh-CN" i="1" dirty="0" err="1" smtClean="0">
                <a:cs typeface="Calibri" pitchFamily="34" charset="0"/>
              </a:rPr>
              <a:t>P</a:t>
            </a:r>
            <a:r>
              <a:rPr lang="en-US" altLang="zh-CN" i="1" baseline="-25000" dirty="0" err="1" smtClean="0">
                <a:cs typeface="Calibri" pitchFamily="34" charset="0"/>
              </a:rPr>
              <a:t>i</a:t>
            </a:r>
            <a:r>
              <a:rPr lang="en-US" altLang="zh-CN" baseline="-25000" dirty="0" err="1" smtClean="0">
                <a:cs typeface="Calibri" pitchFamily="34" charset="0"/>
              </a:rPr>
              <a:t>k</a:t>
            </a:r>
            <a:r>
              <a:rPr lang="en-US" altLang="zh-CN" baseline="-25000" dirty="0" smtClean="0">
                <a:cs typeface="Calibri" pitchFamily="34" charset="0"/>
              </a:rPr>
              <a:t> </a:t>
            </a:r>
            <a:r>
              <a:rPr lang="en-US" altLang="zh-CN" dirty="0" smtClean="0">
                <a:cs typeface="Calibri" pitchFamily="34" charset="0"/>
              </a:rPr>
              <a:t>will be denoted by </a:t>
            </a:r>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i="1" baseline="-25000" dirty="0" smtClean="0">
                <a:cs typeface="Calibri" pitchFamily="34" charset="0"/>
              </a:rPr>
              <a:t>i</a:t>
            </a:r>
            <a:r>
              <a:rPr lang="en-US" altLang="zh-CN" baseline="-25000" dirty="0" smtClean="0">
                <a:cs typeface="Calibri" pitchFamily="34" charset="0"/>
              </a:rPr>
              <a:t>1</a:t>
            </a:r>
            <a:r>
              <a:rPr lang="en-US" altLang="zh-CN" i="1" dirty="0" smtClean="0">
                <a:cs typeface="Calibri" pitchFamily="34" charset="0"/>
              </a:rPr>
              <a:t>P</a:t>
            </a:r>
            <a:r>
              <a:rPr lang="en-US" altLang="zh-CN" i="1" baseline="-25000" dirty="0" smtClean="0">
                <a:cs typeface="Calibri" pitchFamily="34" charset="0"/>
              </a:rPr>
              <a:t>i</a:t>
            </a:r>
            <a:r>
              <a:rPr lang="en-US" altLang="zh-CN" baseline="-25000" dirty="0" smtClean="0">
                <a:cs typeface="Calibri" pitchFamily="34" charset="0"/>
              </a:rPr>
              <a:t>2 </a:t>
            </a:r>
            <a:r>
              <a:rPr lang="en-US" altLang="zh-CN" dirty="0" smtClean="0">
                <a:cs typeface="Calibri" pitchFamily="34" charset="0"/>
              </a:rPr>
              <a:t>… </a:t>
            </a:r>
            <a:r>
              <a:rPr lang="en-US" altLang="zh-CN" i="1" dirty="0" err="1" smtClean="0">
                <a:cs typeface="Calibri" pitchFamily="34" charset="0"/>
              </a:rPr>
              <a:t>P</a:t>
            </a:r>
            <a:r>
              <a:rPr lang="en-US" altLang="zh-CN" i="1" baseline="-25000" dirty="0" err="1" smtClean="0">
                <a:cs typeface="Calibri" pitchFamily="34" charset="0"/>
              </a:rPr>
              <a:t>i</a:t>
            </a:r>
            <a:r>
              <a:rPr lang="en-US" altLang="zh-CN" baseline="-25000" dirty="0" err="1" smtClean="0">
                <a:cs typeface="Calibri" pitchFamily="34" charset="0"/>
              </a:rPr>
              <a:t>k</a:t>
            </a:r>
            <a:r>
              <a:rPr lang="en-US" altLang="zh-CN" baseline="-25000" dirty="0" smtClean="0">
                <a:cs typeface="Calibri" pitchFamily="34" charset="0"/>
              </a:rPr>
              <a:t> </a:t>
            </a:r>
            <a:r>
              <a:rPr lang="en-US" altLang="zh-CN" dirty="0" smtClean="0">
                <a:cs typeface="Calibri" pitchFamily="34" charset="0"/>
              </a:rPr>
              <a:t>). Writing these quantities in terms of sets, we have</a:t>
            </a:r>
          </a:p>
          <a:p>
            <a:pPr eaLnBrk="1" hangingPunct="1">
              <a:lnSpc>
                <a:spcPct val="90000"/>
              </a:lnSpc>
              <a:buFontTx/>
              <a:buNone/>
            </a:pPr>
            <a:r>
              <a:rPr lang="en-US" altLang="zh-CN" dirty="0" smtClean="0">
                <a:cs typeface="Calibri" pitchFamily="34" charset="0"/>
              </a:rPr>
              <a:t>   </a:t>
            </a:r>
          </a:p>
          <a:p>
            <a:pPr eaLnBrk="1" hangingPunct="1">
              <a:lnSpc>
                <a:spcPct val="90000"/>
              </a:lnSpc>
              <a:buFontTx/>
              <a:buNone/>
            </a:pPr>
            <a:r>
              <a:rPr lang="en-US" altLang="zh-CN" dirty="0" smtClean="0">
                <a:cs typeface="Calibri" pitchFamily="34" charset="0"/>
              </a:rPr>
              <a:t>   	If the number of elements with none of the properties </a:t>
            </a:r>
            <a:r>
              <a:rPr lang="en-US" altLang="zh-CN" i="1" dirty="0" smtClean="0">
                <a:cs typeface="Calibri" pitchFamily="34" charset="0"/>
              </a:rPr>
              <a:t>P</a:t>
            </a:r>
            <a:r>
              <a:rPr lang="en-US" altLang="zh-CN" baseline="-25000" dirty="0" smtClean="0">
                <a:cs typeface="Calibri" pitchFamily="34" charset="0"/>
              </a:rPr>
              <a:t>1</a:t>
            </a:r>
            <a:r>
              <a:rPr lang="en-US" altLang="zh-CN" dirty="0" smtClean="0">
                <a:cs typeface="Calibri" pitchFamily="34" charset="0"/>
              </a:rPr>
              <a:t>,</a:t>
            </a:r>
            <a:r>
              <a:rPr lang="en-US" altLang="zh-CN" i="1" dirty="0" smtClean="0">
                <a:cs typeface="Calibri" pitchFamily="34" charset="0"/>
              </a:rPr>
              <a:t>P</a:t>
            </a:r>
            <a:r>
              <a:rPr lang="en-US" altLang="zh-CN" baseline="-25000" dirty="0" smtClean="0">
                <a:cs typeface="Calibri" pitchFamily="34" charset="0"/>
              </a:rPr>
              <a:t>2 </a:t>
            </a:r>
            <a:r>
              <a:rPr lang="en-US" altLang="zh-CN" dirty="0" smtClean="0">
                <a:cs typeface="Calibri" pitchFamily="34" charset="0"/>
              </a:rPr>
              <a:t>,…, </a:t>
            </a:r>
            <a:r>
              <a:rPr lang="en-US" altLang="zh-CN" i="1" dirty="0" err="1" smtClean="0">
                <a:cs typeface="Calibri" pitchFamily="34" charset="0"/>
              </a:rPr>
              <a:t>P</a:t>
            </a:r>
            <a:r>
              <a:rPr lang="en-US" altLang="zh-CN" i="1" baseline="-25000" dirty="0" err="1" smtClean="0">
                <a:cs typeface="Calibri" pitchFamily="34" charset="0"/>
              </a:rPr>
              <a:t>n</a:t>
            </a:r>
            <a:r>
              <a:rPr lang="en-US" altLang="zh-CN" i="1" baseline="-25000" dirty="0" smtClean="0">
                <a:cs typeface="Calibri" pitchFamily="34" charset="0"/>
              </a:rPr>
              <a:t> </a:t>
            </a:r>
            <a:r>
              <a:rPr lang="en-US" altLang="zh-CN" dirty="0" smtClean="0">
                <a:cs typeface="Calibri" pitchFamily="34" charset="0"/>
              </a:rPr>
              <a:t>, is denoted by</a:t>
            </a:r>
          </a:p>
          <a:p>
            <a:pPr eaLnBrk="1" hangingPunct="1">
              <a:lnSpc>
                <a:spcPct val="90000"/>
              </a:lnSpc>
              <a:buFontTx/>
              <a:buNone/>
            </a:pPr>
            <a:r>
              <a:rPr lang="en-US" altLang="zh-CN" dirty="0" smtClean="0">
                <a:cs typeface="Calibri" pitchFamily="34" charset="0"/>
              </a:rPr>
              <a:t>                                 and the number of elements in the set is denoted by </a:t>
            </a:r>
            <a:r>
              <a:rPr lang="en-US" altLang="zh-CN" i="1" dirty="0" smtClean="0">
                <a:cs typeface="Calibri" pitchFamily="34" charset="0"/>
              </a:rPr>
              <a:t>N</a:t>
            </a:r>
            <a:r>
              <a:rPr lang="en-US" altLang="zh-CN" dirty="0" smtClean="0">
                <a:cs typeface="Calibri" pitchFamily="34" charset="0"/>
              </a:rPr>
              <a:t>.</a:t>
            </a:r>
          </a:p>
        </p:txBody>
      </p:sp>
      <p:graphicFrame>
        <p:nvGraphicFramePr>
          <p:cNvPr id="55300" name="Object 4"/>
          <p:cNvGraphicFramePr>
            <a:graphicFrameLocks noChangeAspect="1"/>
          </p:cNvGraphicFramePr>
          <p:nvPr/>
        </p:nvGraphicFramePr>
        <p:xfrm>
          <a:off x="990600" y="5003800"/>
          <a:ext cx="2438400" cy="482600"/>
        </p:xfrm>
        <a:graphic>
          <a:graphicData uri="http://schemas.openxmlformats.org/presentationml/2006/ole">
            <mc:AlternateContent xmlns:mc="http://schemas.openxmlformats.org/markup-compatibility/2006">
              <mc:Choice xmlns:v="urn:schemas-microsoft-com:vml" Requires="v">
                <p:oleObj spid="_x0000_s17464" name="Equation" r:id="rId3" imgW="2438280" imgH="482400" progId="">
                  <p:embed/>
                </p:oleObj>
              </mc:Choice>
              <mc:Fallback>
                <p:oleObj name="Equation" r:id="rId3" imgW="2438280" imgH="4824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003800"/>
                        <a:ext cx="2438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1" name="Object 5"/>
          <p:cNvGraphicFramePr>
            <a:graphicFrameLocks noChangeAspect="1"/>
          </p:cNvGraphicFramePr>
          <p:nvPr/>
        </p:nvGraphicFramePr>
        <p:xfrm>
          <a:off x="1663700" y="3556000"/>
          <a:ext cx="5575300" cy="635000"/>
        </p:xfrm>
        <a:graphic>
          <a:graphicData uri="http://schemas.openxmlformats.org/presentationml/2006/ole">
            <mc:AlternateContent xmlns:mc="http://schemas.openxmlformats.org/markup-compatibility/2006">
              <mc:Choice xmlns:v="urn:schemas-microsoft-com:vml" Requires="v">
                <p:oleObj spid="_x0000_s17465" name="Equation" r:id="rId5" imgW="5574960" imgH="634680" progId="">
                  <p:embed/>
                </p:oleObj>
              </mc:Choice>
              <mc:Fallback>
                <p:oleObj name="Equation" r:id="rId5" imgW="5574960" imgH="63468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3700" y="3556000"/>
                        <a:ext cx="55753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blinds(horizontal)">
                                      <p:cBhvr>
                                        <p:cTn id="7" dur="500"/>
                                        <p:tgtEl>
                                          <p:spTgt spid="552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5299">
                                            <p:txEl>
                                              <p:pRg st="0" end="0"/>
                                            </p:txEl>
                                          </p:spTgt>
                                        </p:tgtEl>
                                        <p:attrNameLst>
                                          <p:attrName>style.visibility</p:attrName>
                                        </p:attrNameLst>
                                      </p:cBhvr>
                                      <p:to>
                                        <p:strVal val="visible"/>
                                      </p:to>
                                    </p:set>
                                    <p:animEffect transition="in" filter="box(in)">
                                      <p:cBhvr>
                                        <p:cTn id="12" dur="500"/>
                                        <p:tgtEl>
                                          <p:spTgt spid="552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5299">
                                            <p:txEl>
                                              <p:pRg st="1" end="1"/>
                                            </p:txEl>
                                          </p:spTgt>
                                        </p:tgtEl>
                                        <p:attrNameLst>
                                          <p:attrName>style.visibility</p:attrName>
                                        </p:attrNameLst>
                                      </p:cBhvr>
                                      <p:to>
                                        <p:strVal val="visible"/>
                                      </p:to>
                                    </p:set>
                                    <p:animEffect transition="in" filter="box(in)">
                                      <p:cBhvr>
                                        <p:cTn id="17" dur="500"/>
                                        <p:tgtEl>
                                          <p:spTgt spid="552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5301"/>
                                        </p:tgtEl>
                                        <p:attrNameLst>
                                          <p:attrName>style.visibility</p:attrName>
                                        </p:attrNameLst>
                                      </p:cBhvr>
                                      <p:to>
                                        <p:strVal val="visible"/>
                                      </p:to>
                                    </p:set>
                                    <p:animEffect transition="in" filter="box(in)">
                                      <p:cBhvr>
                                        <p:cTn id="22" dur="500"/>
                                        <p:tgtEl>
                                          <p:spTgt spid="5530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5299">
                                            <p:txEl>
                                              <p:pRg st="2" end="2"/>
                                            </p:txEl>
                                          </p:spTgt>
                                        </p:tgtEl>
                                        <p:attrNameLst>
                                          <p:attrName>style.visibility</p:attrName>
                                        </p:attrNameLst>
                                      </p:cBhvr>
                                      <p:to>
                                        <p:strVal val="visible"/>
                                      </p:to>
                                    </p:set>
                                    <p:animEffect transition="in" filter="box(in)">
                                      <p:cBhvr>
                                        <p:cTn id="27" dur="500"/>
                                        <p:tgtEl>
                                          <p:spTgt spid="5529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5300"/>
                                        </p:tgtEl>
                                        <p:attrNameLst>
                                          <p:attrName>style.visibility</p:attrName>
                                        </p:attrNameLst>
                                      </p:cBhvr>
                                      <p:to>
                                        <p:strVal val="visible"/>
                                      </p:to>
                                    </p:set>
                                    <p:animEffect transition="in" filter="box(in)">
                                      <p:cBhvr>
                                        <p:cTn id="32" dur="500"/>
                                        <p:tgtEl>
                                          <p:spTgt spid="5530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5299">
                                            <p:txEl>
                                              <p:pRg st="3" end="3"/>
                                            </p:txEl>
                                          </p:spTgt>
                                        </p:tgtEl>
                                        <p:attrNameLst>
                                          <p:attrName>style.visibility</p:attrName>
                                        </p:attrNameLst>
                                      </p:cBhvr>
                                      <p:to>
                                        <p:strVal val="visible"/>
                                      </p:to>
                                    </p:set>
                                    <p:animEffect transition="in" filter="box(in)">
                                      <p:cBhvr>
                                        <p:cTn id="37" dur="5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cs typeface="Calibri" pitchFamily="34" charset="0"/>
              </a:rPr>
              <a:t>An Alternative Form of Inclusion-Exclusion</a:t>
            </a:r>
            <a:endParaRPr lang="en-US" dirty="0"/>
          </a:p>
        </p:txBody>
      </p:sp>
      <p:sp>
        <p:nvSpPr>
          <p:cNvPr id="19459" name="Rectangle 3"/>
          <p:cNvSpPr>
            <a:spLocks noGrp="1" noChangeArrowheads="1"/>
          </p:cNvSpPr>
          <p:nvPr>
            <p:ph idx="1"/>
          </p:nvPr>
        </p:nvSpPr>
        <p:spPr/>
        <p:txBody>
          <a:bodyPr/>
          <a:lstStyle/>
          <a:p>
            <a:r>
              <a:rPr lang="en-US" altLang="zh-CN" dirty="0" smtClean="0">
                <a:cs typeface="Calibri" pitchFamily="34" charset="0"/>
              </a:rPr>
              <a:t>From the Principle of Inclusion-Exclusion, we see that </a:t>
            </a:r>
          </a:p>
        </p:txBody>
      </p:sp>
      <p:graphicFrame>
        <p:nvGraphicFramePr>
          <p:cNvPr id="59396" name="Object 4"/>
          <p:cNvGraphicFramePr>
            <a:graphicFrameLocks noChangeAspect="1"/>
          </p:cNvGraphicFramePr>
          <p:nvPr/>
        </p:nvGraphicFramePr>
        <p:xfrm>
          <a:off x="381000" y="3122612"/>
          <a:ext cx="8424863" cy="2592388"/>
        </p:xfrm>
        <a:graphic>
          <a:graphicData uri="http://schemas.openxmlformats.org/presentationml/2006/ole">
            <mc:AlternateContent xmlns:mc="http://schemas.openxmlformats.org/markup-compatibility/2006">
              <mc:Choice xmlns:v="urn:schemas-microsoft-com:vml" Requires="v">
                <p:oleObj spid="_x0000_s18461" name="Equation" r:id="rId3" imgW="8089560" imgH="2184120" progId="">
                  <p:embed/>
                </p:oleObj>
              </mc:Choice>
              <mc:Fallback>
                <p:oleObj name="Equation" r:id="rId3" imgW="8089560" imgH="21841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122612"/>
                        <a:ext cx="8424863" cy="259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ox(in)">
                                      <p:cBhvr>
                                        <p:cTn id="7"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Section Outline</a:t>
            </a:r>
            <a:endParaRPr lang="en-US" dirty="0"/>
          </a:p>
        </p:txBody>
      </p:sp>
      <p:sp>
        <p:nvSpPr>
          <p:cNvPr id="3" name="Content Placeholder 2"/>
          <p:cNvSpPr>
            <a:spLocks noGrp="1"/>
          </p:cNvSpPr>
          <p:nvPr>
            <p:ph idx="1"/>
          </p:nvPr>
        </p:nvSpPr>
        <p:spPr/>
        <p:txBody>
          <a:bodyPr/>
          <a:lstStyle/>
          <a:p>
            <a:r>
              <a:rPr lang="en-GB" dirty="0" smtClean="0"/>
              <a:t>Recurrence Relations</a:t>
            </a:r>
          </a:p>
          <a:p>
            <a:r>
              <a:rPr lang="en-GB" dirty="0" smtClean="0"/>
              <a:t>Generating Functions</a:t>
            </a:r>
          </a:p>
          <a:p>
            <a:r>
              <a:rPr lang="en-GB" dirty="0" smtClean="0"/>
              <a:t>Solving </a:t>
            </a:r>
            <a:r>
              <a:rPr lang="en-GB" smtClean="0"/>
              <a:t>Recurrence Relations</a:t>
            </a:r>
            <a:endParaRPr lang="en-GB" dirty="0" smtClean="0"/>
          </a:p>
          <a:p>
            <a:r>
              <a:rPr lang="en-GB" dirty="0" smtClean="0"/>
              <a:t>Inclusion-Exclusion Principle</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Inclusion-Exclusion for Counting</a:t>
            </a:r>
            <a:endParaRPr lang="en-US" dirty="0"/>
          </a:p>
        </p:txBody>
      </p:sp>
      <p:sp>
        <p:nvSpPr>
          <p:cNvPr id="60419" name="Rectangle 3"/>
          <p:cNvSpPr>
            <a:spLocks noGrp="1" noChangeArrowheads="1"/>
          </p:cNvSpPr>
          <p:nvPr>
            <p:ph idx="1"/>
          </p:nvPr>
        </p:nvSpPr>
        <p:spPr/>
        <p:txBody>
          <a:bodyPr/>
          <a:lstStyle/>
          <a:p>
            <a:pPr eaLnBrk="1" hangingPunct="1"/>
            <a:r>
              <a:rPr lang="en-US" altLang="zh-CN" b="1" dirty="0" smtClean="0">
                <a:cs typeface="Calibri" pitchFamily="34" charset="0"/>
              </a:rPr>
              <a:t>Example1</a:t>
            </a:r>
            <a:r>
              <a:rPr lang="en-US" altLang="zh-CN" dirty="0" smtClean="0">
                <a:cs typeface="Calibri" pitchFamily="34" charset="0"/>
              </a:rPr>
              <a:t>: How many solutions does </a:t>
            </a:r>
          </a:p>
          <a:p>
            <a:pPr>
              <a:buNone/>
            </a:pPr>
            <a:r>
              <a:rPr lang="en-US" altLang="zh-CN" dirty="0" smtClean="0">
                <a:cs typeface="Calibri" pitchFamily="34" charset="0"/>
              </a:rPr>
              <a:t>   	</a:t>
            </a:r>
            <a:r>
              <a:rPr lang="en-US" altLang="zh-CN" i="1" dirty="0" smtClean="0">
                <a:cs typeface="Calibri" pitchFamily="34" charset="0"/>
              </a:rPr>
              <a:t>x</a:t>
            </a:r>
            <a:r>
              <a:rPr lang="en-US" altLang="zh-CN" baseline="-25000" dirty="0" smtClean="0">
                <a:cs typeface="Calibri" pitchFamily="34" charset="0"/>
              </a:rPr>
              <a:t>1</a:t>
            </a:r>
            <a:r>
              <a:rPr lang="en-US" altLang="zh-CN" dirty="0" smtClean="0">
                <a:cs typeface="Calibri" pitchFamily="34" charset="0"/>
              </a:rPr>
              <a:t>+</a:t>
            </a:r>
            <a:r>
              <a:rPr lang="en-US" altLang="zh-CN" i="1" dirty="0" smtClean="0">
                <a:cs typeface="Calibri" pitchFamily="34" charset="0"/>
              </a:rPr>
              <a:t>x</a:t>
            </a:r>
            <a:r>
              <a:rPr lang="en-US" altLang="zh-CN" baseline="-25000" dirty="0" smtClean="0">
                <a:cs typeface="Calibri" pitchFamily="34" charset="0"/>
              </a:rPr>
              <a:t>2</a:t>
            </a:r>
            <a:r>
              <a:rPr lang="en-US" altLang="zh-CN" dirty="0" smtClean="0">
                <a:cs typeface="Calibri" pitchFamily="34" charset="0"/>
              </a:rPr>
              <a:t>+</a:t>
            </a:r>
            <a:r>
              <a:rPr lang="en-US" altLang="zh-CN" i="1" dirty="0" smtClean="0">
                <a:cs typeface="Calibri" pitchFamily="34" charset="0"/>
              </a:rPr>
              <a:t>x</a:t>
            </a:r>
            <a:r>
              <a:rPr lang="en-US" altLang="zh-CN" baseline="-25000" dirty="0" smtClean="0">
                <a:cs typeface="Calibri" pitchFamily="34" charset="0"/>
              </a:rPr>
              <a:t>3 </a:t>
            </a:r>
            <a:r>
              <a:rPr lang="en-US" altLang="zh-CN" dirty="0" smtClean="0">
                <a:cs typeface="Calibri" pitchFamily="34" charset="0"/>
              </a:rPr>
              <a:t>= 11  have, where </a:t>
            </a:r>
            <a:r>
              <a:rPr lang="en-US" altLang="zh-CN" i="1" dirty="0" smtClean="0">
                <a:cs typeface="Calibri" pitchFamily="34" charset="0"/>
              </a:rPr>
              <a:t>x</a:t>
            </a:r>
            <a:r>
              <a:rPr lang="en-US" altLang="zh-CN" baseline="-25000" dirty="0" smtClean="0">
                <a:cs typeface="Calibri" pitchFamily="34" charset="0"/>
              </a:rPr>
              <a:t>1</a:t>
            </a:r>
            <a:r>
              <a:rPr lang="en-US" altLang="zh-CN" dirty="0" smtClean="0">
                <a:cs typeface="Calibri" pitchFamily="34" charset="0"/>
              </a:rPr>
              <a:t> , </a:t>
            </a:r>
            <a:r>
              <a:rPr lang="en-US" altLang="zh-CN" i="1" dirty="0" smtClean="0">
                <a:cs typeface="Calibri" pitchFamily="34" charset="0"/>
              </a:rPr>
              <a:t>x</a:t>
            </a:r>
            <a:r>
              <a:rPr lang="en-US" altLang="zh-CN" baseline="-25000" dirty="0" smtClean="0">
                <a:cs typeface="Calibri" pitchFamily="34" charset="0"/>
              </a:rPr>
              <a:t>2</a:t>
            </a:r>
            <a:r>
              <a:rPr lang="en-US" altLang="zh-CN" dirty="0" smtClean="0">
                <a:cs typeface="Calibri" pitchFamily="34" charset="0"/>
              </a:rPr>
              <a:t>  and </a:t>
            </a:r>
            <a:r>
              <a:rPr lang="en-US" altLang="zh-CN" i="1" dirty="0" smtClean="0">
                <a:cs typeface="Calibri" pitchFamily="34" charset="0"/>
              </a:rPr>
              <a:t>x</a:t>
            </a:r>
            <a:r>
              <a:rPr lang="en-US" altLang="zh-CN" baseline="-25000" dirty="0" smtClean="0">
                <a:cs typeface="Calibri" pitchFamily="34" charset="0"/>
              </a:rPr>
              <a:t>3 </a:t>
            </a:r>
            <a:r>
              <a:rPr lang="en-US" altLang="zh-CN" dirty="0" smtClean="0">
                <a:cs typeface="Calibri" pitchFamily="34" charset="0"/>
              </a:rPr>
              <a:t>are nonnegative integers with </a:t>
            </a:r>
            <a:r>
              <a:rPr lang="en-US" altLang="zh-CN" i="1" dirty="0" smtClean="0">
                <a:cs typeface="Calibri" pitchFamily="34" charset="0"/>
              </a:rPr>
              <a:t>x</a:t>
            </a:r>
            <a:r>
              <a:rPr lang="en-US" altLang="zh-CN" baseline="-25000" dirty="0" smtClean="0">
                <a:cs typeface="Calibri" pitchFamily="34" charset="0"/>
              </a:rPr>
              <a:t>1</a:t>
            </a:r>
            <a:r>
              <a:rPr lang="en-US" altLang="zh-CN" dirty="0" smtClean="0">
                <a:cs typeface="Calibri" pitchFamily="34" charset="0"/>
              </a:rPr>
              <a:t> ≤ 3  , </a:t>
            </a:r>
            <a:r>
              <a:rPr lang="en-US" altLang="zh-CN" i="1" dirty="0" smtClean="0">
                <a:cs typeface="Calibri" pitchFamily="34" charset="0"/>
              </a:rPr>
              <a:t>x</a:t>
            </a:r>
            <a:r>
              <a:rPr lang="en-US" altLang="zh-CN" baseline="-25000" dirty="0" smtClean="0">
                <a:cs typeface="Calibri" pitchFamily="34" charset="0"/>
              </a:rPr>
              <a:t>2</a:t>
            </a:r>
            <a:r>
              <a:rPr lang="en-US" altLang="zh-CN" dirty="0" smtClean="0">
                <a:cs typeface="Calibri" pitchFamily="34" charset="0"/>
              </a:rPr>
              <a:t> ≤ 4  and </a:t>
            </a:r>
            <a:r>
              <a:rPr lang="en-US" altLang="zh-CN" i="1" dirty="0" smtClean="0">
                <a:cs typeface="Calibri" pitchFamily="34" charset="0"/>
              </a:rPr>
              <a:t>x</a:t>
            </a:r>
            <a:r>
              <a:rPr lang="en-US" altLang="zh-CN" baseline="-25000" dirty="0" smtClean="0">
                <a:cs typeface="Calibri" pitchFamily="34" charset="0"/>
              </a:rPr>
              <a:t>3</a:t>
            </a:r>
            <a:r>
              <a:rPr lang="en-US" altLang="zh-CN" dirty="0" smtClean="0">
                <a:cs typeface="Calibri" pitchFamily="34" charset="0"/>
              </a:rPr>
              <a:t> ≤ 6?</a:t>
            </a:r>
          </a:p>
          <a:p>
            <a:pPr eaLnBrk="1" hangingPunct="1"/>
            <a:r>
              <a:rPr lang="en-US" altLang="zh-CN" b="1" dirty="0" smtClean="0">
                <a:cs typeface="Calibri" pitchFamily="34" charset="0"/>
              </a:rPr>
              <a:t>Solution</a:t>
            </a:r>
            <a:r>
              <a:rPr lang="en-US" altLang="zh-CN" dirty="0" smtClean="0">
                <a:cs typeface="Calibri" pitchFamily="34" charset="0"/>
              </a:rPr>
              <a:t>: Let </a:t>
            </a:r>
            <a:r>
              <a:rPr lang="en-US" altLang="zh-CN" i="1" dirty="0" smtClean="0">
                <a:cs typeface="Calibri" pitchFamily="34" charset="0"/>
              </a:rPr>
              <a:t>P</a:t>
            </a:r>
            <a:r>
              <a:rPr lang="en-US" altLang="zh-CN" baseline="-25000" dirty="0" smtClean="0">
                <a:cs typeface="Calibri" pitchFamily="34" charset="0"/>
              </a:rPr>
              <a:t>1</a:t>
            </a:r>
            <a:r>
              <a:rPr lang="en-US" altLang="zh-CN" dirty="0" smtClean="0">
                <a:cs typeface="Calibri" pitchFamily="34" charset="0"/>
              </a:rPr>
              <a:t> denote the property of element of the set that </a:t>
            </a:r>
            <a:r>
              <a:rPr lang="en-US" altLang="zh-CN" i="1" dirty="0" smtClean="0">
                <a:cs typeface="Calibri" pitchFamily="34" charset="0"/>
              </a:rPr>
              <a:t>x</a:t>
            </a:r>
            <a:r>
              <a:rPr lang="en-US" altLang="zh-CN" baseline="-25000" dirty="0" smtClean="0">
                <a:cs typeface="Calibri" pitchFamily="34" charset="0"/>
              </a:rPr>
              <a:t>1</a:t>
            </a:r>
            <a:r>
              <a:rPr lang="en-US" altLang="zh-CN" dirty="0" smtClean="0">
                <a:cs typeface="Calibri" pitchFamily="34" charset="0"/>
              </a:rPr>
              <a:t>&gt;3, and </a:t>
            </a:r>
            <a:r>
              <a:rPr lang="en-US" altLang="zh-CN" i="1" dirty="0" smtClean="0">
                <a:cs typeface="Calibri" pitchFamily="34" charset="0"/>
              </a:rPr>
              <a:t>P</a:t>
            </a:r>
            <a:r>
              <a:rPr lang="en-US" altLang="zh-CN" baseline="-25000" dirty="0" smtClean="0">
                <a:cs typeface="Calibri" pitchFamily="34" charset="0"/>
              </a:rPr>
              <a:t>2</a:t>
            </a:r>
            <a:r>
              <a:rPr lang="en-US" altLang="zh-CN" dirty="0" smtClean="0">
                <a:cs typeface="Calibri" pitchFamily="34" charset="0"/>
              </a:rPr>
              <a:t> : </a:t>
            </a:r>
            <a:r>
              <a:rPr lang="en-US" altLang="zh-CN" i="1" dirty="0" smtClean="0">
                <a:cs typeface="Calibri" pitchFamily="34" charset="0"/>
              </a:rPr>
              <a:t>x</a:t>
            </a:r>
            <a:r>
              <a:rPr lang="en-US" altLang="zh-CN" baseline="-25000" dirty="0" smtClean="0">
                <a:cs typeface="Calibri" pitchFamily="34" charset="0"/>
              </a:rPr>
              <a:t>2</a:t>
            </a:r>
            <a:r>
              <a:rPr lang="en-US" altLang="zh-CN" dirty="0" smtClean="0">
                <a:cs typeface="Calibri" pitchFamily="34" charset="0"/>
              </a:rPr>
              <a:t>&gt;4 , </a:t>
            </a:r>
            <a:r>
              <a:rPr lang="en-US" altLang="zh-CN" i="1" dirty="0" smtClean="0">
                <a:cs typeface="Calibri" pitchFamily="34" charset="0"/>
              </a:rPr>
              <a:t>P</a:t>
            </a:r>
            <a:r>
              <a:rPr lang="en-US" altLang="zh-CN" baseline="-25000" dirty="0" smtClean="0">
                <a:cs typeface="Calibri" pitchFamily="34" charset="0"/>
              </a:rPr>
              <a:t>3</a:t>
            </a:r>
            <a:r>
              <a:rPr lang="en-US" altLang="zh-CN" dirty="0" smtClean="0">
                <a:cs typeface="Calibri" pitchFamily="34" charset="0"/>
              </a:rPr>
              <a:t>: </a:t>
            </a:r>
            <a:r>
              <a:rPr lang="en-US" altLang="zh-CN" i="1" dirty="0" smtClean="0">
                <a:cs typeface="Calibri" pitchFamily="34" charset="0"/>
              </a:rPr>
              <a:t>x</a:t>
            </a:r>
            <a:r>
              <a:rPr lang="en-US" altLang="zh-CN" baseline="-25000" dirty="0" smtClean="0">
                <a:cs typeface="Calibri" pitchFamily="34" charset="0"/>
              </a:rPr>
              <a:t>3</a:t>
            </a:r>
            <a:r>
              <a:rPr lang="en-US" altLang="zh-CN" dirty="0" smtClean="0">
                <a:cs typeface="Calibri" pitchFamily="34" charset="0"/>
              </a:rPr>
              <a:t>&gt;6.</a:t>
            </a:r>
          </a:p>
          <a:p>
            <a:pPr eaLnBrk="1" hangingPunct="1">
              <a:buFontTx/>
              <a:buNone/>
            </a:pPr>
            <a:r>
              <a:rPr lang="en-US" altLang="zh-CN" dirty="0" smtClean="0">
                <a:cs typeface="Calibri" pitchFamily="34" charset="0"/>
              </a:rPr>
              <a:t>  	Then </a:t>
            </a:r>
            <a:endParaRPr lang="en-US" altLang="zh-CN" baseline="-25000" dirty="0" smtClean="0">
              <a:cs typeface="Calibri" pitchFamily="34" charset="0"/>
            </a:endParaRPr>
          </a:p>
          <a:p>
            <a:pPr eaLnBrk="1" hangingPunct="1">
              <a:buFontTx/>
              <a:buNone/>
            </a:pPr>
            <a:r>
              <a:rPr lang="en-US" altLang="zh-CN" baseline="-25000" dirty="0" smtClean="0">
                <a:cs typeface="Calibri" pitchFamily="34" charset="0"/>
              </a:rPr>
              <a:t> </a:t>
            </a:r>
          </a:p>
        </p:txBody>
      </p:sp>
      <p:graphicFrame>
        <p:nvGraphicFramePr>
          <p:cNvPr id="60420" name="Object 4"/>
          <p:cNvGraphicFramePr>
            <a:graphicFrameLocks noChangeAspect="1"/>
          </p:cNvGraphicFramePr>
          <p:nvPr/>
        </p:nvGraphicFramePr>
        <p:xfrm>
          <a:off x="1905000" y="5435600"/>
          <a:ext cx="6756400" cy="1117600"/>
        </p:xfrm>
        <a:graphic>
          <a:graphicData uri="http://schemas.openxmlformats.org/presentationml/2006/ole">
            <mc:AlternateContent xmlns:mc="http://schemas.openxmlformats.org/markup-compatibility/2006">
              <mc:Choice xmlns:v="urn:schemas-microsoft-com:vml" Requires="v">
                <p:oleObj spid="_x0000_s19485" name="Equation" r:id="rId3" imgW="6756120" imgH="1117440" progId="">
                  <p:embed/>
                </p:oleObj>
              </mc:Choice>
              <mc:Fallback>
                <p:oleObj name="Equation" r:id="rId3" imgW="6756120" imgH="111744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5435600"/>
                        <a:ext cx="67564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ox(in)">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ox(in)">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box(in)">
                                      <p:cBhvr>
                                        <p:cTn id="17" dur="500"/>
                                        <p:tgtEl>
                                          <p:spTgt spid="60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box(in)">
                                      <p:cBhvr>
                                        <p:cTn id="22" dur="500"/>
                                        <p:tgtEl>
                                          <p:spTgt spid="604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0419">
                                            <p:txEl>
                                              <p:pRg st="4" end="4"/>
                                            </p:txEl>
                                          </p:spTgt>
                                        </p:tgtEl>
                                        <p:attrNameLst>
                                          <p:attrName>style.visibility</p:attrName>
                                        </p:attrNameLst>
                                      </p:cBhvr>
                                      <p:to>
                                        <p:strVal val="visible"/>
                                      </p:to>
                                    </p:set>
                                    <p:animEffect transition="in" filter="box(in)">
                                      <p:cBhvr>
                                        <p:cTn id="27" dur="500"/>
                                        <p:tgtEl>
                                          <p:spTgt spid="604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60420"/>
                                        </p:tgtEl>
                                        <p:attrNameLst>
                                          <p:attrName>style.visibility</p:attrName>
                                        </p:attrNameLst>
                                      </p:cBhvr>
                                      <p:to>
                                        <p:strVal val="visible"/>
                                      </p:to>
                                    </p:set>
                                    <p:animEffect transition="in" filter="box(in)">
                                      <p:cBhvr>
                                        <p:cTn id="32"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Using Inclusion-Exclusion for Counting</a:t>
            </a:r>
            <a:endParaRPr lang="en-US" dirty="0"/>
          </a:p>
        </p:txBody>
      </p:sp>
      <p:sp>
        <p:nvSpPr>
          <p:cNvPr id="61443" name="Rectangle 3"/>
          <p:cNvSpPr>
            <a:spLocks noGrp="1" noChangeArrowheads="1"/>
          </p:cNvSpPr>
          <p:nvPr>
            <p:ph type="body" sz="half" idx="4294967295"/>
          </p:nvPr>
        </p:nvSpPr>
        <p:spPr>
          <a:xfrm>
            <a:off x="1295400" y="1096963"/>
            <a:ext cx="4619625" cy="5761037"/>
          </a:xfrm>
          <a:prstGeom prst="rect">
            <a:avLst/>
          </a:prstGeom>
        </p:spPr>
        <p:txBody>
          <a:bodyPr>
            <a:normAutofit/>
          </a:bodyPr>
          <a:lstStyle/>
          <a:p>
            <a:pPr eaLnBrk="1" hangingPunct="1"/>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C</a:t>
            </a:r>
            <a:r>
              <a:rPr lang="en-US" altLang="zh-CN" dirty="0" smtClean="0">
                <a:cs typeface="Calibri" pitchFamily="34" charset="0"/>
              </a:rPr>
              <a:t>(3+11-1,11)=78</a:t>
            </a:r>
          </a:p>
          <a:p>
            <a:pPr eaLnBrk="1" hangingPunct="1"/>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baseline="-25000" dirty="0" smtClean="0">
                <a:cs typeface="Calibri" pitchFamily="34" charset="0"/>
              </a:rPr>
              <a:t>1</a:t>
            </a:r>
            <a:r>
              <a:rPr lang="en-US" altLang="zh-CN" dirty="0" smtClean="0">
                <a:cs typeface="Calibri" pitchFamily="34" charset="0"/>
              </a:rPr>
              <a:t>)=</a:t>
            </a:r>
            <a:r>
              <a:rPr lang="en-US" altLang="zh-CN" i="1" dirty="0" smtClean="0">
                <a:cs typeface="Calibri" pitchFamily="34" charset="0"/>
              </a:rPr>
              <a:t>C</a:t>
            </a:r>
            <a:r>
              <a:rPr lang="en-US" altLang="zh-CN" dirty="0" smtClean="0">
                <a:cs typeface="Calibri" pitchFamily="34" charset="0"/>
              </a:rPr>
              <a:t>(3+7-1,7)=36</a:t>
            </a:r>
          </a:p>
          <a:p>
            <a:pPr eaLnBrk="1" hangingPunct="1"/>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baseline="-25000" dirty="0" smtClean="0">
                <a:cs typeface="Calibri" pitchFamily="34" charset="0"/>
              </a:rPr>
              <a:t>2</a:t>
            </a:r>
            <a:r>
              <a:rPr lang="en-US" altLang="zh-CN" dirty="0" smtClean="0">
                <a:cs typeface="Calibri" pitchFamily="34" charset="0"/>
              </a:rPr>
              <a:t>)=</a:t>
            </a:r>
            <a:r>
              <a:rPr lang="en-US" altLang="zh-CN" i="1" dirty="0" smtClean="0">
                <a:cs typeface="Calibri" pitchFamily="34" charset="0"/>
              </a:rPr>
              <a:t>C</a:t>
            </a:r>
            <a:r>
              <a:rPr lang="en-US" altLang="zh-CN" dirty="0" smtClean="0">
                <a:cs typeface="Calibri" pitchFamily="34" charset="0"/>
              </a:rPr>
              <a:t>(3+6-1,6)=28</a:t>
            </a:r>
          </a:p>
          <a:p>
            <a:pPr eaLnBrk="1" hangingPunct="1"/>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baseline="-25000" dirty="0" smtClean="0">
                <a:cs typeface="Calibri" pitchFamily="34" charset="0"/>
              </a:rPr>
              <a:t>3</a:t>
            </a:r>
            <a:r>
              <a:rPr lang="en-US" altLang="zh-CN" dirty="0" smtClean="0">
                <a:cs typeface="Calibri" pitchFamily="34" charset="0"/>
              </a:rPr>
              <a:t>)=</a:t>
            </a:r>
            <a:r>
              <a:rPr lang="en-US" altLang="zh-CN" i="1" dirty="0" smtClean="0">
                <a:cs typeface="Calibri" pitchFamily="34" charset="0"/>
              </a:rPr>
              <a:t>C</a:t>
            </a:r>
            <a:r>
              <a:rPr lang="en-US" altLang="zh-CN" dirty="0" smtClean="0">
                <a:cs typeface="Calibri" pitchFamily="34" charset="0"/>
              </a:rPr>
              <a:t>(3+4-1,4)=15</a:t>
            </a:r>
          </a:p>
          <a:p>
            <a:pPr eaLnBrk="1" hangingPunct="1"/>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baseline="-25000" dirty="0" smtClean="0">
                <a:cs typeface="Calibri" pitchFamily="34" charset="0"/>
              </a:rPr>
              <a:t>1</a:t>
            </a:r>
            <a:r>
              <a:rPr lang="en-US" altLang="zh-CN" i="1" dirty="0" smtClean="0">
                <a:cs typeface="Calibri" pitchFamily="34" charset="0"/>
              </a:rPr>
              <a:t>P</a:t>
            </a:r>
            <a:r>
              <a:rPr lang="en-US" altLang="zh-CN" baseline="-25000" dirty="0" smtClean="0">
                <a:cs typeface="Calibri" pitchFamily="34" charset="0"/>
              </a:rPr>
              <a:t>2</a:t>
            </a:r>
            <a:r>
              <a:rPr lang="en-US" altLang="zh-CN" dirty="0" smtClean="0">
                <a:cs typeface="Calibri" pitchFamily="34" charset="0"/>
              </a:rPr>
              <a:t>)=</a:t>
            </a:r>
            <a:r>
              <a:rPr lang="en-US" altLang="zh-CN" i="1" dirty="0" smtClean="0">
                <a:cs typeface="Calibri" pitchFamily="34" charset="0"/>
              </a:rPr>
              <a:t>C</a:t>
            </a:r>
            <a:r>
              <a:rPr lang="en-US" altLang="zh-CN" dirty="0" smtClean="0">
                <a:cs typeface="Calibri" pitchFamily="34" charset="0"/>
              </a:rPr>
              <a:t>(3+2-1,2)=6</a:t>
            </a:r>
          </a:p>
          <a:p>
            <a:pPr eaLnBrk="1" hangingPunct="1"/>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baseline="-25000" dirty="0" smtClean="0">
                <a:cs typeface="Calibri" pitchFamily="34" charset="0"/>
              </a:rPr>
              <a:t>1</a:t>
            </a:r>
            <a:r>
              <a:rPr lang="en-US" altLang="zh-CN" i="1" dirty="0" smtClean="0">
                <a:cs typeface="Calibri" pitchFamily="34" charset="0"/>
              </a:rPr>
              <a:t>P</a:t>
            </a:r>
            <a:r>
              <a:rPr lang="en-US" altLang="zh-CN" baseline="-25000" dirty="0" smtClean="0">
                <a:cs typeface="Calibri" pitchFamily="34" charset="0"/>
              </a:rPr>
              <a:t>3</a:t>
            </a:r>
            <a:r>
              <a:rPr lang="en-US" altLang="zh-CN" dirty="0" smtClean="0">
                <a:cs typeface="Calibri" pitchFamily="34" charset="0"/>
              </a:rPr>
              <a:t>)=</a:t>
            </a:r>
            <a:r>
              <a:rPr lang="en-US" altLang="zh-CN" i="1" dirty="0" smtClean="0">
                <a:cs typeface="Calibri" pitchFamily="34" charset="0"/>
              </a:rPr>
              <a:t>C</a:t>
            </a:r>
            <a:r>
              <a:rPr lang="en-US" altLang="zh-CN" dirty="0" smtClean="0">
                <a:cs typeface="Calibri" pitchFamily="34" charset="0"/>
              </a:rPr>
              <a:t>(3+0-1,0)=1</a:t>
            </a:r>
          </a:p>
          <a:p>
            <a:pPr eaLnBrk="1" hangingPunct="1"/>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baseline="-25000" dirty="0" smtClean="0">
                <a:cs typeface="Calibri" pitchFamily="34" charset="0"/>
              </a:rPr>
              <a:t>2</a:t>
            </a:r>
            <a:r>
              <a:rPr lang="en-US" altLang="zh-CN" i="1" dirty="0" smtClean="0">
                <a:cs typeface="Calibri" pitchFamily="34" charset="0"/>
              </a:rPr>
              <a:t>P</a:t>
            </a:r>
            <a:r>
              <a:rPr lang="en-US" altLang="zh-CN" baseline="-25000" dirty="0" smtClean="0">
                <a:cs typeface="Calibri" pitchFamily="34" charset="0"/>
              </a:rPr>
              <a:t>3</a:t>
            </a:r>
            <a:r>
              <a:rPr lang="en-US" altLang="zh-CN" dirty="0" smtClean="0">
                <a:cs typeface="Calibri" pitchFamily="34" charset="0"/>
              </a:rPr>
              <a:t>)=0</a:t>
            </a:r>
          </a:p>
          <a:p>
            <a:pPr eaLnBrk="1" hangingPunct="1"/>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baseline="-25000" dirty="0" smtClean="0">
                <a:cs typeface="Calibri" pitchFamily="34" charset="0"/>
              </a:rPr>
              <a:t>1</a:t>
            </a:r>
            <a:r>
              <a:rPr lang="en-US" altLang="zh-CN" i="1" dirty="0" smtClean="0">
                <a:cs typeface="Calibri" pitchFamily="34" charset="0"/>
              </a:rPr>
              <a:t>P</a:t>
            </a:r>
            <a:r>
              <a:rPr lang="en-US" altLang="zh-CN" baseline="-25000" dirty="0" smtClean="0">
                <a:cs typeface="Calibri" pitchFamily="34" charset="0"/>
              </a:rPr>
              <a:t>2 </a:t>
            </a:r>
            <a:r>
              <a:rPr lang="en-US" altLang="zh-CN" i="1" dirty="0" smtClean="0">
                <a:cs typeface="Calibri" pitchFamily="34" charset="0"/>
              </a:rPr>
              <a:t>P</a:t>
            </a:r>
            <a:r>
              <a:rPr lang="en-US" altLang="zh-CN" baseline="-25000" dirty="0" smtClean="0">
                <a:cs typeface="Calibri" pitchFamily="34" charset="0"/>
              </a:rPr>
              <a:t>3</a:t>
            </a:r>
            <a:r>
              <a:rPr lang="en-US" altLang="zh-CN" dirty="0" smtClean="0">
                <a:cs typeface="Calibri" pitchFamily="34" charset="0"/>
              </a:rPr>
              <a:t>)=0</a:t>
            </a:r>
          </a:p>
          <a:p>
            <a:pPr eaLnBrk="1" hangingPunct="1"/>
            <a:r>
              <a:rPr lang="en-US" altLang="zh-CN" dirty="0" smtClean="0">
                <a:cs typeface="Calibri" pitchFamily="34" charset="0"/>
              </a:rPr>
              <a:t>                =6</a:t>
            </a:r>
          </a:p>
        </p:txBody>
      </p:sp>
      <p:graphicFrame>
        <p:nvGraphicFramePr>
          <p:cNvPr id="2" name="Object 4"/>
          <p:cNvGraphicFramePr>
            <a:graphicFrameLocks noChangeAspect="1"/>
          </p:cNvGraphicFramePr>
          <p:nvPr/>
        </p:nvGraphicFramePr>
        <p:xfrm>
          <a:off x="1600200" y="5848400"/>
          <a:ext cx="1447800" cy="501600"/>
        </p:xfrm>
        <a:graphic>
          <a:graphicData uri="http://schemas.openxmlformats.org/presentationml/2006/ole">
            <mc:AlternateContent xmlns:mc="http://schemas.openxmlformats.org/markup-compatibility/2006">
              <mc:Choice xmlns:v="urn:schemas-microsoft-com:vml" Requires="v">
                <p:oleObj spid="_x0000_s20510" name="Equation" r:id="rId3" imgW="1612800" imgH="482400" progId="">
                  <p:embed/>
                </p:oleObj>
              </mc:Choice>
              <mc:Fallback>
                <p:oleObj name="Equation" r:id="rId3" imgW="1612800" imgH="4824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848400"/>
                        <a:ext cx="1447800" cy="50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right)">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wipe(right)">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wipe(right)">
                                      <p:cBhvr>
                                        <p:cTn id="17" dur="500"/>
                                        <p:tgtEl>
                                          <p:spTgt spid="61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wipe(right)">
                                      <p:cBhvr>
                                        <p:cTn id="22" dur="500"/>
                                        <p:tgtEl>
                                          <p:spTgt spid="61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wipe(right)">
                                      <p:cBhvr>
                                        <p:cTn id="27" dur="500"/>
                                        <p:tgtEl>
                                          <p:spTgt spid="614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1443">
                                            <p:txEl>
                                              <p:pRg st="5" end="5"/>
                                            </p:txEl>
                                          </p:spTgt>
                                        </p:tgtEl>
                                        <p:attrNameLst>
                                          <p:attrName>style.visibility</p:attrName>
                                        </p:attrNameLst>
                                      </p:cBhvr>
                                      <p:to>
                                        <p:strVal val="visible"/>
                                      </p:to>
                                    </p:set>
                                    <p:animEffect transition="in" filter="wipe(right)">
                                      <p:cBhvr>
                                        <p:cTn id="32" dur="500"/>
                                        <p:tgtEl>
                                          <p:spTgt spid="614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61443">
                                            <p:txEl>
                                              <p:pRg st="6" end="6"/>
                                            </p:txEl>
                                          </p:spTgt>
                                        </p:tgtEl>
                                        <p:attrNameLst>
                                          <p:attrName>style.visibility</p:attrName>
                                        </p:attrNameLst>
                                      </p:cBhvr>
                                      <p:to>
                                        <p:strVal val="visible"/>
                                      </p:to>
                                    </p:set>
                                    <p:animEffect transition="in" filter="wipe(right)">
                                      <p:cBhvr>
                                        <p:cTn id="37" dur="500"/>
                                        <p:tgtEl>
                                          <p:spTgt spid="614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61443">
                                            <p:txEl>
                                              <p:pRg st="7" end="7"/>
                                            </p:txEl>
                                          </p:spTgt>
                                        </p:tgtEl>
                                        <p:attrNameLst>
                                          <p:attrName>style.visibility</p:attrName>
                                        </p:attrNameLst>
                                      </p:cBhvr>
                                      <p:to>
                                        <p:strVal val="visible"/>
                                      </p:to>
                                    </p:set>
                                    <p:animEffect transition="in" filter="wipe(right)">
                                      <p:cBhvr>
                                        <p:cTn id="42" dur="500"/>
                                        <p:tgtEl>
                                          <p:spTgt spid="614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61443">
                                            <p:txEl>
                                              <p:pRg st="8" end="8"/>
                                            </p:txEl>
                                          </p:spTgt>
                                        </p:tgtEl>
                                        <p:attrNameLst>
                                          <p:attrName>style.visibility</p:attrName>
                                        </p:attrNameLst>
                                      </p:cBhvr>
                                      <p:to>
                                        <p:strVal val="visible"/>
                                      </p:to>
                                    </p:set>
                                    <p:animEffect transition="in" filter="wipe(right)">
                                      <p:cBhvr>
                                        <p:cTn id="47" dur="500"/>
                                        <p:tgtEl>
                                          <p:spTgt spid="6144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ox(in)">
                                      <p:cBhvr>
                                        <p:cTn id="5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z="4000" dirty="0" smtClean="0">
                <a:cs typeface="Calibri" pitchFamily="34" charset="0"/>
              </a:rPr>
              <a:t>The Sieve of Eratosthenes</a:t>
            </a:r>
          </a:p>
        </p:txBody>
      </p:sp>
      <p:sp>
        <p:nvSpPr>
          <p:cNvPr id="62467" name="Rectangle 3"/>
          <p:cNvSpPr>
            <a:spLocks noGrp="1" noChangeArrowheads="1"/>
          </p:cNvSpPr>
          <p:nvPr>
            <p:ph idx="1"/>
          </p:nvPr>
        </p:nvSpPr>
        <p:spPr/>
        <p:txBody>
          <a:bodyPr/>
          <a:lstStyle/>
          <a:p>
            <a:pPr eaLnBrk="1" hangingPunct="1"/>
            <a:r>
              <a:rPr lang="en-US" altLang="zh-CN" dirty="0" smtClean="0">
                <a:cs typeface="Calibri" pitchFamily="34" charset="0"/>
              </a:rPr>
              <a:t>To find the number of primes not to exceeding a specified positive integer.</a:t>
            </a:r>
          </a:p>
          <a:p>
            <a:pPr eaLnBrk="1" hangingPunct="1"/>
            <a:r>
              <a:rPr lang="en-US" altLang="zh-CN" dirty="0" smtClean="0">
                <a:cs typeface="Calibri" pitchFamily="34" charset="0"/>
              </a:rPr>
              <a:t>For instance, to find the number of primes not to exceeding 100.</a:t>
            </a:r>
          </a:p>
          <a:p>
            <a:pPr eaLnBrk="1" hangingPunct="1"/>
            <a:r>
              <a:rPr lang="en-US" altLang="zh-CN" dirty="0" smtClean="0">
                <a:cs typeface="Calibri" pitchFamily="34" charset="0"/>
              </a:rPr>
              <a:t>Note that a composite integer not to exceeding 100 must have a prime factor not to exceeding 10. </a:t>
            </a:r>
          </a:p>
          <a:p>
            <a:pPr eaLnBrk="1" hangingPunct="1"/>
            <a:r>
              <a:rPr lang="en-US" altLang="zh-CN" dirty="0" smtClean="0">
                <a:cs typeface="Calibri" pitchFamily="34" charset="0"/>
              </a:rPr>
              <a:t>The primes not to exceeding 100 are divisible by none of 2,3,5 and 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box(in)">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467">
                                            <p:txEl>
                                              <p:pRg st="0" end="0"/>
                                            </p:txEl>
                                          </p:spTgt>
                                        </p:tgtEl>
                                        <p:attrNameLst>
                                          <p:attrName>style.visibility</p:attrName>
                                        </p:attrNameLst>
                                      </p:cBhvr>
                                      <p:to>
                                        <p:strVal val="visible"/>
                                      </p:to>
                                    </p:set>
                                    <p:animEffect transition="in" filter="box(in)">
                                      <p:cBhvr>
                                        <p:cTn id="12" dur="500"/>
                                        <p:tgtEl>
                                          <p:spTgt spid="624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2467">
                                            <p:txEl>
                                              <p:pRg st="1" end="1"/>
                                            </p:txEl>
                                          </p:spTgt>
                                        </p:tgtEl>
                                        <p:attrNameLst>
                                          <p:attrName>style.visibility</p:attrName>
                                        </p:attrNameLst>
                                      </p:cBhvr>
                                      <p:to>
                                        <p:strVal val="visible"/>
                                      </p:to>
                                    </p:set>
                                    <p:animEffect transition="in" filter="box(in)">
                                      <p:cBhvr>
                                        <p:cTn id="17" dur="500"/>
                                        <p:tgtEl>
                                          <p:spTgt spid="624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2467">
                                            <p:txEl>
                                              <p:pRg st="2" end="2"/>
                                            </p:txEl>
                                          </p:spTgt>
                                        </p:tgtEl>
                                        <p:attrNameLst>
                                          <p:attrName>style.visibility</p:attrName>
                                        </p:attrNameLst>
                                      </p:cBhvr>
                                      <p:to>
                                        <p:strVal val="visible"/>
                                      </p:to>
                                    </p:set>
                                    <p:animEffect transition="in" filter="box(in)">
                                      <p:cBhvr>
                                        <p:cTn id="22" dur="500"/>
                                        <p:tgtEl>
                                          <p:spTgt spid="624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2467">
                                            <p:txEl>
                                              <p:pRg st="3" end="3"/>
                                            </p:txEl>
                                          </p:spTgt>
                                        </p:tgtEl>
                                        <p:attrNameLst>
                                          <p:attrName>style.visibility</p:attrName>
                                        </p:attrNameLst>
                                      </p:cBhvr>
                                      <p:to>
                                        <p:strVal val="visible"/>
                                      </p:to>
                                    </p:set>
                                    <p:animEffect transition="in" filter="box(in)">
                                      <p:cBhvr>
                                        <p:cTn id="27" dur="500"/>
                                        <p:tgtEl>
                                          <p:spTgt spid="62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cs typeface="Calibri" pitchFamily="34" charset="0"/>
              </a:rPr>
              <a:t>The Sieve of Eratosthenes</a:t>
            </a:r>
            <a:endParaRPr lang="en-US" dirty="0"/>
          </a:p>
        </p:txBody>
      </p:sp>
      <p:sp>
        <p:nvSpPr>
          <p:cNvPr id="63491" name="Rectangle 3"/>
          <p:cNvSpPr>
            <a:spLocks noGrp="1" noChangeArrowheads="1"/>
          </p:cNvSpPr>
          <p:nvPr>
            <p:ph idx="1"/>
          </p:nvPr>
        </p:nvSpPr>
        <p:spPr>
          <a:xfrm>
            <a:off x="457200" y="1143000"/>
            <a:ext cx="8229600" cy="4983167"/>
          </a:xfrm>
        </p:spPr>
        <p:txBody>
          <a:bodyPr/>
          <a:lstStyle/>
          <a:p>
            <a:pPr eaLnBrk="1" hangingPunct="1"/>
            <a:r>
              <a:rPr lang="en-US" altLang="zh-CN" dirty="0" smtClean="0">
                <a:cs typeface="Calibri" pitchFamily="34" charset="0"/>
              </a:rPr>
              <a:t>Let </a:t>
            </a:r>
            <a:r>
              <a:rPr lang="en-US" altLang="zh-CN" i="1" dirty="0" smtClean="0">
                <a:cs typeface="Calibri" pitchFamily="34" charset="0"/>
              </a:rPr>
              <a:t>P</a:t>
            </a:r>
            <a:r>
              <a:rPr lang="en-US" altLang="zh-CN" baseline="-25000" dirty="0" smtClean="0">
                <a:cs typeface="Calibri" pitchFamily="34" charset="0"/>
              </a:rPr>
              <a:t>1</a:t>
            </a:r>
            <a:r>
              <a:rPr lang="en-US" altLang="zh-CN" dirty="0" smtClean="0">
                <a:cs typeface="Calibri" pitchFamily="34" charset="0"/>
              </a:rPr>
              <a:t>, </a:t>
            </a:r>
            <a:r>
              <a:rPr lang="en-US" altLang="zh-CN" i="1" dirty="0" smtClean="0">
                <a:cs typeface="Calibri" pitchFamily="34" charset="0"/>
              </a:rPr>
              <a:t>P</a:t>
            </a:r>
            <a:r>
              <a:rPr lang="en-US" altLang="zh-CN" baseline="-25000" dirty="0" smtClean="0">
                <a:cs typeface="Calibri" pitchFamily="34" charset="0"/>
              </a:rPr>
              <a:t>2</a:t>
            </a:r>
            <a:r>
              <a:rPr lang="en-US" altLang="zh-CN" dirty="0" smtClean="0">
                <a:cs typeface="Calibri" pitchFamily="34" charset="0"/>
              </a:rPr>
              <a:t>, </a:t>
            </a:r>
            <a:r>
              <a:rPr lang="en-US" altLang="zh-CN" i="1" dirty="0" smtClean="0">
                <a:cs typeface="Calibri" pitchFamily="34" charset="0"/>
              </a:rPr>
              <a:t>P</a:t>
            </a:r>
            <a:r>
              <a:rPr lang="en-US" altLang="zh-CN" baseline="-25000" dirty="0" smtClean="0">
                <a:cs typeface="Calibri" pitchFamily="34" charset="0"/>
              </a:rPr>
              <a:t>3</a:t>
            </a:r>
            <a:r>
              <a:rPr lang="en-US" altLang="zh-CN" dirty="0" smtClean="0">
                <a:cs typeface="Calibri" pitchFamily="34" charset="0"/>
              </a:rPr>
              <a:t>, </a:t>
            </a:r>
            <a:r>
              <a:rPr lang="en-US" altLang="zh-CN" i="1" dirty="0" smtClean="0">
                <a:cs typeface="Calibri" pitchFamily="34" charset="0"/>
              </a:rPr>
              <a:t>P</a:t>
            </a:r>
            <a:r>
              <a:rPr lang="en-US" altLang="zh-CN" baseline="-25000" dirty="0" smtClean="0">
                <a:cs typeface="Calibri" pitchFamily="34" charset="0"/>
              </a:rPr>
              <a:t>4  </a:t>
            </a:r>
            <a:r>
              <a:rPr lang="en-US" altLang="zh-CN" dirty="0" smtClean="0">
                <a:cs typeface="Calibri" pitchFamily="34" charset="0"/>
              </a:rPr>
              <a:t>denote an integer is divisible by 2,3 5,7 respectively.</a:t>
            </a:r>
          </a:p>
          <a:p>
            <a:pPr eaLnBrk="1" hangingPunct="1"/>
            <a:r>
              <a:rPr lang="en-US" altLang="zh-CN" dirty="0" smtClean="0">
                <a:cs typeface="Calibri" pitchFamily="34" charset="0"/>
              </a:rPr>
              <a:t>Then the number of primes not to exceeding 100 is </a:t>
            </a:r>
          </a:p>
          <a:p>
            <a:pPr eaLnBrk="1" hangingPunct="1"/>
            <a:endParaRPr lang="en-US" altLang="zh-CN" baseline="-25000" dirty="0" smtClean="0">
              <a:cs typeface="Calibri" pitchFamily="34" charset="0"/>
            </a:endParaRPr>
          </a:p>
          <a:p>
            <a:pPr eaLnBrk="1" hangingPunct="1"/>
            <a:endParaRPr lang="en-US" altLang="zh-CN" baseline="-25000" dirty="0" smtClean="0">
              <a:cs typeface="Calibri" pitchFamily="34" charset="0"/>
            </a:endParaRPr>
          </a:p>
          <a:p>
            <a:pPr eaLnBrk="1" hangingPunct="1"/>
            <a:endParaRPr lang="en-US" altLang="zh-CN" baseline="-25000" dirty="0" smtClean="0">
              <a:cs typeface="Calibri" pitchFamily="34" charset="0"/>
            </a:endParaRPr>
          </a:p>
        </p:txBody>
      </p:sp>
      <p:graphicFrame>
        <p:nvGraphicFramePr>
          <p:cNvPr id="63492" name="Object 4"/>
          <p:cNvGraphicFramePr>
            <a:graphicFrameLocks noChangeAspect="1"/>
          </p:cNvGraphicFramePr>
          <p:nvPr/>
        </p:nvGraphicFramePr>
        <p:xfrm>
          <a:off x="2133600" y="2867891"/>
          <a:ext cx="2286000" cy="408709"/>
        </p:xfrm>
        <a:graphic>
          <a:graphicData uri="http://schemas.openxmlformats.org/presentationml/2006/ole">
            <mc:AlternateContent xmlns:mc="http://schemas.openxmlformats.org/markup-compatibility/2006">
              <mc:Choice xmlns:v="urn:schemas-microsoft-com:vml" Requires="v">
                <p:oleObj spid="_x0000_s21560" name="Equation" r:id="rId3" imgW="2514600" imgH="482400" progId="">
                  <p:embed/>
                </p:oleObj>
              </mc:Choice>
              <mc:Fallback>
                <p:oleObj name="Equation" r:id="rId3" imgW="2514600" imgH="4824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867891"/>
                        <a:ext cx="2286000" cy="4087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3" name="Object 5"/>
          <p:cNvGraphicFramePr>
            <a:graphicFrameLocks noChangeAspect="1"/>
          </p:cNvGraphicFramePr>
          <p:nvPr/>
        </p:nvGraphicFramePr>
        <p:xfrm>
          <a:off x="1143000" y="3505200"/>
          <a:ext cx="7148513" cy="3004130"/>
        </p:xfrm>
        <a:graphic>
          <a:graphicData uri="http://schemas.openxmlformats.org/presentationml/2006/ole">
            <mc:AlternateContent xmlns:mc="http://schemas.openxmlformats.org/markup-compatibility/2006">
              <mc:Choice xmlns:v="urn:schemas-microsoft-com:vml" Requires="v">
                <p:oleObj spid="_x0000_s21561" name="Equation" r:id="rId5" imgW="8115120" imgH="3479760" progId="">
                  <p:embed/>
                </p:oleObj>
              </mc:Choice>
              <mc:Fallback>
                <p:oleObj name="Equation" r:id="rId5" imgW="8115120" imgH="347976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505200"/>
                        <a:ext cx="7148513" cy="3004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ox(in)">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box(in)">
                                      <p:cBhvr>
                                        <p:cTn id="12" dur="500"/>
                                        <p:tgtEl>
                                          <p:spTgt spid="63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3492"/>
                                        </p:tgtEl>
                                        <p:attrNameLst>
                                          <p:attrName>style.visibility</p:attrName>
                                        </p:attrNameLst>
                                      </p:cBhvr>
                                      <p:to>
                                        <p:strVal val="visible"/>
                                      </p:to>
                                    </p:set>
                                    <p:animEffect transition="in" filter="box(in)">
                                      <p:cBhvr>
                                        <p:cTn id="17" dur="500"/>
                                        <p:tgtEl>
                                          <p:spTgt spid="6349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3493"/>
                                        </p:tgtEl>
                                        <p:attrNameLst>
                                          <p:attrName>style.visibility</p:attrName>
                                        </p:attrNameLst>
                                      </p:cBhvr>
                                      <p:to>
                                        <p:strVal val="visible"/>
                                      </p:to>
                                    </p:set>
                                    <p:animEffect transition="in" filter="box(in)">
                                      <p:cBhvr>
                                        <p:cTn id="22"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dirty="0" smtClean="0">
                <a:cs typeface="Calibri" pitchFamily="34" charset="0"/>
              </a:rPr>
              <a:t>The Number of Onto Functions </a:t>
            </a:r>
          </a:p>
        </p:txBody>
      </p:sp>
      <p:sp>
        <p:nvSpPr>
          <p:cNvPr id="64515" name="Rectangle 3"/>
          <p:cNvSpPr>
            <a:spLocks noGrp="1" noChangeArrowheads="1"/>
          </p:cNvSpPr>
          <p:nvPr>
            <p:ph idx="1"/>
          </p:nvPr>
        </p:nvSpPr>
        <p:spPr>
          <a:xfrm>
            <a:off x="457200" y="1143001"/>
            <a:ext cx="8229600" cy="3962399"/>
          </a:xfrm>
        </p:spPr>
        <p:txBody>
          <a:bodyPr>
            <a:normAutofit fontScale="92500" lnSpcReduction="10000"/>
          </a:bodyPr>
          <a:lstStyle/>
          <a:p>
            <a:pPr eaLnBrk="1" hangingPunct="1"/>
            <a:r>
              <a:rPr lang="en-US" altLang="zh-CN" b="1" dirty="0" smtClean="0">
                <a:cs typeface="Calibri" pitchFamily="34" charset="0"/>
              </a:rPr>
              <a:t>Example2</a:t>
            </a:r>
            <a:r>
              <a:rPr lang="en-US" altLang="zh-CN" dirty="0" smtClean="0">
                <a:cs typeface="Calibri" pitchFamily="34" charset="0"/>
              </a:rPr>
              <a:t>: How many onto functions are there from a set with six elements to a set with three elements?</a:t>
            </a:r>
          </a:p>
          <a:p>
            <a:pPr eaLnBrk="1" hangingPunct="1"/>
            <a:r>
              <a:rPr lang="en-US" altLang="zh-CN" b="1" dirty="0" smtClean="0">
                <a:cs typeface="Calibri" pitchFamily="34" charset="0"/>
              </a:rPr>
              <a:t>Solution</a:t>
            </a:r>
            <a:r>
              <a:rPr lang="en-US" altLang="zh-CN" dirty="0" smtClean="0">
                <a:cs typeface="Calibri" pitchFamily="34" charset="0"/>
              </a:rPr>
              <a:t>: Assume that the elements in the </a:t>
            </a:r>
            <a:r>
              <a:rPr lang="en-US" altLang="zh-CN" dirty="0" err="1" smtClean="0">
                <a:cs typeface="Calibri" pitchFamily="34" charset="0"/>
              </a:rPr>
              <a:t>codomain</a:t>
            </a:r>
            <a:r>
              <a:rPr lang="en-US" altLang="zh-CN" dirty="0" smtClean="0">
                <a:cs typeface="Calibri" pitchFamily="34" charset="0"/>
              </a:rPr>
              <a:t> are </a:t>
            </a:r>
            <a:r>
              <a:rPr lang="en-US" altLang="zh-CN" i="1" dirty="0" smtClean="0">
                <a:cs typeface="Calibri" pitchFamily="34" charset="0"/>
              </a:rPr>
              <a:t>b</a:t>
            </a:r>
            <a:r>
              <a:rPr lang="en-US" altLang="zh-CN" baseline="-25000" dirty="0" smtClean="0">
                <a:cs typeface="Calibri" pitchFamily="34" charset="0"/>
              </a:rPr>
              <a:t>1</a:t>
            </a:r>
            <a:r>
              <a:rPr lang="en-US" altLang="zh-CN" dirty="0" smtClean="0">
                <a:cs typeface="Calibri" pitchFamily="34" charset="0"/>
              </a:rPr>
              <a:t>, </a:t>
            </a:r>
            <a:r>
              <a:rPr lang="en-US" altLang="zh-CN" i="1" dirty="0" smtClean="0">
                <a:cs typeface="Calibri" pitchFamily="34" charset="0"/>
              </a:rPr>
              <a:t>b</a:t>
            </a:r>
            <a:r>
              <a:rPr lang="en-US" altLang="zh-CN" baseline="-25000" dirty="0" smtClean="0">
                <a:cs typeface="Calibri" pitchFamily="34" charset="0"/>
              </a:rPr>
              <a:t>2</a:t>
            </a:r>
            <a:r>
              <a:rPr lang="en-US" altLang="zh-CN" dirty="0" smtClean="0">
                <a:cs typeface="Calibri" pitchFamily="34" charset="0"/>
              </a:rPr>
              <a:t>, </a:t>
            </a:r>
            <a:r>
              <a:rPr lang="en-US" altLang="zh-CN" i="1" dirty="0" smtClean="0">
                <a:cs typeface="Calibri" pitchFamily="34" charset="0"/>
              </a:rPr>
              <a:t>b</a:t>
            </a:r>
            <a:r>
              <a:rPr lang="en-US" altLang="zh-CN" baseline="-25000" dirty="0" smtClean="0">
                <a:cs typeface="Calibri" pitchFamily="34" charset="0"/>
              </a:rPr>
              <a:t>3</a:t>
            </a:r>
            <a:r>
              <a:rPr lang="en-US" altLang="zh-CN" dirty="0" smtClean="0">
                <a:cs typeface="Calibri" pitchFamily="34" charset="0"/>
              </a:rPr>
              <a:t>. let </a:t>
            </a:r>
            <a:r>
              <a:rPr lang="en-US" altLang="zh-CN" i="1" dirty="0" smtClean="0">
                <a:cs typeface="Calibri" pitchFamily="34" charset="0"/>
              </a:rPr>
              <a:t>P</a:t>
            </a:r>
            <a:r>
              <a:rPr lang="en-US" altLang="zh-CN" baseline="-25000" dirty="0" smtClean="0">
                <a:cs typeface="Calibri" pitchFamily="34" charset="0"/>
              </a:rPr>
              <a:t>1</a:t>
            </a:r>
            <a:r>
              <a:rPr lang="en-US" altLang="zh-CN" dirty="0" smtClean="0">
                <a:cs typeface="Calibri" pitchFamily="34" charset="0"/>
              </a:rPr>
              <a:t>,</a:t>
            </a:r>
            <a:r>
              <a:rPr lang="en-US" altLang="zh-CN" i="1" dirty="0" smtClean="0">
                <a:cs typeface="Calibri" pitchFamily="34" charset="0"/>
              </a:rPr>
              <a:t>P</a:t>
            </a:r>
            <a:r>
              <a:rPr lang="en-US" altLang="zh-CN" baseline="-25000" dirty="0" smtClean="0">
                <a:cs typeface="Calibri" pitchFamily="34" charset="0"/>
              </a:rPr>
              <a:t>2</a:t>
            </a:r>
            <a:r>
              <a:rPr lang="en-US" altLang="zh-CN" dirty="0" smtClean="0">
                <a:cs typeface="Calibri" pitchFamily="34" charset="0"/>
              </a:rPr>
              <a:t>,</a:t>
            </a:r>
            <a:r>
              <a:rPr lang="en-US" altLang="zh-CN" i="1" dirty="0" smtClean="0">
                <a:cs typeface="Calibri" pitchFamily="34" charset="0"/>
              </a:rPr>
              <a:t>P</a:t>
            </a:r>
            <a:r>
              <a:rPr lang="en-US" altLang="zh-CN" baseline="-25000" dirty="0" smtClean="0">
                <a:cs typeface="Calibri" pitchFamily="34" charset="0"/>
              </a:rPr>
              <a:t>3</a:t>
            </a:r>
            <a:r>
              <a:rPr lang="en-US" altLang="zh-CN" dirty="0" smtClean="0">
                <a:cs typeface="Calibri" pitchFamily="34" charset="0"/>
              </a:rPr>
              <a:t> be the properties that </a:t>
            </a:r>
            <a:r>
              <a:rPr lang="en-US" altLang="zh-CN" i="1" dirty="0" smtClean="0">
                <a:cs typeface="Calibri" pitchFamily="34" charset="0"/>
              </a:rPr>
              <a:t>b</a:t>
            </a:r>
            <a:r>
              <a:rPr lang="en-US" altLang="zh-CN" baseline="-25000" dirty="0" smtClean="0">
                <a:cs typeface="Calibri" pitchFamily="34" charset="0"/>
              </a:rPr>
              <a:t>1</a:t>
            </a:r>
            <a:r>
              <a:rPr lang="en-US" altLang="zh-CN" dirty="0" smtClean="0">
                <a:cs typeface="Calibri" pitchFamily="34" charset="0"/>
              </a:rPr>
              <a:t>, </a:t>
            </a:r>
            <a:r>
              <a:rPr lang="en-US" altLang="zh-CN" i="1" dirty="0" smtClean="0">
                <a:cs typeface="Calibri" pitchFamily="34" charset="0"/>
              </a:rPr>
              <a:t>b</a:t>
            </a:r>
            <a:r>
              <a:rPr lang="en-US" altLang="zh-CN" baseline="-25000" dirty="0" smtClean="0">
                <a:cs typeface="Calibri" pitchFamily="34" charset="0"/>
              </a:rPr>
              <a:t>2</a:t>
            </a:r>
            <a:r>
              <a:rPr lang="en-US" altLang="zh-CN" dirty="0" smtClean="0">
                <a:cs typeface="Calibri" pitchFamily="34" charset="0"/>
              </a:rPr>
              <a:t> and </a:t>
            </a:r>
            <a:r>
              <a:rPr lang="en-US" altLang="zh-CN" i="1" dirty="0" smtClean="0">
                <a:cs typeface="Calibri" pitchFamily="34" charset="0"/>
              </a:rPr>
              <a:t>b</a:t>
            </a:r>
            <a:r>
              <a:rPr lang="en-US" altLang="zh-CN" baseline="-25000" dirty="0" smtClean="0">
                <a:cs typeface="Calibri" pitchFamily="34" charset="0"/>
              </a:rPr>
              <a:t>3 </a:t>
            </a:r>
            <a:r>
              <a:rPr lang="en-US" altLang="zh-CN" dirty="0" smtClean="0">
                <a:cs typeface="Calibri" pitchFamily="34" charset="0"/>
              </a:rPr>
              <a:t>are not in the range of the function, respectively. note that a function is onto if and only if it has none of the properties </a:t>
            </a:r>
            <a:r>
              <a:rPr lang="en-US" altLang="zh-CN" i="1" dirty="0" smtClean="0">
                <a:cs typeface="Calibri" pitchFamily="34" charset="0"/>
              </a:rPr>
              <a:t>P</a:t>
            </a:r>
            <a:r>
              <a:rPr lang="en-US" altLang="zh-CN" baseline="-25000" dirty="0" smtClean="0">
                <a:cs typeface="Calibri" pitchFamily="34" charset="0"/>
              </a:rPr>
              <a:t>1</a:t>
            </a:r>
            <a:r>
              <a:rPr lang="en-US" altLang="zh-CN" dirty="0" smtClean="0">
                <a:cs typeface="Calibri" pitchFamily="34" charset="0"/>
              </a:rPr>
              <a:t>,</a:t>
            </a:r>
            <a:r>
              <a:rPr lang="en-US" altLang="zh-CN" i="1" dirty="0" smtClean="0">
                <a:cs typeface="Calibri" pitchFamily="34" charset="0"/>
              </a:rPr>
              <a:t>P</a:t>
            </a:r>
            <a:r>
              <a:rPr lang="en-US" altLang="zh-CN" baseline="-25000" dirty="0" smtClean="0">
                <a:cs typeface="Calibri" pitchFamily="34" charset="0"/>
              </a:rPr>
              <a:t>2</a:t>
            </a:r>
            <a:r>
              <a:rPr lang="en-US" altLang="zh-CN" dirty="0" smtClean="0">
                <a:cs typeface="Calibri" pitchFamily="34" charset="0"/>
              </a:rPr>
              <a:t> and </a:t>
            </a:r>
            <a:r>
              <a:rPr lang="en-US" altLang="zh-CN" i="1" dirty="0" smtClean="0">
                <a:cs typeface="Calibri" pitchFamily="34" charset="0"/>
              </a:rPr>
              <a:t>P</a:t>
            </a:r>
            <a:r>
              <a:rPr lang="en-US" altLang="zh-CN" baseline="-25000" dirty="0" smtClean="0">
                <a:cs typeface="Calibri" pitchFamily="34" charset="0"/>
              </a:rPr>
              <a:t>3</a:t>
            </a:r>
            <a:r>
              <a:rPr lang="en-US" altLang="zh-CN" dirty="0" smtClean="0">
                <a:cs typeface="Calibri" pitchFamily="34" charset="0"/>
              </a:rPr>
              <a:t>. hence </a:t>
            </a:r>
            <a:endParaRPr lang="en-US" altLang="zh-CN" baseline="-25000" dirty="0" smtClean="0">
              <a:cs typeface="Calibri" pitchFamily="34" charset="0"/>
            </a:endParaRPr>
          </a:p>
        </p:txBody>
      </p:sp>
      <p:graphicFrame>
        <p:nvGraphicFramePr>
          <p:cNvPr id="64516" name="Object 4"/>
          <p:cNvGraphicFramePr>
            <a:graphicFrameLocks noChangeAspect="1"/>
          </p:cNvGraphicFramePr>
          <p:nvPr/>
        </p:nvGraphicFramePr>
        <p:xfrm>
          <a:off x="1404937" y="5121275"/>
          <a:ext cx="7129463" cy="1584325"/>
        </p:xfrm>
        <a:graphic>
          <a:graphicData uri="http://schemas.openxmlformats.org/presentationml/2006/ole">
            <mc:AlternateContent xmlns:mc="http://schemas.openxmlformats.org/markup-compatibility/2006">
              <mc:Choice xmlns:v="urn:schemas-microsoft-com:vml" Requires="v">
                <p:oleObj spid="_x0000_s22557" name="Equation" r:id="rId3" imgW="6756120" imgH="1765080" progId="">
                  <p:embed/>
                </p:oleObj>
              </mc:Choice>
              <mc:Fallback>
                <p:oleObj name="Equation" r:id="rId3" imgW="6756120" imgH="17650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4937" y="5121275"/>
                        <a:ext cx="7129463" cy="158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ox(in)">
                                      <p:cBhvr>
                                        <p:cTn id="7" dur="5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4515">
                                            <p:txEl>
                                              <p:pRg st="0" end="0"/>
                                            </p:txEl>
                                          </p:spTgt>
                                        </p:tgtEl>
                                        <p:attrNameLst>
                                          <p:attrName>style.visibility</p:attrName>
                                        </p:attrNameLst>
                                      </p:cBhvr>
                                      <p:to>
                                        <p:strVal val="visible"/>
                                      </p:to>
                                    </p:set>
                                    <p:animEffect transition="in" filter="box(in)">
                                      <p:cBhvr>
                                        <p:cTn id="12" dur="500"/>
                                        <p:tgtEl>
                                          <p:spTgt spid="645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4515">
                                            <p:txEl>
                                              <p:pRg st="1" end="1"/>
                                            </p:txEl>
                                          </p:spTgt>
                                        </p:tgtEl>
                                        <p:attrNameLst>
                                          <p:attrName>style.visibility</p:attrName>
                                        </p:attrNameLst>
                                      </p:cBhvr>
                                      <p:to>
                                        <p:strVal val="visible"/>
                                      </p:to>
                                    </p:set>
                                    <p:animEffect transition="in" filter="box(in)">
                                      <p:cBhvr>
                                        <p:cTn id="17" dur="500"/>
                                        <p:tgtEl>
                                          <p:spTgt spid="645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4516"/>
                                        </p:tgtEl>
                                        <p:attrNameLst>
                                          <p:attrName>style.visibility</p:attrName>
                                        </p:attrNameLst>
                                      </p:cBhvr>
                                      <p:to>
                                        <p:strVal val="visible"/>
                                      </p:to>
                                    </p:set>
                                    <p:animEffect transition="in" filter="box(in)">
                                      <p:cBhvr>
                                        <p:cTn id="22"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cs typeface="Calibri" pitchFamily="34" charset="0"/>
              </a:rPr>
              <a:t>The Number of Onto Functions </a:t>
            </a:r>
            <a:endParaRPr lang="en-US" dirty="0"/>
          </a:p>
        </p:txBody>
      </p:sp>
      <p:sp>
        <p:nvSpPr>
          <p:cNvPr id="65539" name="Rectangle 3"/>
          <p:cNvSpPr>
            <a:spLocks noGrp="1" noChangeArrowheads="1"/>
          </p:cNvSpPr>
          <p:nvPr>
            <p:ph idx="1"/>
          </p:nvPr>
        </p:nvSpPr>
        <p:spPr/>
        <p:txBody>
          <a:bodyPr/>
          <a:lstStyle/>
          <a:p>
            <a:pPr eaLnBrk="1" hangingPunct="1">
              <a:lnSpc>
                <a:spcPct val="160000"/>
              </a:lnSpc>
            </a:pPr>
            <a:r>
              <a:rPr lang="en-US" altLang="zh-CN" b="1" dirty="0" smtClean="0">
                <a:cs typeface="Calibri" pitchFamily="34" charset="0"/>
              </a:rPr>
              <a:t>Theorem</a:t>
            </a:r>
            <a:r>
              <a:rPr lang="en-US" altLang="zh-CN" dirty="0" smtClean="0">
                <a:cs typeface="Calibri" pitchFamily="34" charset="0"/>
              </a:rPr>
              <a:t>: Let </a:t>
            </a:r>
            <a:r>
              <a:rPr lang="en-US" altLang="zh-CN" i="1" dirty="0" smtClean="0">
                <a:cs typeface="Calibri" pitchFamily="34" charset="0"/>
              </a:rPr>
              <a:t>m</a:t>
            </a:r>
            <a:r>
              <a:rPr lang="en-US" altLang="zh-CN" dirty="0" smtClean="0">
                <a:cs typeface="Calibri" pitchFamily="34" charset="0"/>
              </a:rPr>
              <a:t> and </a:t>
            </a:r>
            <a:r>
              <a:rPr lang="en-US" altLang="zh-CN" i="1" dirty="0" smtClean="0">
                <a:cs typeface="Calibri" pitchFamily="34" charset="0"/>
              </a:rPr>
              <a:t>n</a:t>
            </a:r>
            <a:r>
              <a:rPr lang="en-US" altLang="zh-CN" dirty="0" smtClean="0">
                <a:cs typeface="Calibri" pitchFamily="34" charset="0"/>
              </a:rPr>
              <a:t> be positive integers with </a:t>
            </a:r>
            <a:r>
              <a:rPr lang="en-US" altLang="zh-CN" i="1" dirty="0" smtClean="0">
                <a:cs typeface="Calibri" pitchFamily="34" charset="0"/>
              </a:rPr>
              <a:t>m</a:t>
            </a:r>
            <a:r>
              <a:rPr lang="en-US" altLang="zh-CN" dirty="0" smtClean="0">
                <a:cs typeface="Calibri" pitchFamily="34" charset="0"/>
              </a:rPr>
              <a:t>³</a:t>
            </a:r>
            <a:r>
              <a:rPr lang="en-US" altLang="zh-CN" i="1" dirty="0" smtClean="0">
                <a:cs typeface="Calibri" pitchFamily="34" charset="0"/>
              </a:rPr>
              <a:t>n. </a:t>
            </a:r>
            <a:r>
              <a:rPr lang="en-US" altLang="zh-CN" dirty="0" smtClean="0">
                <a:cs typeface="Calibri" pitchFamily="34" charset="0"/>
              </a:rPr>
              <a:t>Then , there are </a:t>
            </a:r>
          </a:p>
          <a:p>
            <a:pPr eaLnBrk="1" hangingPunct="1">
              <a:lnSpc>
                <a:spcPct val="160000"/>
              </a:lnSpc>
            </a:pPr>
            <a:endParaRPr lang="en-US" altLang="zh-CN" dirty="0" smtClean="0">
              <a:cs typeface="Calibri" pitchFamily="34" charset="0"/>
            </a:endParaRPr>
          </a:p>
          <a:p>
            <a:pPr eaLnBrk="1" hangingPunct="1">
              <a:lnSpc>
                <a:spcPct val="160000"/>
              </a:lnSpc>
              <a:buFontTx/>
              <a:buNone/>
            </a:pPr>
            <a:r>
              <a:rPr lang="en-US" altLang="zh-CN" dirty="0" smtClean="0">
                <a:cs typeface="Calibri" pitchFamily="34" charset="0"/>
              </a:rPr>
              <a:t>   </a:t>
            </a:r>
          </a:p>
          <a:p>
            <a:pPr eaLnBrk="1" hangingPunct="1">
              <a:lnSpc>
                <a:spcPct val="160000"/>
              </a:lnSpc>
              <a:buFontTx/>
              <a:buNone/>
            </a:pPr>
            <a:r>
              <a:rPr lang="en-US" altLang="zh-CN" dirty="0" smtClean="0">
                <a:cs typeface="Calibri" pitchFamily="34" charset="0"/>
              </a:rPr>
              <a:t>	onto functions from a set with </a:t>
            </a:r>
            <a:r>
              <a:rPr lang="en-US" altLang="zh-CN" i="1" dirty="0" smtClean="0">
                <a:cs typeface="Calibri" pitchFamily="34" charset="0"/>
              </a:rPr>
              <a:t>m</a:t>
            </a:r>
            <a:r>
              <a:rPr lang="en-US" altLang="zh-CN" dirty="0" smtClean="0">
                <a:cs typeface="Calibri" pitchFamily="34" charset="0"/>
              </a:rPr>
              <a:t> elements to a set with </a:t>
            </a:r>
            <a:r>
              <a:rPr lang="en-US" altLang="zh-CN" i="1" dirty="0" smtClean="0">
                <a:cs typeface="Calibri" pitchFamily="34" charset="0"/>
              </a:rPr>
              <a:t>n</a:t>
            </a:r>
            <a:r>
              <a:rPr lang="en-US" altLang="zh-CN" dirty="0" smtClean="0">
                <a:cs typeface="Calibri" pitchFamily="34" charset="0"/>
              </a:rPr>
              <a:t> elements.</a:t>
            </a:r>
            <a:endParaRPr lang="en-US" altLang="zh-CN" i="1" dirty="0" smtClean="0">
              <a:cs typeface="Calibri" pitchFamily="34" charset="0"/>
            </a:endParaRPr>
          </a:p>
        </p:txBody>
      </p:sp>
      <p:graphicFrame>
        <p:nvGraphicFramePr>
          <p:cNvPr id="65540" name="Object 4"/>
          <p:cNvGraphicFramePr>
            <a:graphicFrameLocks noChangeAspect="1"/>
          </p:cNvGraphicFramePr>
          <p:nvPr/>
        </p:nvGraphicFramePr>
        <p:xfrm>
          <a:off x="1524000" y="3598703"/>
          <a:ext cx="6324600" cy="1201897"/>
        </p:xfrm>
        <a:graphic>
          <a:graphicData uri="http://schemas.openxmlformats.org/presentationml/2006/ole">
            <mc:AlternateContent xmlns:mc="http://schemas.openxmlformats.org/markup-compatibility/2006">
              <mc:Choice xmlns:v="urn:schemas-microsoft-com:vml" Requires="v">
                <p:oleObj spid="_x0000_s23581" name="Equation" r:id="rId3" imgW="5803560" imgH="1168200" progId="">
                  <p:embed/>
                </p:oleObj>
              </mc:Choice>
              <mc:Fallback>
                <p:oleObj name="Equation" r:id="rId3" imgW="5803560" imgH="11682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598703"/>
                        <a:ext cx="6324600" cy="12018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box(in)">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box(in)">
                                      <p:cBhvr>
                                        <p:cTn id="12" dur="500"/>
                                        <p:tgtEl>
                                          <p:spTgt spid="6554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box(in)">
                                      <p:cBhvr>
                                        <p:cTn id="17" dur="500"/>
                                        <p:tgtEl>
                                          <p:spTgt spid="655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box(in)">
                                      <p:cBhvr>
                                        <p:cTn id="22" dur="500"/>
                                        <p:tgtEl>
                                          <p:spTgt spid="655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dirty="0" smtClean="0">
                <a:cs typeface="Calibri" pitchFamily="34" charset="0"/>
              </a:rPr>
              <a:t>Derangements </a:t>
            </a:r>
          </a:p>
        </p:txBody>
      </p:sp>
      <p:sp>
        <p:nvSpPr>
          <p:cNvPr id="66563" name="Rectangle 3"/>
          <p:cNvSpPr>
            <a:spLocks noGrp="1" noChangeArrowheads="1"/>
          </p:cNvSpPr>
          <p:nvPr>
            <p:ph idx="1"/>
          </p:nvPr>
        </p:nvSpPr>
        <p:spPr/>
        <p:txBody>
          <a:bodyPr>
            <a:normAutofit fontScale="92500" lnSpcReduction="10000"/>
          </a:bodyPr>
          <a:lstStyle/>
          <a:p>
            <a:pPr eaLnBrk="1" hangingPunct="1">
              <a:lnSpc>
                <a:spcPct val="140000"/>
              </a:lnSpc>
            </a:pPr>
            <a:r>
              <a:rPr lang="en-US" altLang="zh-CN" b="1" dirty="0" smtClean="0">
                <a:cs typeface="Calibri" pitchFamily="34" charset="0"/>
              </a:rPr>
              <a:t>Example3</a:t>
            </a:r>
            <a:r>
              <a:rPr lang="en-US" altLang="zh-CN" dirty="0" smtClean="0">
                <a:cs typeface="Calibri" pitchFamily="34" charset="0"/>
              </a:rPr>
              <a:t>: </a:t>
            </a:r>
            <a:r>
              <a:rPr lang="en-US" altLang="zh-CN" b="1" dirty="0" smtClean="0">
                <a:cs typeface="Calibri" pitchFamily="34" charset="0"/>
              </a:rPr>
              <a:t>The Hatcheck Problem</a:t>
            </a:r>
          </a:p>
          <a:p>
            <a:pPr eaLnBrk="1" hangingPunct="1">
              <a:lnSpc>
                <a:spcPct val="140000"/>
              </a:lnSpc>
              <a:buFontTx/>
              <a:buNone/>
            </a:pPr>
            <a:r>
              <a:rPr lang="en-US" altLang="zh-CN" b="1" dirty="0" smtClean="0">
                <a:cs typeface="Calibri" pitchFamily="34" charset="0"/>
              </a:rPr>
              <a:t>   	</a:t>
            </a:r>
            <a:r>
              <a:rPr lang="en-US" altLang="zh-CN" dirty="0" smtClean="0">
                <a:cs typeface="Calibri" pitchFamily="34" charset="0"/>
              </a:rPr>
              <a:t>A new</a:t>
            </a:r>
            <a:r>
              <a:rPr lang="en-US" altLang="zh-CN" b="1" dirty="0" smtClean="0">
                <a:cs typeface="Calibri" pitchFamily="34" charset="0"/>
              </a:rPr>
              <a:t> </a:t>
            </a:r>
            <a:r>
              <a:rPr lang="en-US" altLang="zh-CN" dirty="0" smtClean="0">
                <a:cs typeface="Calibri" pitchFamily="34" charset="0"/>
              </a:rPr>
              <a:t>employee checks the hats of n people at a restaurant</a:t>
            </a:r>
            <a:r>
              <a:rPr lang="en-US" altLang="zh-CN" b="1" dirty="0" smtClean="0">
                <a:cs typeface="Calibri" pitchFamily="34" charset="0"/>
              </a:rPr>
              <a:t>, </a:t>
            </a:r>
            <a:r>
              <a:rPr lang="en-US" altLang="zh-CN" dirty="0" smtClean="0">
                <a:cs typeface="Calibri" pitchFamily="34" charset="0"/>
              </a:rPr>
              <a:t>forgetting to put claim check numbers on the hats. When customers return for their hats, the checker gives them back hats at random from the remaining hats. What is the probability that no one receives the correct 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66562"/>
                                        </p:tgtEl>
                                        <p:attrNameLst>
                                          <p:attrName>style.visibility</p:attrName>
                                        </p:attrNameLst>
                                      </p:cBhvr>
                                      <p:to>
                                        <p:strVal val="visible"/>
                                      </p:to>
                                    </p:set>
                                    <p:set>
                                      <p:cBhvr>
                                        <p:cTn id="7" dur="455" fill="hold">
                                          <p:stCondLst>
                                            <p:cond delay="0"/>
                                          </p:stCondLst>
                                        </p:cTn>
                                        <p:tgtEl>
                                          <p:spTgt spid="66562"/>
                                        </p:tgtEl>
                                        <p:attrNameLst>
                                          <p:attrName>style.rotation</p:attrName>
                                        </p:attrNameLst>
                                      </p:cBhvr>
                                      <p:to>
                                        <p:strVal val="-45.0"/>
                                      </p:to>
                                    </p:set>
                                    <p:anim calcmode="lin" valueType="num">
                                      <p:cBhvr>
                                        <p:cTn id="8" dur="455" fill="hold">
                                          <p:stCondLst>
                                            <p:cond delay="455"/>
                                          </p:stCondLst>
                                        </p:cTn>
                                        <p:tgtEl>
                                          <p:spTgt spid="6656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6656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6656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6656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7" presetClass="entr" presetSubtype="0" fill="hold" grpId="0" nodeType="clickEffect">
                                  <p:stCondLst>
                                    <p:cond delay="0"/>
                                  </p:stCondLst>
                                  <p:iterate type="lt">
                                    <p:tmPct val="50000"/>
                                  </p:iterate>
                                  <p:childTnLst>
                                    <p:set>
                                      <p:cBhvr>
                                        <p:cTn id="15" dur="1" fill="hold">
                                          <p:stCondLst>
                                            <p:cond delay="0"/>
                                          </p:stCondLst>
                                        </p:cTn>
                                        <p:tgtEl>
                                          <p:spTgt spid="66563">
                                            <p:txEl>
                                              <p:pRg st="0" end="0"/>
                                            </p:txEl>
                                          </p:spTgt>
                                        </p:tgtEl>
                                        <p:attrNameLst>
                                          <p:attrName>style.visibility</p:attrName>
                                        </p:attrNameLst>
                                      </p:cBhvr>
                                      <p:to>
                                        <p:strVal val="visible"/>
                                      </p:to>
                                    </p:set>
                                    <p:anim calcmode="discrete" valueType="clr">
                                      <p:cBhvr override="childStyle">
                                        <p:cTn id="16" dur="80"/>
                                        <p:tgtEl>
                                          <p:spTgt spid="6656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66563">
                                            <p:txEl>
                                              <p:pRg st="0" end="0"/>
                                            </p:txEl>
                                          </p:spTgt>
                                        </p:tgtEl>
                                        <p:attrNameLst>
                                          <p:attrName>fillcolor</p:attrName>
                                        </p:attrNameLst>
                                      </p:cBhvr>
                                      <p:tavLst>
                                        <p:tav tm="0">
                                          <p:val>
                                            <p:clrVal>
                                              <a:schemeClr val="accent2"/>
                                            </p:clrVal>
                                          </p:val>
                                        </p:tav>
                                        <p:tav tm="50000">
                                          <p:val>
                                            <p:clrVal>
                                              <a:schemeClr val="hlink"/>
                                            </p:clrVal>
                                          </p:val>
                                        </p:tav>
                                      </p:tavLst>
                                    </p:anim>
                                    <p:set>
                                      <p:cBhvr>
                                        <p:cTn id="18" dur="80"/>
                                        <p:tgtEl>
                                          <p:spTgt spid="66563">
                                            <p:txEl>
                                              <p:pRg st="0" end="0"/>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grpId="0" nodeType="clickEffect">
                                  <p:stCondLst>
                                    <p:cond delay="0"/>
                                  </p:stCondLst>
                                  <p:iterate type="lt">
                                    <p:tmPct val="50000"/>
                                  </p:iterate>
                                  <p:childTnLst>
                                    <p:set>
                                      <p:cBhvr>
                                        <p:cTn id="22" dur="1" fill="hold">
                                          <p:stCondLst>
                                            <p:cond delay="0"/>
                                          </p:stCondLst>
                                        </p:cTn>
                                        <p:tgtEl>
                                          <p:spTgt spid="66563">
                                            <p:txEl>
                                              <p:pRg st="1" end="1"/>
                                            </p:txEl>
                                          </p:spTgt>
                                        </p:tgtEl>
                                        <p:attrNameLst>
                                          <p:attrName>style.visibility</p:attrName>
                                        </p:attrNameLst>
                                      </p:cBhvr>
                                      <p:to>
                                        <p:strVal val="visible"/>
                                      </p:to>
                                    </p:set>
                                    <p:anim calcmode="discrete" valueType="clr">
                                      <p:cBhvr override="childStyle">
                                        <p:cTn id="23" dur="80"/>
                                        <p:tgtEl>
                                          <p:spTgt spid="6656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66563">
                                            <p:txEl>
                                              <p:pRg st="1" end="1"/>
                                            </p:txEl>
                                          </p:spTgt>
                                        </p:tgtEl>
                                        <p:attrNameLst>
                                          <p:attrName>fillcolor</p:attrName>
                                        </p:attrNameLst>
                                      </p:cBhvr>
                                      <p:tavLst>
                                        <p:tav tm="0">
                                          <p:val>
                                            <p:clrVal>
                                              <a:schemeClr val="accent2"/>
                                            </p:clrVal>
                                          </p:val>
                                        </p:tav>
                                        <p:tav tm="50000">
                                          <p:val>
                                            <p:clrVal>
                                              <a:schemeClr val="hlink"/>
                                            </p:clrVal>
                                          </p:val>
                                        </p:tav>
                                      </p:tavLst>
                                    </p:anim>
                                    <p:set>
                                      <p:cBhvr>
                                        <p:cTn id="25" dur="80"/>
                                        <p:tgtEl>
                                          <p:spTgt spid="6656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6656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Derangements</a:t>
            </a:r>
            <a:endParaRPr lang="en-US" b="1" dirty="0"/>
          </a:p>
        </p:txBody>
      </p:sp>
      <p:sp>
        <p:nvSpPr>
          <p:cNvPr id="67587" name="Rectangle 3"/>
          <p:cNvSpPr>
            <a:spLocks noGrp="1" noChangeArrowheads="1"/>
          </p:cNvSpPr>
          <p:nvPr>
            <p:ph idx="1"/>
          </p:nvPr>
        </p:nvSpPr>
        <p:spPr/>
        <p:txBody>
          <a:bodyPr>
            <a:normAutofit fontScale="92500" lnSpcReduction="20000"/>
          </a:bodyPr>
          <a:lstStyle/>
          <a:p>
            <a:pPr eaLnBrk="1" hangingPunct="1">
              <a:lnSpc>
                <a:spcPct val="130000"/>
              </a:lnSpc>
            </a:pPr>
            <a:r>
              <a:rPr lang="en-US" altLang="zh-CN" b="1" dirty="0" smtClean="0">
                <a:cs typeface="Calibri" pitchFamily="34" charset="0"/>
              </a:rPr>
              <a:t>Remark</a:t>
            </a:r>
            <a:r>
              <a:rPr lang="en-US" altLang="zh-CN" dirty="0" smtClean="0">
                <a:cs typeface="Calibri" pitchFamily="34" charset="0"/>
              </a:rPr>
              <a:t>: The answer is the number of ways the hats can be arranged so that there is no hat in its original position divided by </a:t>
            </a:r>
            <a:r>
              <a:rPr lang="en-US" altLang="zh-CN" i="1" dirty="0" smtClean="0">
                <a:cs typeface="Calibri" pitchFamily="34" charset="0"/>
              </a:rPr>
              <a:t>n</a:t>
            </a:r>
            <a:r>
              <a:rPr lang="en-US" altLang="zh-CN" dirty="0" smtClean="0">
                <a:cs typeface="Calibri" pitchFamily="34" charset="0"/>
              </a:rPr>
              <a:t>!.</a:t>
            </a:r>
          </a:p>
          <a:p>
            <a:pPr eaLnBrk="1" hangingPunct="1">
              <a:lnSpc>
                <a:spcPct val="130000"/>
              </a:lnSpc>
            </a:pPr>
            <a:r>
              <a:rPr lang="en-US" altLang="zh-CN" b="1" dirty="0" smtClean="0">
                <a:cs typeface="Calibri" pitchFamily="34" charset="0"/>
              </a:rPr>
              <a:t>Definition</a:t>
            </a:r>
            <a:r>
              <a:rPr lang="en-US" altLang="zh-CN" dirty="0" smtClean="0">
                <a:cs typeface="Calibri" pitchFamily="34" charset="0"/>
              </a:rPr>
              <a:t>: A </a:t>
            </a:r>
            <a:r>
              <a:rPr lang="en-US" altLang="zh-CN" b="1" dirty="0" smtClean="0">
                <a:cs typeface="Calibri" pitchFamily="34" charset="0"/>
              </a:rPr>
              <a:t>derangement</a:t>
            </a:r>
            <a:r>
              <a:rPr lang="en-US" altLang="zh-CN" dirty="0" smtClean="0">
                <a:cs typeface="Calibri" pitchFamily="34" charset="0"/>
              </a:rPr>
              <a:t> is a permutation of objects that no object in its original position. </a:t>
            </a:r>
          </a:p>
          <a:p>
            <a:pPr eaLnBrk="1" hangingPunct="1">
              <a:lnSpc>
                <a:spcPct val="130000"/>
              </a:lnSpc>
            </a:pPr>
            <a:r>
              <a:rPr lang="en-US" altLang="zh-CN" dirty="0" smtClean="0">
                <a:cs typeface="Calibri" pitchFamily="34" charset="0"/>
              </a:rPr>
              <a:t>For example: 21453 is a derangement of 12345.</a:t>
            </a:r>
          </a:p>
          <a:p>
            <a:pPr eaLnBrk="1" hangingPunct="1">
              <a:lnSpc>
                <a:spcPct val="130000"/>
              </a:lnSpc>
            </a:pPr>
            <a:r>
              <a:rPr lang="en-US" altLang="zh-CN" dirty="0" smtClean="0">
                <a:cs typeface="Calibri" pitchFamily="34" charset="0"/>
              </a:rPr>
              <a:t>Let </a:t>
            </a:r>
            <a:r>
              <a:rPr lang="en-US" altLang="zh-CN" i="1" dirty="0" err="1" smtClean="0">
                <a:cs typeface="Calibri" pitchFamily="34" charset="0"/>
              </a:rPr>
              <a:t>D</a:t>
            </a:r>
            <a:r>
              <a:rPr lang="en-US" altLang="zh-CN" i="1" baseline="-25000" dirty="0" err="1" smtClean="0">
                <a:cs typeface="Calibri" pitchFamily="34" charset="0"/>
              </a:rPr>
              <a:t>n</a:t>
            </a:r>
            <a:r>
              <a:rPr lang="en-US" altLang="zh-CN" i="1" baseline="-25000" dirty="0" smtClean="0">
                <a:cs typeface="Calibri" pitchFamily="34" charset="0"/>
              </a:rPr>
              <a:t> </a:t>
            </a:r>
            <a:r>
              <a:rPr lang="en-US" altLang="zh-CN" dirty="0" smtClean="0">
                <a:cs typeface="Calibri" pitchFamily="34" charset="0"/>
              </a:rPr>
              <a:t>denote</a:t>
            </a:r>
            <a:r>
              <a:rPr lang="en-US" altLang="zh-CN" baseline="-25000" dirty="0" smtClean="0">
                <a:cs typeface="Calibri" pitchFamily="34" charset="0"/>
              </a:rPr>
              <a:t> </a:t>
            </a:r>
            <a:r>
              <a:rPr lang="en-US" altLang="zh-CN" dirty="0" smtClean="0">
                <a:cs typeface="Calibri" pitchFamily="34" charset="0"/>
              </a:rPr>
              <a:t>the number of derangements  of </a:t>
            </a:r>
            <a:r>
              <a:rPr lang="en-US" altLang="zh-CN" i="1" dirty="0" smtClean="0">
                <a:cs typeface="Calibri" pitchFamily="34" charset="0"/>
              </a:rPr>
              <a:t>n</a:t>
            </a:r>
            <a:r>
              <a:rPr lang="en-US" altLang="zh-CN" dirty="0" smtClean="0">
                <a:cs typeface="Calibri" pitchFamily="34" charset="0"/>
              </a:rPr>
              <a:t>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right)">
                                      <p:cBhvr>
                                        <p:cTn id="7" dur="500"/>
                                        <p:tgtEl>
                                          <p:spTgt spid="67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wipe(right)">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wipe(right)">
                                      <p:cBhvr>
                                        <p:cTn id="17" dur="500"/>
                                        <p:tgtEl>
                                          <p:spTgt spid="67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67587">
                                            <p:txEl>
                                              <p:pRg st="3" end="3"/>
                                            </p:txEl>
                                          </p:spTgt>
                                        </p:tgtEl>
                                        <p:attrNameLst>
                                          <p:attrName>style.visibility</p:attrName>
                                        </p:attrNameLst>
                                      </p:cBhvr>
                                      <p:to>
                                        <p:strVal val="visible"/>
                                      </p:to>
                                    </p:set>
                                    <p:animEffect transition="in" filter="wipe(right)">
                                      <p:cBhvr>
                                        <p:cTn id="22" dur="500"/>
                                        <p:tgtEl>
                                          <p:spTgt spid="67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cs typeface="Calibri" pitchFamily="34" charset="0"/>
              </a:rPr>
              <a:t>Derangements</a:t>
            </a:r>
            <a:endParaRPr lang="en-US" dirty="0"/>
          </a:p>
        </p:txBody>
      </p:sp>
      <p:sp>
        <p:nvSpPr>
          <p:cNvPr id="68611" name="Rectangle 3"/>
          <p:cNvSpPr>
            <a:spLocks noGrp="1" noChangeArrowheads="1"/>
          </p:cNvSpPr>
          <p:nvPr>
            <p:ph idx="1"/>
          </p:nvPr>
        </p:nvSpPr>
        <p:spPr/>
        <p:txBody>
          <a:bodyPr/>
          <a:lstStyle/>
          <a:p>
            <a:pPr eaLnBrk="1" hangingPunct="1">
              <a:lnSpc>
                <a:spcPct val="190000"/>
              </a:lnSpc>
            </a:pPr>
            <a:r>
              <a:rPr lang="en-US" altLang="zh-CN" b="1" dirty="0" smtClean="0">
                <a:cs typeface="Calibri" pitchFamily="34" charset="0"/>
              </a:rPr>
              <a:t>Theorem</a:t>
            </a:r>
            <a:r>
              <a:rPr lang="en-US" altLang="zh-CN" dirty="0" smtClean="0">
                <a:cs typeface="Calibri" pitchFamily="34" charset="0"/>
              </a:rPr>
              <a:t>: The number of derangements of a set with </a:t>
            </a:r>
            <a:r>
              <a:rPr lang="en-US" altLang="zh-CN" i="1" dirty="0" smtClean="0">
                <a:cs typeface="Calibri" pitchFamily="34" charset="0"/>
              </a:rPr>
              <a:t>n</a:t>
            </a:r>
            <a:r>
              <a:rPr lang="en-US" altLang="zh-CN" dirty="0" smtClean="0">
                <a:cs typeface="Calibri" pitchFamily="34" charset="0"/>
              </a:rPr>
              <a:t> elements is</a:t>
            </a:r>
            <a:r>
              <a:rPr lang="en-US" altLang="zh-CN" sz="2800" dirty="0" smtClean="0">
                <a:cs typeface="Calibri" pitchFamily="34" charset="0"/>
              </a:rPr>
              <a:t> </a:t>
            </a:r>
          </a:p>
          <a:p>
            <a:pPr eaLnBrk="1" hangingPunct="1">
              <a:buFontTx/>
              <a:buNone/>
            </a:pPr>
            <a:r>
              <a:rPr lang="en-US" altLang="zh-CN" sz="2800" dirty="0" smtClean="0">
                <a:cs typeface="Calibri" pitchFamily="34" charset="0"/>
              </a:rPr>
              <a:t>    </a:t>
            </a:r>
          </a:p>
        </p:txBody>
      </p:sp>
      <p:graphicFrame>
        <p:nvGraphicFramePr>
          <p:cNvPr id="68612" name="Object 4"/>
          <p:cNvGraphicFramePr>
            <a:graphicFrameLocks noChangeAspect="1"/>
          </p:cNvGraphicFramePr>
          <p:nvPr/>
        </p:nvGraphicFramePr>
        <p:xfrm>
          <a:off x="1331913" y="3716338"/>
          <a:ext cx="5880100" cy="939800"/>
        </p:xfrm>
        <a:graphic>
          <a:graphicData uri="http://schemas.openxmlformats.org/presentationml/2006/ole">
            <mc:AlternateContent xmlns:mc="http://schemas.openxmlformats.org/markup-compatibility/2006">
              <mc:Choice xmlns:v="urn:schemas-microsoft-com:vml" Requires="v">
                <p:oleObj spid="_x0000_s24605" name="Equation" r:id="rId3" imgW="5879880" imgH="939600" progId="">
                  <p:embed/>
                </p:oleObj>
              </mc:Choice>
              <mc:Fallback>
                <p:oleObj name="Equation" r:id="rId3" imgW="5879880" imgH="9396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716338"/>
                        <a:ext cx="58801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box(in)">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box(in)">
                                      <p:cBhvr>
                                        <p:cTn id="12" dur="500"/>
                                        <p:tgtEl>
                                          <p:spTgt spid="6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8612"/>
                                        </p:tgtEl>
                                        <p:attrNameLst>
                                          <p:attrName>style.visibility</p:attrName>
                                        </p:attrNameLst>
                                      </p:cBhvr>
                                      <p:to>
                                        <p:strVal val="visible"/>
                                      </p:to>
                                    </p:set>
                                    <p:animEffect transition="in" filter="box(in)">
                                      <p:cBhvr>
                                        <p:cTn id="17"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cs typeface="Calibri" pitchFamily="34" charset="0"/>
              </a:rPr>
              <a:t>Derangements</a:t>
            </a:r>
            <a:endParaRPr lang="en-US" dirty="0"/>
          </a:p>
        </p:txBody>
      </p:sp>
      <p:sp>
        <p:nvSpPr>
          <p:cNvPr id="81923" name="Rectangle 3"/>
          <p:cNvSpPr>
            <a:spLocks noGrp="1" noChangeArrowheads="1"/>
          </p:cNvSpPr>
          <p:nvPr>
            <p:ph idx="1"/>
          </p:nvPr>
        </p:nvSpPr>
        <p:spPr/>
        <p:txBody>
          <a:bodyPr/>
          <a:lstStyle/>
          <a:p>
            <a:pPr eaLnBrk="1" hangingPunct="1">
              <a:lnSpc>
                <a:spcPct val="160000"/>
              </a:lnSpc>
            </a:pPr>
            <a:r>
              <a:rPr lang="en-US" altLang="zh-CN" dirty="0" smtClean="0">
                <a:cs typeface="Calibri" pitchFamily="34" charset="0"/>
              </a:rPr>
              <a:t>Proof: Let a permutation have property </a:t>
            </a:r>
            <a:r>
              <a:rPr lang="en-US" altLang="zh-CN" i="1" dirty="0" smtClean="0">
                <a:cs typeface="Calibri" pitchFamily="34" charset="0"/>
              </a:rPr>
              <a:t>P</a:t>
            </a:r>
            <a:r>
              <a:rPr lang="en-US" altLang="zh-CN" i="1" baseline="-25000" dirty="0" smtClean="0">
                <a:cs typeface="Calibri" pitchFamily="34" charset="0"/>
              </a:rPr>
              <a:t>i  </a:t>
            </a:r>
            <a:r>
              <a:rPr lang="en-US" altLang="zh-CN" dirty="0" smtClean="0">
                <a:cs typeface="Calibri" pitchFamily="34" charset="0"/>
              </a:rPr>
              <a:t>if it fixes element </a:t>
            </a:r>
            <a:r>
              <a:rPr lang="en-US" altLang="zh-CN" i="1" dirty="0" err="1" smtClean="0">
                <a:cs typeface="Calibri" pitchFamily="34" charset="0"/>
              </a:rPr>
              <a:t>i</a:t>
            </a:r>
            <a:r>
              <a:rPr lang="en-US" altLang="zh-CN" dirty="0" smtClean="0">
                <a:cs typeface="Calibri" pitchFamily="34" charset="0"/>
              </a:rPr>
              <a:t>. The number of derangements is the number of permutations having none of the properties </a:t>
            </a:r>
            <a:r>
              <a:rPr lang="en-US" altLang="zh-CN" i="1" dirty="0" smtClean="0">
                <a:cs typeface="Calibri" pitchFamily="34" charset="0"/>
              </a:rPr>
              <a:t>P</a:t>
            </a:r>
            <a:r>
              <a:rPr lang="en-US" altLang="zh-CN" i="1" baseline="-25000" dirty="0" smtClean="0">
                <a:cs typeface="Calibri" pitchFamily="34" charset="0"/>
              </a:rPr>
              <a:t>i </a:t>
            </a:r>
            <a:r>
              <a:rPr lang="en-US" altLang="zh-CN" dirty="0" smtClean="0">
                <a:cs typeface="Calibri" pitchFamily="34" charset="0"/>
              </a:rPr>
              <a:t>for </a:t>
            </a:r>
            <a:r>
              <a:rPr lang="en-US" altLang="zh-CN" i="1" dirty="0" err="1" smtClean="0">
                <a:cs typeface="Calibri" pitchFamily="34" charset="0"/>
              </a:rPr>
              <a:t>i</a:t>
            </a:r>
            <a:r>
              <a:rPr lang="en-US" altLang="zh-CN" i="1" dirty="0" smtClean="0">
                <a:cs typeface="Calibri" pitchFamily="34" charset="0"/>
              </a:rPr>
              <a:t> </a:t>
            </a:r>
            <a:r>
              <a:rPr lang="en-US" altLang="zh-CN" dirty="0" smtClean="0">
                <a:cs typeface="Calibri" pitchFamily="34" charset="0"/>
              </a:rPr>
              <a:t>= 1,2,…, </a:t>
            </a:r>
            <a:r>
              <a:rPr lang="en-US" altLang="zh-CN" i="1" dirty="0" smtClean="0">
                <a:cs typeface="Calibri" pitchFamily="34" charset="0"/>
              </a:rPr>
              <a:t>n</a:t>
            </a:r>
            <a:r>
              <a:rPr lang="en-US" altLang="zh-CN" dirty="0" smtClean="0">
                <a:cs typeface="Calibri" pitchFamily="34" charset="0"/>
              </a:rPr>
              <a:t>. This means that </a:t>
            </a:r>
          </a:p>
          <a:p>
            <a:pPr eaLnBrk="1" hangingPunct="1"/>
            <a:endParaRPr lang="en-US" altLang="zh-CN" dirty="0" smtClean="0">
              <a:cs typeface="Calibri" pitchFamily="34" charset="0"/>
            </a:endParaRPr>
          </a:p>
          <a:p>
            <a:pPr eaLnBrk="1" hangingPunct="1"/>
            <a:endParaRPr lang="en-US" altLang="zh-CN" dirty="0" smtClean="0">
              <a:cs typeface="Calibri" pitchFamily="34" charset="0"/>
            </a:endParaRPr>
          </a:p>
          <a:p>
            <a:pPr eaLnBrk="1" hangingPunct="1">
              <a:buFontTx/>
              <a:buNone/>
            </a:pPr>
            <a:r>
              <a:rPr lang="en-US" altLang="zh-CN" dirty="0" smtClean="0">
                <a:cs typeface="Calibri" pitchFamily="34" charset="0"/>
              </a:rPr>
              <a:t>      </a:t>
            </a:r>
          </a:p>
        </p:txBody>
      </p:sp>
      <p:graphicFrame>
        <p:nvGraphicFramePr>
          <p:cNvPr id="81924" name="Object 4"/>
          <p:cNvGraphicFramePr>
            <a:graphicFrameLocks noChangeAspect="1"/>
          </p:cNvGraphicFramePr>
          <p:nvPr/>
        </p:nvGraphicFramePr>
        <p:xfrm>
          <a:off x="1447800" y="5497512"/>
          <a:ext cx="6913562" cy="827088"/>
        </p:xfrm>
        <a:graphic>
          <a:graphicData uri="http://schemas.openxmlformats.org/presentationml/2006/ole">
            <mc:AlternateContent xmlns:mc="http://schemas.openxmlformats.org/markup-compatibility/2006">
              <mc:Choice xmlns:v="urn:schemas-microsoft-com:vml" Requires="v">
                <p:oleObj spid="_x0000_s25629" name="Equation" r:id="rId3" imgW="1091880" imgH="190440" progId="">
                  <p:embed/>
                </p:oleObj>
              </mc:Choice>
              <mc:Fallback>
                <p:oleObj name="Equation" r:id="rId3" imgW="1091880" imgH="19044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497512"/>
                        <a:ext cx="6913562"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wipe(left)">
                                      <p:cBhvr>
                                        <p:cTn id="7" dur="500"/>
                                        <p:tgtEl>
                                          <p:spTgt spid="81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3">
                                            <p:txEl>
                                              <p:pRg st="3" end="3"/>
                                            </p:txEl>
                                          </p:spTgt>
                                        </p:tgtEl>
                                        <p:attrNameLst>
                                          <p:attrName>style.visibility</p:attrName>
                                        </p:attrNameLst>
                                      </p:cBhvr>
                                      <p:to>
                                        <p:strVal val="visible"/>
                                      </p:to>
                                    </p:set>
                                    <p:animEffect transition="in" filter="wipe(left)">
                                      <p:cBhvr>
                                        <p:cTn id="12" dur="500"/>
                                        <p:tgtEl>
                                          <p:spTgt spid="819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nodeType="clickEffect">
                                  <p:stCondLst>
                                    <p:cond delay="0"/>
                                  </p:stCondLst>
                                  <p:childTnLst>
                                    <p:set>
                                      <p:cBhvr>
                                        <p:cTn id="16" dur="1" fill="hold">
                                          <p:stCondLst>
                                            <p:cond delay="0"/>
                                          </p:stCondLst>
                                        </p:cTn>
                                        <p:tgtEl>
                                          <p:spTgt spid="81924"/>
                                        </p:tgtEl>
                                        <p:attrNameLst>
                                          <p:attrName>style.visibility</p:attrName>
                                        </p:attrNameLst>
                                      </p:cBhvr>
                                      <p:to>
                                        <p:strVal val="visible"/>
                                      </p:to>
                                    </p:set>
                                    <p:anim calcmode="lin" valueType="num">
                                      <p:cBhvr>
                                        <p:cTn id="17" dur="1000" fill="hold"/>
                                        <p:tgtEl>
                                          <p:spTgt spid="81924"/>
                                        </p:tgtEl>
                                        <p:attrNameLst>
                                          <p:attrName>ppt_w</p:attrName>
                                        </p:attrNameLst>
                                      </p:cBhvr>
                                      <p:tavLst>
                                        <p:tav tm="0">
                                          <p:val>
                                            <p:fltVal val="0"/>
                                          </p:val>
                                        </p:tav>
                                        <p:tav tm="100000">
                                          <p:val>
                                            <p:strVal val="#ppt_w"/>
                                          </p:val>
                                        </p:tav>
                                      </p:tavLst>
                                    </p:anim>
                                    <p:anim calcmode="lin" valueType="num">
                                      <p:cBhvr>
                                        <p:cTn id="18" dur="1000" fill="hold"/>
                                        <p:tgtEl>
                                          <p:spTgt spid="81924"/>
                                        </p:tgtEl>
                                        <p:attrNameLst>
                                          <p:attrName>ppt_h</p:attrName>
                                        </p:attrNameLst>
                                      </p:cBhvr>
                                      <p:tavLst>
                                        <p:tav tm="0">
                                          <p:val>
                                            <p:fltVal val="0"/>
                                          </p:val>
                                        </p:tav>
                                        <p:tav tm="100000">
                                          <p:val>
                                            <p:strVal val="#ppt_h"/>
                                          </p:val>
                                        </p:tav>
                                      </p:tavLst>
                                    </p:anim>
                                    <p:anim calcmode="lin" valueType="num">
                                      <p:cBhvr>
                                        <p:cTn id="19" dur="1000" fill="hold"/>
                                        <p:tgtEl>
                                          <p:spTgt spid="8192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819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dirty="0" smtClean="0">
                <a:cs typeface="Calibri" pitchFamily="34" charset="0"/>
              </a:rPr>
              <a:t>Recurrence Relations</a:t>
            </a:r>
          </a:p>
        </p:txBody>
      </p:sp>
      <p:sp>
        <p:nvSpPr>
          <p:cNvPr id="4099" name="Rectangle 3"/>
          <p:cNvSpPr>
            <a:spLocks noGrp="1" noChangeArrowheads="1"/>
          </p:cNvSpPr>
          <p:nvPr>
            <p:ph idx="1"/>
          </p:nvPr>
        </p:nvSpPr>
        <p:spPr/>
        <p:txBody>
          <a:bodyPr rtlCol="0">
            <a:normAutofit lnSpcReduction="10000"/>
          </a:bodyPr>
          <a:lstStyle/>
          <a:p>
            <a:pPr eaLnBrk="1" fontAlgn="auto" hangingPunct="1">
              <a:lnSpc>
                <a:spcPct val="90000"/>
              </a:lnSpc>
              <a:spcAft>
                <a:spcPts val="0"/>
              </a:spcAft>
              <a:buFont typeface="Arial" pitchFamily="34" charset="0"/>
              <a:buChar char="•"/>
              <a:defRPr/>
            </a:pPr>
            <a:r>
              <a:rPr lang="en-US" altLang="zh-CN" dirty="0" smtClean="0">
                <a:cs typeface="Calibri" pitchFamily="34" charset="0"/>
              </a:rPr>
              <a:t>Definition: </a:t>
            </a:r>
            <a:r>
              <a:rPr lang="en-US" altLang="zh-CN" b="1" i="1" dirty="0" smtClean="0">
                <a:cs typeface="Calibri" pitchFamily="34" charset="0"/>
              </a:rPr>
              <a:t>a recurrence relation</a:t>
            </a:r>
            <a:r>
              <a:rPr lang="en-US" altLang="zh-CN" dirty="0" smtClean="0">
                <a:cs typeface="Calibri" pitchFamily="34" charset="0"/>
              </a:rPr>
              <a:t> for the sequence {</a:t>
            </a:r>
            <a:r>
              <a:rPr lang="en-US" altLang="zh-CN" i="1" dirty="0" smtClean="0">
                <a:cs typeface="Calibri" pitchFamily="34" charset="0"/>
              </a:rPr>
              <a:t>a</a:t>
            </a:r>
            <a:r>
              <a:rPr lang="en-US" altLang="zh-CN" i="1" baseline="-25000" dirty="0" smtClean="0">
                <a:cs typeface="Calibri" pitchFamily="34" charset="0"/>
              </a:rPr>
              <a:t>n</a:t>
            </a:r>
            <a:r>
              <a:rPr lang="en-US" altLang="zh-CN" dirty="0" smtClean="0">
                <a:cs typeface="Calibri" pitchFamily="34" charset="0"/>
              </a:rPr>
              <a:t>} is an equation that express </a:t>
            </a:r>
            <a:r>
              <a:rPr lang="en-US" altLang="zh-CN" i="1" dirty="0" smtClean="0">
                <a:cs typeface="Calibri" pitchFamily="34" charset="0"/>
              </a:rPr>
              <a:t>a</a:t>
            </a:r>
            <a:r>
              <a:rPr lang="en-US" altLang="zh-CN" i="1" baseline="-25000" dirty="0" smtClean="0">
                <a:cs typeface="Calibri" pitchFamily="34" charset="0"/>
              </a:rPr>
              <a:t>n  </a:t>
            </a:r>
            <a:r>
              <a:rPr lang="en-US" altLang="zh-CN" dirty="0" smtClean="0">
                <a:cs typeface="Calibri" pitchFamily="34" charset="0"/>
              </a:rPr>
              <a:t>in terms of the sequence , namely </a:t>
            </a:r>
            <a:r>
              <a:rPr lang="en-US" altLang="zh-CN" i="1" dirty="0" smtClean="0">
                <a:cs typeface="Calibri" pitchFamily="34" charset="0"/>
              </a:rPr>
              <a:t>a</a:t>
            </a:r>
            <a:r>
              <a:rPr lang="en-US" altLang="zh-CN" baseline="-25000" dirty="0" smtClean="0">
                <a:cs typeface="Calibri" pitchFamily="34" charset="0"/>
              </a:rPr>
              <a:t>1</a:t>
            </a:r>
            <a:r>
              <a:rPr lang="en-US" altLang="zh-CN" dirty="0" smtClean="0">
                <a:cs typeface="Calibri" pitchFamily="34" charset="0"/>
              </a:rPr>
              <a:t> , </a:t>
            </a:r>
            <a:r>
              <a:rPr lang="en-US" altLang="zh-CN" i="1" dirty="0" smtClean="0">
                <a:cs typeface="Calibri" pitchFamily="34" charset="0"/>
              </a:rPr>
              <a:t>a</a:t>
            </a:r>
            <a:r>
              <a:rPr lang="en-US" altLang="zh-CN" baseline="-25000" dirty="0" smtClean="0">
                <a:cs typeface="Calibri" pitchFamily="34" charset="0"/>
              </a:rPr>
              <a:t>2</a:t>
            </a:r>
            <a:r>
              <a:rPr lang="en-US" altLang="zh-CN" dirty="0" smtClean="0">
                <a:cs typeface="Calibri" pitchFamily="34" charset="0"/>
              </a:rPr>
              <a:t>, …, </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 </a:t>
            </a:r>
            <a:r>
              <a:rPr lang="en-US" altLang="zh-CN" dirty="0" smtClean="0">
                <a:cs typeface="Calibri" pitchFamily="34" charset="0"/>
              </a:rPr>
              <a:t>, for all integers</a:t>
            </a:r>
            <a:r>
              <a:rPr lang="en-US" altLang="zh-CN" i="1" dirty="0" smtClean="0">
                <a:cs typeface="Calibri" pitchFamily="34" charset="0"/>
              </a:rPr>
              <a:t> n</a:t>
            </a:r>
            <a:r>
              <a:rPr lang="en-US" altLang="zh-CN" dirty="0" smtClean="0">
                <a:cs typeface="Calibri" pitchFamily="34" charset="0"/>
              </a:rPr>
              <a:t> with </a:t>
            </a:r>
            <a:r>
              <a:rPr lang="en-US" altLang="zh-CN" i="1" dirty="0" smtClean="0">
                <a:cs typeface="Calibri" pitchFamily="34" charset="0"/>
              </a:rPr>
              <a:t>n</a:t>
            </a:r>
            <a:r>
              <a:rPr lang="en-US" altLang="zh-CN" dirty="0" smtClean="0">
                <a:cs typeface="Calibri" pitchFamily="34" charset="0"/>
              </a:rPr>
              <a:t>&gt;</a:t>
            </a:r>
            <a:r>
              <a:rPr lang="en-US" altLang="zh-CN" i="1" dirty="0" smtClean="0">
                <a:cs typeface="Calibri" pitchFamily="34" charset="0"/>
              </a:rPr>
              <a:t>n</a:t>
            </a:r>
            <a:r>
              <a:rPr lang="en-US" altLang="zh-CN" baseline="-25000" dirty="0" smtClean="0">
                <a:cs typeface="Calibri" pitchFamily="34" charset="0"/>
              </a:rPr>
              <a:t>0</a:t>
            </a:r>
            <a:r>
              <a:rPr lang="en-US" altLang="zh-CN" dirty="0" smtClean="0">
                <a:cs typeface="Calibri" pitchFamily="34" charset="0"/>
              </a:rPr>
              <a:t>. where </a:t>
            </a:r>
            <a:r>
              <a:rPr lang="en-US" altLang="zh-CN" i="1" dirty="0" smtClean="0">
                <a:cs typeface="Calibri" pitchFamily="34" charset="0"/>
              </a:rPr>
              <a:t>n</a:t>
            </a:r>
            <a:r>
              <a:rPr lang="en-US" altLang="zh-CN" baseline="-25000" dirty="0" smtClean="0">
                <a:cs typeface="Calibri" pitchFamily="34" charset="0"/>
              </a:rPr>
              <a:t>0</a:t>
            </a:r>
            <a:r>
              <a:rPr lang="en-US" altLang="zh-CN" dirty="0" smtClean="0">
                <a:cs typeface="Calibri" pitchFamily="34" charset="0"/>
              </a:rPr>
              <a:t> is a nonnegative integer. A sequence is called </a:t>
            </a:r>
            <a:r>
              <a:rPr lang="en-US" altLang="zh-CN" b="1" i="1" dirty="0" smtClean="0">
                <a:cs typeface="Calibri" pitchFamily="34" charset="0"/>
              </a:rPr>
              <a:t>a solution</a:t>
            </a:r>
            <a:r>
              <a:rPr lang="en-US" altLang="zh-CN" dirty="0" smtClean="0">
                <a:cs typeface="Calibri" pitchFamily="34" charset="0"/>
              </a:rPr>
              <a:t> of a recurrence relation if its term satisfy the recurrence relation.</a:t>
            </a:r>
          </a:p>
          <a:p>
            <a:pPr eaLnBrk="1" fontAlgn="auto" hangingPunct="1">
              <a:lnSpc>
                <a:spcPct val="90000"/>
              </a:lnSpc>
              <a:spcAft>
                <a:spcPts val="0"/>
              </a:spcAft>
              <a:buFont typeface="Arial" pitchFamily="34" charset="0"/>
              <a:buChar char="•"/>
              <a:defRPr/>
            </a:pPr>
            <a:r>
              <a:rPr lang="en-US" altLang="zh-CN" dirty="0" smtClean="0">
                <a:cs typeface="Calibri" pitchFamily="34" charset="0"/>
              </a:rPr>
              <a:t>The initial conditions for a sequence specify the terms that precede the first term where the recurrence relation takes effect.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 calcmode="lin" valueType="num">
                                      <p:cBhvr additive="base">
                                        <p:cTn id="12"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099">
                                            <p:txEl>
                                              <p:pRg st="1" end="1"/>
                                            </p:txEl>
                                          </p:spTgt>
                                        </p:tgtEl>
                                        <p:attrNameLst>
                                          <p:attrName>style.visibility</p:attrName>
                                        </p:attrNameLst>
                                      </p:cBhvr>
                                      <p:to>
                                        <p:strVal val="visible"/>
                                      </p:to>
                                    </p:set>
                                    <p:anim calcmode="lin" valueType="num">
                                      <p:cBhvr additive="base">
                                        <p:cTn id="18"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cs typeface="Calibri" pitchFamily="34" charset="0"/>
              </a:rPr>
              <a:t>Derangements</a:t>
            </a:r>
            <a:endParaRPr lang="en-US" dirty="0"/>
          </a:p>
        </p:txBody>
      </p:sp>
      <p:graphicFrame>
        <p:nvGraphicFramePr>
          <p:cNvPr id="83972" name="Object 4"/>
          <p:cNvGraphicFramePr>
            <a:graphicFrameLocks noGrp="1" noChangeAspect="1"/>
          </p:cNvGraphicFramePr>
          <p:nvPr>
            <p:ph idx="1"/>
          </p:nvPr>
        </p:nvGraphicFramePr>
        <p:xfrm>
          <a:off x="762000" y="3124200"/>
          <a:ext cx="8001000" cy="2184400"/>
        </p:xfrm>
        <a:graphic>
          <a:graphicData uri="http://schemas.openxmlformats.org/presentationml/2006/ole">
            <mc:AlternateContent xmlns:mc="http://schemas.openxmlformats.org/markup-compatibility/2006">
              <mc:Choice xmlns:v="urn:schemas-microsoft-com:vml" Requires="v">
                <p:oleObj spid="_x0000_s26653" name="Equation" r:id="rId3" imgW="8001000" imgH="2184120" progId="">
                  <p:embed/>
                </p:oleObj>
              </mc:Choice>
              <mc:Fallback>
                <p:oleObj name="Equation" r:id="rId3" imgW="8001000" imgH="21841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124200"/>
                        <a:ext cx="8001000" cy="218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1" name="Rectangle 3"/>
          <p:cNvSpPr>
            <a:spLocks noGrp="1" noChangeArrowheads="1"/>
          </p:cNvSpPr>
          <p:nvPr>
            <p:ph type="body" sz="half" idx="4294967295"/>
          </p:nvPr>
        </p:nvSpPr>
        <p:spPr>
          <a:xfrm>
            <a:off x="323850" y="1371600"/>
            <a:ext cx="8362950" cy="4705350"/>
          </a:xfrm>
          <a:prstGeom prst="rect">
            <a:avLst/>
          </a:prstGeom>
        </p:spPr>
        <p:txBody>
          <a:bodyPr/>
          <a:lstStyle/>
          <a:p>
            <a:pPr algn="just" eaLnBrk="1" hangingPunct="1">
              <a:lnSpc>
                <a:spcPct val="130000"/>
              </a:lnSpc>
            </a:pPr>
            <a:r>
              <a:rPr lang="en-US" altLang="zh-CN" dirty="0" smtClean="0">
                <a:cs typeface="Calibri" pitchFamily="34" charset="0"/>
              </a:rPr>
              <a:t>Using the principle of inclusion-exclusion, it follows that</a:t>
            </a:r>
            <a:r>
              <a:rPr lang="en-US" altLang="zh-CN" sz="2800" dirty="0" smtClean="0">
                <a:cs typeface="Calibri" pitchFamily="34" charset="0"/>
              </a:rPr>
              <a:t> </a:t>
            </a:r>
          </a:p>
          <a:p>
            <a:pPr eaLnBrk="1" hangingPunct="1"/>
            <a:endParaRPr lang="en-US" altLang="zh-CN" sz="2800" dirty="0" smtClean="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p:cTn id="7" dur="500" fill="hold"/>
                                        <p:tgtEl>
                                          <p:spTgt spid="8397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3971">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83972"/>
                                        </p:tgtEl>
                                        <p:attrNameLst>
                                          <p:attrName>style.visibility</p:attrName>
                                        </p:attrNameLst>
                                      </p:cBhvr>
                                      <p:to>
                                        <p:strVal val="visible"/>
                                      </p:to>
                                    </p:set>
                                    <p:animEffect transition="in" filter="box(in)">
                                      <p:cBhvr>
                                        <p:cTn id="13" dur="500"/>
                                        <p:tgtEl>
                                          <p:spTgt spid="8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cs typeface="Calibri" pitchFamily="34" charset="0"/>
              </a:rPr>
              <a:t>Derangements</a:t>
            </a:r>
            <a:endParaRPr lang="en-US" dirty="0"/>
          </a:p>
        </p:txBody>
      </p:sp>
      <p:sp>
        <p:nvSpPr>
          <p:cNvPr id="82947" name="Rectangle 3"/>
          <p:cNvSpPr>
            <a:spLocks noGrp="1" noChangeArrowheads="1"/>
          </p:cNvSpPr>
          <p:nvPr>
            <p:ph idx="1"/>
          </p:nvPr>
        </p:nvSpPr>
        <p:spPr/>
        <p:txBody>
          <a:bodyPr>
            <a:normAutofit fontScale="92500" lnSpcReduction="10000"/>
          </a:bodyPr>
          <a:lstStyle/>
          <a:p>
            <a:pPr eaLnBrk="1" hangingPunct="1">
              <a:lnSpc>
                <a:spcPct val="180000"/>
              </a:lnSpc>
            </a:pPr>
            <a:r>
              <a:rPr lang="en-US" altLang="zh-CN" dirty="0" smtClean="0">
                <a:cs typeface="Calibri" pitchFamily="34" charset="0"/>
              </a:rPr>
              <a:t>We can see that </a:t>
            </a:r>
          </a:p>
          <a:p>
            <a:pPr eaLnBrk="1" hangingPunct="1">
              <a:lnSpc>
                <a:spcPct val="180000"/>
              </a:lnSpc>
            </a:pPr>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i="1" baseline="-25000" dirty="0" smtClean="0">
                <a:cs typeface="Calibri" pitchFamily="34" charset="0"/>
              </a:rPr>
              <a:t>i</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1)!</a:t>
            </a:r>
          </a:p>
          <a:p>
            <a:pPr eaLnBrk="1" hangingPunct="1">
              <a:lnSpc>
                <a:spcPct val="180000"/>
              </a:lnSpc>
            </a:pPr>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i="1" baseline="-25000" dirty="0" smtClean="0">
                <a:cs typeface="Calibri" pitchFamily="34" charset="0"/>
              </a:rPr>
              <a:t>i </a:t>
            </a:r>
            <a:r>
              <a:rPr lang="en-US" altLang="zh-CN" i="1" dirty="0" err="1" smtClean="0">
                <a:cs typeface="Calibri" pitchFamily="34" charset="0"/>
              </a:rPr>
              <a:t>P</a:t>
            </a:r>
            <a:r>
              <a:rPr lang="en-US" altLang="zh-CN" i="1" baseline="-25000" dirty="0" err="1" smtClean="0">
                <a:cs typeface="Calibri" pitchFamily="34" charset="0"/>
              </a:rPr>
              <a:t>j</a:t>
            </a:r>
            <a:r>
              <a:rPr lang="en-US" altLang="zh-CN" dirty="0" smtClean="0">
                <a:cs typeface="Calibri" pitchFamily="34" charset="0"/>
              </a:rPr>
              <a:t>)=(</a:t>
            </a:r>
            <a:r>
              <a:rPr lang="en-US" altLang="zh-CN" i="1" dirty="0" smtClean="0">
                <a:cs typeface="Calibri" pitchFamily="34" charset="0"/>
              </a:rPr>
              <a:t>n-</a:t>
            </a:r>
            <a:r>
              <a:rPr lang="en-US" altLang="zh-CN" dirty="0" smtClean="0">
                <a:cs typeface="Calibri" pitchFamily="34" charset="0"/>
              </a:rPr>
              <a:t>2)!  </a:t>
            </a:r>
          </a:p>
          <a:p>
            <a:pPr eaLnBrk="1" hangingPunct="1">
              <a:lnSpc>
                <a:spcPct val="180000"/>
              </a:lnSpc>
            </a:pPr>
            <a:r>
              <a:rPr lang="en-US" altLang="zh-CN" dirty="0" smtClean="0">
                <a:cs typeface="Calibri" pitchFamily="34" charset="0"/>
              </a:rPr>
              <a:t>…</a:t>
            </a:r>
          </a:p>
          <a:p>
            <a:pPr eaLnBrk="1" hangingPunct="1">
              <a:lnSpc>
                <a:spcPct val="180000"/>
              </a:lnSpc>
            </a:pPr>
            <a:r>
              <a:rPr lang="en-US" altLang="zh-CN" i="1" dirty="0"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i="1" baseline="-25000" dirty="0" smtClean="0">
                <a:cs typeface="Calibri" pitchFamily="34" charset="0"/>
              </a:rPr>
              <a:t>i</a:t>
            </a:r>
            <a:r>
              <a:rPr lang="en-US" altLang="zh-CN" baseline="-25000" dirty="0" smtClean="0">
                <a:cs typeface="Calibri" pitchFamily="34" charset="0"/>
              </a:rPr>
              <a:t>1</a:t>
            </a:r>
            <a:r>
              <a:rPr lang="en-US" altLang="zh-CN" i="1" baseline="-25000" dirty="0" smtClean="0">
                <a:cs typeface="Calibri" pitchFamily="34" charset="0"/>
              </a:rPr>
              <a:t> </a:t>
            </a:r>
            <a:r>
              <a:rPr lang="en-US" altLang="zh-CN" i="1" dirty="0" smtClean="0">
                <a:cs typeface="Calibri" pitchFamily="34" charset="0"/>
              </a:rPr>
              <a:t>P</a:t>
            </a:r>
            <a:r>
              <a:rPr lang="en-US" altLang="zh-CN" i="1" baseline="-25000" dirty="0" smtClean="0">
                <a:cs typeface="Calibri" pitchFamily="34" charset="0"/>
              </a:rPr>
              <a:t>i</a:t>
            </a:r>
            <a:r>
              <a:rPr lang="en-US" altLang="zh-CN" baseline="-25000" dirty="0" smtClean="0">
                <a:cs typeface="Calibri" pitchFamily="34" charset="0"/>
              </a:rPr>
              <a:t>2 </a:t>
            </a:r>
            <a:r>
              <a:rPr lang="en-US" altLang="zh-CN" dirty="0" smtClean="0">
                <a:cs typeface="Calibri" pitchFamily="34" charset="0"/>
              </a:rPr>
              <a:t>…</a:t>
            </a:r>
            <a:r>
              <a:rPr lang="en-US" altLang="zh-CN" baseline="-25000" dirty="0" smtClean="0">
                <a:cs typeface="Calibri" pitchFamily="34" charset="0"/>
              </a:rPr>
              <a:t> </a:t>
            </a:r>
            <a:r>
              <a:rPr lang="en-US" altLang="zh-CN" i="1" dirty="0" err="1" smtClean="0">
                <a:cs typeface="Calibri" pitchFamily="34" charset="0"/>
              </a:rPr>
              <a:t>P</a:t>
            </a:r>
            <a:r>
              <a:rPr lang="en-US" altLang="zh-CN" i="1" baseline="-25000" dirty="0" err="1" smtClean="0">
                <a:cs typeface="Calibri" pitchFamily="34" charset="0"/>
              </a:rPr>
              <a:t>i</a:t>
            </a:r>
            <a:r>
              <a:rPr lang="en-US" altLang="zh-CN" baseline="-25000" dirty="0" err="1" smtClean="0">
                <a:cs typeface="Calibri" pitchFamily="34" charset="0"/>
              </a:rPr>
              <a:t>m</a:t>
            </a:r>
            <a:r>
              <a:rPr lang="en-US" altLang="zh-CN" baseline="-25000" dirty="0" smtClean="0">
                <a:cs typeface="Calibri" pitchFamily="34" charset="0"/>
              </a:rPr>
              <a:t> </a:t>
            </a:r>
            <a:r>
              <a:rPr lang="en-US" altLang="zh-CN" dirty="0" smtClean="0">
                <a:cs typeface="Calibri" pitchFamily="34" charset="0"/>
              </a:rPr>
              <a:t>)=(</a:t>
            </a:r>
            <a:r>
              <a:rPr lang="en-US" altLang="zh-CN" i="1" dirty="0" smtClean="0">
                <a:cs typeface="Calibri" pitchFamily="34" charset="0"/>
              </a:rPr>
              <a:t>n-m</a:t>
            </a:r>
            <a:r>
              <a:rPr lang="en-US" altLang="zh-CN" dirty="0" smtClean="0">
                <a:cs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wipe(right)">
                                      <p:cBhvr>
                                        <p:cTn id="7" dur="500"/>
                                        <p:tgtEl>
                                          <p:spTgt spid="8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wipe(right)">
                                      <p:cBhvr>
                                        <p:cTn id="12" dur="500"/>
                                        <p:tgtEl>
                                          <p:spTgt spid="82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wipe(right)">
                                      <p:cBhvr>
                                        <p:cTn id="17" dur="500"/>
                                        <p:tgtEl>
                                          <p:spTgt spid="82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82947">
                                            <p:txEl>
                                              <p:pRg st="3" end="3"/>
                                            </p:txEl>
                                          </p:spTgt>
                                        </p:tgtEl>
                                        <p:attrNameLst>
                                          <p:attrName>style.visibility</p:attrName>
                                        </p:attrNameLst>
                                      </p:cBhvr>
                                      <p:to>
                                        <p:strVal val="visible"/>
                                      </p:to>
                                    </p:set>
                                    <p:animEffect transition="in" filter="wipe(right)">
                                      <p:cBhvr>
                                        <p:cTn id="22" dur="500"/>
                                        <p:tgtEl>
                                          <p:spTgt spid="82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82947">
                                            <p:txEl>
                                              <p:pRg st="4" end="4"/>
                                            </p:txEl>
                                          </p:spTgt>
                                        </p:tgtEl>
                                        <p:attrNameLst>
                                          <p:attrName>style.visibility</p:attrName>
                                        </p:attrNameLst>
                                      </p:cBhvr>
                                      <p:to>
                                        <p:strVal val="visible"/>
                                      </p:to>
                                    </p:set>
                                    <p:animEffect transition="in" filter="wipe(right)">
                                      <p:cBhvr>
                                        <p:cTn id="27" dur="500"/>
                                        <p:tgtEl>
                                          <p:spTgt spid="82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smtClean="0">
                <a:cs typeface="Calibri" pitchFamily="34" charset="0"/>
              </a:rPr>
              <a:t>Derangements</a:t>
            </a:r>
            <a:endParaRPr lang="en-US" dirty="0"/>
          </a:p>
        </p:txBody>
      </p:sp>
      <p:sp>
        <p:nvSpPr>
          <p:cNvPr id="86019" name="Rectangle 3"/>
          <p:cNvSpPr>
            <a:spLocks noGrp="1" noChangeArrowheads="1"/>
          </p:cNvSpPr>
          <p:nvPr>
            <p:ph idx="1"/>
          </p:nvPr>
        </p:nvSpPr>
        <p:spPr/>
        <p:txBody>
          <a:bodyPr/>
          <a:lstStyle/>
          <a:p>
            <a:pPr eaLnBrk="1" hangingPunct="1"/>
            <a:r>
              <a:rPr lang="en-US" altLang="zh-CN" smtClean="0">
                <a:cs typeface="Calibri" pitchFamily="34" charset="0"/>
              </a:rPr>
              <a:t>And </a:t>
            </a:r>
          </a:p>
          <a:p>
            <a:pPr eaLnBrk="1" hangingPunct="1"/>
            <a:endParaRPr lang="en-US" altLang="zh-CN" smtClean="0">
              <a:cs typeface="Calibri" pitchFamily="34" charset="0"/>
            </a:endParaRPr>
          </a:p>
          <a:p>
            <a:pPr eaLnBrk="1" hangingPunct="1"/>
            <a:endParaRPr lang="en-US" altLang="zh-CN" smtClean="0">
              <a:cs typeface="Calibri" pitchFamily="34" charset="0"/>
            </a:endParaRPr>
          </a:p>
          <a:p>
            <a:pPr eaLnBrk="1" hangingPunct="1"/>
            <a:endParaRPr lang="en-US" altLang="zh-CN" smtClean="0">
              <a:cs typeface="Calibri" pitchFamily="34" charset="0"/>
            </a:endParaRPr>
          </a:p>
          <a:p>
            <a:pPr eaLnBrk="1" hangingPunct="1"/>
            <a:endParaRPr lang="en-US" altLang="zh-CN" smtClean="0">
              <a:cs typeface="Calibri" pitchFamily="34" charset="0"/>
            </a:endParaRPr>
          </a:p>
          <a:p>
            <a:pPr eaLnBrk="1" hangingPunct="1"/>
            <a:r>
              <a:rPr lang="en-US" altLang="zh-CN" smtClean="0">
                <a:cs typeface="Calibri" pitchFamily="34" charset="0"/>
              </a:rPr>
              <a:t>And in general, </a:t>
            </a:r>
          </a:p>
        </p:txBody>
      </p:sp>
      <p:graphicFrame>
        <p:nvGraphicFramePr>
          <p:cNvPr id="86020" name="Object 4"/>
          <p:cNvGraphicFramePr>
            <a:graphicFrameLocks noChangeAspect="1"/>
          </p:cNvGraphicFramePr>
          <p:nvPr/>
        </p:nvGraphicFramePr>
        <p:xfrm>
          <a:off x="1066800" y="2286000"/>
          <a:ext cx="7848600" cy="2016125"/>
        </p:xfrm>
        <a:graphic>
          <a:graphicData uri="http://schemas.openxmlformats.org/presentationml/2006/ole">
            <mc:AlternateContent xmlns:mc="http://schemas.openxmlformats.org/markup-compatibility/2006">
              <mc:Choice xmlns:v="urn:schemas-microsoft-com:vml" Requires="v">
                <p:oleObj spid="_x0000_s27704" name="Equation" r:id="rId3" imgW="1587240" imgH="622080" progId="">
                  <p:embed/>
                </p:oleObj>
              </mc:Choice>
              <mc:Fallback>
                <p:oleObj name="Equation" r:id="rId3" imgW="1587240" imgH="6220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286000"/>
                        <a:ext cx="7848600"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1" name="Object 5"/>
          <p:cNvGraphicFramePr>
            <a:graphicFrameLocks noChangeAspect="1"/>
          </p:cNvGraphicFramePr>
          <p:nvPr/>
        </p:nvGraphicFramePr>
        <p:xfrm>
          <a:off x="701675" y="5348287"/>
          <a:ext cx="8137525" cy="1052513"/>
        </p:xfrm>
        <a:graphic>
          <a:graphicData uri="http://schemas.openxmlformats.org/presentationml/2006/ole">
            <mc:AlternateContent xmlns:mc="http://schemas.openxmlformats.org/markup-compatibility/2006">
              <mc:Choice xmlns:v="urn:schemas-microsoft-com:vml" Requires="v">
                <p:oleObj spid="_x0000_s27705" name="Equation" r:id="rId5" imgW="2260440" imgH="317160" progId="">
                  <p:embed/>
                </p:oleObj>
              </mc:Choice>
              <mc:Fallback>
                <p:oleObj name="Equation" r:id="rId5" imgW="2260440" imgH="31716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675" y="5348287"/>
                        <a:ext cx="8137525"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blinds(horizontal)">
                                      <p:cBhvr>
                                        <p:cTn id="7" dur="500"/>
                                        <p:tgtEl>
                                          <p:spTgt spid="86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86020"/>
                                        </p:tgtEl>
                                        <p:attrNameLst>
                                          <p:attrName>style.visibility</p:attrName>
                                        </p:attrNameLst>
                                      </p:cBhvr>
                                      <p:to>
                                        <p:strVal val="visible"/>
                                      </p:to>
                                    </p:set>
                                    <p:anim calcmode="lin" valueType="num">
                                      <p:cBhvr>
                                        <p:cTn id="12" dur="500" fill="hold"/>
                                        <p:tgtEl>
                                          <p:spTgt spid="86020"/>
                                        </p:tgtEl>
                                        <p:attrNameLst>
                                          <p:attrName>ppt_w</p:attrName>
                                        </p:attrNameLst>
                                      </p:cBhvr>
                                      <p:tavLst>
                                        <p:tav tm="0">
                                          <p:val>
                                            <p:fltVal val="0"/>
                                          </p:val>
                                        </p:tav>
                                        <p:tav tm="100000">
                                          <p:val>
                                            <p:strVal val="#ppt_w"/>
                                          </p:val>
                                        </p:tav>
                                      </p:tavLst>
                                    </p:anim>
                                    <p:anim calcmode="lin" valueType="num">
                                      <p:cBhvr>
                                        <p:cTn id="13" dur="500" fill="hold"/>
                                        <p:tgtEl>
                                          <p:spTgt spid="86020"/>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6019">
                                            <p:txEl>
                                              <p:pRg st="5" end="5"/>
                                            </p:txEl>
                                          </p:spTgt>
                                        </p:tgtEl>
                                        <p:attrNameLst>
                                          <p:attrName>style.visibility</p:attrName>
                                        </p:attrNameLst>
                                      </p:cBhvr>
                                      <p:to>
                                        <p:strVal val="visible"/>
                                      </p:to>
                                    </p:set>
                                    <p:animEffect transition="in" filter="blinds(horizontal)">
                                      <p:cBhvr>
                                        <p:cTn id="18" dur="500"/>
                                        <p:tgtEl>
                                          <p:spTgt spid="86019">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86021"/>
                                        </p:tgtEl>
                                        <p:attrNameLst>
                                          <p:attrName>style.visibility</p:attrName>
                                        </p:attrNameLst>
                                      </p:cBhvr>
                                      <p:to>
                                        <p:strVal val="visible"/>
                                      </p:to>
                                    </p:set>
                                    <p:anim calcmode="lin" valueType="num">
                                      <p:cBhvr>
                                        <p:cTn id="23" dur="500" fill="hold"/>
                                        <p:tgtEl>
                                          <p:spTgt spid="86021"/>
                                        </p:tgtEl>
                                        <p:attrNameLst>
                                          <p:attrName>ppt_w</p:attrName>
                                        </p:attrNameLst>
                                      </p:cBhvr>
                                      <p:tavLst>
                                        <p:tav tm="0">
                                          <p:val>
                                            <p:fltVal val="0"/>
                                          </p:val>
                                        </p:tav>
                                        <p:tav tm="100000">
                                          <p:val>
                                            <p:strVal val="#ppt_w"/>
                                          </p:val>
                                        </p:tav>
                                      </p:tavLst>
                                    </p:anim>
                                    <p:anim calcmode="lin" valueType="num">
                                      <p:cBhvr>
                                        <p:cTn id="24" dur="500" fill="hold"/>
                                        <p:tgtEl>
                                          <p:spTgt spid="860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cs typeface="Calibri" pitchFamily="34" charset="0"/>
              </a:rPr>
              <a:t>Derangements</a:t>
            </a:r>
            <a:endParaRPr lang="en-US" dirty="0"/>
          </a:p>
        </p:txBody>
      </p:sp>
      <p:sp>
        <p:nvSpPr>
          <p:cNvPr id="87043" name="Rectangle 3"/>
          <p:cNvSpPr>
            <a:spLocks noGrp="1" noChangeArrowheads="1"/>
          </p:cNvSpPr>
          <p:nvPr>
            <p:ph idx="1"/>
          </p:nvPr>
        </p:nvSpPr>
        <p:spPr/>
        <p:txBody>
          <a:bodyPr/>
          <a:lstStyle/>
          <a:p>
            <a:pPr eaLnBrk="1" hangingPunct="1"/>
            <a:r>
              <a:rPr lang="en-US" altLang="zh-CN" smtClean="0">
                <a:cs typeface="Calibri" pitchFamily="34" charset="0"/>
              </a:rPr>
              <a:t>Hence we have </a:t>
            </a:r>
          </a:p>
        </p:txBody>
      </p:sp>
      <p:graphicFrame>
        <p:nvGraphicFramePr>
          <p:cNvPr id="87044" name="Object 4"/>
          <p:cNvGraphicFramePr>
            <a:graphicFrameLocks noChangeAspect="1"/>
          </p:cNvGraphicFramePr>
          <p:nvPr/>
        </p:nvGraphicFramePr>
        <p:xfrm>
          <a:off x="490537" y="2895600"/>
          <a:ext cx="8424863" cy="2519362"/>
        </p:xfrm>
        <a:graphic>
          <a:graphicData uri="http://schemas.openxmlformats.org/presentationml/2006/ole">
            <mc:AlternateContent xmlns:mc="http://schemas.openxmlformats.org/markup-compatibility/2006">
              <mc:Choice xmlns:v="urn:schemas-microsoft-com:vml" Requires="v">
                <p:oleObj spid="_x0000_s28701" name="Equation" r:id="rId3" imgW="3504960" imgH="927000" progId="">
                  <p:embed/>
                </p:oleObj>
              </mc:Choice>
              <mc:Fallback>
                <p:oleObj name="Equation" r:id="rId3" imgW="3504960" imgH="9270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7" y="2895600"/>
                        <a:ext cx="8424863" cy="2519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87043">
                                            <p:txEl>
                                              <p:pRg st="0" end="0"/>
                                            </p:txEl>
                                          </p:spTgt>
                                        </p:tgtEl>
                                        <p:attrNameLst>
                                          <p:attrName>style.visibility</p:attrName>
                                        </p:attrNameLst>
                                      </p:cBhvr>
                                      <p:to>
                                        <p:strVal val="visible"/>
                                      </p:to>
                                    </p:set>
                                    <p:anim calcmode="discrete" valueType="clr">
                                      <p:cBhvr override="childStyle">
                                        <p:cTn id="7" dur="80"/>
                                        <p:tgtEl>
                                          <p:spTgt spid="8704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704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8704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87044"/>
                                        </p:tgtEl>
                                        <p:attrNameLst>
                                          <p:attrName>style.visibility</p:attrName>
                                        </p:attrNameLst>
                                      </p:cBhvr>
                                      <p:to>
                                        <p:strVal val="visible"/>
                                      </p:to>
                                    </p:set>
                                    <p:anim calcmode="lin" valueType="num">
                                      <p:cBhvr>
                                        <p:cTn id="14" dur="500" fill="hold"/>
                                        <p:tgtEl>
                                          <p:spTgt spid="87044"/>
                                        </p:tgtEl>
                                        <p:attrNameLst>
                                          <p:attrName>ppt_w</p:attrName>
                                        </p:attrNameLst>
                                      </p:cBhvr>
                                      <p:tavLst>
                                        <p:tav tm="0">
                                          <p:val>
                                            <p:fltVal val="0"/>
                                          </p:val>
                                        </p:tav>
                                        <p:tav tm="100000">
                                          <p:val>
                                            <p:strVal val="#ppt_w"/>
                                          </p:val>
                                        </p:tav>
                                      </p:tavLst>
                                    </p:anim>
                                    <p:anim calcmode="lin" valueType="num">
                                      <p:cBhvr>
                                        <p:cTn id="15" dur="500" fill="hold"/>
                                        <p:tgtEl>
                                          <p:spTgt spid="870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04" name="Rectangle 32"/>
          <p:cNvSpPr>
            <a:spLocks noGrp="1" noChangeArrowheads="1"/>
          </p:cNvSpPr>
          <p:nvPr>
            <p:ph type="title"/>
          </p:nvPr>
        </p:nvSpPr>
        <p:spPr>
          <a:noFill/>
        </p:spPr>
        <p:txBody>
          <a:bodyPr/>
          <a:lstStyle/>
          <a:p>
            <a:pPr eaLnBrk="1" hangingPunct="1"/>
            <a:r>
              <a:rPr lang="en-US" altLang="zh-CN" sz="3600" dirty="0" smtClean="0">
                <a:cs typeface="Calibri" pitchFamily="34" charset="0"/>
              </a:rPr>
              <a:t>Probability of a Derangement</a:t>
            </a:r>
            <a:r>
              <a:rPr lang="en-US" altLang="zh-CN" dirty="0" smtClean="0">
                <a:cs typeface="Calibri" pitchFamily="34" charset="0"/>
              </a:rPr>
              <a:t> </a:t>
            </a:r>
          </a:p>
        </p:txBody>
      </p:sp>
      <p:graphicFrame>
        <p:nvGraphicFramePr>
          <p:cNvPr id="79876" name="Group 4"/>
          <p:cNvGraphicFramePr>
            <a:graphicFrameLocks noGrp="1"/>
          </p:cNvGraphicFramePr>
          <p:nvPr>
            <p:ph idx="1"/>
            <p:extLst>
              <p:ext uri="{D42A27DB-BD31-4B8C-83A1-F6EECF244321}">
                <p14:modId xmlns:p14="http://schemas.microsoft.com/office/powerpoint/2010/main" val="4181606716"/>
              </p:ext>
            </p:extLst>
          </p:nvPr>
        </p:nvGraphicFramePr>
        <p:xfrm>
          <a:off x="152400" y="2209800"/>
          <a:ext cx="8839200" cy="2913063"/>
        </p:xfrm>
        <a:graphic>
          <a:graphicData uri="http://schemas.openxmlformats.org/drawingml/2006/table">
            <a:tbl>
              <a:tblPr/>
              <a:tblGrid>
                <a:gridCol w="1123657"/>
                <a:gridCol w="1304395"/>
                <a:gridCol w="1376011"/>
                <a:gridCol w="1232782"/>
                <a:gridCol w="1302690"/>
                <a:gridCol w="1254948"/>
                <a:gridCol w="1244717"/>
              </a:tblGrid>
              <a:tr h="1308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1" u="none" strike="noStrike" cap="none" normalizeH="0" baseline="0" dirty="0" smtClean="0">
                          <a:ln>
                            <a:noFill/>
                          </a:ln>
                          <a:solidFill>
                            <a:schemeClr val="tx1"/>
                          </a:solidFill>
                          <a:effectLst/>
                          <a:latin typeface="Times New Roman" pitchFamily="18" charset="0"/>
                          <a:ea typeface="宋体" pitchFamily="2" charset="-122"/>
                        </a:rPr>
                        <a:t>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4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D</a:t>
                      </a:r>
                      <a:r>
                        <a:rPr kumimoji="0" lang="en-US" altLang="zh-CN" sz="2800" b="0" i="1" u="none" strike="noStrike" cap="none" normalizeH="0" baseline="-25000" smtClean="0">
                          <a:ln>
                            <a:noFill/>
                          </a:ln>
                          <a:solidFill>
                            <a:schemeClr val="tx1"/>
                          </a:solidFill>
                          <a:effectLst/>
                          <a:latin typeface="Times New Roman" pitchFamily="18" charset="0"/>
                          <a:ea typeface="宋体" pitchFamily="2" charset="-122"/>
                        </a:rPr>
                        <a:t>n </a:t>
                      </a:r>
                      <a:r>
                        <a:rPr kumimoji="0" lang="en-US" altLang="zh-CN" sz="2800" b="0" i="1"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rPr>
                        <a:t>0.5000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0.3333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0.3750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0.3667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Times New Roman" pitchFamily="18" charset="0"/>
                          <a:ea typeface="宋体" pitchFamily="2" charset="-122"/>
                        </a:rPr>
                        <a:t>0.3681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rPr>
                        <a:t>0.3678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9904"/>
                                        </p:tgtEl>
                                        <p:attrNameLst>
                                          <p:attrName>style.visibility</p:attrName>
                                        </p:attrNameLst>
                                      </p:cBhvr>
                                      <p:to>
                                        <p:strVal val="visible"/>
                                      </p:to>
                                    </p:set>
                                    <p:animEffect transition="in" filter="box(in)">
                                      <p:cBhvr>
                                        <p:cTn id="7" dur="500"/>
                                        <p:tgtEl>
                                          <p:spTgt spid="7990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9876"/>
                                        </p:tgtEl>
                                        <p:attrNameLst>
                                          <p:attrName>style.visibility</p:attrName>
                                        </p:attrNameLst>
                                      </p:cBhvr>
                                      <p:to>
                                        <p:strVal val="visible"/>
                                      </p:to>
                                    </p:set>
                                    <p:animEffect transition="in" filter="box(in)">
                                      <p:cBhvr>
                                        <p:cTn id="12"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altLang="zh-CN" dirty="0" smtClean="0">
                <a:cs typeface="Calibri" pitchFamily="34" charset="0"/>
              </a:rPr>
              <a:t>A </a:t>
            </a:r>
            <a:r>
              <a:rPr lang="en-US" altLang="zh-CN" dirty="0">
                <a:cs typeface="Calibri" pitchFamily="34" charset="0"/>
              </a:rPr>
              <a:t>recurrence relation for the sequence {</a:t>
            </a:r>
            <a:r>
              <a:rPr lang="en-US" altLang="zh-CN" i="1" dirty="0">
                <a:cs typeface="Calibri" pitchFamily="34" charset="0"/>
              </a:rPr>
              <a:t>a</a:t>
            </a:r>
            <a:r>
              <a:rPr lang="en-US" altLang="zh-CN" i="1" baseline="-25000" dirty="0">
                <a:cs typeface="Calibri" pitchFamily="34" charset="0"/>
              </a:rPr>
              <a:t>n</a:t>
            </a:r>
            <a:r>
              <a:rPr lang="en-US" altLang="zh-CN" dirty="0">
                <a:cs typeface="Calibri" pitchFamily="34" charset="0"/>
              </a:rPr>
              <a:t>} is an equation that express </a:t>
            </a:r>
            <a:r>
              <a:rPr lang="en-US" altLang="zh-CN" i="1" dirty="0">
                <a:cs typeface="Calibri" pitchFamily="34" charset="0"/>
              </a:rPr>
              <a:t>a</a:t>
            </a:r>
            <a:r>
              <a:rPr lang="en-US" altLang="zh-CN" i="1" baseline="-25000" dirty="0">
                <a:cs typeface="Calibri" pitchFamily="34" charset="0"/>
              </a:rPr>
              <a:t>n  </a:t>
            </a:r>
            <a:r>
              <a:rPr lang="en-US" altLang="zh-CN" dirty="0">
                <a:cs typeface="Calibri" pitchFamily="34" charset="0"/>
              </a:rPr>
              <a:t>in terms of the </a:t>
            </a:r>
            <a:r>
              <a:rPr lang="en-US" altLang="zh-CN" dirty="0" smtClean="0">
                <a:cs typeface="Calibri" pitchFamily="34" charset="0"/>
              </a:rPr>
              <a:t>sequence</a:t>
            </a:r>
          </a:p>
          <a:p>
            <a:r>
              <a:rPr lang="en-US" altLang="zh-CN" dirty="0">
                <a:cs typeface="Calibri" pitchFamily="34" charset="0"/>
              </a:rPr>
              <a:t>A sequence is called a solution of a recurrence relation if its term satisfy the recurrence </a:t>
            </a:r>
            <a:r>
              <a:rPr lang="en-US" altLang="zh-CN" dirty="0" smtClean="0">
                <a:cs typeface="Calibri" pitchFamily="34" charset="0"/>
              </a:rPr>
              <a:t>relation</a:t>
            </a:r>
          </a:p>
          <a:p>
            <a:r>
              <a:rPr lang="en-US" altLang="zh-CN" dirty="0" smtClean="0">
                <a:cs typeface="Calibri" pitchFamily="34" charset="0"/>
              </a:rPr>
              <a:t>Recurrence relations can be used to model many counting problems</a:t>
            </a:r>
            <a:endParaRPr lang="en-US" altLang="zh-CN" dirty="0">
              <a:cs typeface="Calibri" pitchFamily="34" charset="0"/>
            </a:endParaRPr>
          </a:p>
          <a:p>
            <a:endParaRPr lang="en-US" altLang="zh-CN" dirty="0" smtClean="0">
              <a:cs typeface="Calibri" pitchFamily="34" charset="0"/>
            </a:endParaRPr>
          </a:p>
          <a:p>
            <a:endParaRPr lang="en-US" dirty="0"/>
          </a:p>
        </p:txBody>
      </p:sp>
    </p:spTree>
    <p:extLst>
      <p:ext uri="{BB962C8B-B14F-4D97-AF65-F5344CB8AC3E}">
        <p14:creationId xmlns:p14="http://schemas.microsoft.com/office/powerpoint/2010/main" val="41328744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a:t>Characteristic equation is a general purpose and powerful approach to solve recurrence relations</a:t>
            </a:r>
          </a:p>
          <a:p>
            <a:r>
              <a:rPr lang="en-US" dirty="0" smtClean="0"/>
              <a:t>For a linear recurrence relation with constant coefficients, one can define its characteristic equation</a:t>
            </a:r>
          </a:p>
          <a:p>
            <a:r>
              <a:rPr lang="en-US" dirty="0" smtClean="0"/>
              <a:t>The roots of the characteristic equation are called the characteristic roots</a:t>
            </a:r>
          </a:p>
          <a:p>
            <a:r>
              <a:rPr lang="en-US" dirty="0" smtClean="0"/>
              <a:t>For linear non-homogeneous recurrence relation, the general solution is the sum of the solution of the corresponding homogeneous relation and a particular solution</a:t>
            </a:r>
          </a:p>
        </p:txBody>
      </p:sp>
    </p:spTree>
    <p:extLst>
      <p:ext uri="{BB962C8B-B14F-4D97-AF65-F5344CB8AC3E}">
        <p14:creationId xmlns:p14="http://schemas.microsoft.com/office/powerpoint/2010/main" val="31465933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85000" lnSpcReduction="10000"/>
          </a:bodyPr>
          <a:lstStyle/>
          <a:p>
            <a:r>
              <a:rPr lang="en-US" altLang="zh-CN" dirty="0">
                <a:cs typeface="Calibri" pitchFamily="34" charset="0"/>
              </a:rPr>
              <a:t>The generating</a:t>
            </a:r>
            <a:r>
              <a:rPr lang="en-US" altLang="zh-CN" i="1" dirty="0">
                <a:cs typeface="Calibri" pitchFamily="34" charset="0"/>
              </a:rPr>
              <a:t> </a:t>
            </a:r>
            <a:r>
              <a:rPr lang="en-US" altLang="zh-CN" dirty="0">
                <a:cs typeface="Calibri" pitchFamily="34" charset="0"/>
              </a:rPr>
              <a:t>function for the sequence </a:t>
            </a:r>
            <a:r>
              <a:rPr lang="en-US" altLang="zh-CN" i="1" dirty="0">
                <a:cs typeface="Calibri" pitchFamily="34" charset="0"/>
              </a:rPr>
              <a:t>a</a:t>
            </a:r>
            <a:r>
              <a:rPr lang="en-US" altLang="zh-CN" baseline="-25000" dirty="0">
                <a:cs typeface="Calibri" pitchFamily="34" charset="0"/>
              </a:rPr>
              <a:t>0</a:t>
            </a:r>
            <a:r>
              <a:rPr lang="en-US" altLang="zh-CN" dirty="0">
                <a:cs typeface="Calibri" pitchFamily="34" charset="0"/>
              </a:rPr>
              <a:t>,</a:t>
            </a:r>
            <a:r>
              <a:rPr lang="en-US" altLang="zh-CN" i="1" dirty="0">
                <a:cs typeface="Calibri" pitchFamily="34" charset="0"/>
              </a:rPr>
              <a:t> a</a:t>
            </a:r>
            <a:r>
              <a:rPr lang="en-US" altLang="zh-CN" baseline="-25000" dirty="0">
                <a:cs typeface="Calibri" pitchFamily="34" charset="0"/>
              </a:rPr>
              <a:t>1</a:t>
            </a:r>
            <a:r>
              <a:rPr lang="en-US" altLang="zh-CN" dirty="0">
                <a:cs typeface="Calibri" pitchFamily="34" charset="0"/>
              </a:rPr>
              <a:t>,</a:t>
            </a:r>
            <a:r>
              <a:rPr lang="en-US" altLang="zh-CN" i="1" dirty="0">
                <a:cs typeface="Calibri" pitchFamily="34" charset="0"/>
              </a:rPr>
              <a:t> </a:t>
            </a:r>
            <a:r>
              <a:rPr lang="en-US" altLang="zh-CN" dirty="0">
                <a:cs typeface="Calibri" pitchFamily="34" charset="0"/>
              </a:rPr>
              <a:t>…,</a:t>
            </a:r>
            <a:r>
              <a:rPr lang="en-US" altLang="zh-CN" i="1" dirty="0">
                <a:cs typeface="Calibri" pitchFamily="34" charset="0"/>
              </a:rPr>
              <a:t> </a:t>
            </a:r>
            <a:r>
              <a:rPr lang="en-US" altLang="zh-CN" i="1" dirty="0" err="1">
                <a:cs typeface="Calibri" pitchFamily="34" charset="0"/>
              </a:rPr>
              <a:t>a</a:t>
            </a:r>
            <a:r>
              <a:rPr lang="en-US" altLang="zh-CN" i="1" baseline="-25000" dirty="0" err="1">
                <a:cs typeface="Calibri" pitchFamily="34" charset="0"/>
              </a:rPr>
              <a:t>k</a:t>
            </a:r>
            <a:r>
              <a:rPr lang="en-US" altLang="zh-CN" dirty="0">
                <a:cs typeface="Calibri" pitchFamily="34" charset="0"/>
              </a:rPr>
              <a:t>, … of real numbers is the infinite series </a:t>
            </a:r>
            <a:r>
              <a:rPr lang="en-US" altLang="zh-CN" i="1" dirty="0" smtClean="0">
                <a:cs typeface="Calibri" pitchFamily="34" charset="0"/>
              </a:rPr>
              <a:t>G</a:t>
            </a:r>
            <a:r>
              <a:rPr lang="en-US" altLang="zh-CN" dirty="0" smtClean="0">
                <a:cs typeface="Calibri" pitchFamily="34" charset="0"/>
              </a:rPr>
              <a:t>(</a:t>
            </a:r>
            <a:r>
              <a:rPr lang="en-US" altLang="zh-CN" i="1" dirty="0" smtClean="0">
                <a:cs typeface="Calibri" pitchFamily="34" charset="0"/>
              </a:rPr>
              <a:t>x</a:t>
            </a:r>
            <a:r>
              <a:rPr lang="en-US" altLang="zh-CN" dirty="0">
                <a:cs typeface="Calibri" pitchFamily="34" charset="0"/>
              </a:rPr>
              <a:t>)= </a:t>
            </a:r>
            <a:r>
              <a:rPr lang="en-US" altLang="zh-CN" i="1" dirty="0">
                <a:cs typeface="Calibri" pitchFamily="34" charset="0"/>
              </a:rPr>
              <a:t>a</a:t>
            </a:r>
            <a:r>
              <a:rPr lang="en-US" altLang="zh-CN" baseline="-25000" dirty="0">
                <a:cs typeface="Calibri" pitchFamily="34" charset="0"/>
              </a:rPr>
              <a:t>0 </a:t>
            </a:r>
            <a:r>
              <a:rPr lang="en-US" altLang="zh-CN" dirty="0">
                <a:cs typeface="Calibri" pitchFamily="34" charset="0"/>
              </a:rPr>
              <a:t>+</a:t>
            </a:r>
            <a:r>
              <a:rPr lang="en-US" altLang="zh-CN" i="1" dirty="0">
                <a:cs typeface="Calibri" pitchFamily="34" charset="0"/>
              </a:rPr>
              <a:t> a</a:t>
            </a:r>
            <a:r>
              <a:rPr lang="en-US" altLang="zh-CN" baseline="-25000" dirty="0">
                <a:cs typeface="Calibri" pitchFamily="34" charset="0"/>
              </a:rPr>
              <a:t>1 </a:t>
            </a:r>
            <a:r>
              <a:rPr lang="en-US" altLang="zh-CN" i="1" dirty="0">
                <a:cs typeface="Calibri" pitchFamily="34" charset="0"/>
              </a:rPr>
              <a:t>x</a:t>
            </a:r>
            <a:r>
              <a:rPr lang="en-US" altLang="zh-CN" dirty="0">
                <a:cs typeface="Calibri" pitchFamily="34" charset="0"/>
              </a:rPr>
              <a:t>+</a:t>
            </a:r>
            <a:r>
              <a:rPr lang="en-US" altLang="zh-CN" i="1" dirty="0">
                <a:cs typeface="Calibri" pitchFamily="34" charset="0"/>
              </a:rPr>
              <a:t> </a:t>
            </a:r>
            <a:r>
              <a:rPr lang="en-US" altLang="zh-CN" dirty="0">
                <a:cs typeface="Calibri" pitchFamily="34" charset="0"/>
              </a:rPr>
              <a:t>…+</a:t>
            </a:r>
            <a:r>
              <a:rPr lang="en-US" altLang="zh-CN" i="1" dirty="0" err="1">
                <a:cs typeface="Calibri" pitchFamily="34" charset="0"/>
              </a:rPr>
              <a:t>a</a:t>
            </a:r>
            <a:r>
              <a:rPr lang="en-US" altLang="zh-CN" i="1" baseline="-25000" dirty="0" err="1">
                <a:cs typeface="Calibri" pitchFamily="34" charset="0"/>
              </a:rPr>
              <a:t>k</a:t>
            </a:r>
            <a:r>
              <a:rPr lang="en-US" altLang="zh-CN" i="1" baseline="-25000" dirty="0">
                <a:cs typeface="Calibri" pitchFamily="34" charset="0"/>
              </a:rPr>
              <a:t> </a:t>
            </a:r>
            <a:r>
              <a:rPr lang="en-US" altLang="zh-CN" i="1" dirty="0" err="1">
                <a:cs typeface="Calibri" pitchFamily="34" charset="0"/>
              </a:rPr>
              <a:t>x</a:t>
            </a:r>
            <a:r>
              <a:rPr lang="en-US" altLang="zh-CN" i="1" baseline="30000" dirty="0" err="1">
                <a:cs typeface="Calibri" pitchFamily="34" charset="0"/>
              </a:rPr>
              <a:t>k</a:t>
            </a:r>
            <a:r>
              <a:rPr lang="en-US" altLang="zh-CN" dirty="0" smtClean="0">
                <a:cs typeface="Calibri" pitchFamily="34" charset="0"/>
              </a:rPr>
              <a:t>+…</a:t>
            </a:r>
            <a:endParaRPr lang="en-US" altLang="zh-CN" dirty="0">
              <a:cs typeface="Calibri" pitchFamily="34" charset="0"/>
            </a:endParaRPr>
          </a:p>
          <a:p>
            <a:r>
              <a:rPr lang="en-US" dirty="0" smtClean="0"/>
              <a:t>Generating functions can be used to solve counting problems and recurrence relations</a:t>
            </a:r>
          </a:p>
          <a:p>
            <a:r>
              <a:rPr lang="en-US" dirty="0" err="1" smtClean="0"/>
              <a:t>Generalised</a:t>
            </a:r>
            <a:r>
              <a:rPr lang="en-US" dirty="0" smtClean="0"/>
              <a:t> Inclusion-Exclusion extends Inclusion-Exclusion Principle to </a:t>
            </a:r>
            <a:r>
              <a:rPr lang="en-US" i="1" dirty="0" smtClean="0"/>
              <a:t>n </a:t>
            </a:r>
            <a:r>
              <a:rPr lang="en-US" dirty="0" smtClean="0"/>
              <a:t>subsets of a set, </a:t>
            </a:r>
            <a:r>
              <a:rPr lang="en-US" i="1" dirty="0" smtClean="0"/>
              <a:t>n </a:t>
            </a:r>
            <a:r>
              <a:rPr lang="en-US" dirty="0" smtClean="0"/>
              <a:t>&gt; 2</a:t>
            </a:r>
          </a:p>
          <a:p>
            <a:r>
              <a:rPr lang="en-US" dirty="0" err="1" smtClean="0"/>
              <a:t>Generalised</a:t>
            </a:r>
            <a:r>
              <a:rPr lang="en-US" dirty="0" smtClean="0"/>
              <a:t> Inclusion-Exclusion principle can be used in counting problems with constraints</a:t>
            </a:r>
          </a:p>
          <a:p>
            <a:r>
              <a:rPr lang="en-US" dirty="0"/>
              <a:t>A derangement is a permutation of objects that no object in its original </a:t>
            </a:r>
            <a:r>
              <a:rPr lang="en-US" dirty="0" smtClean="0"/>
              <a:t>position</a:t>
            </a:r>
            <a:endParaRPr lang="en-US" dirty="0"/>
          </a:p>
        </p:txBody>
      </p:sp>
    </p:spTree>
    <p:extLst>
      <p:ext uri="{BB962C8B-B14F-4D97-AF65-F5344CB8AC3E}">
        <p14:creationId xmlns:p14="http://schemas.microsoft.com/office/powerpoint/2010/main" val="267239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Recurrence Relations</a:t>
            </a:r>
            <a:endParaRPr lang="en-US" dirty="0"/>
          </a:p>
        </p:txBody>
      </p:sp>
      <p:sp>
        <p:nvSpPr>
          <p:cNvPr id="5123" name="Rectangle 3"/>
          <p:cNvSpPr>
            <a:spLocks noGrp="1" noChangeArrowheads="1"/>
          </p:cNvSpPr>
          <p:nvPr>
            <p:ph idx="1"/>
          </p:nvPr>
        </p:nvSpPr>
        <p:spPr/>
        <p:txBody>
          <a:bodyPr>
            <a:normAutofit fontScale="92500" lnSpcReduction="20000"/>
          </a:bodyPr>
          <a:lstStyle/>
          <a:p>
            <a:pPr eaLnBrk="1" hangingPunct="1"/>
            <a:r>
              <a:rPr lang="en-US" altLang="zh-CN" b="1" dirty="0" smtClean="0">
                <a:cs typeface="Calibri" pitchFamily="34" charset="0"/>
              </a:rPr>
              <a:t>Example1</a:t>
            </a:r>
            <a:r>
              <a:rPr lang="en-US" altLang="zh-CN" dirty="0" smtClean="0">
                <a:cs typeface="Calibri" pitchFamily="34" charset="0"/>
              </a:rPr>
              <a:t>: Let {</a:t>
            </a:r>
            <a:r>
              <a:rPr lang="en-US" altLang="zh-CN" i="1" dirty="0" smtClean="0">
                <a:cs typeface="Calibri" pitchFamily="34" charset="0"/>
              </a:rPr>
              <a:t>a</a:t>
            </a:r>
            <a:r>
              <a:rPr lang="en-US" altLang="zh-CN" i="1" baseline="-25000" dirty="0" smtClean="0">
                <a:cs typeface="Calibri" pitchFamily="34" charset="0"/>
              </a:rPr>
              <a:t>n</a:t>
            </a:r>
            <a:r>
              <a:rPr lang="en-US" altLang="zh-CN" dirty="0" smtClean="0">
                <a:cs typeface="Calibri" pitchFamily="34" charset="0"/>
              </a:rPr>
              <a:t>} be a sequence that satisfies the recurrence relation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 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 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for n=2,3,4,… and suppose that </a:t>
            </a:r>
            <a:r>
              <a:rPr lang="en-US" altLang="zh-CN" i="1" dirty="0" smtClean="0">
                <a:cs typeface="Calibri" pitchFamily="34" charset="0"/>
              </a:rPr>
              <a:t>a</a:t>
            </a:r>
            <a:r>
              <a:rPr lang="en-US" altLang="zh-CN" baseline="-25000" dirty="0" smtClean="0">
                <a:cs typeface="Calibri" pitchFamily="34" charset="0"/>
              </a:rPr>
              <a:t>0</a:t>
            </a:r>
            <a:r>
              <a:rPr lang="en-US" altLang="zh-CN" dirty="0" smtClean="0">
                <a:cs typeface="Calibri" pitchFamily="34" charset="0"/>
              </a:rPr>
              <a:t>=3 and </a:t>
            </a:r>
            <a:r>
              <a:rPr lang="en-US" altLang="zh-CN" i="1" dirty="0" smtClean="0">
                <a:cs typeface="Calibri" pitchFamily="34" charset="0"/>
              </a:rPr>
              <a:t>a</a:t>
            </a:r>
            <a:r>
              <a:rPr lang="en-US" altLang="zh-CN" baseline="-25000" dirty="0" smtClean="0">
                <a:cs typeface="Calibri" pitchFamily="34" charset="0"/>
              </a:rPr>
              <a:t>1</a:t>
            </a:r>
            <a:r>
              <a:rPr lang="en-US" altLang="zh-CN" dirty="0" smtClean="0">
                <a:cs typeface="Calibri" pitchFamily="34" charset="0"/>
              </a:rPr>
              <a:t>=5. what are </a:t>
            </a:r>
            <a:r>
              <a:rPr lang="en-US" altLang="zh-CN" i="1" dirty="0" smtClean="0">
                <a:cs typeface="Calibri" pitchFamily="34" charset="0"/>
              </a:rPr>
              <a:t>a</a:t>
            </a:r>
            <a:r>
              <a:rPr lang="en-US" altLang="zh-CN" baseline="-25000" dirty="0" smtClean="0">
                <a:cs typeface="Calibri" pitchFamily="34" charset="0"/>
              </a:rPr>
              <a:t>2</a:t>
            </a:r>
            <a:r>
              <a:rPr lang="en-US" altLang="zh-CN" i="1" baseline="-25000" dirty="0" smtClean="0">
                <a:cs typeface="Calibri" pitchFamily="34" charset="0"/>
              </a:rPr>
              <a:t>  </a:t>
            </a:r>
            <a:r>
              <a:rPr lang="en-US" altLang="zh-CN" dirty="0" smtClean="0">
                <a:cs typeface="Calibri" pitchFamily="34" charset="0"/>
              </a:rPr>
              <a:t>and </a:t>
            </a:r>
            <a:r>
              <a:rPr lang="en-US" altLang="zh-CN" i="1" dirty="0" smtClean="0">
                <a:cs typeface="Calibri" pitchFamily="34" charset="0"/>
              </a:rPr>
              <a:t>a</a:t>
            </a:r>
            <a:r>
              <a:rPr lang="en-US" altLang="zh-CN" baseline="-25000" dirty="0" smtClean="0">
                <a:cs typeface="Calibri" pitchFamily="34" charset="0"/>
              </a:rPr>
              <a:t>3</a:t>
            </a:r>
            <a:r>
              <a:rPr lang="en-US" altLang="zh-CN" dirty="0" smtClean="0">
                <a:cs typeface="Calibri" pitchFamily="34" charset="0"/>
              </a:rPr>
              <a:t>?</a:t>
            </a:r>
          </a:p>
          <a:p>
            <a:pPr eaLnBrk="1" hangingPunct="1"/>
            <a:r>
              <a:rPr lang="en-US" altLang="zh-CN" b="1" dirty="0" smtClean="0">
                <a:cs typeface="Calibri" pitchFamily="34" charset="0"/>
              </a:rPr>
              <a:t>Example2</a:t>
            </a:r>
            <a:r>
              <a:rPr lang="en-US" altLang="zh-CN" dirty="0" smtClean="0">
                <a:cs typeface="Calibri" pitchFamily="34" charset="0"/>
              </a:rPr>
              <a:t>: Determine whether the sequence {</a:t>
            </a:r>
            <a:r>
              <a:rPr lang="en-US" altLang="zh-CN" i="1" dirty="0" smtClean="0">
                <a:cs typeface="Calibri" pitchFamily="34" charset="0"/>
              </a:rPr>
              <a:t>a</a:t>
            </a:r>
            <a:r>
              <a:rPr lang="en-US" altLang="zh-CN" i="1" baseline="-25000" dirty="0" smtClean="0">
                <a:cs typeface="Calibri" pitchFamily="34" charset="0"/>
              </a:rPr>
              <a:t>n</a:t>
            </a:r>
            <a:r>
              <a:rPr lang="en-US" altLang="zh-CN" dirty="0" smtClean="0">
                <a:cs typeface="Calibri" pitchFamily="34" charset="0"/>
              </a:rPr>
              <a:t>} is a solution of the recurrence relation </a:t>
            </a:r>
          </a:p>
          <a:p>
            <a:pPr eaLnBrk="1" hangingPunct="1">
              <a:buFontTx/>
              <a:buNone/>
            </a:pPr>
            <a:r>
              <a:rPr lang="en-US" altLang="zh-CN" i="1" dirty="0" smtClean="0">
                <a:cs typeface="Calibri" pitchFamily="34" charset="0"/>
              </a:rPr>
              <a:t>   		a</a:t>
            </a:r>
            <a:r>
              <a:rPr lang="en-US" altLang="zh-CN" i="1" baseline="-25000" dirty="0" smtClean="0">
                <a:cs typeface="Calibri" pitchFamily="34" charset="0"/>
              </a:rPr>
              <a:t>n</a:t>
            </a:r>
            <a:r>
              <a:rPr lang="en-US" altLang="zh-CN" i="1" dirty="0" smtClean="0">
                <a:cs typeface="Calibri" pitchFamily="34" charset="0"/>
              </a:rPr>
              <a:t>= </a:t>
            </a:r>
            <a:r>
              <a:rPr lang="en-US" altLang="zh-CN" dirty="0" smtClean="0">
                <a:cs typeface="Calibri" pitchFamily="34" charset="0"/>
              </a:rPr>
              <a:t>2</a:t>
            </a:r>
            <a:r>
              <a:rPr lang="en-US" altLang="zh-CN" i="1" dirty="0" smtClean="0">
                <a:cs typeface="Calibri" pitchFamily="34" charset="0"/>
              </a:rPr>
              <a:t>a</a:t>
            </a:r>
            <a:r>
              <a:rPr lang="en-US" altLang="zh-CN" i="1" baseline="-25000" dirty="0" smtClean="0">
                <a:cs typeface="Calibri" pitchFamily="34" charset="0"/>
              </a:rPr>
              <a:t>n-</a:t>
            </a:r>
            <a:r>
              <a:rPr lang="en-US" altLang="zh-CN" baseline="-25000" dirty="0" smtClean="0">
                <a:cs typeface="Calibri" pitchFamily="34" charset="0"/>
              </a:rPr>
              <a:t>1</a:t>
            </a:r>
            <a:r>
              <a:rPr lang="en-US" altLang="zh-CN" i="1" dirty="0" smtClean="0">
                <a:cs typeface="Calibri" pitchFamily="34" charset="0"/>
              </a:rPr>
              <a:t>- a</a:t>
            </a:r>
            <a:r>
              <a:rPr lang="en-US" altLang="zh-CN" i="1" baseline="-25000" dirty="0" smtClean="0">
                <a:cs typeface="Calibri" pitchFamily="34" charset="0"/>
              </a:rPr>
              <a:t>n-</a:t>
            </a:r>
            <a:r>
              <a:rPr lang="en-US" altLang="zh-CN" baseline="-25000" dirty="0" smtClean="0">
                <a:cs typeface="Calibri" pitchFamily="34" charset="0"/>
              </a:rPr>
              <a:t>2</a:t>
            </a:r>
            <a:r>
              <a:rPr lang="en-US" altLang="zh-CN" dirty="0" smtClean="0">
                <a:cs typeface="Calibri" pitchFamily="34" charset="0"/>
              </a:rPr>
              <a:t> for n = 2,3,4,….</a:t>
            </a:r>
          </a:p>
          <a:p>
            <a:pPr eaLnBrk="1" hangingPunct="1">
              <a:buFontTx/>
              <a:buNone/>
            </a:pPr>
            <a:r>
              <a:rPr lang="en-US" altLang="zh-CN" dirty="0" smtClean="0">
                <a:cs typeface="Calibri" pitchFamily="34" charset="0"/>
              </a:rPr>
              <a:t>  (1)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 3n</a:t>
            </a:r>
          </a:p>
          <a:p>
            <a:pPr eaLnBrk="1" hangingPunct="1">
              <a:buFontTx/>
              <a:buNone/>
            </a:pPr>
            <a:r>
              <a:rPr lang="en-US" altLang="zh-CN" dirty="0" smtClean="0">
                <a:cs typeface="Calibri" pitchFamily="34" charset="0"/>
              </a:rPr>
              <a:t>  (2)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 2</a:t>
            </a:r>
            <a:r>
              <a:rPr lang="en-US" altLang="zh-CN" i="1" baseline="30000" dirty="0" smtClean="0">
                <a:cs typeface="Calibri" pitchFamily="34" charset="0"/>
              </a:rPr>
              <a:t>n</a:t>
            </a:r>
          </a:p>
          <a:p>
            <a:pPr eaLnBrk="1" hangingPunct="1">
              <a:buFontTx/>
              <a:buNone/>
            </a:pPr>
            <a:r>
              <a:rPr lang="en-US" altLang="zh-CN" dirty="0" smtClean="0">
                <a:cs typeface="Calibri" pitchFamily="34" charset="0"/>
              </a:rPr>
              <a:t>  (3) </a:t>
            </a:r>
            <a:r>
              <a:rPr lang="en-US" altLang="zh-CN" i="1" dirty="0" smtClean="0">
                <a:cs typeface="Calibri" pitchFamily="34" charset="0"/>
              </a:rPr>
              <a:t>a</a:t>
            </a:r>
            <a:r>
              <a:rPr lang="en-US" altLang="zh-CN" i="1" baseline="-25000" dirty="0" smtClean="0">
                <a:cs typeface="Calibri" pitchFamily="34" charset="0"/>
              </a:rPr>
              <a:t>n</a:t>
            </a:r>
            <a:r>
              <a:rPr lang="en-US" altLang="zh-CN" i="1" dirty="0" smtClean="0">
                <a:cs typeface="Calibri" pitchFamily="34" charset="0"/>
              </a:rPr>
              <a:t>= 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right)">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wipe(right)">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wipe(right)">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wipe(right)">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wipe(right)">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wipe(right)">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8313" y="228600"/>
            <a:ext cx="8229600" cy="1143000"/>
          </a:xfrm>
        </p:spPr>
        <p:txBody>
          <a:bodyPr/>
          <a:lstStyle/>
          <a:p>
            <a:pPr eaLnBrk="1" hangingPunct="1"/>
            <a:r>
              <a:rPr lang="en-US" altLang="zh-CN" dirty="0" smtClean="0">
                <a:cs typeface="Calibri" pitchFamily="34" charset="0"/>
              </a:rPr>
              <a:t>Modeling with Recurrence Relations</a:t>
            </a:r>
          </a:p>
        </p:txBody>
      </p:sp>
      <p:sp>
        <p:nvSpPr>
          <p:cNvPr id="6147" name="Rectangle 3"/>
          <p:cNvSpPr>
            <a:spLocks noGrp="1" noChangeArrowheads="1"/>
          </p:cNvSpPr>
          <p:nvPr>
            <p:ph idx="1"/>
          </p:nvPr>
        </p:nvSpPr>
        <p:spPr>
          <a:xfrm>
            <a:off x="0" y="1125538"/>
            <a:ext cx="9144000" cy="5000625"/>
          </a:xfrm>
        </p:spPr>
        <p:txBody>
          <a:bodyPr/>
          <a:lstStyle/>
          <a:p>
            <a:pPr eaLnBrk="1" hangingPunct="1"/>
            <a:r>
              <a:rPr lang="en-US" altLang="zh-CN" b="1" dirty="0" smtClean="0">
                <a:cs typeface="Calibri" pitchFamily="34" charset="0"/>
              </a:rPr>
              <a:t>Example3</a:t>
            </a:r>
            <a:r>
              <a:rPr lang="en-US" altLang="zh-CN" dirty="0" smtClean="0">
                <a:cs typeface="Calibri" pitchFamily="34" charset="0"/>
              </a:rPr>
              <a:t>: </a:t>
            </a:r>
            <a:r>
              <a:rPr lang="en-US" altLang="zh-CN" b="1" dirty="0" smtClean="0">
                <a:cs typeface="Calibri" pitchFamily="34" charset="0"/>
              </a:rPr>
              <a:t>Compound Interest</a:t>
            </a:r>
          </a:p>
          <a:p>
            <a:pPr eaLnBrk="1" hangingPunct="1">
              <a:buFontTx/>
              <a:buNone/>
            </a:pPr>
            <a:r>
              <a:rPr lang="en-US" altLang="zh-CN" dirty="0" smtClean="0">
                <a:cs typeface="Calibri" pitchFamily="34" charset="0"/>
              </a:rPr>
              <a:t>    Suppose that a person depots Rs 10000 in a saving account at a bank yielding 11% per year with interest compound annually. How much will be in the account after 30 years?</a:t>
            </a:r>
          </a:p>
          <a:p>
            <a:pPr eaLnBrk="1" hangingPunct="1"/>
            <a:r>
              <a:rPr lang="en-US" altLang="zh-CN" b="1" dirty="0" smtClean="0">
                <a:cs typeface="Calibri" pitchFamily="34" charset="0"/>
              </a:rPr>
              <a:t>Solution</a:t>
            </a:r>
            <a:r>
              <a:rPr lang="en-US" altLang="zh-CN" dirty="0" smtClean="0">
                <a:cs typeface="Calibri" pitchFamily="34" charset="0"/>
              </a:rPr>
              <a:t>: </a:t>
            </a:r>
            <a:r>
              <a:rPr lang="en-US" altLang="zh-CN" i="1" dirty="0" err="1" smtClean="0">
                <a:cs typeface="Calibri" pitchFamily="34" charset="0"/>
              </a:rPr>
              <a:t>P</a:t>
            </a:r>
            <a:r>
              <a:rPr lang="en-US" altLang="zh-CN" i="1" baseline="-25000" dirty="0" err="1" smtClean="0">
                <a:cs typeface="Calibri" pitchFamily="34" charset="0"/>
              </a:rPr>
              <a:t>n</a:t>
            </a:r>
            <a:r>
              <a:rPr lang="en-US" altLang="zh-CN" dirty="0" smtClean="0">
                <a:cs typeface="Calibri" pitchFamily="34" charset="0"/>
              </a:rPr>
              <a:t>=</a:t>
            </a:r>
            <a:r>
              <a:rPr lang="en-US" altLang="zh-CN" i="1" dirty="0" smtClean="0">
                <a:cs typeface="Calibri" pitchFamily="34" charset="0"/>
              </a:rPr>
              <a:t>P</a:t>
            </a:r>
            <a:r>
              <a:rPr lang="en-US" altLang="zh-CN" i="1" baseline="-25000" dirty="0" smtClean="0">
                <a:cs typeface="Calibri" pitchFamily="34" charset="0"/>
              </a:rPr>
              <a:t>n-</a:t>
            </a:r>
            <a:r>
              <a:rPr lang="en-US" altLang="zh-CN" baseline="-25000" dirty="0" smtClean="0">
                <a:cs typeface="Calibri" pitchFamily="34" charset="0"/>
              </a:rPr>
              <a:t>1</a:t>
            </a:r>
            <a:r>
              <a:rPr lang="en-US" altLang="zh-CN" dirty="0" smtClean="0">
                <a:cs typeface="Calibri" pitchFamily="34" charset="0"/>
              </a:rPr>
              <a:t>+0.11</a:t>
            </a:r>
            <a:r>
              <a:rPr lang="en-US" altLang="zh-CN" i="1" dirty="0" smtClean="0">
                <a:cs typeface="Calibri" pitchFamily="34" charset="0"/>
              </a:rPr>
              <a:t>P</a:t>
            </a:r>
            <a:r>
              <a:rPr lang="en-US" altLang="zh-CN" i="1" baseline="-25000" dirty="0" smtClean="0">
                <a:cs typeface="Calibri" pitchFamily="34" charset="0"/>
              </a:rPr>
              <a:t>n-</a:t>
            </a:r>
            <a:r>
              <a:rPr lang="en-US" altLang="zh-CN" baseline="-25000" dirty="0" smtClean="0">
                <a:cs typeface="Calibri" pitchFamily="34" charset="0"/>
              </a:rPr>
              <a:t>1</a:t>
            </a:r>
            <a:r>
              <a:rPr lang="en-US" altLang="zh-CN" dirty="0" smtClean="0">
                <a:cs typeface="Calibri" pitchFamily="34" charset="0"/>
              </a:rPr>
              <a:t>=1.11</a:t>
            </a:r>
            <a:r>
              <a:rPr lang="en-US" altLang="zh-CN" i="1" dirty="0" smtClean="0">
                <a:cs typeface="Calibri" pitchFamily="34" charset="0"/>
              </a:rPr>
              <a:t>P</a:t>
            </a:r>
            <a:r>
              <a:rPr lang="en-US" altLang="zh-CN" i="1" baseline="-25000" dirty="0" smtClean="0">
                <a:cs typeface="Calibri" pitchFamily="34" charset="0"/>
              </a:rPr>
              <a:t>n-</a:t>
            </a:r>
            <a:r>
              <a:rPr lang="en-US" altLang="zh-CN" baseline="-25000" dirty="0" smtClean="0">
                <a:cs typeface="Calibri" pitchFamily="34" charset="0"/>
              </a:rPr>
              <a:t>1</a:t>
            </a:r>
          </a:p>
          <a:p>
            <a:pPr eaLnBrk="1" hangingPunct="1">
              <a:buFontTx/>
              <a:buNone/>
            </a:pPr>
            <a:r>
              <a:rPr lang="en-US" altLang="zh-CN" dirty="0" smtClean="0">
                <a:cs typeface="Calibri" pitchFamily="34" charset="0"/>
              </a:rPr>
              <a:t>   Using</a:t>
            </a:r>
            <a:r>
              <a:rPr lang="en-US" altLang="zh-CN" baseline="-25000" dirty="0" smtClean="0">
                <a:cs typeface="Calibri" pitchFamily="34" charset="0"/>
              </a:rPr>
              <a:t>  </a:t>
            </a:r>
            <a:r>
              <a:rPr lang="en-US" altLang="zh-CN" dirty="0" smtClean="0">
                <a:cs typeface="Calibri" pitchFamily="34" charset="0"/>
              </a:rPr>
              <a:t>a iterative approach to find a formula </a:t>
            </a:r>
            <a:r>
              <a:rPr lang="en-US" altLang="zh-CN" i="1" dirty="0" err="1" smtClean="0">
                <a:cs typeface="Calibri" pitchFamily="34" charset="0"/>
              </a:rPr>
              <a:t>P</a:t>
            </a:r>
            <a:r>
              <a:rPr lang="en-US" altLang="zh-CN" i="1" baseline="-25000" dirty="0" err="1" smtClean="0">
                <a:cs typeface="Calibri" pitchFamily="34" charset="0"/>
              </a:rPr>
              <a:t>n</a:t>
            </a:r>
            <a:r>
              <a:rPr lang="en-US" altLang="zh-CN" i="1" dirty="0" smtClean="0">
                <a:cs typeface="Calibri" pitchFamily="34" charset="0"/>
              </a:rPr>
              <a:t> .</a:t>
            </a:r>
          </a:p>
          <a:p>
            <a:pPr eaLnBrk="1" hangingPunct="1">
              <a:buFontTx/>
              <a:buNone/>
            </a:pPr>
            <a:r>
              <a:rPr lang="en-US" altLang="zh-CN" i="1" dirty="0" smtClean="0">
                <a:cs typeface="Calibri" pitchFamily="34" charset="0"/>
              </a:rPr>
              <a:t>   </a:t>
            </a:r>
            <a:r>
              <a:rPr lang="en-US" altLang="zh-CN" i="1" dirty="0" err="1" smtClean="0">
                <a:cs typeface="Calibri" pitchFamily="34" charset="0"/>
              </a:rPr>
              <a:t>P</a:t>
            </a:r>
            <a:r>
              <a:rPr lang="en-US" altLang="zh-CN" i="1" baseline="-25000" dirty="0" err="1" smtClean="0">
                <a:cs typeface="Calibri" pitchFamily="34" charset="0"/>
              </a:rPr>
              <a:t>n</a:t>
            </a:r>
            <a:r>
              <a:rPr lang="en-US" altLang="zh-CN" dirty="0" smtClean="0">
                <a:cs typeface="Calibri" pitchFamily="34" charset="0"/>
              </a:rPr>
              <a:t>=(1.11)</a:t>
            </a:r>
            <a:r>
              <a:rPr lang="en-US" altLang="zh-CN" i="1" baseline="30000" dirty="0" smtClean="0">
                <a:cs typeface="Calibri" pitchFamily="34" charset="0"/>
              </a:rPr>
              <a:t>n</a:t>
            </a:r>
            <a:r>
              <a:rPr lang="en-US" altLang="zh-CN" i="1" dirty="0" smtClean="0">
                <a:cs typeface="Calibri" pitchFamily="34" charset="0"/>
              </a:rPr>
              <a:t>P</a:t>
            </a:r>
            <a:r>
              <a:rPr lang="en-US" altLang="zh-CN" i="1" baseline="-25000" dirty="0" smtClean="0">
                <a:cs typeface="Calibri" pitchFamily="34" charset="0"/>
              </a:rPr>
              <a:t>0</a:t>
            </a:r>
            <a:r>
              <a:rPr lang="en-US" altLang="zh-CN" i="1" dirty="0" smtClean="0">
                <a:cs typeface="Calibri" pitchFamily="34" charset="0"/>
              </a:rPr>
              <a:t>= </a:t>
            </a:r>
            <a:r>
              <a:rPr lang="en-US" altLang="zh-CN" dirty="0" smtClean="0">
                <a:cs typeface="Calibri" pitchFamily="34" charset="0"/>
              </a:rPr>
              <a:t>(1.11)</a:t>
            </a:r>
            <a:r>
              <a:rPr lang="en-US" altLang="zh-CN" baseline="30000" dirty="0" smtClean="0">
                <a:cs typeface="Calibri" pitchFamily="34" charset="0"/>
              </a:rPr>
              <a:t>30</a:t>
            </a:r>
            <a:r>
              <a:rPr lang="en-US" altLang="zh-CN" dirty="0" smtClean="0">
                <a:cs typeface="Calibri" pitchFamily="34" charset="0"/>
              </a:rPr>
              <a:t>10000=Rs 228922.97</a:t>
            </a:r>
            <a:endParaRPr lang="en-US" altLang="zh-CN" baseline="-25000" dirty="0" smtClean="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47">
                                            <p:txEl>
                                              <p:pRg st="0" end="0"/>
                                            </p:txEl>
                                          </p:spTgt>
                                        </p:tgtEl>
                                        <p:attrNameLst>
                                          <p:attrName>style.visibility</p:attrName>
                                        </p:attrNameLst>
                                      </p:cBhvr>
                                      <p:to>
                                        <p:strVal val="visible"/>
                                      </p:to>
                                    </p:set>
                                    <p:animEffect transition="in" filter="checkerboard(across)">
                                      <p:cBhvr>
                                        <p:cTn id="12" dur="500"/>
                                        <p:tgtEl>
                                          <p:spTgt spid="61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147">
                                            <p:txEl>
                                              <p:pRg st="1" end="1"/>
                                            </p:txEl>
                                          </p:spTgt>
                                        </p:tgtEl>
                                        <p:attrNameLst>
                                          <p:attrName>style.visibility</p:attrName>
                                        </p:attrNameLst>
                                      </p:cBhvr>
                                      <p:to>
                                        <p:strVal val="visible"/>
                                      </p:to>
                                    </p:set>
                                    <p:animEffect transition="in" filter="checkerboard(across)">
                                      <p:cBhvr>
                                        <p:cTn id="17" dur="500"/>
                                        <p:tgtEl>
                                          <p:spTgt spid="61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147">
                                            <p:txEl>
                                              <p:pRg st="2" end="2"/>
                                            </p:txEl>
                                          </p:spTgt>
                                        </p:tgtEl>
                                        <p:attrNameLst>
                                          <p:attrName>style.visibility</p:attrName>
                                        </p:attrNameLst>
                                      </p:cBhvr>
                                      <p:to>
                                        <p:strVal val="visible"/>
                                      </p:to>
                                    </p:set>
                                    <p:animEffect transition="in" filter="checkerboard(across)">
                                      <p:cBhvr>
                                        <p:cTn id="22" dur="500"/>
                                        <p:tgtEl>
                                          <p:spTgt spid="614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147">
                                            <p:txEl>
                                              <p:pRg st="3" end="3"/>
                                            </p:txEl>
                                          </p:spTgt>
                                        </p:tgtEl>
                                        <p:attrNameLst>
                                          <p:attrName>style.visibility</p:attrName>
                                        </p:attrNameLst>
                                      </p:cBhvr>
                                      <p:to>
                                        <p:strVal val="visible"/>
                                      </p:to>
                                    </p:set>
                                    <p:animEffect transition="in" filter="checkerboard(across)">
                                      <p:cBhvr>
                                        <p:cTn id="27" dur="500"/>
                                        <p:tgtEl>
                                          <p:spTgt spid="614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147">
                                            <p:txEl>
                                              <p:pRg st="4" end="4"/>
                                            </p:txEl>
                                          </p:spTgt>
                                        </p:tgtEl>
                                        <p:attrNameLst>
                                          <p:attrName>style.visibility</p:attrName>
                                        </p:attrNameLst>
                                      </p:cBhvr>
                                      <p:to>
                                        <p:strVal val="visible"/>
                                      </p:to>
                                    </p:set>
                                    <p:animEffect transition="in" filter="checkerboard(across)">
                                      <p:cBhvr>
                                        <p:cTn id="32"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cs typeface="Calibri" pitchFamily="34" charset="0"/>
              </a:rPr>
              <a:t>Modeling with Recurrence Relations</a:t>
            </a:r>
            <a:endParaRPr lang="en-US" dirty="0"/>
          </a:p>
        </p:txBody>
      </p:sp>
      <p:sp>
        <p:nvSpPr>
          <p:cNvPr id="7171" name="Rectangle 3"/>
          <p:cNvSpPr>
            <a:spLocks noGrp="1" noChangeArrowheads="1"/>
          </p:cNvSpPr>
          <p:nvPr>
            <p:ph idx="1"/>
          </p:nvPr>
        </p:nvSpPr>
        <p:spPr/>
        <p:txBody>
          <a:bodyPr>
            <a:normAutofit fontScale="92500" lnSpcReduction="10000"/>
          </a:bodyPr>
          <a:lstStyle/>
          <a:p>
            <a:pPr eaLnBrk="1" hangingPunct="1"/>
            <a:r>
              <a:rPr lang="en-US" altLang="zh-CN" b="1" dirty="0" smtClean="0">
                <a:cs typeface="Calibri" pitchFamily="34" charset="0"/>
              </a:rPr>
              <a:t>Example4</a:t>
            </a:r>
            <a:r>
              <a:rPr lang="en-US" altLang="zh-CN" dirty="0" smtClean="0">
                <a:cs typeface="Calibri" pitchFamily="34" charset="0"/>
              </a:rPr>
              <a:t>: </a:t>
            </a:r>
            <a:r>
              <a:rPr lang="en-US" altLang="zh-CN" b="1" dirty="0" smtClean="0">
                <a:cs typeface="Calibri" pitchFamily="34" charset="0"/>
              </a:rPr>
              <a:t>Rabbits and the Fibonacci Numbers</a:t>
            </a:r>
          </a:p>
          <a:p>
            <a:pPr eaLnBrk="1" hangingPunct="1">
              <a:buFontTx/>
              <a:buNone/>
            </a:pPr>
            <a:r>
              <a:rPr lang="en-US" altLang="zh-CN" dirty="0" smtClean="0">
                <a:cs typeface="Calibri" pitchFamily="34" charset="0"/>
              </a:rPr>
              <a:t>   	A young pair of rabbits (one of each sex) is placed on an island. A pair of rabbits does not breed until they are 2 months old. After they are 2 months old, each pair of rabbits produces another pair each month. Find a recurrence relation for the number of pairs of rabbits on the island after </a:t>
            </a:r>
            <a:r>
              <a:rPr lang="en-US" altLang="zh-CN" i="1" dirty="0" smtClean="0">
                <a:cs typeface="Calibri" pitchFamily="34" charset="0"/>
              </a:rPr>
              <a:t>n</a:t>
            </a:r>
            <a:r>
              <a:rPr lang="en-US" altLang="zh-CN" dirty="0" smtClean="0">
                <a:cs typeface="Calibri" pitchFamily="34" charset="0"/>
              </a:rPr>
              <a:t> months, assuming that no rabbits ever die.</a:t>
            </a:r>
          </a:p>
          <a:p>
            <a:pPr eaLnBrk="1" hangingPunct="1"/>
            <a:r>
              <a:rPr lang="en-US" altLang="zh-CN" b="1" dirty="0" smtClean="0">
                <a:cs typeface="Calibri" pitchFamily="34" charset="0"/>
              </a:rPr>
              <a:t>Solution</a:t>
            </a:r>
            <a:r>
              <a:rPr lang="en-US" altLang="zh-CN" dirty="0" smtClean="0">
                <a:cs typeface="Calibri" pitchFamily="34" charset="0"/>
              </a:rPr>
              <a:t>: </a:t>
            </a:r>
            <a:r>
              <a:rPr lang="en-US" altLang="zh-CN" i="1" dirty="0" smtClean="0">
                <a:cs typeface="Calibri" pitchFamily="34" charset="0"/>
              </a:rPr>
              <a:t>f</a:t>
            </a:r>
            <a:r>
              <a:rPr lang="en-US" altLang="zh-CN" i="1" baseline="-25000" dirty="0" smtClean="0">
                <a:cs typeface="Calibri" pitchFamily="34" charset="0"/>
              </a:rPr>
              <a:t>n</a:t>
            </a:r>
            <a:r>
              <a:rPr lang="en-US" altLang="zh-CN" dirty="0" smtClean="0">
                <a:cs typeface="Calibri" pitchFamily="34" charset="0"/>
              </a:rPr>
              <a:t>=</a:t>
            </a:r>
            <a:r>
              <a:rPr lang="en-US" altLang="zh-CN" i="1" dirty="0" smtClean="0">
                <a:cs typeface="Calibri" pitchFamily="34" charset="0"/>
              </a:rPr>
              <a:t>f</a:t>
            </a:r>
            <a:r>
              <a:rPr lang="en-US" altLang="zh-CN" i="1" baseline="-25000" dirty="0" smtClean="0">
                <a:cs typeface="Calibri" pitchFamily="34" charset="0"/>
              </a:rPr>
              <a:t>n-1</a:t>
            </a:r>
            <a:r>
              <a:rPr lang="en-US" altLang="zh-CN" i="1" dirty="0" smtClean="0">
                <a:cs typeface="Calibri" pitchFamily="34" charset="0"/>
              </a:rPr>
              <a:t>+f</a:t>
            </a:r>
            <a:r>
              <a:rPr lang="en-US" altLang="zh-CN" i="1" baseline="-25000" dirty="0" smtClean="0">
                <a:cs typeface="Calibri" pitchFamily="34" charset="0"/>
              </a:rPr>
              <a:t>n-</a:t>
            </a:r>
            <a:r>
              <a:rPr lang="en-US" altLang="zh-CN" baseline="-25000" dirty="0" smtClean="0">
                <a:cs typeface="Calibri" pitchFamily="34" charset="0"/>
              </a:rPr>
              <a:t>2 </a:t>
            </a:r>
            <a:r>
              <a:rPr lang="en-US" altLang="zh-CN" dirty="0" smtClean="0">
                <a:cs typeface="Calibri" pitchFamily="34" charset="0"/>
              </a:rPr>
              <a:t>with </a:t>
            </a:r>
            <a:r>
              <a:rPr lang="en-US" altLang="zh-CN" i="1" dirty="0" smtClean="0">
                <a:cs typeface="Calibri" pitchFamily="34" charset="0"/>
              </a:rPr>
              <a:t>f</a:t>
            </a:r>
            <a:r>
              <a:rPr lang="en-US" altLang="zh-CN" baseline="-25000" dirty="0" smtClean="0">
                <a:cs typeface="Calibri" pitchFamily="34" charset="0"/>
              </a:rPr>
              <a:t>1</a:t>
            </a:r>
            <a:r>
              <a:rPr lang="en-US" altLang="zh-CN" dirty="0" smtClean="0">
                <a:cs typeface="Calibri" pitchFamily="34" charset="0"/>
              </a:rPr>
              <a:t>=1 and </a:t>
            </a:r>
            <a:r>
              <a:rPr lang="en-US" altLang="zh-CN" i="1" dirty="0" smtClean="0">
                <a:cs typeface="Calibri" pitchFamily="34" charset="0"/>
              </a:rPr>
              <a:t>f</a:t>
            </a:r>
            <a:r>
              <a:rPr lang="en-US" altLang="zh-CN" baseline="-25000" dirty="0" smtClean="0">
                <a:cs typeface="Calibri" pitchFamily="34" charset="0"/>
              </a:rPr>
              <a:t>2</a:t>
            </a:r>
            <a:r>
              <a:rPr lang="en-US" altLang="zh-CN" dirty="0" smtClean="0">
                <a:cs typeface="Calibri" pitchFamily="34" charset="0"/>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right)">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right)">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right)">
                                      <p:cBhvr>
                                        <p:cTn id="1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Template>
  <TotalTime>13307</TotalTime>
  <Words>2856</Words>
  <Application>Microsoft Office PowerPoint</Application>
  <PresentationFormat>On-screen Show (4:3)</PresentationFormat>
  <Paragraphs>355</Paragraphs>
  <Slides>67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5" baseType="lpstr">
      <vt:lpstr>Arial</vt:lpstr>
      <vt:lpstr>Wingdings</vt:lpstr>
      <vt:lpstr>宋体</vt:lpstr>
      <vt:lpstr>Calibri</vt:lpstr>
      <vt:lpstr>Cambria Math</vt:lpstr>
      <vt:lpstr>Times New Roman</vt:lpstr>
      <vt:lpstr>1</vt:lpstr>
      <vt:lpstr>Equation</vt:lpstr>
      <vt:lpstr>Lectures 20-22 Advanced Combinatorics</vt:lpstr>
      <vt:lpstr>Intended Learning Outcomes</vt:lpstr>
      <vt:lpstr>Topics</vt:lpstr>
      <vt:lpstr>Section 1: Advanced Counting Techniques</vt:lpstr>
      <vt:lpstr>Section Outline</vt:lpstr>
      <vt:lpstr>Recurrence Relations</vt:lpstr>
      <vt:lpstr>Recurrence Relations</vt:lpstr>
      <vt:lpstr>Modeling with Recurrence Relations</vt:lpstr>
      <vt:lpstr>Modeling with Recurrence Relations</vt:lpstr>
      <vt:lpstr>Modeling with Recurrence Relations</vt:lpstr>
      <vt:lpstr>Modeling with Recurrence Relations</vt:lpstr>
      <vt:lpstr>Modeling with Recurrence Relations</vt:lpstr>
      <vt:lpstr>Modeling with Recurrence Relations</vt:lpstr>
      <vt:lpstr>Modeling with Recurrence Relations</vt:lpstr>
      <vt:lpstr>Modeling with Recurrence Relations</vt:lpstr>
      <vt:lpstr>Modeling with Recurrence Relations</vt:lpstr>
      <vt:lpstr>Solving Recurrence Relations</vt:lpstr>
      <vt:lpstr>Characteristic Equation and Characteristic Roots</vt:lpstr>
      <vt:lpstr>Solving Recurrence Relations</vt:lpstr>
      <vt:lpstr>Solving Recurrence Relations</vt:lpstr>
      <vt:lpstr>Solving Recurrence Relations</vt:lpstr>
      <vt:lpstr>Solving Recurrence Relations</vt:lpstr>
      <vt:lpstr>Solving Recurrence Relations</vt:lpstr>
      <vt:lpstr>Solving Recurrence Relations</vt:lpstr>
      <vt:lpstr>Solving Recurrence Relations</vt:lpstr>
      <vt:lpstr>Solving Recurrence Relations</vt:lpstr>
      <vt:lpstr>Linear Nonhomogeneous Recurrence Relations with Constant Coefficients</vt:lpstr>
      <vt:lpstr>Linear Nonhomogeneous Recurrence Relations with Constant Coefficients</vt:lpstr>
      <vt:lpstr>Linear Nonhomogeneous Recurrence Relations with Constant Coefficients</vt:lpstr>
      <vt:lpstr>Linear Nonhomogeneous Recurrence Relations with Constant Coefficients</vt:lpstr>
      <vt:lpstr>Linear Nonhomogeneous Recurrence Relations with Constant Coefficients</vt:lpstr>
      <vt:lpstr>Solving Recurrence Relations-2</vt:lpstr>
      <vt:lpstr>Solving Recurrence Relations-2</vt:lpstr>
      <vt:lpstr>Useful Facts About Power Series</vt:lpstr>
      <vt:lpstr>Extended Binomial Coefficients</vt:lpstr>
      <vt:lpstr>Extended Binomial Theorem</vt:lpstr>
      <vt:lpstr>Counting Problems and Generating Functions</vt:lpstr>
      <vt:lpstr>Counting Problems and Generating Functions</vt:lpstr>
      <vt:lpstr>Counting Problems and Generating Functions</vt:lpstr>
      <vt:lpstr>Counting Problems and Generating Functions</vt:lpstr>
      <vt:lpstr>Counting Problems and Generating Functions</vt:lpstr>
      <vt:lpstr>Counting Problems and Generating Functions</vt:lpstr>
      <vt:lpstr>Using Generating Functions to Solve Recurrence Relations</vt:lpstr>
      <vt:lpstr>Using Generating Functions to Solve Recurrence Relations</vt:lpstr>
      <vt:lpstr>Using Generating Functions to Solve Recurrence Relations</vt:lpstr>
      <vt:lpstr>Using Generating Functions to Solve Recurrence Relations</vt:lpstr>
      <vt:lpstr>Inclusion-Exclusion Principle</vt:lpstr>
      <vt:lpstr>An Alternative Form of Inclusion-Exclusion</vt:lpstr>
      <vt:lpstr>An Alternative Form of Inclusion-Exclusion</vt:lpstr>
      <vt:lpstr>Using Inclusion-Exclusion for Counting</vt:lpstr>
      <vt:lpstr>Using Inclusion-Exclusion for Counting</vt:lpstr>
      <vt:lpstr>The Sieve of Eratosthenes</vt:lpstr>
      <vt:lpstr>The Sieve of Eratosthenes</vt:lpstr>
      <vt:lpstr>The Number of Onto Functions </vt:lpstr>
      <vt:lpstr>The Number of Onto Functions </vt:lpstr>
      <vt:lpstr>Derangements </vt:lpstr>
      <vt:lpstr>Derangements</vt:lpstr>
      <vt:lpstr>Derangements</vt:lpstr>
      <vt:lpstr>Derangements</vt:lpstr>
      <vt:lpstr>Derangements</vt:lpstr>
      <vt:lpstr>Derangements</vt:lpstr>
      <vt:lpstr>Derangements</vt:lpstr>
      <vt:lpstr>Derangements</vt:lpstr>
      <vt:lpstr>Probability of a Derangement </vt:lpstr>
      <vt:lpstr>Summary</vt:lpstr>
      <vt:lpstr>Summary</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Combinatorics</dc:title>
  <dc:creator>N D Gangadhar</dc:creator>
  <cp:lastModifiedBy>prafulla</cp:lastModifiedBy>
  <cp:revision>649</cp:revision>
  <cp:lastPrinted>2011-09-18T13:59:11Z</cp:lastPrinted>
  <dcterms:created xsi:type="dcterms:W3CDTF">2011-09-18T13:59:01Z</dcterms:created>
  <dcterms:modified xsi:type="dcterms:W3CDTF">2018-08-21T04:54:31Z</dcterms:modified>
</cp:coreProperties>
</file>