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3" r:id="rId1"/>
  </p:sldMasterIdLst>
  <p:notesMasterIdLst>
    <p:notesMasterId r:id="rId134"/>
  </p:notesMasterIdLst>
  <p:handoutMasterIdLst>
    <p:handoutMasterId r:id="rId135"/>
  </p:handoutMasterIdLst>
  <p:sldIdLst>
    <p:sldId id="256" r:id="rId2"/>
    <p:sldId id="396" r:id="rId3"/>
    <p:sldId id="492" r:id="rId4"/>
    <p:sldId id="398" r:id="rId5"/>
    <p:sldId id="460" r:id="rId6"/>
    <p:sldId id="399" r:id="rId7"/>
    <p:sldId id="401" r:id="rId8"/>
    <p:sldId id="443" r:id="rId9"/>
    <p:sldId id="442" r:id="rId10"/>
    <p:sldId id="402" r:id="rId11"/>
    <p:sldId id="476" r:id="rId12"/>
    <p:sldId id="466" r:id="rId13"/>
    <p:sldId id="477" r:id="rId14"/>
    <p:sldId id="406" r:id="rId15"/>
    <p:sldId id="478" r:id="rId16"/>
    <p:sldId id="468" r:id="rId17"/>
    <p:sldId id="479" r:id="rId18"/>
    <p:sldId id="474" r:id="rId19"/>
    <p:sldId id="480" r:id="rId20"/>
    <p:sldId id="411" r:id="rId21"/>
    <p:sldId id="482" r:id="rId22"/>
    <p:sldId id="414" r:id="rId23"/>
    <p:sldId id="483" r:id="rId24"/>
    <p:sldId id="445" r:id="rId25"/>
    <p:sldId id="415" r:id="rId26"/>
    <p:sldId id="484" r:id="rId27"/>
    <p:sldId id="444" r:id="rId28"/>
    <p:sldId id="416" r:id="rId29"/>
    <p:sldId id="462" r:id="rId30"/>
    <p:sldId id="417" r:id="rId31"/>
    <p:sldId id="419" r:id="rId32"/>
    <p:sldId id="485" r:id="rId33"/>
    <p:sldId id="420" r:id="rId34"/>
    <p:sldId id="463" r:id="rId35"/>
    <p:sldId id="486" r:id="rId36"/>
    <p:sldId id="421" r:id="rId37"/>
    <p:sldId id="426" r:id="rId38"/>
    <p:sldId id="487" r:id="rId39"/>
    <p:sldId id="428" r:id="rId40"/>
    <p:sldId id="454" r:id="rId41"/>
    <p:sldId id="488" r:id="rId42"/>
    <p:sldId id="470" r:id="rId43"/>
    <p:sldId id="475" r:id="rId44"/>
    <p:sldId id="491" r:id="rId45"/>
    <p:sldId id="471" r:id="rId46"/>
    <p:sldId id="472" r:id="rId47"/>
    <p:sldId id="450" r:id="rId48"/>
    <p:sldId id="451" r:id="rId49"/>
    <p:sldId id="452" r:id="rId50"/>
    <p:sldId id="493" r:id="rId51"/>
    <p:sldId id="494" r:id="rId52"/>
    <p:sldId id="495" r:id="rId53"/>
    <p:sldId id="496" r:id="rId54"/>
    <p:sldId id="497" r:id="rId55"/>
    <p:sldId id="498" r:id="rId56"/>
    <p:sldId id="499" r:id="rId57"/>
    <p:sldId id="500" r:id="rId58"/>
    <p:sldId id="501" r:id="rId59"/>
    <p:sldId id="502" r:id="rId60"/>
    <p:sldId id="503" r:id="rId61"/>
    <p:sldId id="504" r:id="rId62"/>
    <p:sldId id="505" r:id="rId63"/>
    <p:sldId id="506" r:id="rId64"/>
    <p:sldId id="507" r:id="rId65"/>
    <p:sldId id="508" r:id="rId66"/>
    <p:sldId id="509" r:id="rId67"/>
    <p:sldId id="510" r:id="rId68"/>
    <p:sldId id="511" r:id="rId69"/>
    <p:sldId id="512" r:id="rId70"/>
    <p:sldId id="513" r:id="rId71"/>
    <p:sldId id="514" r:id="rId72"/>
    <p:sldId id="515" r:id="rId73"/>
    <p:sldId id="516" r:id="rId74"/>
    <p:sldId id="517" r:id="rId75"/>
    <p:sldId id="518" r:id="rId76"/>
    <p:sldId id="519" r:id="rId77"/>
    <p:sldId id="520" r:id="rId78"/>
    <p:sldId id="521" r:id="rId79"/>
    <p:sldId id="522" r:id="rId80"/>
    <p:sldId id="523" r:id="rId81"/>
    <p:sldId id="524" r:id="rId82"/>
    <p:sldId id="525" r:id="rId83"/>
    <p:sldId id="526" r:id="rId84"/>
    <p:sldId id="527" r:id="rId85"/>
    <p:sldId id="528" r:id="rId86"/>
    <p:sldId id="529" r:id="rId87"/>
    <p:sldId id="530" r:id="rId88"/>
    <p:sldId id="531" r:id="rId89"/>
    <p:sldId id="532" r:id="rId90"/>
    <p:sldId id="533" r:id="rId91"/>
    <p:sldId id="534" r:id="rId92"/>
    <p:sldId id="535" r:id="rId93"/>
    <p:sldId id="536" r:id="rId94"/>
    <p:sldId id="538" r:id="rId95"/>
    <p:sldId id="539" r:id="rId96"/>
    <p:sldId id="540" r:id="rId97"/>
    <p:sldId id="541" r:id="rId98"/>
    <p:sldId id="542" r:id="rId99"/>
    <p:sldId id="543" r:id="rId100"/>
    <p:sldId id="544" r:id="rId101"/>
    <p:sldId id="545" r:id="rId102"/>
    <p:sldId id="546" r:id="rId103"/>
    <p:sldId id="547" r:id="rId104"/>
    <p:sldId id="548" r:id="rId105"/>
    <p:sldId id="549" r:id="rId106"/>
    <p:sldId id="550" r:id="rId107"/>
    <p:sldId id="551" r:id="rId108"/>
    <p:sldId id="552" r:id="rId109"/>
    <p:sldId id="553" r:id="rId110"/>
    <p:sldId id="554" r:id="rId111"/>
    <p:sldId id="555" r:id="rId112"/>
    <p:sldId id="556" r:id="rId113"/>
    <p:sldId id="557" r:id="rId114"/>
    <p:sldId id="558" r:id="rId115"/>
    <p:sldId id="559" r:id="rId116"/>
    <p:sldId id="560" r:id="rId117"/>
    <p:sldId id="561" r:id="rId118"/>
    <p:sldId id="562" r:id="rId119"/>
    <p:sldId id="563" r:id="rId120"/>
    <p:sldId id="564" r:id="rId121"/>
    <p:sldId id="565" r:id="rId122"/>
    <p:sldId id="566" r:id="rId123"/>
    <p:sldId id="567" r:id="rId124"/>
    <p:sldId id="568" r:id="rId125"/>
    <p:sldId id="570" r:id="rId126"/>
    <p:sldId id="571" r:id="rId127"/>
    <p:sldId id="573" r:id="rId128"/>
    <p:sldId id="574" r:id="rId129"/>
    <p:sldId id="575" r:id="rId130"/>
    <p:sldId id="572" r:id="rId131"/>
    <p:sldId id="569" r:id="rId132"/>
    <p:sldId id="576" r:id="rId133"/>
  </p:sldIdLst>
  <p:sldSz cx="9144000" cy="6858000" type="screen4x3"/>
  <p:notesSz cx="6858000" cy="9144000"/>
  <p:embeddedFontLst>
    <p:embeddedFont>
      <p:font typeface="Calibri" panose="020F0502020204030204" pitchFamily="34" charset="0"/>
      <p:regular r:id="rId136"/>
      <p:bold r:id="rId137"/>
      <p:italic r:id="rId138"/>
      <p:boldItalic r:id="rId139"/>
    </p:embeddedFont>
    <p:embeddedFont>
      <p:font typeface="Cambria Math" panose="02040503050406030204" pitchFamily="18" charset="0"/>
      <p:regular r:id="rId140"/>
    </p:embeddedFont>
    <p:embeddedFont>
      <p:font typeface="Wingdings 2" panose="05020102010507070707" pitchFamily="18" charset="2"/>
      <p:regular r:id="rId1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5" autoAdjust="0"/>
    <p:restoredTop sz="94660"/>
  </p:normalViewPr>
  <p:slideViewPr>
    <p:cSldViewPr>
      <p:cViewPr varScale="1">
        <p:scale>
          <a:sx n="72" d="100"/>
          <a:sy n="72" d="100"/>
        </p:scale>
        <p:origin x="110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font" Target="fonts/font5.fntdata"/><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8/21/2018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24659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51A1F-924C-4BCD-AE4C-3A5DD90B2C9D}" type="datetimeFigureOut">
              <a:rPr lang="en-US" smtClean="0"/>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12B00-BF9F-4C8A-8D33-EED5BFD17111}" type="slidenum">
              <a:rPr lang="en-US" smtClean="0"/>
              <a:pPr/>
              <a:t>‹#›</a:t>
            </a:fld>
            <a:endParaRPr lang="en-US"/>
          </a:p>
        </p:txBody>
      </p:sp>
    </p:spTree>
    <p:extLst>
      <p:ext uri="{BB962C8B-B14F-4D97-AF65-F5344CB8AC3E}">
        <p14:creationId xmlns:p14="http://schemas.microsoft.com/office/powerpoint/2010/main" val="416720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98</a:t>
            </a:fld>
            <a:endParaRPr lang="en-US"/>
          </a:p>
        </p:txBody>
      </p:sp>
    </p:spTree>
    <p:extLst>
      <p:ext uri="{BB962C8B-B14F-4D97-AF65-F5344CB8AC3E}">
        <p14:creationId xmlns:p14="http://schemas.microsoft.com/office/powerpoint/2010/main" val="405015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101</a:t>
            </a:fld>
            <a:endParaRPr lang="en-US"/>
          </a:p>
        </p:txBody>
      </p:sp>
    </p:spTree>
    <p:extLst>
      <p:ext uri="{BB962C8B-B14F-4D97-AF65-F5344CB8AC3E}">
        <p14:creationId xmlns:p14="http://schemas.microsoft.com/office/powerpoint/2010/main" val="3731803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lvl1pPr>
              <a:defRPr>
                <a:solidFill>
                  <a:srgbClr val="C00000"/>
                </a:solidFill>
                <a:latin typeface="+mj-lt"/>
              </a:defRPr>
            </a:lvl1pPr>
          </a:lstStyle>
          <a:p>
            <a:r>
              <a:rPr lang="en-US" noProof="0" smtClean="0"/>
              <a:t>Click to edit Master title style</a:t>
            </a:r>
            <a:endParaRPr lang="en-GB" noProof="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lvl1pPr>
              <a:defRPr>
                <a:solidFill>
                  <a:srgbClr val="C00000"/>
                </a:solidFill>
                <a:latin typeface="Arial"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solidFill>
                  <a:srgbClr val="C00000"/>
                </a:solidFill>
                <a:latin typeface="+mj-lt"/>
                <a:cs typeface="Times New Roman"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4"/>
            <a:ext cx="8229600" cy="4525963"/>
          </a:xfrm>
          <a:prstGeom prst="rect">
            <a:avLst/>
          </a:prstGeom>
        </p:spPr>
        <p:txBody>
          <a:bodyPr/>
          <a:lstStyle>
            <a:lvl1pPr algn="just">
              <a:defRPr>
                <a:latin typeface="+mn-lt"/>
              </a:defRPr>
            </a:lvl1pPr>
            <a:lvl2pPr algn="just">
              <a:defRPr>
                <a:latin typeface="+mn-lt"/>
              </a:defRPr>
            </a:lvl2pPr>
            <a:lvl3pPr algn="just">
              <a:defRPr>
                <a:latin typeface="+mn-lt"/>
              </a:defRPr>
            </a:lvl3pPr>
            <a:lvl4pPr algn="just">
              <a:defRPr>
                <a:latin typeface="+mn-lt"/>
              </a:defRPr>
            </a:lvl4pPr>
            <a:lvl5pPr algn="ju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mn-lt"/>
                <a:cs typeface="+mn-cs"/>
              </a:defRPr>
            </a:lvl1pPr>
          </a:lstStyle>
          <a:p>
            <a:fld id="{3D15220D-0BB5-4C71-B862-812B075D02FE}" type="datetimeFigureOut">
              <a:rPr lang="en-US" smtClean="0"/>
              <a:pPr/>
              <a:t>8/21/2018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solidFill>
                  <a:srgbClr val="C00000"/>
                </a:solidFill>
                <a:latin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8/21/2018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8/21/2018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solidFill>
                  <a:srgbClr val="C00000"/>
                </a:solidFill>
                <a:latin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1" y="273054"/>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3"/>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8/21/2018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8/21/2018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endParaRPr>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latin typeface="Arial" pitchFamily="34" charset="0"/>
            </a:endParaRPr>
          </a:p>
        </p:txBody>
      </p:sp>
      <p:sp>
        <p:nvSpPr>
          <p:cNvPr id="17" name="Rectangle 16"/>
          <p:cNvSpPr/>
          <p:nvPr/>
        </p:nvSpPr>
        <p:spPr>
          <a:xfrm>
            <a:off x="8791575" y="6324600"/>
            <a:ext cx="352425"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endParaRPr>
          </a:p>
        </p:txBody>
      </p:sp>
      <p:sp>
        <p:nvSpPr>
          <p:cNvPr id="18" name="Rectangle 17"/>
          <p:cNvSpPr/>
          <p:nvPr/>
        </p:nvSpPr>
        <p:spPr>
          <a:xfrm>
            <a:off x="8686800" y="6324600"/>
            <a:ext cx="561975" cy="461963"/>
          </a:xfrm>
          <a:prstGeom prst="rect">
            <a:avLst/>
          </a:prstGeom>
        </p:spPr>
        <p:txBody>
          <a:bodyPr wrap="none">
            <a:spAutoFit/>
          </a:bodyPr>
          <a:lstStyle/>
          <a:p>
            <a:pPr algn="ctr" fontAlgn="auto">
              <a:spcBef>
                <a:spcPts val="0"/>
              </a:spcBef>
              <a:spcAft>
                <a:spcPts val="0"/>
              </a:spcAft>
              <a:defRPr/>
            </a:pPr>
            <a:fld id="{F45989FF-224F-4EBB-9843-589D84EAED60}" type="slidenum">
              <a:rPr lang="en-US">
                <a:solidFill>
                  <a:schemeClr val="bg1"/>
                </a:solidFill>
                <a:latin typeface="Arial" pitchFamily="34" charset="0"/>
                <a:cs typeface="+mn-cs"/>
              </a:rPr>
              <a:pPr algn="ctr" fontAlgn="auto">
                <a:spcBef>
                  <a:spcPts val="0"/>
                </a:spcBef>
                <a:spcAft>
                  <a:spcPts val="0"/>
                </a:spcAft>
                <a:defRPr/>
              </a:pPr>
              <a:t>‹#›</a:t>
            </a:fld>
            <a:endParaRPr lang="en-US" dirty="0">
              <a:solidFill>
                <a:schemeClr val="bg1"/>
              </a:solidFill>
              <a:latin typeface="Arial" pitchFamily="34" charset="0"/>
              <a:cs typeface="+mn-cs"/>
            </a:endParaRPr>
          </a:p>
        </p:txBody>
      </p:sp>
      <p:pic>
        <p:nvPicPr>
          <p:cNvPr id="1030"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auto">
          <a:xfrm>
            <a:off x="0" y="6081712"/>
            <a:ext cx="458141" cy="598488"/>
          </a:xfrm>
          <a:prstGeom prst="rect">
            <a:avLst/>
          </a:prstGeom>
          <a:noFill/>
          <a:ln w="9525">
            <a:noFill/>
            <a:miter lim="800000"/>
            <a:headEnd/>
            <a:tailEnd/>
          </a:ln>
        </p:spPr>
      </p:pic>
      <p:sp>
        <p:nvSpPr>
          <p:cNvPr id="8" name="TextBox 7"/>
          <p:cNvSpPr txBox="1"/>
          <p:nvPr/>
        </p:nvSpPr>
        <p:spPr>
          <a:xfrm>
            <a:off x="-23813" y="6654800"/>
            <a:ext cx="2178051"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cs typeface="+mn-cs"/>
              </a:rPr>
              <a:t>Faculty of Engineering &amp; Technology</a:t>
            </a:r>
          </a:p>
        </p:txBody>
      </p:sp>
      <p:sp>
        <p:nvSpPr>
          <p:cNvPr id="16" name="TextBox 15"/>
          <p:cNvSpPr txBox="1"/>
          <p:nvPr/>
        </p:nvSpPr>
        <p:spPr>
          <a:xfrm>
            <a:off x="6396038" y="6654800"/>
            <a:ext cx="2505814" cy="253916"/>
          </a:xfrm>
          <a:prstGeom prst="rect">
            <a:avLst/>
          </a:prstGeom>
          <a:noFill/>
        </p:spPr>
        <p:txBody>
          <a:bodyPr wrap="none">
            <a:spAutoFit/>
          </a:bodyPr>
          <a:lstStyle/>
          <a:p>
            <a:pPr fontAlgn="auto">
              <a:spcBef>
                <a:spcPts val="0"/>
              </a:spcBef>
              <a:spcAft>
                <a:spcPts val="0"/>
              </a:spcAft>
              <a:defRPr/>
            </a:pPr>
            <a:r>
              <a:rPr lang="en-US" sz="1050" smtClean="0">
                <a:solidFill>
                  <a:schemeClr val="bg1"/>
                </a:solidFill>
                <a:latin typeface="+mn-lt"/>
                <a:cs typeface="+mn-cs"/>
              </a:rPr>
              <a:t>© </a:t>
            </a:r>
            <a:r>
              <a:rPr lang="en-US" sz="1050" dirty="0">
                <a:solidFill>
                  <a:schemeClr val="bg1"/>
                </a:solidFill>
                <a:latin typeface="+mn-lt"/>
                <a:cs typeface="+mn-cs"/>
              </a:rPr>
              <a:t>Ramaiah University of Applied Sciences</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8.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9.xml"/><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8.jpeg"/><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9.xml"/><Relationship Id="rId7" Type="http://schemas.openxmlformats.org/officeDocument/2006/relationships/image" Target="../media/image20.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3.xml"/><Relationship Id="rId7" Type="http://schemas.openxmlformats.org/officeDocument/2006/relationships/image" Target="../media/image28.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25.xml"/><Relationship Id="rId10" Type="http://schemas.openxmlformats.org/officeDocument/2006/relationships/image" Target="../media/image31.png"/><Relationship Id="rId4" Type="http://schemas.openxmlformats.org/officeDocument/2006/relationships/tags" Target="../tags/tag24.xml"/><Relationship Id="rId9"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97.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47.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Lectures </a:t>
            </a:r>
            <a:r>
              <a:rPr lang="en-US" smtClean="0"/>
              <a:t>23-26</a:t>
            </a:r>
            <a:r>
              <a:rPr lang="en-US" dirty="0" smtClean="0"/>
              <a:t/>
            </a:r>
            <a:br>
              <a:rPr lang="en-US" dirty="0" smtClean="0"/>
            </a:br>
            <a:r>
              <a:rPr lang="en-US" dirty="0" smtClean="0"/>
              <a:t>Proof Techniques</a:t>
            </a:r>
            <a:endParaRPr lang="en-US" dirty="0"/>
          </a:p>
        </p:txBody>
      </p:sp>
      <p:sp>
        <p:nvSpPr>
          <p:cNvPr id="3" name="Subtitle 2"/>
          <p:cNvSpPr>
            <a:spLocks noGrp="1"/>
          </p:cNvSpPr>
          <p:nvPr>
            <p:ph type="subTitle" idx="1"/>
          </p:nvPr>
        </p:nvSpPr>
        <p:spPr/>
        <p:txBody>
          <a:bodyPr/>
          <a:lstStyle/>
          <a:p>
            <a:r>
              <a:rPr lang="en-US" dirty="0" smtClean="0"/>
              <a:t>N D Gangadhar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Conditional Statements: </a:t>
            </a:r>
            <a:r>
              <a:rPr lang="en-US" i="1" dirty="0" smtClean="0"/>
              <a:t>p → q</a:t>
            </a:r>
            <a:r>
              <a:rPr lang="en-US" dirty="0" smtClean="0"/>
              <a:t> </a:t>
            </a:r>
            <a:br>
              <a:rPr lang="en-US" dirty="0" smtClean="0"/>
            </a:br>
            <a:r>
              <a:rPr lang="en-US" dirty="0" smtClean="0"/>
              <a:t>(0)  The easy cases</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endParaRPr lang="en-US" dirty="0" smtClean="0"/>
          </a:p>
          <a:p>
            <a:pPr algn="just"/>
            <a:r>
              <a:rPr lang="en-US" i="1" u="sng" dirty="0" smtClean="0"/>
              <a:t>Trivial Proof</a:t>
            </a:r>
            <a:r>
              <a:rPr lang="en-US" dirty="0" smtClean="0"/>
              <a:t>: If we know </a:t>
            </a:r>
            <a:r>
              <a:rPr lang="en-US" i="1" dirty="0" smtClean="0"/>
              <a:t>q</a:t>
            </a:r>
            <a:r>
              <a:rPr lang="en-US" dirty="0" smtClean="0"/>
              <a:t> is true, then </a:t>
            </a:r>
            <a:r>
              <a:rPr lang="en-US" i="1" dirty="0" smtClean="0"/>
              <a:t>p</a:t>
            </a:r>
            <a:r>
              <a:rPr lang="en-US" dirty="0" smtClean="0"/>
              <a:t> </a:t>
            </a:r>
            <a:r>
              <a:rPr lang="en-US" dirty="0" smtClean="0">
                <a:latin typeface="Cambria Math"/>
                <a:ea typeface="Cambria Math"/>
              </a:rPr>
              <a:t>→ </a:t>
            </a:r>
            <a:r>
              <a:rPr lang="en-US" i="1" dirty="0" smtClean="0">
                <a:latin typeface="Cambria Math"/>
                <a:ea typeface="Cambria Math"/>
              </a:rPr>
              <a:t>q</a:t>
            </a:r>
            <a:r>
              <a:rPr lang="en-US" dirty="0" smtClean="0"/>
              <a:t>   is true as well.   </a:t>
            </a:r>
          </a:p>
          <a:p>
            <a:pPr algn="just">
              <a:buNone/>
            </a:pPr>
            <a:r>
              <a:rPr lang="en-US" dirty="0" smtClean="0"/>
              <a:t> </a:t>
            </a:r>
          </a:p>
          <a:p>
            <a:pPr algn="ctr">
              <a:buNone/>
            </a:pPr>
            <a:r>
              <a:rPr lang="en-US" dirty="0" smtClean="0"/>
              <a:t>“If it is raining  then </a:t>
            </a:r>
            <a:r>
              <a:rPr lang="en-US" dirty="0" smtClean="0">
                <a:latin typeface="Cambria Math" pitchFamily="18" charset="0"/>
                <a:ea typeface="Cambria Math" pitchFamily="18" charset="0"/>
              </a:rPr>
              <a:t>1=1</a:t>
            </a:r>
            <a:r>
              <a:rPr lang="en-US" dirty="0" smtClean="0"/>
              <a:t>.”</a:t>
            </a:r>
          </a:p>
          <a:p>
            <a:pPr algn="just">
              <a:buNone/>
            </a:pPr>
            <a:r>
              <a:rPr lang="en-US" dirty="0" smtClean="0"/>
              <a:t>       </a:t>
            </a:r>
          </a:p>
          <a:p>
            <a:pPr algn="just"/>
            <a:r>
              <a:rPr lang="en-US" dirty="0" smtClean="0"/>
              <a:t> </a:t>
            </a:r>
            <a:r>
              <a:rPr lang="en-US" i="1" u="sng" dirty="0" smtClean="0"/>
              <a:t>Vacuous Proof</a:t>
            </a:r>
            <a:r>
              <a:rPr lang="en-US" dirty="0" smtClean="0"/>
              <a:t>: If we know </a:t>
            </a:r>
            <a:r>
              <a:rPr lang="en-US" i="1" dirty="0" smtClean="0"/>
              <a:t>p</a:t>
            </a:r>
            <a:r>
              <a:rPr lang="en-US" dirty="0" smtClean="0"/>
              <a:t> is false then </a:t>
            </a:r>
            <a:r>
              <a:rPr lang="en-US" i="1" dirty="0" smtClean="0"/>
              <a:t>p</a:t>
            </a:r>
            <a:r>
              <a:rPr lang="en-US" dirty="0" smtClean="0"/>
              <a:t> </a:t>
            </a:r>
            <a:r>
              <a:rPr lang="en-US" dirty="0" smtClean="0">
                <a:latin typeface="Cambria Math"/>
                <a:ea typeface="Cambria Math"/>
              </a:rPr>
              <a:t>→ </a:t>
            </a:r>
            <a:r>
              <a:rPr lang="en-US" i="1" dirty="0" smtClean="0">
                <a:latin typeface="Cambria Math"/>
                <a:ea typeface="Cambria Math"/>
              </a:rPr>
              <a:t>q</a:t>
            </a:r>
            <a:r>
              <a:rPr lang="en-US" dirty="0" smtClean="0"/>
              <a:t>   is true as well.</a:t>
            </a:r>
          </a:p>
          <a:p>
            <a:pPr algn="just"/>
            <a:endParaRPr lang="en-US" dirty="0" smtClean="0"/>
          </a:p>
          <a:p>
            <a:pPr algn="ctr">
              <a:buNone/>
            </a:pPr>
            <a:r>
              <a:rPr lang="en-US" dirty="0" smtClean="0"/>
              <a:t>“If I am both rich and poor then </a:t>
            </a:r>
            <a:r>
              <a:rPr lang="en-US" dirty="0" smtClean="0">
                <a:latin typeface="Cambria Math" pitchFamily="18" charset="0"/>
                <a:ea typeface="Cambria Math" pitchFamily="18" charset="0"/>
              </a:rPr>
              <a:t>2 + 2 = 5</a:t>
            </a:r>
            <a:r>
              <a:rPr lang="en-US" dirty="0" smtClean="0"/>
              <a:t>.” </a:t>
            </a:r>
          </a:p>
          <a:p>
            <a:pPr algn="just">
              <a:buNone/>
            </a:pPr>
            <a:endParaRPr lang="en-US" dirty="0" smtClean="0"/>
          </a:p>
          <a:p>
            <a:pPr algn="just"/>
            <a:r>
              <a:rPr lang="en-US" dirty="0" smtClean="0"/>
              <a:t>Even though these examples seem silly, both trivial and vacuous proofs are often used in mathematical induction, as we will see later</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lnSpcReduction="20000"/>
          </a:bodyPr>
          <a:lstStyle/>
          <a:p>
            <a:r>
              <a:rPr lang="en-US" b="1" dirty="0" smtClean="0"/>
              <a:t>Example</a:t>
            </a:r>
            <a:r>
              <a:rPr lang="en-US" dirty="0" smtClean="0"/>
              <a:t>:</a:t>
            </a:r>
            <a:r>
              <a:rPr lang="en-US" b="1" dirty="0" smtClean="0"/>
              <a:t>  </a:t>
            </a:r>
            <a:r>
              <a:rPr lang="en-US" dirty="0" smtClean="0"/>
              <a:t>Subset of Integers  </a:t>
            </a:r>
            <a:r>
              <a:rPr lang="en-US" i="1" dirty="0" smtClean="0"/>
              <a:t>S</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t>RECURSIVE STEP: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etc.</a:t>
            </a:r>
          </a:p>
          <a:p>
            <a:pPr marL="514350" indent="-514350"/>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r>
              <a:rPr lang="en-US" dirty="0" smtClean="0">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etc.</a:t>
            </a:r>
          </a:p>
          <a:p>
            <a:endParaRPr lang="en-US" dirty="0" smtClean="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r>
              <a:rPr lang="en-US" b="1" dirty="0" smtClean="0">
                <a:sym typeface="Symbol"/>
              </a:rPr>
              <a:t>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1, 00</a:t>
            </a:r>
            <a:r>
              <a:rPr lang="en-US" dirty="0" smtClean="0"/>
              <a:t>,</a:t>
            </a:r>
            <a:r>
              <a:rPr lang="en-US" dirty="0" smtClean="0">
                <a:latin typeface="Cambria Math" pitchFamily="18" charset="0"/>
                <a:ea typeface="Cambria Math" pitchFamily="18" charset="0"/>
              </a:rPr>
              <a:t>01,10, 11, etc.</a:t>
            </a:r>
            <a:endParaRPr lang="en-US" dirty="0" smtClean="0"/>
          </a:p>
          <a:p>
            <a:r>
              <a:rPr lang="en-US" b="1" dirty="0" smtClean="0">
                <a:sym typeface="Symbol"/>
              </a:rPr>
              <a:t>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r>
              <a:rPr lang="en-US" dirty="0" smtClean="0">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a:t>
            </a:r>
            <a:r>
              <a:rPr lang="en-US" i="1" dirty="0" smtClean="0"/>
              <a:t>w</a:t>
            </a:r>
            <a:r>
              <a:rPr lang="en-US" b="1" dirty="0" smtClean="0"/>
              <a:t>.</a:t>
            </a:r>
          </a:p>
          <a:p>
            <a:pPr marL="971550" lvl="1" indent="-514350"/>
            <a:r>
              <a:rPr lang="en-US" dirty="0" smtClean="0"/>
              <a:t>RECURSIVE STEP: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w</a:t>
            </a:r>
            <a:r>
              <a:rPr lang="en-US" sz="2000" i="1" dirty="0" smtClean="0"/>
              <a:t>1</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pPr algn="just"/>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lgn="just"/>
            <a:r>
              <a:rPr lang="en-US" b="1" dirty="0" smtClean="0"/>
              <a:t>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lgn="just"/>
            <a:r>
              <a:rPr lang="en-US" b="1" dirty="0" smtClean="0"/>
              <a:t>Solution</a:t>
            </a:r>
            <a:r>
              <a:rPr lang="en-US" dirty="0" smtClean="0"/>
              <a:t>: The length of a string can be recursively defined by:</a:t>
            </a:r>
          </a:p>
          <a:p>
            <a:pPr lvl="1" algn="just">
              <a:buNone/>
            </a:pP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0</a:t>
            </a:r>
            <a:r>
              <a:rPr lang="en-US" dirty="0" smtClean="0"/>
              <a:t>;</a:t>
            </a:r>
          </a:p>
          <a:p>
            <a:pPr lvl="1" algn="just">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r>
              <a:rPr lang="en-US" b="1" dirty="0" smtClean="0"/>
              <a:t>Example</a:t>
            </a:r>
            <a:r>
              <a:rPr lang="en-US" dirty="0" smtClean="0"/>
              <a:t>: Give a recursive definition of the set  of balanced parentheses </a:t>
            </a:r>
            <a:r>
              <a:rPr lang="en-US" i="1" dirty="0" smtClean="0"/>
              <a:t>P</a:t>
            </a:r>
            <a:r>
              <a:rPr lang="en-US" dirty="0" smtClean="0"/>
              <a: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r>
              <a:rPr lang="en-US" b="1" dirty="0" smtClean="0"/>
              <a:t>Example</a:t>
            </a:r>
            <a:r>
              <a:rPr lang="en-US" dirty="0" smtClean="0"/>
              <a:t>: Give a recursive definition of the set  of balanced parentheses </a:t>
            </a:r>
            <a:r>
              <a:rPr lang="en-US" i="1" dirty="0" smtClean="0"/>
              <a:t>P</a:t>
            </a:r>
            <a:r>
              <a:rPr lang="en-US" dirty="0" smtClean="0"/>
              <a:t>.</a:t>
            </a:r>
          </a:p>
          <a:p>
            <a:r>
              <a:rPr lang="en-US" b="1" dirty="0" smtClean="0"/>
              <a:t>Solution</a:t>
            </a:r>
            <a:r>
              <a:rPr lang="en-US" dirty="0" smtClean="0"/>
              <a:t>:</a:t>
            </a:r>
          </a:p>
          <a:p>
            <a:pPr lvl="1"/>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r>
              <a:rPr lang="en-US" dirty="0" smtClean="0"/>
              <a:t>RECURSIVE STEP: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Well-Formed Formulas (WFFs) in Propositional Logic</a:t>
            </a:r>
            <a:endParaRPr lang="en-US" sz="4000" dirty="0"/>
          </a:p>
        </p:txBody>
      </p:sp>
      <p:sp>
        <p:nvSpPr>
          <p:cNvPr id="3" name="Content Placeholder 2"/>
          <p:cNvSpPr>
            <a:spLocks noGrp="1"/>
          </p:cNvSpPr>
          <p:nvPr>
            <p:ph idx="1"/>
          </p:nvPr>
        </p:nvSpPr>
        <p:spPr/>
        <p:txBody>
          <a:bodyPr>
            <a:normAutofit fontScale="85000" lnSpcReduction="10000"/>
          </a:bodyPr>
          <a:lstStyle/>
          <a:p>
            <a:pPr algn="just"/>
            <a:r>
              <a:rPr lang="en-US" b="1" dirty="0" smtClean="0"/>
              <a:t>Definition</a:t>
            </a:r>
            <a:r>
              <a:rPr lang="en-US" dirty="0" smtClean="0"/>
              <a:t>: The set of </a:t>
            </a:r>
            <a:r>
              <a:rPr lang="en-US" i="1" dirty="0" smtClean="0"/>
              <a:t>well-formed formulae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a:ea typeface="Cambria Math"/>
              </a:rPr>
              <a:t>¬,∧,∨,→,↔</a:t>
            </a:r>
            <a:r>
              <a:rPr lang="en-US" dirty="0" smtClean="0"/>
              <a:t>}.</a:t>
            </a:r>
          </a:p>
          <a:p>
            <a:pPr lvl="1"/>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r>
              <a:rPr lang="en-US" dirty="0" smtClean="0"/>
              <a:t>RECURSIVE STEP: If </a:t>
            </a:r>
            <a:r>
              <a:rPr lang="en-US" i="1" dirty="0" smtClean="0"/>
              <a:t>E</a:t>
            </a:r>
            <a:r>
              <a:rPr lang="en-US" dirty="0" smtClean="0"/>
              <a:t> and </a:t>
            </a:r>
            <a:r>
              <a:rPr lang="en-US" i="1" dirty="0" smtClean="0"/>
              <a:t>F</a:t>
            </a:r>
            <a:r>
              <a:rPr lang="en-US" dirty="0" smtClean="0"/>
              <a:t> are well formed formulae, then </a:t>
            </a:r>
            <a:r>
              <a:rPr lang="en-US" b="1" dirty="0" smtClean="0"/>
              <a:t>  </a:t>
            </a:r>
            <a:r>
              <a:rPr lang="en-US" dirty="0" smtClean="0"/>
              <a:t>(</a:t>
            </a:r>
            <a:r>
              <a:rPr lang="en-US" dirty="0" smtClean="0">
                <a:latin typeface="Cambria Math"/>
                <a:ea typeface="Cambria Math"/>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are well-formed formulae.</a:t>
            </a:r>
          </a:p>
          <a:p>
            <a:r>
              <a:rPr lang="en-US" b="1" dirty="0" smtClean="0"/>
              <a:t>Examples</a:t>
            </a:r>
            <a:r>
              <a:rPr lang="en-US" dirty="0" smtClean="0"/>
              <a:t>: ((</a:t>
            </a:r>
            <a:r>
              <a:rPr lang="en-US" i="1" dirty="0" smtClean="0"/>
              <a:t>p</a:t>
            </a:r>
            <a:r>
              <a:rPr lang="en-US" dirty="0" smtClean="0"/>
              <a:t> </a:t>
            </a:r>
            <a:r>
              <a:rPr lang="en-US" dirty="0" smtClean="0">
                <a:latin typeface="Cambria Math"/>
                <a:ea typeface="Cambria Math"/>
              </a:rPr>
              <a:t>∨</a:t>
            </a:r>
            <a:r>
              <a:rPr lang="en-US" i="1" dirty="0" smtClean="0">
                <a:ea typeface="Cambria Math"/>
              </a:rPr>
              <a:t>q</a:t>
            </a:r>
            <a:r>
              <a:rPr lang="en-US" dirty="0" smtClean="0">
                <a:latin typeface="Cambria Math"/>
                <a:ea typeface="Cambria Math"/>
              </a:rPr>
              <a:t>) → (</a:t>
            </a:r>
            <a:r>
              <a:rPr lang="en-US" i="1" dirty="0" smtClean="0">
                <a:ea typeface="Cambria Math"/>
              </a:rPr>
              <a:t>q</a:t>
            </a:r>
            <a:r>
              <a:rPr lang="en-US" dirty="0" smtClean="0">
                <a:latin typeface="Cambria Math"/>
                <a:ea typeface="Cambria Math"/>
              </a:rPr>
              <a:t> ∧ </a:t>
            </a:r>
            <a:r>
              <a:rPr lang="en-US" b="1" dirty="0" smtClean="0">
                <a:latin typeface="Cambria Math"/>
                <a:ea typeface="Cambria Math"/>
              </a:rPr>
              <a:t>F</a:t>
            </a:r>
            <a:r>
              <a:rPr lang="en-US" dirty="0" smtClean="0">
                <a:ea typeface="Cambria Math"/>
              </a:rPr>
              <a:t>))</a:t>
            </a:r>
            <a:r>
              <a:rPr lang="en-US" dirty="0" smtClean="0">
                <a:latin typeface="Cambria Math"/>
                <a:ea typeface="Cambria Math"/>
              </a:rPr>
              <a:t> </a:t>
            </a:r>
            <a:r>
              <a:rPr lang="en-US" dirty="0" smtClean="0">
                <a:ea typeface="Cambria Math"/>
              </a:rPr>
              <a:t>is a well-formed formula.</a:t>
            </a:r>
          </a:p>
          <a:p>
            <a:pPr>
              <a:buNone/>
            </a:pPr>
            <a:r>
              <a:rPr lang="en-US" i="1" dirty="0" smtClean="0">
                <a:ea typeface="Cambria Math"/>
              </a:rPr>
              <a:t>		</a:t>
            </a:r>
            <a:r>
              <a:rPr lang="en-US" i="1" dirty="0" err="1" smtClean="0">
                <a:ea typeface="Cambria Math"/>
              </a:rPr>
              <a:t>pq</a:t>
            </a:r>
            <a:r>
              <a:rPr lang="en-US" i="1" dirty="0" smtClean="0">
                <a:ea typeface="Cambria Math"/>
              </a:rPr>
              <a:t> </a:t>
            </a:r>
            <a:r>
              <a:rPr lang="en-US" dirty="0" smtClean="0">
                <a:latin typeface="Cambria Math"/>
                <a:ea typeface="Cambria Math"/>
              </a:rPr>
              <a:t>∧  </a:t>
            </a:r>
            <a:r>
              <a:rPr lang="en-US" dirty="0" smtClean="0">
                <a:ea typeface="Cambria Math"/>
              </a:rPr>
              <a:t>is not a  well-formed formula.</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endParaRPr lang="en-US" sz="4000" dirty="0"/>
          </a:p>
        </p:txBody>
      </p:sp>
      <p:sp>
        <p:nvSpPr>
          <p:cNvPr id="3" name="Content Placeholder 2"/>
          <p:cNvSpPr>
            <a:spLocks noGrp="1"/>
          </p:cNvSpPr>
          <p:nvPr>
            <p:ph idx="1"/>
          </p:nvPr>
        </p:nvSpPr>
        <p:spPr/>
        <p:txBody>
          <a:bodyPr>
            <a:normAutofit fontScale="92500" lnSpcReduction="20000"/>
          </a:bodyPr>
          <a:lstStyle/>
          <a:p>
            <a:pPr algn="just"/>
            <a:r>
              <a:rPr lang="en-US" b="1" dirty="0" smtClean="0"/>
              <a:t>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lgn="just"/>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lgn="just"/>
            <a:r>
              <a:rPr lang="en-US" dirty="0" smtClean="0"/>
              <a:t>RECURSIVE STEP: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r>
              <a:rPr lang="en-US" b="1" dirty="0" smtClean="0"/>
              <a:t>   </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152400" y="1524000"/>
            <a:ext cx="8684864" cy="2990494"/>
          </a:xfrm>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lgn="just"/>
            <a:r>
              <a:rPr lang="en-US" b="1" dirty="0" smtClean="0"/>
              <a:t>Definition: </a:t>
            </a:r>
            <a:r>
              <a:rPr lang="en-US" dirty="0" smtClean="0"/>
              <a:t>The set of </a:t>
            </a:r>
            <a:r>
              <a:rPr lang="en-US" i="1" dirty="0" smtClean="0"/>
              <a:t>full binary trees </a:t>
            </a:r>
            <a:r>
              <a:rPr lang="en-US" dirty="0" smtClean="0"/>
              <a:t>can be defined recursively by these steps.</a:t>
            </a:r>
          </a:p>
          <a:p>
            <a:pPr lvl="1" algn="just"/>
            <a:r>
              <a:rPr lang="en-US" dirty="0" smtClean="0"/>
              <a:t>BASIS STEP: There is a full binary tree consisting of only a single vertex </a:t>
            </a:r>
            <a:r>
              <a:rPr lang="en-US" i="1" dirty="0" smtClean="0"/>
              <a:t>r</a:t>
            </a:r>
            <a:r>
              <a:rPr lang="en-US" dirty="0" smtClean="0"/>
              <a:t>.</a:t>
            </a:r>
          </a:p>
          <a:p>
            <a:pPr lvl="1" algn="just"/>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 and the right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and Odd Integers</a:t>
            </a:r>
            <a:endParaRPr lang="en-US" dirty="0"/>
          </a:p>
        </p:txBody>
      </p:sp>
      <p:sp>
        <p:nvSpPr>
          <p:cNvPr id="3" name="Content Placeholder 2"/>
          <p:cNvSpPr>
            <a:spLocks noGrp="1"/>
          </p:cNvSpPr>
          <p:nvPr>
            <p:ph idx="1"/>
          </p:nvPr>
        </p:nvSpPr>
        <p:spPr/>
        <p:txBody>
          <a:bodyPr>
            <a:normAutofit/>
          </a:bodyPr>
          <a:lstStyle/>
          <a:p>
            <a:pPr algn="just"/>
            <a:r>
              <a:rPr lang="en-US" b="1" dirty="0" smtClean="0"/>
              <a:t>Definition</a:t>
            </a:r>
            <a:r>
              <a:rPr lang="en-US" dirty="0" smtClean="0"/>
              <a:t>:  The integer </a:t>
            </a:r>
            <a:r>
              <a:rPr lang="en-US" i="1" dirty="0" smtClean="0"/>
              <a:t>n</a:t>
            </a:r>
            <a:r>
              <a:rPr lang="en-US" dirty="0" smtClean="0"/>
              <a:t> is even if there exists an integer </a:t>
            </a:r>
            <a:r>
              <a:rPr lang="en-US" i="1" dirty="0" smtClean="0"/>
              <a:t>k</a:t>
            </a:r>
            <a:r>
              <a:rPr lang="en-US" dirty="0" smtClean="0"/>
              <a:t> such that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and </a:t>
            </a:r>
            <a:r>
              <a:rPr lang="en-US" i="1" dirty="0" smtClean="0"/>
              <a:t>n</a:t>
            </a:r>
            <a:r>
              <a:rPr lang="en-US" dirty="0" smtClean="0"/>
              <a:t> is odd if there exists an integer </a:t>
            </a:r>
            <a:r>
              <a:rPr lang="en-US" i="1" dirty="0" smtClean="0"/>
              <a:t>k</a:t>
            </a:r>
            <a:r>
              <a:rPr lang="en-US" dirty="0" smtClean="0"/>
              <a:t>, such that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a:t>
            </a:r>
          </a:p>
          <a:p>
            <a:pPr lvl="1" algn="just"/>
            <a:r>
              <a:rPr lang="en-US" dirty="0" smtClean="0"/>
              <a:t>Note that every integer is either even or odd and no integer is both even and odd.</a:t>
            </a:r>
          </a:p>
          <a:p>
            <a:pPr lvl="1" algn="just"/>
            <a:r>
              <a:rPr lang="en-US" dirty="0" smtClean="0"/>
              <a:t>We will need this basic fact about the integers in some of the example proofs to follow. </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208109" y="1752600"/>
            <a:ext cx="8783491" cy="3352800"/>
          </a:xfrm>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Induction and Recursively Defined Sets</a:t>
            </a:r>
            <a:endParaRPr lang="en-US" sz="4000" dirty="0"/>
          </a:p>
        </p:txBody>
      </p:sp>
      <p:sp>
        <p:nvSpPr>
          <p:cNvPr id="3" name="Content Placeholder 2"/>
          <p:cNvSpPr>
            <a:spLocks noGrp="1"/>
          </p:cNvSpPr>
          <p:nvPr>
            <p:ph idx="1"/>
          </p:nvPr>
        </p:nvSpPr>
        <p:spPr>
          <a:xfrm>
            <a:off x="457200" y="1600204"/>
            <a:ext cx="8229600" cy="4952996"/>
          </a:xfrm>
        </p:spPr>
        <p:txBody>
          <a:bodyPr>
            <a:normAutofit fontScale="70000" lnSpcReduction="20000"/>
          </a:bodyPr>
          <a:lstStyle/>
          <a:p>
            <a:pPr algn="just"/>
            <a:r>
              <a:rPr lang="en-US" b="1" dirty="0" smtClean="0"/>
              <a:t>Example</a:t>
            </a:r>
            <a:r>
              <a:rPr lang="en-US" dirty="0" smtClean="0"/>
              <a:t>:  Show that the set S defined  by specifying that </a:t>
            </a:r>
            <a:r>
              <a:rPr lang="en-US" dirty="0" smtClean="0">
                <a:latin typeface="Cambria Math" pitchFamily="18" charset="0"/>
                <a:ea typeface="Cambria Math" pitchFamily="18" charset="0"/>
              </a:rPr>
              <a:t>3</a:t>
            </a:r>
            <a:r>
              <a:rPr lang="en-US" dirty="0" smtClean="0">
                <a:latin typeface="Cambria Math"/>
                <a:ea typeface="Cambria Math"/>
              </a:rPr>
              <a:t> ∊</a:t>
            </a:r>
            <a:r>
              <a:rPr lang="en-US" i="1" dirty="0" smtClean="0"/>
              <a:t> </a:t>
            </a:r>
            <a:r>
              <a:rPr lang="en-US" dirty="0" smtClean="0"/>
              <a:t>S and that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latin typeface="Cambria Math"/>
                <a:ea typeface="Cambria Math"/>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itchFamily="18" charset="0"/>
                <a:ea typeface="Cambria Math" pitchFamily="18" charset="0"/>
              </a:rPr>
              <a:t>3</a:t>
            </a:r>
            <a:r>
              <a:rPr lang="en-US" dirty="0" smtClean="0"/>
              <a:t>.</a:t>
            </a:r>
          </a:p>
          <a:p>
            <a:pPr algn="just"/>
            <a:r>
              <a:rPr lang="en-US" b="1" dirty="0" smtClean="0"/>
              <a:t>Solution</a:t>
            </a:r>
            <a:r>
              <a:rPr lang="en-US" dirty="0" smtClean="0"/>
              <a:t>: Let </a:t>
            </a:r>
            <a:r>
              <a:rPr lang="en-US" i="1" dirty="0" smtClean="0"/>
              <a:t>A</a:t>
            </a:r>
            <a:r>
              <a:rPr lang="en-US" dirty="0" smtClean="0"/>
              <a:t> be the set of all positive integers divisible by </a:t>
            </a:r>
            <a:r>
              <a:rPr lang="en-US" dirty="0" smtClean="0">
                <a:latin typeface="Cambria Math" pitchFamily="18" charset="0"/>
                <a:ea typeface="Cambria Math"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p>
          <a:p>
            <a:pPr lvl="1" algn="just"/>
            <a:r>
              <a:rPr lang="en-US" dirty="0" smtClean="0">
                <a:solidFill>
                  <a:srgbClr val="FF0000"/>
                </a:solidFill>
              </a:rPr>
              <a:t>A</a:t>
            </a:r>
            <a:r>
              <a:rPr lang="en-US" dirty="0" smtClean="0">
                <a:solidFill>
                  <a:srgbClr val="FF0000"/>
                </a:solidFill>
                <a:latin typeface="Cambria Math"/>
                <a:ea typeface="Cambria Math"/>
              </a:rPr>
              <a:t>⊂</a:t>
            </a:r>
            <a:r>
              <a:rPr lang="en-US" dirty="0" smtClean="0">
                <a:solidFill>
                  <a:srgbClr val="FF0000"/>
                </a:solidFill>
              </a:rPr>
              <a:t> S</a:t>
            </a:r>
            <a:r>
              <a:rPr lang="en-US" dirty="0" smtClean="0"/>
              <a:t>: Let P(</a:t>
            </a:r>
            <a:r>
              <a:rPr lang="en-US" i="1" dirty="0" smtClean="0"/>
              <a:t>n</a:t>
            </a:r>
            <a:r>
              <a:rPr lang="en-US" dirty="0" smtClean="0"/>
              <a:t>) be the statement that </a:t>
            </a:r>
            <a:r>
              <a:rPr lang="en-US" dirty="0" smtClean="0">
                <a:latin typeface="Cambria Math" pitchFamily="18" charset="0"/>
                <a:ea typeface="Cambria Math" pitchFamily="18" charset="0"/>
              </a:rPr>
              <a:t>3</a:t>
            </a:r>
            <a:r>
              <a:rPr lang="en-US" i="1" dirty="0" smtClean="0"/>
              <a:t>n</a:t>
            </a:r>
            <a:r>
              <a:rPr lang="en-US" dirty="0" smtClean="0"/>
              <a:t> belongs to </a:t>
            </a:r>
            <a:r>
              <a:rPr lang="en-US" i="1" dirty="0" smtClean="0"/>
              <a:t>S</a:t>
            </a:r>
            <a:r>
              <a:rPr lang="en-US" dirty="0" smtClean="0"/>
              <a:t>. </a:t>
            </a:r>
          </a:p>
          <a:p>
            <a:pPr lvl="2" algn="just"/>
            <a:r>
              <a:rPr lang="en-US" dirty="0" smtClean="0"/>
              <a:t>BASIS STEP: </a:t>
            </a:r>
            <a:r>
              <a:rPr lang="en-US" dirty="0" smtClean="0">
                <a:latin typeface="Cambria Math" pitchFamily="18" charset="0"/>
                <a:ea typeface="Cambria Math" pitchFamily="18" charset="0"/>
              </a:rPr>
              <a:t>3</a:t>
            </a:r>
            <a:r>
              <a:rPr lang="en-US" dirty="0" smtClean="0">
                <a:latin typeface="Cambria Math"/>
                <a:ea typeface="Cambria Math"/>
              </a:rPr>
              <a:t>∙1 = 3 ∊</a:t>
            </a:r>
            <a:r>
              <a:rPr lang="en-US" i="1" dirty="0" smtClean="0"/>
              <a:t> </a:t>
            </a:r>
            <a:r>
              <a:rPr lang="en-US" dirty="0" smtClean="0"/>
              <a:t>S, by the first part of recursive definition.</a:t>
            </a:r>
          </a:p>
          <a:p>
            <a:pPr lvl="2" algn="just"/>
            <a:r>
              <a:rPr lang="en-US" dirty="0" smtClean="0"/>
              <a:t>INDUCTIVE STEP: Assume </a:t>
            </a:r>
            <a:r>
              <a:rPr lang="en-US" i="1" dirty="0" smtClean="0"/>
              <a:t>P</a:t>
            </a:r>
            <a:r>
              <a:rPr lang="en-US" dirty="0" smtClean="0"/>
              <a:t>(</a:t>
            </a:r>
            <a:r>
              <a:rPr lang="en-US" i="1" dirty="0" smtClean="0"/>
              <a:t>k</a:t>
            </a:r>
            <a:r>
              <a:rPr lang="en-US" dirty="0" smtClean="0"/>
              <a:t>) is true. By the second part of the recursive definition, if </a:t>
            </a:r>
            <a:r>
              <a:rPr lang="en-US" dirty="0" smtClean="0">
                <a:latin typeface="Cambria Math"/>
                <a:ea typeface="Cambria Math"/>
              </a:rPr>
              <a:t>3</a:t>
            </a:r>
            <a:r>
              <a:rPr lang="en-US" i="1" dirty="0" smtClean="0">
                <a:ea typeface="Cambria Math"/>
              </a:rPr>
              <a:t>k</a:t>
            </a:r>
            <a:r>
              <a:rPr lang="en-US" dirty="0" smtClean="0">
                <a:latin typeface="Cambria Math"/>
                <a:ea typeface="Cambria Math"/>
              </a:rPr>
              <a:t> ∊</a:t>
            </a:r>
            <a:r>
              <a:rPr lang="en-US" i="1" dirty="0" smtClean="0"/>
              <a:t> </a:t>
            </a:r>
            <a:r>
              <a:rPr lang="en-US" dirty="0" smtClean="0"/>
              <a:t>S, then since </a:t>
            </a:r>
            <a:r>
              <a:rPr lang="en-US" dirty="0" smtClean="0">
                <a:latin typeface="Cambria Math"/>
                <a:ea typeface="Cambria Math"/>
              </a:rPr>
              <a:t>3 ∊</a:t>
            </a:r>
            <a:r>
              <a:rPr lang="en-US" i="1" dirty="0" smtClean="0"/>
              <a:t> </a:t>
            </a:r>
            <a:r>
              <a:rPr lang="en-US" dirty="0" smtClean="0"/>
              <a:t>S, </a:t>
            </a:r>
            <a:r>
              <a:rPr lang="en-US" dirty="0" smtClean="0">
                <a:latin typeface="Cambria Math"/>
                <a:ea typeface="Cambria Math"/>
              </a:rPr>
              <a:t>3</a:t>
            </a:r>
            <a:r>
              <a:rPr lang="en-US" i="1" dirty="0" smtClean="0">
                <a:ea typeface="Cambria Math"/>
              </a:rPr>
              <a:t>k + </a:t>
            </a:r>
            <a:r>
              <a:rPr lang="en-US" dirty="0" smtClean="0">
                <a:latin typeface="Cambria Math"/>
                <a:ea typeface="Cambria Math"/>
              </a:rPr>
              <a:t>3</a:t>
            </a:r>
            <a:r>
              <a:rPr lang="en-US" i="1" dirty="0" smtClean="0">
                <a:ea typeface="Cambria Math"/>
              </a:rPr>
              <a:t> = </a:t>
            </a:r>
            <a:r>
              <a:rPr lang="en-US" dirty="0" smtClean="0">
                <a:latin typeface="Cambria Math"/>
                <a:ea typeface="Cambria Math"/>
              </a:rPr>
              <a:t>3(</a:t>
            </a:r>
            <a:r>
              <a:rPr lang="en-US" i="1" dirty="0" smtClean="0">
                <a:latin typeface="Cambria Math"/>
                <a:ea typeface="Cambria Math"/>
              </a:rPr>
              <a:t>k</a:t>
            </a:r>
            <a:r>
              <a:rPr lang="en-US" dirty="0" smtClean="0">
                <a:latin typeface="Cambria Math"/>
                <a:ea typeface="Cambria Math"/>
              </a:rPr>
              <a:t> + 1) ∊</a:t>
            </a:r>
            <a:r>
              <a:rPr lang="en-US" i="1" dirty="0" smtClean="0"/>
              <a:t> </a:t>
            </a:r>
            <a:r>
              <a:rPr lang="en-US" dirty="0" smtClean="0"/>
              <a:t>S. Hence, </a:t>
            </a:r>
            <a:r>
              <a:rPr lang="en-US" i="1" dirty="0" smtClean="0"/>
              <a:t>P</a:t>
            </a:r>
            <a:r>
              <a:rPr lang="en-US" dirty="0" smtClean="0"/>
              <a:t>(</a:t>
            </a:r>
            <a:r>
              <a:rPr lang="en-US" i="1" dirty="0" smtClean="0"/>
              <a:t>k </a:t>
            </a:r>
            <a:r>
              <a:rPr lang="en-US" dirty="0" smtClean="0"/>
              <a:t>+ </a:t>
            </a:r>
            <a:r>
              <a:rPr lang="en-US" dirty="0" smtClean="0">
                <a:latin typeface="Cambria Math" pitchFamily="18" charset="0"/>
                <a:ea typeface="Cambria Math" pitchFamily="18" charset="0"/>
              </a:rPr>
              <a:t>1</a:t>
            </a:r>
            <a:r>
              <a:rPr lang="en-US" dirty="0" smtClean="0"/>
              <a:t>) is true. </a:t>
            </a:r>
          </a:p>
          <a:p>
            <a:pPr lvl="1" algn="just"/>
            <a:r>
              <a:rPr lang="en-US" dirty="0" smtClean="0">
                <a:solidFill>
                  <a:srgbClr val="FF0000"/>
                </a:solidFill>
              </a:rPr>
              <a:t>S </a:t>
            </a:r>
            <a:r>
              <a:rPr lang="en-US" dirty="0" smtClean="0">
                <a:solidFill>
                  <a:srgbClr val="FF0000"/>
                </a:solidFill>
                <a:latin typeface="Cambria Math"/>
                <a:ea typeface="Cambria Math"/>
              </a:rPr>
              <a:t>⊂ </a:t>
            </a:r>
            <a:r>
              <a:rPr lang="en-US" dirty="0" smtClean="0">
                <a:solidFill>
                  <a:srgbClr val="FF0000"/>
                </a:solidFill>
              </a:rPr>
              <a:t>A:</a:t>
            </a:r>
          </a:p>
          <a:p>
            <a:pPr lvl="2" algn="just"/>
            <a:r>
              <a:rPr lang="en-US" dirty="0" smtClean="0"/>
              <a:t>BASIS STEP: </a:t>
            </a:r>
            <a:r>
              <a:rPr lang="en-US" dirty="0" smtClean="0">
                <a:latin typeface="Cambria Math"/>
                <a:ea typeface="Cambria Math"/>
              </a:rPr>
              <a:t>3 ∊</a:t>
            </a:r>
            <a:r>
              <a:rPr lang="en-US" i="1" dirty="0" smtClean="0"/>
              <a:t> </a:t>
            </a:r>
            <a:r>
              <a:rPr lang="en-US" dirty="0" smtClean="0"/>
              <a:t>S by the first part of recursive definition, and   </a:t>
            </a:r>
            <a:r>
              <a:rPr lang="en-US" dirty="0" smtClean="0">
                <a:latin typeface="Cambria Math" pitchFamily="18" charset="0"/>
                <a:ea typeface="Cambria Math" pitchFamily="18" charset="0"/>
              </a:rPr>
              <a:t>3</a:t>
            </a:r>
            <a:r>
              <a:rPr lang="en-US" dirty="0" smtClean="0">
                <a:latin typeface="Cambria Math"/>
                <a:ea typeface="Cambria Math"/>
              </a:rPr>
              <a:t> = </a:t>
            </a:r>
            <a:r>
              <a:rPr lang="en-US" dirty="0" smtClean="0">
                <a:latin typeface="Cambria Math" pitchFamily="18" charset="0"/>
                <a:ea typeface="Cambria Math" pitchFamily="18" charset="0"/>
              </a:rPr>
              <a:t>3</a:t>
            </a:r>
            <a:r>
              <a:rPr lang="en-US" dirty="0" smtClean="0">
                <a:latin typeface="Cambria Math"/>
                <a:ea typeface="Cambria Math"/>
              </a:rPr>
              <a:t>∙1.</a:t>
            </a:r>
            <a:endParaRPr lang="en-US" dirty="0" smtClean="0"/>
          </a:p>
          <a:p>
            <a:pPr lvl="2" algn="just"/>
            <a:r>
              <a:rPr lang="en-US" dirty="0" smtClean="0"/>
              <a:t>INDUCTIVE STEP:  The second part of the recursive definition adds </a:t>
            </a:r>
            <a:r>
              <a:rPr lang="en-US" i="1" dirty="0" smtClean="0"/>
              <a:t>x</a:t>
            </a:r>
            <a:r>
              <a:rPr lang="en-US" dirty="0" smtClean="0"/>
              <a:t> +</a:t>
            </a:r>
            <a:r>
              <a:rPr lang="en-US" i="1" dirty="0" smtClean="0"/>
              <a:t>y</a:t>
            </a:r>
            <a:r>
              <a:rPr lang="en-US" dirty="0" smtClean="0"/>
              <a:t> to </a:t>
            </a:r>
            <a:r>
              <a:rPr lang="en-US" i="1" dirty="0" smtClean="0"/>
              <a:t>S</a:t>
            </a:r>
            <a:r>
              <a:rPr lang="en-US" dirty="0" smtClean="0"/>
              <a:t>, if both </a:t>
            </a:r>
            <a:r>
              <a:rPr lang="en-US" i="1" dirty="0" smtClean="0"/>
              <a:t>x</a:t>
            </a:r>
            <a:r>
              <a:rPr lang="en-US" dirty="0" smtClean="0"/>
              <a:t> and </a:t>
            </a:r>
            <a:r>
              <a:rPr lang="en-US" i="1" dirty="0" smtClean="0"/>
              <a:t>y</a:t>
            </a:r>
            <a:r>
              <a:rPr lang="en-US" dirty="0" smtClean="0"/>
              <a:t> are in </a:t>
            </a:r>
            <a:r>
              <a:rPr lang="en-US" i="1" dirty="0" smtClean="0"/>
              <a:t>S</a:t>
            </a:r>
            <a:r>
              <a:rPr lang="en-US" dirty="0" smtClean="0"/>
              <a:t>. If </a:t>
            </a:r>
            <a:r>
              <a:rPr lang="en-US" i="1" dirty="0" smtClean="0"/>
              <a:t>x</a:t>
            </a:r>
            <a:r>
              <a:rPr lang="en-US" dirty="0" smtClean="0"/>
              <a:t> and </a:t>
            </a:r>
            <a:r>
              <a:rPr lang="en-US" i="1" dirty="0" smtClean="0"/>
              <a:t>y</a:t>
            </a:r>
            <a:r>
              <a:rPr lang="en-US" dirty="0" smtClean="0"/>
              <a:t> are both in </a:t>
            </a:r>
            <a:r>
              <a:rPr lang="en-US" i="1" dirty="0" smtClean="0"/>
              <a:t>A</a:t>
            </a:r>
            <a:r>
              <a:rPr lang="en-US" dirty="0" smtClean="0"/>
              <a:t>, then both </a:t>
            </a:r>
            <a:r>
              <a:rPr lang="en-US" i="1" dirty="0" smtClean="0"/>
              <a:t>x</a:t>
            </a:r>
            <a:r>
              <a:rPr lang="en-US" dirty="0" smtClean="0"/>
              <a:t> and </a:t>
            </a:r>
            <a:r>
              <a:rPr lang="en-US" i="1" dirty="0" smtClean="0"/>
              <a:t>y</a:t>
            </a:r>
            <a:r>
              <a:rPr lang="en-US" dirty="0" smtClean="0"/>
              <a:t> are divisible by </a:t>
            </a:r>
            <a:r>
              <a:rPr lang="en-US" dirty="0" smtClean="0">
                <a:latin typeface="Cambria Math" pitchFamily="18" charset="0"/>
                <a:ea typeface="Cambria Math" pitchFamily="18" charset="0"/>
              </a:rPr>
              <a:t>3</a:t>
            </a:r>
            <a:r>
              <a:rPr lang="en-US" dirty="0" smtClean="0"/>
              <a:t>.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it follows that  </a:t>
            </a:r>
            <a:r>
              <a:rPr lang="en-US" i="1" dirty="0" smtClean="0"/>
              <a:t>x</a:t>
            </a:r>
            <a:r>
              <a:rPr lang="en-US" dirty="0" smtClean="0"/>
              <a:t> + </a:t>
            </a:r>
            <a:r>
              <a:rPr lang="en-US" i="1" dirty="0" smtClean="0"/>
              <a:t>y</a:t>
            </a:r>
            <a:r>
              <a:rPr lang="en-US" dirty="0" smtClean="0"/>
              <a:t> is divisible by </a:t>
            </a:r>
            <a:r>
              <a:rPr lang="en-US" dirty="0" smtClean="0">
                <a:latin typeface="Cambria Math" pitchFamily="18" charset="0"/>
                <a:ea typeface="Cambria Math" pitchFamily="18" charset="0"/>
              </a:rPr>
              <a:t>3</a:t>
            </a:r>
            <a:r>
              <a:rPr lang="en-US" dirty="0" smtClean="0"/>
              <a:t>. </a:t>
            </a:r>
          </a:p>
          <a:p>
            <a:pPr algn="just"/>
            <a:r>
              <a:rPr lang="en-US" dirty="0" smtClean="0"/>
              <a:t>We used mathematical induction to prove a result about a recursively defined set. Next  we study a more direct form induction for proving results about recursively defined sets.</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Definition</a:t>
            </a:r>
            <a:r>
              <a:rPr lang="en-US" dirty="0" smtClean="0"/>
              <a:t>: To prove a property of the elements of a recursively defined set, we use  </a:t>
            </a:r>
            <a:r>
              <a:rPr lang="en-US" i="1" dirty="0" smtClean="0"/>
              <a:t>structural induction</a:t>
            </a:r>
            <a:r>
              <a:rPr lang="en-US" dirty="0" smtClean="0"/>
              <a:t>. </a:t>
            </a:r>
          </a:p>
          <a:p>
            <a:pPr lvl="1" algn="just"/>
            <a:r>
              <a:rPr lang="en-US" dirty="0" smtClean="0"/>
              <a:t>BASIS STEP: Show that the result holds for all elements specified in the basis step of the recursive definition.</a:t>
            </a:r>
          </a:p>
          <a:p>
            <a:pPr lvl="1" algn="just"/>
            <a:r>
              <a:rPr lang="en-US" dirty="0" smtClean="0"/>
              <a:t>RECURSIVE STEP: Show that if the statement is true for each of the (old) elements used to construct new elements in the recursive step of the definition, the result holds for these new elements. </a:t>
            </a:r>
          </a:p>
          <a:p>
            <a:pPr algn="just"/>
            <a:r>
              <a:rPr lang="en-US" dirty="0" smtClean="0"/>
              <a:t>The validity of structural induction can be shown to follow from the principle of mathematical induction. </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Definition</a:t>
            </a:r>
            <a:r>
              <a:rPr lang="en-US" dirty="0" smtClean="0"/>
              <a:t>: The </a:t>
            </a:r>
            <a:r>
              <a:rPr lang="en-US" i="1" dirty="0" smtClean="0">
                <a:solidFill>
                  <a:schemeClr val="accent1"/>
                </a:solidFill>
              </a:rPr>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dirty="0" smtClean="0"/>
              <a:t>BASIS STEP: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itchFamily="18" charset="0"/>
                <a:ea typeface="Cambria Math" pitchFamily="18" charset="0"/>
              </a:rPr>
              <a:t>0</a:t>
            </a:r>
            <a:r>
              <a:rPr lang="en-US" dirty="0" smtClean="0"/>
              <a:t>.</a:t>
            </a:r>
          </a:p>
          <a:p>
            <a:pPr lvl="1"/>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height                                           </a:t>
            </a:r>
            <a:r>
              <a:rPr lang="en-US" i="1" dirty="0" smtClean="0"/>
              <a:t>h(T) = </a:t>
            </a:r>
            <a:r>
              <a:rPr lang="en-US" dirty="0" smtClean="0">
                <a:latin typeface="Cambria Math" pitchFamily="18" charset="0"/>
                <a:ea typeface="Cambria Math" pitchFamily="18" charset="0"/>
              </a:rPr>
              <a:t>1</a:t>
            </a:r>
            <a:r>
              <a:rPr lang="en-US" i="1" dirty="0" smtClean="0"/>
              <a:t> + </a:t>
            </a:r>
            <a:r>
              <a:rPr lang="en-US" dirty="0" smtClean="0"/>
              <a:t>max(</a:t>
            </a:r>
            <a:r>
              <a:rPr lang="en-US" i="1" dirty="0" smtClean="0"/>
              <a:t>h(T</a:t>
            </a:r>
            <a:r>
              <a:rPr lang="en-US" baseline="-25000" dirty="0" smtClean="0">
                <a:latin typeface="Cambria Math" pitchFamily="18" charset="0"/>
                <a:ea typeface="Cambria Math" pitchFamily="18" charset="0"/>
              </a:rPr>
              <a:t>1</a:t>
            </a:r>
            <a:r>
              <a:rPr lang="en-US" i="1" dirty="0" smtClean="0"/>
              <a:t>),h</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smtClean="0"/>
              <a:t>.</a:t>
            </a:r>
          </a:p>
          <a:p>
            <a:r>
              <a:rPr lang="en-US" dirty="0" smtClean="0"/>
              <a:t>The </a:t>
            </a:r>
            <a:r>
              <a:rPr lang="en-US" i="1" dirty="0" smtClean="0">
                <a:solidFill>
                  <a:schemeClr val="accent1"/>
                </a:solidFill>
              </a:rPr>
              <a:t>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b="1" dirty="0" smtClean="0"/>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p>
          <a:p>
            <a:pPr lvl="1"/>
            <a:r>
              <a:rPr lang="en-US" b="1" dirty="0" smtClean="0"/>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itchFamily="18" charset="0"/>
                <a:ea typeface="Cambria Math"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itchFamily="18" charset="0"/>
                <a:ea typeface="Cambria Math" pitchFamily="18" charset="0"/>
              </a:rPr>
              <a:t>1</a:t>
            </a:r>
            <a:r>
              <a:rPr lang="en-US" sz="2400" baseline="30000" dirty="0" smtClean="0"/>
              <a:t> </a:t>
            </a:r>
            <a:r>
              <a:rPr lang="en-US" sz="2400" dirty="0" smtClean="0"/>
              <a:t>– </a:t>
            </a:r>
            <a:r>
              <a:rPr lang="en-US" sz="2400" dirty="0" smtClean="0">
                <a:latin typeface="Cambria Math" pitchFamily="18" charset="0"/>
                <a:ea typeface="Cambria Math" pitchFamily="18" charset="0"/>
              </a:rPr>
              <a:t>1.</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itchFamily="18" charset="0"/>
                <a:ea typeface="Cambria Math"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itchFamily="18" charset="0"/>
                <a:ea typeface="Cambria Math" pitchFamily="18" charset="0"/>
              </a:rPr>
              <a:t>1</a:t>
            </a:r>
            <a:r>
              <a:rPr lang="en-US" sz="2400" baseline="30000" dirty="0" smtClean="0"/>
              <a:t> </a:t>
            </a:r>
            <a:r>
              <a:rPr lang="en-US" sz="2400" dirty="0" smtClean="0"/>
              <a:t>– </a:t>
            </a:r>
            <a:r>
              <a:rPr lang="en-US" sz="2400" dirty="0" smtClean="0">
                <a:latin typeface="Cambria Math" pitchFamily="18" charset="0"/>
                <a:ea typeface="Cambria Math" pitchFamily="18" charset="0"/>
              </a:rPr>
              <a:t>1.</a:t>
            </a:r>
          </a:p>
          <a:p>
            <a:r>
              <a:rPr lang="en-US" sz="2400" b="1" dirty="0" smtClean="0">
                <a:ea typeface="Cambria Math" pitchFamily="18" charset="0"/>
              </a:rPr>
              <a:t>Proof</a:t>
            </a:r>
            <a:r>
              <a:rPr lang="en-US" sz="2400" dirty="0" smtClean="0">
                <a:ea typeface="Cambria Math" pitchFamily="18" charset="0"/>
              </a:rPr>
              <a:t>: Use structural induction.</a:t>
            </a:r>
          </a:p>
          <a:p>
            <a:pPr lvl="1"/>
            <a:r>
              <a:rPr lang="en-US" sz="2000" dirty="0" smtClean="0"/>
              <a:t>BASIS  STEP: The result holds for a full binary tree consisting only of a root,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and </a:t>
            </a:r>
            <a:r>
              <a:rPr lang="en-US" sz="2000" i="1" dirty="0" smtClean="0"/>
              <a:t>h</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0</a:t>
            </a:r>
            <a:r>
              <a:rPr lang="en-US" sz="2000" dirty="0" smtClean="0"/>
              <a:t>.  Hence,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baseline="30000" dirty="0" smtClean="0">
                <a:latin typeface="Cambria Math" pitchFamily="18" charset="0"/>
                <a:ea typeface="Cambria Math" pitchFamily="18" charset="0"/>
              </a:rPr>
              <a:t>0</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1.</a:t>
            </a:r>
          </a:p>
          <a:p>
            <a:pPr lvl="1"/>
            <a:r>
              <a:rPr lang="en-US" sz="2000" dirty="0" smtClean="0"/>
              <a:t>RECURSIVE STEP:  Assume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1</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and also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2</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2</a:t>
            </a:r>
            <a:r>
              <a:rPr lang="en-US" sz="2000" baseline="30000" dirty="0" smtClean="0"/>
              <a:t>)+</a:t>
            </a:r>
            <a:r>
              <a:rPr lang="en-US" sz="2000" baseline="30000" dirty="0" smtClean="0">
                <a:latin typeface="Cambria Math" pitchFamily="18" charset="0"/>
                <a:ea typeface="Cambria Math" pitchFamily="18" charset="0"/>
              </a:rPr>
              <a:t>1  </a:t>
            </a:r>
            <a:r>
              <a:rPr lang="en-US" sz="2000" dirty="0" smtClean="0"/>
              <a:t>– </a:t>
            </a:r>
            <a:r>
              <a:rPr lang="en-US" sz="2000" dirty="0" smtClean="0">
                <a:latin typeface="Cambria Math" pitchFamily="18" charset="0"/>
                <a:ea typeface="Cambria Math" pitchFamily="18" charset="0"/>
              </a:rPr>
              <a:t>1</a:t>
            </a:r>
            <a:r>
              <a:rPr lang="en-US" sz="2000" dirty="0" smtClean="0"/>
              <a:t> whenever </a:t>
            </a:r>
            <a:r>
              <a:rPr lang="en-US" sz="2000" i="1" dirty="0" smtClean="0"/>
              <a:t>T</a:t>
            </a:r>
            <a:r>
              <a:rPr lang="en-US" sz="2000" baseline="-25000" dirty="0" smtClean="0">
                <a:latin typeface="Cambria Math" pitchFamily="18" charset="0"/>
                <a:ea typeface="Cambria Math" pitchFamily="18" charset="0"/>
              </a:rPr>
              <a:t>1</a:t>
            </a:r>
            <a:r>
              <a:rPr lang="en-US" sz="2000" dirty="0" smtClean="0"/>
              <a:t> and </a:t>
            </a:r>
            <a:r>
              <a:rPr lang="en-US" sz="2000" i="1" dirty="0" smtClean="0"/>
              <a:t>T</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t>are full binary trees.</a:t>
            </a:r>
          </a:p>
          <a:p>
            <a:pPr>
              <a:buNone/>
            </a:pPr>
            <a:endParaRPr lang="en-US" sz="2000" dirty="0" smtClean="0"/>
          </a:p>
        </p:txBody>
      </p:sp>
      <p:sp>
        <p:nvSpPr>
          <p:cNvPr id="4" name="Content Placeholder 2"/>
          <p:cNvSpPr txBox="1">
            <a:spLocks/>
          </p:cNvSpPr>
          <p:nvPr/>
        </p:nvSpPr>
        <p:spPr>
          <a:xfrm>
            <a:off x="1219200" y="4343400"/>
            <a:ext cx="7467600" cy="2286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recursive </a:t>
            </a:r>
            <a:r>
              <a:rPr lang="en-US" sz="2000" i="1" noProof="0" dirty="0" smtClean="0"/>
              <a:t>formula</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 of 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∙max(</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                (max(</a:t>
            </a:r>
            <a:r>
              <a:rPr lang="en-US" sz="2000" dirty="0" smtClean="0">
                <a:latin typeface="Cambria Math" pitchFamily="18" charset="0"/>
                <a:ea typeface="Cambria Math" pitchFamily="18" charset="0"/>
              </a:rPr>
              <a:t>2</a:t>
            </a:r>
            <a:r>
              <a:rPr lang="en-US" sz="2000" i="1" baseline="30000" dirty="0" smtClean="0"/>
              <a:t>x</a:t>
            </a:r>
            <a:r>
              <a:rPr lang="en-US" sz="2000" dirty="0" smtClean="0"/>
              <a:t> ,</a:t>
            </a:r>
            <a:r>
              <a:rPr lang="en-US" sz="2000" dirty="0" smtClean="0">
                <a:latin typeface="Cambria Math" pitchFamily="18" charset="0"/>
                <a:ea typeface="Cambria Math" pitchFamily="18" charset="0"/>
              </a:rPr>
              <a:t> 2</a:t>
            </a:r>
            <a:r>
              <a:rPr lang="en-US" sz="2000" i="1" baseline="30000" dirty="0" smtClean="0"/>
              <a:t>y</a:t>
            </a:r>
            <a:r>
              <a:rPr lang="en-US" sz="2000" dirty="0" smtClean="0"/>
              <a:t>)= </a:t>
            </a:r>
            <a:r>
              <a:rPr lang="en-US" sz="2000" dirty="0" smtClean="0">
                <a:latin typeface="Cambria Math" pitchFamily="18" charset="0"/>
                <a:ea typeface="Cambria Math" pitchFamily="18" charset="0"/>
              </a:rPr>
              <a:t>2</a:t>
            </a:r>
            <a:r>
              <a:rPr lang="en-US" sz="2000" baseline="30000" dirty="0" smtClean="0"/>
              <a:t>max(</a:t>
            </a:r>
            <a:r>
              <a:rPr lang="en-US" sz="2000" i="1" baseline="30000" dirty="0" err="1" smtClean="0"/>
              <a:t>x,y</a:t>
            </a:r>
            <a:r>
              <a:rPr lang="en-US" sz="2000" baseline="30000" dirty="0" smtClean="0"/>
              <a:t>)</a:t>
            </a:r>
            <a:r>
              <a:rPr lang="en-US" sz="2000" dirty="0" smtClean="0"/>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lang="en-US" sz="2000" dirty="0" smtClean="0"/>
              <a:t>                                     (</a:t>
            </a:r>
            <a:r>
              <a:rPr lang="en-US" sz="2000" i="1" dirty="0" smtClean="0"/>
              <a:t>by recursive definition of h(T)</a:t>
            </a: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6:</a:t>
            </a:r>
            <a:br>
              <a:rPr lang="en-US" dirty="0" smtClean="0"/>
            </a:br>
            <a:r>
              <a:rPr lang="en-US" dirty="0" smtClean="0"/>
              <a:t>Recursive Algorithms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Outline</a:t>
            </a:r>
            <a:endParaRPr lang="en-US" dirty="0"/>
          </a:p>
        </p:txBody>
      </p:sp>
      <p:sp>
        <p:nvSpPr>
          <p:cNvPr id="3" name="Content Placeholder 2"/>
          <p:cNvSpPr>
            <a:spLocks noGrp="1"/>
          </p:cNvSpPr>
          <p:nvPr>
            <p:ph idx="1"/>
          </p:nvPr>
        </p:nvSpPr>
        <p:spPr/>
        <p:txBody>
          <a:bodyPr>
            <a:normAutofit/>
          </a:bodyPr>
          <a:lstStyle/>
          <a:p>
            <a:r>
              <a:rPr lang="en-US" dirty="0" smtClean="0"/>
              <a:t>Recursive Algorithms</a:t>
            </a:r>
          </a:p>
          <a:p>
            <a:r>
              <a:rPr lang="en-US" dirty="0" smtClean="0"/>
              <a:t>Proving Recursive Algorithms Correct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Algorithms</a:t>
            </a:r>
            <a:endParaRPr lang="en-US" dirty="0"/>
          </a:p>
        </p:txBody>
      </p:sp>
      <p:sp>
        <p:nvSpPr>
          <p:cNvPr id="3" name="Content Placeholder 2"/>
          <p:cNvSpPr>
            <a:spLocks noGrp="1"/>
          </p:cNvSpPr>
          <p:nvPr>
            <p:ph idx="1"/>
          </p:nvPr>
        </p:nvSpPr>
        <p:spPr/>
        <p:txBody>
          <a:bodyPr/>
          <a:lstStyle/>
          <a:p>
            <a:pPr algn="just"/>
            <a:r>
              <a:rPr lang="en-US" b="1" dirty="0" smtClean="0"/>
              <a:t>Definition</a:t>
            </a:r>
            <a:r>
              <a:rPr lang="en-US" dirty="0" smtClean="0"/>
              <a:t>: An algorithm is called </a:t>
            </a:r>
            <a:r>
              <a:rPr lang="en-US" i="1" dirty="0" smtClean="0"/>
              <a:t>recursive</a:t>
            </a:r>
            <a:r>
              <a:rPr lang="en-US" dirty="0" smtClean="0"/>
              <a:t> if it solves a problem by reducing it to an instance of the same problem with smaller input.</a:t>
            </a:r>
          </a:p>
          <a:p>
            <a:pPr algn="just"/>
            <a:r>
              <a:rPr lang="en-US" dirty="0" smtClean="0"/>
              <a:t>For the algorithm to terminate, the instance of the problem must eventually be reduced to some initial case for which the solution is known.</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Factorial Algorithm</a:t>
            </a:r>
            <a:endParaRPr lang="en-US" dirty="0"/>
          </a:p>
        </p:txBody>
      </p:sp>
      <p:sp>
        <p:nvSpPr>
          <p:cNvPr id="3" name="Content Placeholder 2"/>
          <p:cNvSpPr>
            <a:spLocks noGrp="1"/>
          </p:cNvSpPr>
          <p:nvPr>
            <p:ph idx="1"/>
          </p:nvPr>
        </p:nvSpPr>
        <p:spPr/>
        <p:txBody>
          <a:bodyPr/>
          <a:lstStyle/>
          <a:p>
            <a:pPr algn="just"/>
            <a:r>
              <a:rPr lang="en-US" b="1" dirty="0" smtClean="0"/>
              <a:t>Example</a:t>
            </a:r>
            <a:r>
              <a:rPr lang="en-US" dirty="0" smtClean="0"/>
              <a:t>: Give a recursive algorithm for computing </a:t>
            </a:r>
            <a:r>
              <a:rPr lang="en-US" i="1" dirty="0" smtClean="0"/>
              <a:t>n</a:t>
            </a:r>
            <a:r>
              <a:rPr lang="en-US" dirty="0" smtClean="0"/>
              <a:t>!, where </a:t>
            </a:r>
            <a:r>
              <a:rPr lang="en-US" i="1" dirty="0" smtClean="0"/>
              <a:t>n</a:t>
            </a:r>
            <a:r>
              <a:rPr lang="en-US" dirty="0" smtClean="0"/>
              <a:t> is a nonnegative integer. </a:t>
            </a:r>
          </a:p>
          <a:p>
            <a:pPr algn="just"/>
            <a:r>
              <a:rPr lang="en-US" b="1" dirty="0" smtClean="0"/>
              <a:t>Solution</a:t>
            </a:r>
            <a:r>
              <a:rPr lang="en-US" dirty="0" smtClean="0"/>
              <a:t>: Use the recursive definition of the factorial function.</a:t>
            </a:r>
          </a:p>
          <a:p>
            <a:pPr marL="674370" lvl="1" indent="-274320">
              <a:buClr>
                <a:schemeClr val="accent3"/>
              </a:buClr>
              <a:buSzPct val="95000"/>
              <a:buNone/>
              <a:defRPr/>
            </a:pPr>
            <a:r>
              <a:rPr lang="en-US" b="1" dirty="0" smtClean="0"/>
              <a:t>procedure </a:t>
            </a:r>
            <a:r>
              <a:rPr lang="en-US" i="1" dirty="0" smtClean="0">
                <a:solidFill>
                  <a:schemeClr val="accent1"/>
                </a:solidFill>
              </a:rPr>
              <a:t>factorial</a:t>
            </a:r>
            <a:r>
              <a:rPr lang="en-US" dirty="0" smtClean="0"/>
              <a:t>(</a:t>
            </a:r>
            <a:r>
              <a:rPr lang="en-US" i="1" dirty="0" smtClean="0"/>
              <a:t>n</a:t>
            </a:r>
            <a:r>
              <a:rPr lang="en-US" dirty="0" smtClean="0"/>
              <a:t>:</a:t>
            </a:r>
            <a:r>
              <a:rPr lang="en-US" i="1" dirty="0" smtClean="0"/>
              <a:t> </a:t>
            </a:r>
            <a:r>
              <a:rPr lang="en-US" dirty="0" smtClean="0"/>
              <a:t>nonnegative integer)</a:t>
            </a:r>
          </a:p>
          <a:p>
            <a:pPr marL="674370" lvl="1" indent="-274320">
              <a:buClr>
                <a:schemeClr val="accent3"/>
              </a:buClr>
              <a:buSzPct val="95000"/>
              <a:buNone/>
              <a:defRPr/>
            </a:pPr>
            <a:r>
              <a:rPr lang="en-US" b="1" dirty="0" smtClean="0"/>
              <a:t>	if </a:t>
            </a:r>
            <a:r>
              <a:rPr lang="en-US" dirty="0" smtClean="0"/>
              <a:t> </a:t>
            </a:r>
            <a:r>
              <a:rPr lang="en-US" i="1" dirty="0" smtClean="0"/>
              <a:t>n</a:t>
            </a:r>
            <a:r>
              <a:rPr lang="en-US" dirty="0" smtClean="0"/>
              <a:t> = </a:t>
            </a:r>
            <a:r>
              <a:rPr lang="en-US" dirty="0" smtClean="0">
                <a:latin typeface="Cambria Math" pitchFamily="18" charset="0"/>
                <a:ea typeface="Cambria Math" pitchFamily="18" charset="0"/>
              </a:rPr>
              <a:t>0 </a:t>
            </a:r>
            <a:r>
              <a:rPr lang="en-US" b="1" dirty="0" smtClean="0">
                <a:latin typeface="Cambria Math" pitchFamily="18" charset="0"/>
                <a:ea typeface="Cambria Math" pitchFamily="18" charset="0"/>
              </a:rPr>
              <a:t>then return </a:t>
            </a:r>
            <a:r>
              <a:rPr lang="en-US" dirty="0" smtClean="0">
                <a:latin typeface="Cambria Math" pitchFamily="18" charset="0"/>
                <a:ea typeface="Cambria Math" pitchFamily="18" charset="0"/>
              </a:rPr>
              <a:t>1</a:t>
            </a:r>
          </a:p>
          <a:p>
            <a:pPr marL="674370" lvl="1" indent="-274320">
              <a:buClr>
                <a:schemeClr val="accent3"/>
              </a:buClr>
              <a:buSzPct val="95000"/>
              <a:buNone/>
              <a:defRPr/>
            </a:pPr>
            <a:r>
              <a:rPr lang="en-US" b="1" dirty="0" smtClean="0"/>
              <a:t>	else </a:t>
            </a:r>
            <a:r>
              <a:rPr lang="en-US" dirty="0" smtClean="0"/>
              <a:t> </a:t>
            </a:r>
            <a:r>
              <a:rPr lang="en-US" b="1" dirty="0" smtClean="0">
                <a:latin typeface="Cambria Math" pitchFamily="18" charset="0"/>
                <a:ea typeface="Cambria Math" pitchFamily="18" charset="0"/>
              </a:rPr>
              <a:t>return </a:t>
            </a:r>
            <a:r>
              <a:rPr lang="en-US" i="1" dirty="0" smtClean="0"/>
              <a:t>n</a:t>
            </a:r>
            <a:r>
              <a:rPr lang="en-US" i="1" dirty="0" smtClean="0">
                <a:latin typeface="Cambria Math"/>
                <a:ea typeface="Cambria Math"/>
              </a:rPr>
              <a:t>∙ </a:t>
            </a:r>
            <a:r>
              <a:rPr lang="en-US" i="1" dirty="0" smtClean="0">
                <a:solidFill>
                  <a:schemeClr val="accent1"/>
                </a:solidFill>
                <a:ea typeface="Cambria Math"/>
                <a:cs typeface="Arial" pitchFamily="34" charset="0"/>
              </a:rPr>
              <a:t>factorial</a:t>
            </a:r>
            <a:r>
              <a:rPr lang="en-US" i="1" dirty="0" smtClean="0">
                <a:solidFill>
                  <a:schemeClr val="accent1"/>
                </a:solidFill>
                <a:latin typeface="Cambria Math"/>
                <a:ea typeface="Cambria Math"/>
              </a:rPr>
              <a:t> </a:t>
            </a:r>
            <a:r>
              <a:rPr lang="en-US" dirty="0" smtClean="0">
                <a:ea typeface="Cambria Math"/>
              </a:rPr>
              <a:t>(</a:t>
            </a:r>
            <a:r>
              <a:rPr lang="en-US" i="1" dirty="0" smtClean="0">
                <a:ea typeface="Cambria Math"/>
              </a:rPr>
              <a:t>n</a:t>
            </a:r>
            <a:r>
              <a:rPr lang="en-US" i="1" dirty="0" smtClean="0">
                <a:latin typeface="Cambria Math"/>
                <a:ea typeface="Cambria Math"/>
              </a:rPr>
              <a:t> − </a:t>
            </a:r>
            <a:r>
              <a:rPr lang="en-US" dirty="0" smtClean="0">
                <a:latin typeface="Cambria Math" pitchFamily="18" charset="0"/>
                <a:ea typeface="Cambria Math" pitchFamily="18" charset="0"/>
              </a:rPr>
              <a:t>1</a:t>
            </a:r>
            <a:r>
              <a:rPr lang="en-US" dirty="0" smtClean="0">
                <a:ea typeface="Cambria Math" pitchFamily="18" charset="0"/>
              </a:rPr>
              <a:t>)</a:t>
            </a:r>
            <a:endParaRPr lang="en-US" i="1" dirty="0" smtClean="0">
              <a:ea typeface="Cambria Math" pitchFamily="18" charset="0"/>
            </a:endParaRPr>
          </a:p>
          <a:p>
            <a:pPr marL="674370" lvl="1" indent="-274320">
              <a:buClr>
                <a:schemeClr val="accent3"/>
              </a:buClr>
              <a:buSzPct val="95000"/>
              <a:buNone/>
              <a:defRPr/>
            </a:pPr>
            <a:r>
              <a:rPr lang="en-US" dirty="0" smtClean="0">
                <a:ea typeface="Cambria Math" pitchFamily="18" charset="0"/>
              </a:rPr>
              <a:t>	{output is </a:t>
            </a:r>
            <a:r>
              <a:rPr lang="en-US" i="1" dirty="0" smtClean="0">
                <a:ea typeface="Cambria Math" pitchFamily="18" charset="0"/>
              </a:rPr>
              <a:t>n</a:t>
            </a:r>
            <a:r>
              <a:rPr lang="en-US" dirty="0" smtClean="0">
                <a:ea typeface="Cambria Math" pitchFamily="18" charset="0"/>
              </a:rPr>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br>
              <a:rPr lang="en-US" sz="4000" i="1" dirty="0" smtClean="0">
                <a:latin typeface="Cambria Math"/>
                <a:ea typeface="Cambria Math"/>
              </a:rPr>
            </a:br>
            <a:r>
              <a:rPr lang="en-US" dirty="0" smtClean="0"/>
              <a:t>(1)  Direct Proof </a:t>
            </a:r>
            <a:endParaRPr lang="en-US" dirty="0"/>
          </a:p>
        </p:txBody>
      </p:sp>
      <p:sp>
        <p:nvSpPr>
          <p:cNvPr id="3" name="Content Placeholder 2"/>
          <p:cNvSpPr>
            <a:spLocks noGrp="1"/>
          </p:cNvSpPr>
          <p:nvPr>
            <p:ph idx="1"/>
          </p:nvPr>
        </p:nvSpPr>
        <p:spPr>
          <a:xfrm>
            <a:off x="533400" y="2057400"/>
            <a:ext cx="8229600" cy="4525963"/>
          </a:xfrm>
        </p:spPr>
        <p:txBody>
          <a:bodyPr>
            <a:normAutofit/>
          </a:bodyPr>
          <a:lstStyle/>
          <a:p>
            <a:pPr algn="just"/>
            <a:r>
              <a:rPr lang="en-US" i="1" u="sng" dirty="0" smtClean="0"/>
              <a:t>Direct Proof</a:t>
            </a:r>
            <a:r>
              <a:rPr lang="en-US" dirty="0" smtClean="0"/>
              <a:t>: Assume that  </a:t>
            </a:r>
            <a:r>
              <a:rPr lang="en-US" i="1" dirty="0" smtClean="0">
                <a:latin typeface="Cambria Math" pitchFamily="18" charset="0"/>
                <a:ea typeface="Cambria Math" pitchFamily="18" charset="0"/>
              </a:rPr>
              <a:t>p</a:t>
            </a:r>
            <a:r>
              <a:rPr lang="en-US" dirty="0" smtClean="0"/>
              <a:t>  is true. Use rules of inference, axioms, and logical equivalences to show that   </a:t>
            </a:r>
            <a:r>
              <a:rPr lang="en-US" i="1" dirty="0" smtClean="0"/>
              <a:t>q</a:t>
            </a:r>
            <a:r>
              <a:rPr lang="en-US" dirty="0" smtClean="0"/>
              <a:t>  must also be true.</a:t>
            </a:r>
          </a:p>
          <a:p>
            <a:pPr algn="just"/>
            <a:endParaRPr lang="en-US" dirty="0" smtClean="0"/>
          </a:p>
          <a:p>
            <a:pPr algn="just"/>
            <a:r>
              <a:rPr lang="en-US" b="1" dirty="0" smtClean="0"/>
              <a:t>Example</a:t>
            </a:r>
            <a:r>
              <a:rPr lang="en-US" dirty="0" smtClean="0"/>
              <a:t>: Give a direct proof of the theorem “If </a:t>
            </a:r>
            <a:r>
              <a:rPr lang="en-US" i="1" dirty="0" smtClean="0"/>
              <a:t>n</a:t>
            </a:r>
            <a:r>
              <a:rPr lang="en-US" dirty="0" smtClean="0"/>
              <a:t> is an odd integer, then </a:t>
            </a:r>
            <a:r>
              <a:rPr lang="en-US" i="1" dirty="0" smtClean="0"/>
              <a:t>n</a:t>
            </a:r>
            <a:r>
              <a:rPr lang="en-US" baseline="30000" dirty="0" smtClean="0"/>
              <a:t>2 </a:t>
            </a:r>
            <a:r>
              <a:rPr lang="en-US" dirty="0" smtClean="0"/>
              <a:t> is odd.”</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 Exponentiation Algorithm</a:t>
            </a:r>
            <a:endParaRPr lang="en-US" sz="4000" dirty="0"/>
          </a:p>
        </p:txBody>
      </p:sp>
      <p:sp>
        <p:nvSpPr>
          <p:cNvPr id="3" name="Content Placeholder 2"/>
          <p:cNvSpPr>
            <a:spLocks noGrp="1"/>
          </p:cNvSpPr>
          <p:nvPr>
            <p:ph idx="1"/>
          </p:nvPr>
        </p:nvSpPr>
        <p:spPr/>
        <p:txBody>
          <a:bodyPr/>
          <a:lstStyle/>
          <a:p>
            <a:r>
              <a:rPr lang="en-US" b="1" dirty="0" smtClean="0"/>
              <a:t>Example</a:t>
            </a:r>
            <a:r>
              <a:rPr lang="en-US" dirty="0" smtClean="0"/>
              <a:t>: Give a recursive algorithm for computing </a:t>
            </a:r>
            <a:r>
              <a:rPr lang="en-US" i="1" dirty="0" smtClean="0"/>
              <a:t>a</a:t>
            </a:r>
            <a:r>
              <a:rPr lang="en-US" i="1" baseline="30000" dirty="0" smtClean="0"/>
              <a:t>n</a:t>
            </a:r>
            <a:r>
              <a:rPr lang="en-US" dirty="0" smtClean="0"/>
              <a:t>, where </a:t>
            </a:r>
            <a:r>
              <a:rPr lang="en-US" i="1" dirty="0" smtClean="0"/>
              <a:t>a</a:t>
            </a:r>
            <a:r>
              <a:rPr lang="en-US" dirty="0" smtClean="0"/>
              <a:t> is a nonzero real number and  </a:t>
            </a:r>
            <a:r>
              <a:rPr lang="en-US" i="1" dirty="0" smtClean="0"/>
              <a:t>n</a:t>
            </a:r>
            <a:r>
              <a:rPr lang="en-US" dirty="0" smtClean="0"/>
              <a:t> is a nonnegative integer.</a:t>
            </a:r>
          </a:p>
          <a:p>
            <a:r>
              <a:rPr lang="en-US" b="1" dirty="0" smtClean="0"/>
              <a:t>Solution</a:t>
            </a:r>
            <a:r>
              <a:rPr lang="en-US" dirty="0" smtClean="0"/>
              <a:t>: Use the recursive definition of </a:t>
            </a:r>
            <a:r>
              <a:rPr lang="en-US" sz="2800" i="1" dirty="0" smtClean="0"/>
              <a:t>a</a:t>
            </a:r>
            <a:r>
              <a:rPr lang="en-US" sz="2800" i="1" baseline="30000" dirty="0" smtClean="0"/>
              <a:t>n</a:t>
            </a:r>
            <a:r>
              <a:rPr lang="en-US" dirty="0" smtClean="0"/>
              <a:t>.</a:t>
            </a:r>
          </a:p>
          <a:p>
            <a:pPr lvl="1">
              <a:buNone/>
            </a:pPr>
            <a:r>
              <a:rPr lang="en-US" b="1" dirty="0" smtClean="0"/>
              <a:t>procedure </a:t>
            </a:r>
            <a:r>
              <a:rPr lang="en-US" i="1" dirty="0" smtClean="0">
                <a:solidFill>
                  <a:schemeClr val="accent1"/>
                </a:solidFill>
              </a:rPr>
              <a:t>power</a:t>
            </a:r>
            <a:r>
              <a:rPr lang="en-US" dirty="0" smtClean="0"/>
              <a:t>(</a:t>
            </a:r>
            <a:r>
              <a:rPr lang="en-US" i="1" dirty="0" smtClean="0"/>
              <a:t>a</a:t>
            </a:r>
            <a:r>
              <a:rPr lang="en-US" dirty="0" smtClean="0"/>
              <a:t>:</a:t>
            </a:r>
            <a:r>
              <a:rPr lang="en-US" i="1" dirty="0" smtClean="0"/>
              <a:t> </a:t>
            </a:r>
            <a:r>
              <a:rPr lang="en-US" dirty="0" smtClean="0"/>
              <a:t>nonzero</a:t>
            </a:r>
            <a:r>
              <a:rPr lang="en-US" i="1" dirty="0" smtClean="0"/>
              <a:t> </a:t>
            </a:r>
            <a:r>
              <a:rPr lang="en-US" dirty="0" smtClean="0"/>
              <a:t>real number</a:t>
            </a:r>
            <a:r>
              <a:rPr lang="en-US" i="1" dirty="0" smtClean="0"/>
              <a:t>, n</a:t>
            </a:r>
            <a:r>
              <a:rPr lang="en-US" dirty="0" smtClean="0"/>
              <a:t>:</a:t>
            </a:r>
            <a:r>
              <a:rPr lang="en-US" i="1" dirty="0" smtClean="0"/>
              <a:t> </a:t>
            </a:r>
            <a:r>
              <a:rPr lang="en-US" dirty="0" smtClean="0"/>
              <a:t>nonnegative integer)</a:t>
            </a:r>
          </a:p>
          <a:p>
            <a:pPr marL="1074420" lvl="2" indent="-274320">
              <a:buClr>
                <a:schemeClr val="accent3"/>
              </a:buClr>
              <a:buSzPct val="95000"/>
              <a:buNone/>
              <a:defRPr/>
            </a:pPr>
            <a:r>
              <a:rPr lang="en-US" b="1" dirty="0" smtClean="0"/>
              <a:t>if </a:t>
            </a:r>
            <a:r>
              <a:rPr lang="en-US" dirty="0" smtClean="0"/>
              <a:t> </a:t>
            </a:r>
            <a:r>
              <a:rPr lang="en-US" i="1" dirty="0" smtClean="0"/>
              <a:t>n</a:t>
            </a:r>
            <a:r>
              <a:rPr lang="en-US" dirty="0" smtClean="0"/>
              <a:t> = </a:t>
            </a:r>
            <a:r>
              <a:rPr lang="en-US" dirty="0" smtClean="0">
                <a:latin typeface="Cambria Math" pitchFamily="18" charset="0"/>
                <a:ea typeface="Cambria Math" pitchFamily="18" charset="0"/>
              </a:rPr>
              <a:t>0 </a:t>
            </a:r>
            <a:r>
              <a:rPr lang="en-US" b="1" dirty="0" smtClean="0">
                <a:latin typeface="Cambria Math" pitchFamily="18" charset="0"/>
                <a:ea typeface="Cambria Math" pitchFamily="18" charset="0"/>
              </a:rPr>
              <a:t>then return </a:t>
            </a:r>
            <a:r>
              <a:rPr lang="en-US" dirty="0" smtClean="0">
                <a:latin typeface="Cambria Math" pitchFamily="18" charset="0"/>
                <a:ea typeface="Cambria Math" pitchFamily="18" charset="0"/>
              </a:rPr>
              <a:t>1</a:t>
            </a:r>
          </a:p>
          <a:p>
            <a:pPr marL="1074420" lvl="2" indent="-274320">
              <a:buClr>
                <a:schemeClr val="accent3"/>
              </a:buClr>
              <a:buSzPct val="95000"/>
              <a:buNone/>
              <a:defRPr/>
            </a:pPr>
            <a:r>
              <a:rPr lang="en-US" b="1" dirty="0" smtClean="0"/>
              <a:t>else </a:t>
            </a:r>
            <a:r>
              <a:rPr lang="en-US" dirty="0" smtClean="0"/>
              <a:t> </a:t>
            </a:r>
            <a:r>
              <a:rPr lang="en-US" b="1" dirty="0" smtClean="0">
                <a:latin typeface="Cambria Math" pitchFamily="18" charset="0"/>
                <a:ea typeface="Cambria Math" pitchFamily="18" charset="0"/>
              </a:rPr>
              <a:t>return </a:t>
            </a:r>
            <a:r>
              <a:rPr lang="en-US" i="1" dirty="0" smtClean="0"/>
              <a:t>a</a:t>
            </a:r>
            <a:r>
              <a:rPr lang="en-US" i="1" dirty="0" smtClean="0">
                <a:latin typeface="Cambria Math"/>
                <a:ea typeface="Cambria Math"/>
              </a:rPr>
              <a:t>∙ </a:t>
            </a:r>
            <a:r>
              <a:rPr lang="en-US" i="1" dirty="0" smtClean="0">
                <a:solidFill>
                  <a:schemeClr val="accent1"/>
                </a:solidFill>
              </a:rPr>
              <a:t>power</a:t>
            </a:r>
            <a:r>
              <a:rPr lang="en-US" i="1" dirty="0" smtClean="0"/>
              <a:t> </a:t>
            </a:r>
            <a:r>
              <a:rPr lang="en-US" dirty="0" smtClean="0">
                <a:ea typeface="Cambria Math"/>
              </a:rPr>
              <a:t>(</a:t>
            </a:r>
            <a:r>
              <a:rPr lang="en-US" i="1" dirty="0" smtClean="0">
                <a:ea typeface="Cambria Math"/>
              </a:rPr>
              <a:t>a, n</a:t>
            </a:r>
            <a:r>
              <a:rPr lang="en-US" i="1" dirty="0" smtClean="0">
                <a:latin typeface="Cambria Math"/>
                <a:ea typeface="Cambria Math"/>
              </a:rPr>
              <a:t> − </a:t>
            </a:r>
            <a:r>
              <a:rPr lang="en-US" dirty="0" smtClean="0">
                <a:latin typeface="Cambria Math" pitchFamily="18" charset="0"/>
                <a:ea typeface="Cambria Math" pitchFamily="18" charset="0"/>
              </a:rPr>
              <a:t>1</a:t>
            </a:r>
            <a:r>
              <a:rPr lang="en-US" dirty="0" smtClean="0">
                <a:ea typeface="Cambria Math" pitchFamily="18" charset="0"/>
              </a:rPr>
              <a:t>)</a:t>
            </a:r>
            <a:endParaRPr lang="en-US" i="1" dirty="0" smtClean="0">
              <a:ea typeface="Cambria Math" pitchFamily="18" charset="0"/>
            </a:endParaRPr>
          </a:p>
          <a:p>
            <a:pPr marL="1074420" lvl="2" indent="-274320">
              <a:buClr>
                <a:schemeClr val="accent3"/>
              </a:buClr>
              <a:buSzPct val="95000"/>
              <a:buNone/>
              <a:defRPr/>
            </a:pPr>
            <a:r>
              <a:rPr lang="en-US" dirty="0" smtClean="0">
                <a:ea typeface="Cambria Math" pitchFamily="18" charset="0"/>
              </a:rPr>
              <a:t>{output is </a:t>
            </a:r>
            <a:r>
              <a:rPr lang="en-US" i="1" dirty="0" smtClean="0"/>
              <a:t>a</a:t>
            </a:r>
            <a:r>
              <a:rPr lang="en-US" i="1" baseline="30000" dirty="0" smtClean="0"/>
              <a:t>n</a:t>
            </a:r>
            <a:r>
              <a:rPr lang="en-US" dirty="0" smtClean="0"/>
              <a:t>}</a:t>
            </a:r>
            <a:endParaRPr lang="en-US" dirty="0" smtClean="0">
              <a:ea typeface="Cambria Math" pitchFamily="18" charset="0"/>
            </a:endParaRP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GCD Algorithm</a:t>
            </a:r>
            <a:endParaRPr lang="en-US" dirty="0"/>
          </a:p>
        </p:txBody>
      </p:sp>
      <p:sp>
        <p:nvSpPr>
          <p:cNvPr id="3" name="Content Placeholder 2"/>
          <p:cNvSpPr>
            <a:spLocks noGrp="1"/>
          </p:cNvSpPr>
          <p:nvPr>
            <p:ph idx="1"/>
          </p:nvPr>
        </p:nvSpPr>
        <p:spPr>
          <a:xfrm>
            <a:off x="457200" y="1706880"/>
            <a:ext cx="8229600" cy="4541520"/>
          </a:xfrm>
        </p:spPr>
        <p:txBody>
          <a:bodyPr>
            <a:normAutofit fontScale="77500" lnSpcReduction="20000"/>
          </a:bodyPr>
          <a:lstStyle/>
          <a:p>
            <a:r>
              <a:rPr lang="en-US" b="1" dirty="0" smtClean="0"/>
              <a:t>Example</a:t>
            </a:r>
            <a:r>
              <a:rPr lang="en-US" dirty="0" smtClean="0"/>
              <a:t>: Give a recursive algorithm for computing the greatest common divisor of two nonnegative integers</a:t>
            </a:r>
            <a:r>
              <a:rPr lang="en-US" i="1" dirty="0" smtClean="0"/>
              <a:t>  a </a:t>
            </a:r>
            <a:r>
              <a:rPr lang="en-US" dirty="0" smtClean="0"/>
              <a:t>and</a:t>
            </a:r>
            <a:r>
              <a:rPr lang="en-US" i="1" dirty="0" smtClean="0"/>
              <a:t> b </a:t>
            </a:r>
            <a:r>
              <a:rPr lang="en-US" dirty="0" smtClean="0"/>
              <a:t>with </a:t>
            </a:r>
            <a:r>
              <a:rPr lang="en-US" i="1" dirty="0" smtClean="0"/>
              <a:t>a &lt; b.</a:t>
            </a:r>
            <a:r>
              <a:rPr lang="en-US" dirty="0" smtClean="0"/>
              <a:t> </a:t>
            </a:r>
          </a:p>
          <a:p>
            <a:r>
              <a:rPr lang="en-US" b="1" dirty="0" smtClean="0"/>
              <a:t>Solution</a:t>
            </a:r>
            <a:r>
              <a:rPr lang="en-US" dirty="0" smtClean="0"/>
              <a:t>: Use the reduction</a:t>
            </a:r>
          </a:p>
          <a:p>
            <a:pPr>
              <a:buNone/>
            </a:pPr>
            <a:r>
              <a:rPr lang="en-US" dirty="0" smtClean="0"/>
              <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err="1" smtClean="0"/>
              <a:t>gcd</a:t>
            </a:r>
            <a:r>
              <a:rPr lang="en-US" dirty="0" smtClean="0"/>
              <a:t>(</a:t>
            </a:r>
            <a:r>
              <a:rPr lang="en-US" i="1" dirty="0" smtClean="0"/>
              <a:t>b</a:t>
            </a:r>
            <a:r>
              <a:rPr lang="en-US" dirty="0" smtClean="0"/>
              <a:t> </a:t>
            </a:r>
            <a:r>
              <a:rPr lang="en-US" b="1" dirty="0" smtClean="0"/>
              <a:t>mod</a:t>
            </a:r>
            <a:r>
              <a:rPr lang="en-US" dirty="0" smtClean="0"/>
              <a:t> </a:t>
            </a:r>
            <a:r>
              <a:rPr lang="en-US" i="1" dirty="0" smtClean="0"/>
              <a:t>a</a:t>
            </a:r>
            <a:r>
              <a:rPr lang="en-US" dirty="0" smtClean="0"/>
              <a:t>, </a:t>
            </a:r>
            <a:r>
              <a:rPr lang="en-US" i="1" dirty="0" smtClean="0"/>
              <a:t>a</a:t>
            </a:r>
            <a:r>
              <a:rPr lang="en-US" dirty="0" smtClean="0"/>
              <a:t>) </a:t>
            </a:r>
          </a:p>
          <a:p>
            <a:pPr>
              <a:buNone/>
            </a:pPr>
            <a:r>
              <a:rPr lang="en-US" dirty="0" smtClean="0"/>
              <a:t>	and the condition </a:t>
            </a:r>
            <a:r>
              <a:rPr lang="en-US" dirty="0" err="1" smtClean="0"/>
              <a:t>gcd</a:t>
            </a:r>
            <a:r>
              <a:rPr lang="en-US" dirty="0" smtClean="0"/>
              <a:t>(</a:t>
            </a:r>
            <a:r>
              <a:rPr lang="en-US" dirty="0" smtClean="0">
                <a:latin typeface="Cambria Math" pitchFamily="18" charset="0"/>
                <a:ea typeface="Cambria Math" pitchFamily="18" charset="0"/>
              </a:rPr>
              <a:t>0</a:t>
            </a:r>
            <a:r>
              <a:rPr lang="en-US" dirty="0" smtClean="0"/>
              <a:t>,</a:t>
            </a:r>
            <a:r>
              <a:rPr lang="en-US" i="1" dirty="0" smtClean="0"/>
              <a:t>b</a:t>
            </a:r>
            <a:r>
              <a:rPr lang="en-US" dirty="0" smtClean="0"/>
              <a:t>) = </a:t>
            </a:r>
            <a:r>
              <a:rPr lang="en-US" i="1" dirty="0" smtClean="0"/>
              <a:t>b</a:t>
            </a:r>
            <a:r>
              <a:rPr lang="en-US" dirty="0" smtClean="0"/>
              <a:t> when </a:t>
            </a:r>
            <a:r>
              <a:rPr lang="en-US" i="1" dirty="0" smtClean="0"/>
              <a:t>b</a:t>
            </a:r>
            <a:r>
              <a:rPr lang="en-US" dirty="0" smtClean="0"/>
              <a:t> &gt; </a:t>
            </a:r>
            <a:r>
              <a:rPr lang="en-US" dirty="0" smtClean="0">
                <a:latin typeface="Cambria Math" pitchFamily="18" charset="0"/>
                <a:ea typeface="Cambria Math" pitchFamily="18" charset="0"/>
              </a:rPr>
              <a:t>0</a:t>
            </a:r>
            <a:r>
              <a:rPr lang="en-US" dirty="0" smtClean="0"/>
              <a:t>.</a:t>
            </a:r>
          </a:p>
          <a:p>
            <a:pPr>
              <a:buNone/>
            </a:pPr>
            <a:endParaRPr lang="en-US" dirty="0" smtClean="0"/>
          </a:p>
          <a:p>
            <a:r>
              <a:rPr lang="en-US" b="1" dirty="0" smtClean="0"/>
              <a:t>procedure </a:t>
            </a:r>
            <a:r>
              <a:rPr lang="en-US" i="1" dirty="0" err="1" smtClean="0">
                <a:solidFill>
                  <a:schemeClr val="accent1"/>
                </a:solidFill>
              </a:rPr>
              <a:t>gcd</a:t>
            </a:r>
            <a:r>
              <a:rPr lang="en-US" dirty="0" smtClean="0"/>
              <a:t>(</a:t>
            </a:r>
            <a:r>
              <a:rPr lang="en-US" i="1" dirty="0" err="1" smtClean="0"/>
              <a:t>a,b</a:t>
            </a:r>
            <a:r>
              <a:rPr lang="en-US" dirty="0" smtClean="0"/>
              <a:t>:</a:t>
            </a:r>
            <a:r>
              <a:rPr lang="en-US" i="1" dirty="0" smtClean="0"/>
              <a:t> </a:t>
            </a:r>
            <a:r>
              <a:rPr lang="en-US" dirty="0" smtClean="0"/>
              <a:t>nonnegative integers with </a:t>
            </a:r>
            <a:r>
              <a:rPr lang="en-US" i="1" dirty="0" smtClean="0"/>
              <a:t>a &lt; b</a:t>
            </a:r>
            <a:r>
              <a:rPr lang="en-US" dirty="0" smtClean="0"/>
              <a:t>)</a:t>
            </a:r>
          </a:p>
          <a:p>
            <a:pPr marL="1074420" lvl="2" indent="-274320">
              <a:buClr>
                <a:schemeClr val="accent3"/>
              </a:buClr>
              <a:buSzPct val="95000"/>
              <a:buNone/>
              <a:defRPr/>
            </a:pPr>
            <a:r>
              <a:rPr lang="en-US" b="1" dirty="0" smtClean="0"/>
              <a:t>if </a:t>
            </a:r>
            <a:r>
              <a:rPr lang="en-US" dirty="0" smtClean="0"/>
              <a:t> </a:t>
            </a:r>
            <a:r>
              <a:rPr lang="en-US" i="1" dirty="0" smtClean="0"/>
              <a:t>a</a:t>
            </a:r>
            <a:r>
              <a:rPr lang="en-US" dirty="0" smtClean="0"/>
              <a:t> = </a:t>
            </a:r>
            <a:r>
              <a:rPr lang="en-US" dirty="0" smtClean="0">
                <a:latin typeface="Cambria Math" pitchFamily="18" charset="0"/>
                <a:ea typeface="Cambria Math" pitchFamily="18" charset="0"/>
              </a:rPr>
              <a:t>0 </a:t>
            </a:r>
            <a:r>
              <a:rPr lang="en-US" b="1" dirty="0" smtClean="0">
                <a:latin typeface="Cambria Math" pitchFamily="18" charset="0"/>
                <a:ea typeface="Cambria Math" pitchFamily="18" charset="0"/>
              </a:rPr>
              <a:t>then return </a:t>
            </a:r>
            <a:r>
              <a:rPr lang="en-US" i="1" dirty="0" smtClean="0">
                <a:latin typeface="Cambria Math" pitchFamily="18" charset="0"/>
                <a:ea typeface="Cambria Math" pitchFamily="18" charset="0"/>
              </a:rPr>
              <a:t>b</a:t>
            </a:r>
          </a:p>
          <a:p>
            <a:pPr marL="1074420" lvl="2" indent="-274320">
              <a:buClr>
                <a:schemeClr val="accent3"/>
              </a:buClr>
              <a:buSzPct val="95000"/>
              <a:buNone/>
              <a:defRPr/>
            </a:pPr>
            <a:r>
              <a:rPr lang="en-US" b="1" dirty="0" smtClean="0"/>
              <a:t>else </a:t>
            </a:r>
            <a:r>
              <a:rPr lang="en-US" dirty="0" smtClean="0"/>
              <a:t> </a:t>
            </a:r>
            <a:r>
              <a:rPr lang="en-US" b="1" dirty="0" smtClean="0">
                <a:latin typeface="Cambria Math" pitchFamily="18" charset="0"/>
                <a:ea typeface="Cambria Math" pitchFamily="18" charset="0"/>
              </a:rPr>
              <a:t>return </a:t>
            </a:r>
            <a:r>
              <a:rPr lang="en-US" i="1" dirty="0" smtClean="0"/>
              <a:t> </a:t>
            </a:r>
            <a:r>
              <a:rPr lang="en-US" i="1" dirty="0" err="1" smtClean="0">
                <a:solidFill>
                  <a:schemeClr val="accent1"/>
                </a:solidFill>
              </a:rPr>
              <a:t>gcd</a:t>
            </a:r>
            <a:r>
              <a:rPr lang="en-US" i="1" dirty="0" smtClean="0"/>
              <a:t> </a:t>
            </a:r>
            <a:r>
              <a:rPr lang="en-US" dirty="0" smtClean="0">
                <a:ea typeface="Cambria Math"/>
              </a:rPr>
              <a:t>(</a:t>
            </a:r>
            <a:r>
              <a:rPr lang="en-US" i="1" dirty="0" smtClean="0">
                <a:ea typeface="Cambria Math"/>
              </a:rPr>
              <a:t>b</a:t>
            </a:r>
            <a:r>
              <a:rPr lang="en-US" i="1" dirty="0" smtClean="0">
                <a:latin typeface="Cambria Math"/>
                <a:ea typeface="Cambria Math"/>
              </a:rPr>
              <a:t> </a:t>
            </a:r>
            <a:r>
              <a:rPr lang="en-US" b="1" dirty="0" smtClean="0">
                <a:ea typeface="Cambria Math"/>
              </a:rPr>
              <a:t>mod</a:t>
            </a:r>
            <a:r>
              <a:rPr lang="en-US" i="1" dirty="0" smtClean="0">
                <a:ea typeface="Cambria Math"/>
              </a:rPr>
              <a:t>  a, a</a:t>
            </a:r>
            <a:r>
              <a:rPr lang="en-US" dirty="0" smtClean="0">
                <a:ea typeface="Cambria Math" pitchFamily="18" charset="0"/>
              </a:rPr>
              <a:t>)</a:t>
            </a:r>
            <a:endParaRPr lang="en-US" i="1" dirty="0" smtClean="0">
              <a:ea typeface="Cambria Math" pitchFamily="18" charset="0"/>
            </a:endParaRPr>
          </a:p>
          <a:p>
            <a:pPr marL="1074420" lvl="2" indent="-274320">
              <a:buClr>
                <a:schemeClr val="accent3"/>
              </a:buClr>
              <a:buSzPct val="95000"/>
              <a:buNone/>
              <a:defRPr/>
            </a:pPr>
            <a:r>
              <a:rPr lang="en-US" dirty="0" smtClean="0">
                <a:ea typeface="Cambria Math" pitchFamily="18" charset="0"/>
              </a:rPr>
              <a:t>{output is </a:t>
            </a:r>
            <a:r>
              <a:rPr lang="en-US" i="1" dirty="0" err="1" smtClean="0">
                <a:ea typeface="Cambria Math" pitchFamily="18" charset="0"/>
              </a:rPr>
              <a:t>gcd</a:t>
            </a:r>
            <a:r>
              <a:rPr lang="en-US" dirty="0" smtClean="0">
                <a:ea typeface="Cambria Math" pitchFamily="18" charset="0"/>
              </a:rPr>
              <a:t>(</a:t>
            </a:r>
            <a:r>
              <a:rPr lang="en-US" i="1" dirty="0" smtClean="0">
                <a:ea typeface="Cambria Math" pitchFamily="18" charset="0"/>
              </a:rPr>
              <a:t>a, b</a:t>
            </a:r>
            <a:r>
              <a:rPr lang="en-US" dirty="0" smtClean="0">
                <a:ea typeface="Cambria Math" pitchFamily="18" charset="0"/>
              </a:rPr>
              <a:t>)}</a:t>
            </a:r>
          </a:p>
          <a:p>
            <a:pPr marL="274320" lvl="0" indent="-274320">
              <a:buClr>
                <a:schemeClr val="accent3"/>
              </a:buClr>
              <a:buSzPct val="95000"/>
            </a:pPr>
            <a:endParaRPr lang="en-US" sz="1000" i="1" baseline="-25000" dirty="0" smtClean="0"/>
          </a:p>
          <a:p>
            <a:pPr marL="274320" lvl="0" indent="-274320">
              <a:buClr>
                <a:schemeClr val="accent3"/>
              </a:buClr>
              <a:buSzPct val="95000"/>
            </a:pPr>
            <a:endParaRPr lang="en-US" sz="1000" i="1" dirty="0" smtClean="0"/>
          </a:p>
          <a:p>
            <a:pPr marL="274320" lvl="0" indent="-274320" fontAlgn="auto">
              <a:spcAft>
                <a:spcPts val="0"/>
              </a:spcAft>
              <a:buClr>
                <a:schemeClr val="accent3"/>
              </a:buClr>
              <a:buSzPct val="95000"/>
              <a:buNone/>
              <a:defRPr/>
            </a:pPr>
            <a:r>
              <a:rPr lang="en-US" sz="1000" dirty="0" smtClean="0"/>
              <a:t>         </a:t>
            </a:r>
            <a:endParaRPr lang="en-US" sz="1000" dirty="0" smtClean="0">
              <a:latin typeface="Cambria Math" pitchFamily="18" charset="0"/>
              <a:ea typeface="Cambria Math" pitchFamily="18" charset="0"/>
            </a:endParaRPr>
          </a:p>
          <a:p>
            <a:pPr marL="274320" lvl="0" indent="-274320" fontAlgn="auto">
              <a:spcAft>
                <a:spcPts val="0"/>
              </a:spcAft>
              <a:buClr>
                <a:schemeClr val="accent3"/>
              </a:buClr>
              <a:buSzPct val="95000"/>
              <a:buNone/>
              <a:defRPr/>
            </a:pPr>
            <a:r>
              <a:rPr lang="en-US" sz="1000" dirty="0" smtClean="0"/>
              <a:t>    </a:t>
            </a:r>
            <a:endParaRPr lang="en-US" sz="1000" i="1"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Recursive Algorithms Correct</a:t>
            </a:r>
            <a:endParaRPr lang="en-US" sz="4000" dirty="0"/>
          </a:p>
        </p:txBody>
      </p:sp>
      <p:sp>
        <p:nvSpPr>
          <p:cNvPr id="3" name="Content Placeholder 2"/>
          <p:cNvSpPr>
            <a:spLocks noGrp="1"/>
          </p:cNvSpPr>
          <p:nvPr>
            <p:ph idx="1"/>
          </p:nvPr>
        </p:nvSpPr>
        <p:spPr>
          <a:xfrm>
            <a:off x="457200" y="1600204"/>
            <a:ext cx="8229600" cy="4876796"/>
          </a:xfrm>
        </p:spPr>
        <p:txBody>
          <a:bodyPr>
            <a:normAutofit fontScale="62500" lnSpcReduction="20000"/>
          </a:bodyPr>
          <a:lstStyle/>
          <a:p>
            <a:r>
              <a:rPr lang="en-US" dirty="0" smtClean="0"/>
              <a:t>Both </a:t>
            </a:r>
            <a:r>
              <a:rPr lang="en-US" b="1" dirty="0" smtClean="0"/>
              <a:t> </a:t>
            </a:r>
            <a:r>
              <a:rPr lang="en-US" dirty="0" smtClean="0">
                <a:solidFill>
                  <a:srgbClr val="FF0000"/>
                </a:solidFill>
              </a:rPr>
              <a:t>mathematical</a:t>
            </a:r>
            <a:r>
              <a:rPr lang="en-US" b="1" dirty="0" smtClean="0">
                <a:solidFill>
                  <a:srgbClr val="FF0000"/>
                </a:solidFill>
              </a:rPr>
              <a:t> </a:t>
            </a:r>
            <a:r>
              <a:rPr lang="en-US" dirty="0" smtClean="0">
                <a:solidFill>
                  <a:srgbClr val="FF0000"/>
                </a:solidFill>
              </a:rPr>
              <a:t>induction</a:t>
            </a:r>
            <a:r>
              <a:rPr lang="en-US" b="1" dirty="0" smtClean="0">
                <a:solidFill>
                  <a:srgbClr val="FF0000"/>
                </a:solidFill>
              </a:rPr>
              <a:t> </a:t>
            </a:r>
            <a:r>
              <a:rPr lang="en-US" dirty="0" smtClean="0"/>
              <a:t>and </a:t>
            </a:r>
            <a:r>
              <a:rPr lang="en-US" dirty="0" smtClean="0">
                <a:solidFill>
                  <a:srgbClr val="FF0000"/>
                </a:solidFill>
              </a:rPr>
              <a:t>strong induction </a:t>
            </a:r>
            <a:r>
              <a:rPr lang="en-US" dirty="0" smtClean="0"/>
              <a:t>are useful techniques to show that recursive algorithms always produce the correct output.</a:t>
            </a:r>
          </a:p>
          <a:p>
            <a:pPr>
              <a:buNone/>
            </a:pPr>
            <a:endParaRPr lang="en-US" dirty="0" smtClean="0"/>
          </a:p>
          <a:p>
            <a:r>
              <a:rPr lang="en-US" b="1" dirty="0" smtClean="0"/>
              <a:t> Example</a:t>
            </a:r>
            <a:r>
              <a:rPr lang="en-US" dirty="0" smtClean="0"/>
              <a:t>: Prove that the algorithm for computing the powers of real numbers is correct.</a:t>
            </a:r>
          </a:p>
          <a:p>
            <a:endParaRPr lang="en-US" dirty="0" smtClean="0"/>
          </a:p>
          <a:p>
            <a:pPr marL="674370" lvl="1" indent="-274320">
              <a:buClr>
                <a:schemeClr val="accent3"/>
              </a:buClr>
              <a:buSzPct val="95000"/>
              <a:buNone/>
              <a:defRPr/>
            </a:pPr>
            <a:r>
              <a:rPr lang="en-US" b="1" dirty="0" smtClean="0"/>
              <a:t>procedure </a:t>
            </a:r>
            <a:r>
              <a:rPr lang="en-US" i="1" dirty="0" smtClean="0"/>
              <a:t>power</a:t>
            </a:r>
            <a:r>
              <a:rPr lang="en-US" dirty="0" smtClean="0"/>
              <a:t>(</a:t>
            </a:r>
            <a:r>
              <a:rPr lang="en-US" i="1" dirty="0" smtClean="0"/>
              <a:t>a</a:t>
            </a:r>
            <a:r>
              <a:rPr lang="en-US" dirty="0" smtClean="0"/>
              <a:t>:</a:t>
            </a:r>
            <a:r>
              <a:rPr lang="en-US" i="1" dirty="0" smtClean="0"/>
              <a:t> </a:t>
            </a:r>
            <a:r>
              <a:rPr lang="en-US" dirty="0" smtClean="0"/>
              <a:t>nonzero</a:t>
            </a:r>
            <a:r>
              <a:rPr lang="en-US" i="1" dirty="0" smtClean="0"/>
              <a:t> </a:t>
            </a:r>
            <a:r>
              <a:rPr lang="en-US" dirty="0" smtClean="0"/>
              <a:t>real number</a:t>
            </a:r>
            <a:r>
              <a:rPr lang="en-US" i="1" dirty="0" smtClean="0"/>
              <a:t>, n</a:t>
            </a:r>
            <a:r>
              <a:rPr lang="en-US" dirty="0" smtClean="0"/>
              <a:t>:</a:t>
            </a:r>
            <a:r>
              <a:rPr lang="en-US" i="1" dirty="0" smtClean="0"/>
              <a:t> </a:t>
            </a:r>
            <a:r>
              <a:rPr lang="en-US" dirty="0" smtClean="0"/>
              <a:t>nonnegative integer)</a:t>
            </a:r>
          </a:p>
          <a:p>
            <a:pPr marL="674370" lvl="1" indent="-274320">
              <a:buClr>
                <a:schemeClr val="accent3"/>
              </a:buClr>
              <a:buSzPct val="95000"/>
              <a:buNone/>
              <a:defRPr/>
            </a:pPr>
            <a:r>
              <a:rPr lang="en-US" b="1" dirty="0" smtClean="0"/>
              <a:t>	if </a:t>
            </a:r>
            <a:r>
              <a:rPr lang="en-US" dirty="0" smtClean="0"/>
              <a:t> </a:t>
            </a:r>
            <a:r>
              <a:rPr lang="en-US" i="1" dirty="0" smtClean="0"/>
              <a:t>n</a:t>
            </a:r>
            <a:r>
              <a:rPr lang="en-US" dirty="0" smtClean="0"/>
              <a:t> = </a:t>
            </a:r>
            <a:r>
              <a:rPr lang="en-US" dirty="0" smtClean="0">
                <a:latin typeface="Cambria Math" pitchFamily="18" charset="0"/>
                <a:ea typeface="Cambria Math" pitchFamily="18" charset="0"/>
              </a:rPr>
              <a:t>0 </a:t>
            </a:r>
            <a:r>
              <a:rPr lang="en-US" b="1" dirty="0" smtClean="0">
                <a:latin typeface="Cambria Math" pitchFamily="18" charset="0"/>
                <a:ea typeface="Cambria Math" pitchFamily="18" charset="0"/>
              </a:rPr>
              <a:t>then return </a:t>
            </a:r>
            <a:r>
              <a:rPr lang="en-US" dirty="0" smtClean="0">
                <a:latin typeface="Cambria Math" pitchFamily="18" charset="0"/>
                <a:ea typeface="Cambria Math" pitchFamily="18" charset="0"/>
              </a:rPr>
              <a:t>1</a:t>
            </a:r>
          </a:p>
          <a:p>
            <a:pPr marL="674370" lvl="1" indent="-274320">
              <a:buClr>
                <a:schemeClr val="accent3"/>
              </a:buClr>
              <a:buSzPct val="95000"/>
              <a:buNone/>
              <a:defRPr/>
            </a:pPr>
            <a:r>
              <a:rPr lang="en-US" b="1" dirty="0" smtClean="0"/>
              <a:t>	else </a:t>
            </a:r>
            <a:r>
              <a:rPr lang="en-US" dirty="0" smtClean="0"/>
              <a:t> </a:t>
            </a:r>
            <a:r>
              <a:rPr lang="en-US" b="1" dirty="0" smtClean="0">
                <a:latin typeface="Cambria Math" pitchFamily="18" charset="0"/>
                <a:ea typeface="Cambria Math" pitchFamily="18" charset="0"/>
              </a:rPr>
              <a:t>return </a:t>
            </a:r>
            <a:r>
              <a:rPr lang="en-US" i="1" dirty="0" smtClean="0"/>
              <a:t>a</a:t>
            </a:r>
            <a:r>
              <a:rPr lang="en-US" i="1" dirty="0" smtClean="0">
                <a:latin typeface="Cambria Math"/>
                <a:ea typeface="Cambria Math"/>
              </a:rPr>
              <a:t>∙ </a:t>
            </a:r>
            <a:r>
              <a:rPr lang="en-US" i="1" dirty="0" smtClean="0"/>
              <a:t>power </a:t>
            </a:r>
            <a:r>
              <a:rPr lang="en-US" dirty="0" smtClean="0">
                <a:ea typeface="Cambria Math"/>
              </a:rPr>
              <a:t>(</a:t>
            </a:r>
            <a:r>
              <a:rPr lang="en-US" i="1" dirty="0" smtClean="0">
                <a:ea typeface="Cambria Math"/>
              </a:rPr>
              <a:t>a, n</a:t>
            </a:r>
            <a:r>
              <a:rPr lang="en-US" i="1" dirty="0" smtClean="0">
                <a:latin typeface="Cambria Math"/>
                <a:ea typeface="Cambria Math"/>
              </a:rPr>
              <a:t> − </a:t>
            </a:r>
            <a:r>
              <a:rPr lang="en-US" dirty="0" smtClean="0">
                <a:latin typeface="Cambria Math" pitchFamily="18" charset="0"/>
                <a:ea typeface="Cambria Math" pitchFamily="18" charset="0"/>
              </a:rPr>
              <a:t>1</a:t>
            </a:r>
            <a:r>
              <a:rPr lang="en-US" dirty="0" smtClean="0">
                <a:ea typeface="Cambria Math" pitchFamily="18" charset="0"/>
              </a:rPr>
              <a:t>)</a:t>
            </a:r>
            <a:endParaRPr lang="en-US" i="1" dirty="0" smtClean="0">
              <a:ea typeface="Cambria Math" pitchFamily="18" charset="0"/>
            </a:endParaRPr>
          </a:p>
          <a:p>
            <a:pPr marL="674370" lvl="1" indent="-274320">
              <a:buClr>
                <a:schemeClr val="accent3"/>
              </a:buClr>
              <a:buSzPct val="95000"/>
              <a:buNone/>
              <a:defRPr/>
            </a:pPr>
            <a:r>
              <a:rPr lang="en-US" dirty="0" smtClean="0">
                <a:ea typeface="Cambria Math" pitchFamily="18" charset="0"/>
              </a:rPr>
              <a:t>	{output is </a:t>
            </a:r>
            <a:r>
              <a:rPr lang="en-US" i="1" dirty="0" smtClean="0"/>
              <a:t>a</a:t>
            </a:r>
            <a:r>
              <a:rPr lang="en-US" i="1" baseline="30000" dirty="0" smtClean="0"/>
              <a:t>n</a:t>
            </a:r>
            <a:r>
              <a:rPr lang="en-US" dirty="0" smtClean="0"/>
              <a:t>}</a:t>
            </a:r>
            <a:endParaRPr lang="en-US" dirty="0" smtClean="0">
              <a:ea typeface="Cambria Math" pitchFamily="18" charset="0"/>
            </a:endParaRPr>
          </a:p>
          <a:p>
            <a:endParaRPr lang="en-US" dirty="0" smtClean="0"/>
          </a:p>
          <a:p>
            <a:r>
              <a:rPr lang="en-US" b="1" dirty="0" smtClean="0"/>
              <a:t>Solution</a:t>
            </a:r>
            <a:r>
              <a:rPr lang="en-US" dirty="0" smtClean="0"/>
              <a:t>: Use mathematical induction on the exponent </a:t>
            </a:r>
            <a:r>
              <a:rPr lang="en-US" i="1" dirty="0" smtClean="0"/>
              <a:t>n</a:t>
            </a:r>
            <a:r>
              <a:rPr lang="en-US" dirty="0" smtClean="0"/>
              <a:t>.</a:t>
            </a:r>
          </a:p>
          <a:p>
            <a:pPr lvl="1"/>
            <a:r>
              <a:rPr lang="en-US" dirty="0" smtClean="0"/>
              <a:t>   BASIS STEP: </a:t>
            </a:r>
            <a:r>
              <a:rPr lang="en-US" i="1" dirty="0" smtClean="0"/>
              <a:t>a</a:t>
            </a:r>
            <a:r>
              <a:rPr lang="en-US" baseline="30000" dirty="0" smtClean="0">
                <a:latin typeface="Cambria Math" pitchFamily="18" charset="0"/>
                <a:ea typeface="Cambria Math" pitchFamily="18" charset="0"/>
              </a:rPr>
              <a:t>0</a:t>
            </a:r>
            <a:r>
              <a:rPr lang="en-US" dirty="0" smtClean="0"/>
              <a:t> =</a:t>
            </a:r>
            <a:r>
              <a:rPr lang="en-US" dirty="0" smtClean="0">
                <a:latin typeface="Cambria Math" pitchFamily="18" charset="0"/>
                <a:ea typeface="Cambria Math" pitchFamily="18" charset="0"/>
              </a:rPr>
              <a:t>1</a:t>
            </a:r>
            <a:r>
              <a:rPr lang="en-US" dirty="0" smtClean="0"/>
              <a:t> for every nonzero real number </a:t>
            </a:r>
            <a:r>
              <a:rPr lang="en-US" i="1" dirty="0" smtClean="0"/>
              <a:t>a</a:t>
            </a:r>
            <a:r>
              <a:rPr lang="en-US" dirty="0" smtClean="0"/>
              <a:t>, and </a:t>
            </a:r>
            <a:r>
              <a:rPr lang="en-US" i="1" dirty="0" smtClean="0"/>
              <a:t>power</a:t>
            </a:r>
            <a:r>
              <a:rPr lang="en-US" dirty="0" smtClean="0"/>
              <a:t>(</a:t>
            </a:r>
            <a:r>
              <a:rPr lang="en-US" i="1" dirty="0" smtClean="0"/>
              <a:t>a</a:t>
            </a:r>
            <a:r>
              <a:rPr lang="en-US" dirty="0" smtClean="0"/>
              <a:t>,</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   INDUCTIVE STEP: The inductive hypothesis is that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dirty="0" smtClean="0"/>
              <a:t>) = </a:t>
            </a:r>
            <a:r>
              <a:rPr lang="en-US" i="1" dirty="0" err="1" smtClean="0"/>
              <a:t>a</a:t>
            </a:r>
            <a:r>
              <a:rPr lang="en-US" i="1" baseline="30000" dirty="0" err="1" smtClean="0"/>
              <a:t>k</a:t>
            </a:r>
            <a:r>
              <a:rPr lang="en-US" dirty="0" smtClean="0"/>
              <a:t>, for all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Assuming the inductive hypothesis, the algorithm correctly computes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since</a:t>
            </a:r>
          </a:p>
          <a:p>
            <a:pPr algn="ctr">
              <a:buNone/>
            </a:pPr>
            <a:r>
              <a:rPr lang="en-US" i="1" dirty="0" smtClean="0"/>
              <a:t>	power</a:t>
            </a:r>
            <a:r>
              <a:rPr lang="en-US" dirty="0" smtClean="0"/>
              <a:t>(</a:t>
            </a:r>
            <a:r>
              <a:rPr lang="en-US" i="1" dirty="0" err="1" smtClean="0"/>
              <a:t>a</a:t>
            </a:r>
            <a:r>
              <a:rPr lang="en-US" dirty="0" err="1" smtClean="0"/>
              <a:t>,</a:t>
            </a:r>
            <a:r>
              <a:rPr lang="en-US" i="1" dirty="0" err="1" smtClean="0">
                <a:ea typeface="Cambria Math" pitchFamily="18" charset="0"/>
              </a:rPr>
              <a:t>k</a:t>
            </a:r>
            <a:r>
              <a:rPr lang="en-US" i="1" dirty="0" smtClean="0">
                <a:ea typeface="Cambria Math" pitchFamily="18" charset="0"/>
              </a:rPr>
              <a:t> + </a:t>
            </a:r>
            <a:r>
              <a:rPr lang="en-US" dirty="0" smtClean="0">
                <a:latin typeface="Cambria Math" pitchFamily="18" charset="0"/>
                <a:ea typeface="Cambria Math" pitchFamily="18" charset="0"/>
              </a:rPr>
              <a:t>1</a:t>
            </a:r>
            <a:r>
              <a:rPr lang="en-US" dirty="0" smtClean="0"/>
              <a:t>) =</a:t>
            </a:r>
            <a:r>
              <a:rPr lang="en-US" sz="2800" i="1" dirty="0" smtClean="0"/>
              <a:t> </a:t>
            </a:r>
            <a:r>
              <a:rPr lang="en-US" i="1" dirty="0" smtClean="0"/>
              <a:t>a</a:t>
            </a:r>
            <a:r>
              <a:rPr lang="en-US" i="1" dirty="0" smtClean="0">
                <a:latin typeface="Cambria Math"/>
                <a:ea typeface="Cambria Math"/>
              </a:rPr>
              <a:t>∙ </a:t>
            </a:r>
            <a:r>
              <a:rPr lang="en-US" i="1" dirty="0" smtClean="0"/>
              <a:t>power </a:t>
            </a:r>
            <a:r>
              <a:rPr lang="en-US" dirty="0" smtClean="0">
                <a:ea typeface="Cambria Math"/>
              </a:rPr>
              <a:t>(</a:t>
            </a:r>
            <a:r>
              <a:rPr lang="en-US" i="1" dirty="0" smtClean="0">
                <a:ea typeface="Cambria Math"/>
              </a:rPr>
              <a:t>a, k</a:t>
            </a:r>
            <a:r>
              <a:rPr lang="en-US" dirty="0" smtClean="0">
                <a:ea typeface="Cambria Math" pitchFamily="18" charset="0"/>
              </a:rPr>
              <a:t>) =</a:t>
            </a:r>
            <a:r>
              <a:rPr lang="en-US" i="1" dirty="0" smtClean="0"/>
              <a:t> a</a:t>
            </a:r>
            <a:r>
              <a:rPr lang="en-US" i="1" dirty="0" smtClean="0">
                <a:latin typeface="Cambria Math"/>
                <a:ea typeface="Cambria Math"/>
              </a:rPr>
              <a:t>∙ </a:t>
            </a:r>
            <a:r>
              <a:rPr lang="en-US" i="1" dirty="0" err="1" smtClean="0"/>
              <a:t>a</a:t>
            </a:r>
            <a:r>
              <a:rPr lang="en-US" i="1" baseline="30000" dirty="0" err="1" smtClean="0"/>
              <a:t>k</a:t>
            </a:r>
            <a:r>
              <a:rPr lang="en-US" dirty="0" smtClean="0"/>
              <a:t> =</a:t>
            </a:r>
            <a:r>
              <a:rPr lang="en-US" sz="2800" i="1" dirty="0" smtClean="0"/>
              <a:t>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a:t>
            </a: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proof establishes the truth of a statement using a (logically) valid argument</a:t>
            </a:r>
          </a:p>
          <a:p>
            <a:r>
              <a:rPr lang="en-US" dirty="0" smtClean="0"/>
              <a:t>Proofs are needed in many practical aspects  of CSE: To verify a program is correct, to establish programs are secure, to show the system specifications are consistent, to enable AI programs to make valid inferences, etc.</a:t>
            </a:r>
          </a:p>
          <a:p>
            <a:r>
              <a:rPr lang="en-US" dirty="0" smtClean="0"/>
              <a:t>Theorem, Lemma, Corollary and Propositions are terms used for statements which can be proven to be true</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Many theorems assert that a property holds for all elements in a domain, such as the integers, the real numbers, or some discrete structure</a:t>
                </a:r>
              </a:p>
              <a:p>
                <a:r>
                  <a:rPr lang="en-US" dirty="0" smtClean="0"/>
                  <a:t>Many theorems have the form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US" b="0" dirty="0" smtClean="0">
                    <a:ea typeface="Cambria Math" panose="02040503050406030204" pitchFamily="18" charset="0"/>
                  </a:rPr>
                  <a:t> which is generally proven by considering an </a:t>
                </a:r>
                <a:r>
                  <a:rPr lang="en-US" i="1" dirty="0" smtClean="0">
                    <a:ea typeface="Cambria Math" panose="02040503050406030204" pitchFamily="18" charset="0"/>
                  </a:rPr>
                  <a:t>arbitrary </a:t>
                </a:r>
                <a:r>
                  <a:rPr lang="en-US" b="0" i="1" dirty="0" smtClean="0">
                    <a:ea typeface="Cambria Math" panose="02040503050406030204" pitchFamily="18" charset="0"/>
                  </a:rPr>
                  <a:t>particular </a:t>
                </a:r>
                <a:r>
                  <a:rPr lang="en-US" b="0" dirty="0" smtClean="0">
                    <a:ea typeface="Cambria Math" panose="02040503050406030204" pitchFamily="18" charset="0"/>
                  </a:rPr>
                  <a:t>value </a:t>
                </a:r>
                <a:r>
                  <a:rPr lang="en-US" b="0" i="1" dirty="0" smtClean="0">
                    <a:ea typeface="Cambria Math" panose="02040503050406030204" pitchFamily="18" charset="0"/>
                  </a:rPr>
                  <a:t>c</a:t>
                </a:r>
                <a:r>
                  <a:rPr lang="en-US" b="0" dirty="0" smtClean="0">
                    <a:ea typeface="Cambria Math" panose="02040503050406030204" pitchFamily="18" charset="0"/>
                  </a:rPr>
                  <a:t> and showing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oMath>
                </a14:m>
                <a:r>
                  <a:rPr lang="en-US" b="0" dirty="0" smtClean="0">
                    <a:ea typeface="Cambria Math" panose="02040503050406030204" pitchFamily="18" charset="0"/>
                  </a:rPr>
                  <a:t> i.e., the conditional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endParaRPr lang="en-US" b="0" dirty="0" smtClean="0">
                  <a:ea typeface="Cambria Math" panose="02040503050406030204" pitchFamily="18" charset="0"/>
                </a:endParaRPr>
              </a:p>
              <a:p>
                <a:r>
                  <a:rPr lang="en-US" b="0" dirty="0" smtClean="0">
                    <a:ea typeface="Cambria Math" panose="02040503050406030204" pitchFamily="18" charset="0"/>
                  </a:rPr>
                  <a:t>If </a:t>
                </a:r>
                <a:r>
                  <a:rPr lang="en-US" b="0" i="1" dirty="0" smtClean="0">
                    <a:ea typeface="Cambria Math" panose="02040503050406030204" pitchFamily="18" charset="0"/>
                  </a:rPr>
                  <a:t>q </a:t>
                </a:r>
                <a:r>
                  <a:rPr lang="en-US" dirty="0" smtClean="0">
                    <a:ea typeface="Cambria Math" panose="02040503050406030204" pitchFamily="18" charset="0"/>
                  </a:rPr>
                  <a:t>is true, the proof </a:t>
                </a:r>
                <a:r>
                  <a:rPr lang="en-US" b="0" dirty="0" smtClean="0">
                    <a:ea typeface="Cambria Math" panose="02040503050406030204" pitchFamily="18" charset="0"/>
                  </a:rPr>
                  <a:t>of a conditional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oMath>
                </a14:m>
                <a:r>
                  <a:rPr lang="en-US" b="0" dirty="0" smtClean="0">
                    <a:ea typeface="Cambria Math" panose="02040503050406030204" pitchFamily="18" charset="0"/>
                  </a:rPr>
                  <a:t> is </a:t>
                </a:r>
                <a:r>
                  <a:rPr lang="en-US" b="0" i="1" dirty="0" smtClean="0">
                    <a:ea typeface="Cambria Math" panose="02040503050406030204" pitchFamily="18" charset="0"/>
                  </a:rPr>
                  <a:t>trivial</a:t>
                </a:r>
              </a:p>
              <a:p>
                <a:r>
                  <a:rPr lang="en-US" dirty="0" smtClean="0">
                    <a:ea typeface="Cambria Math" panose="02040503050406030204" pitchFamily="18" charset="0"/>
                  </a:rPr>
                  <a:t>If </a:t>
                </a:r>
                <a:r>
                  <a:rPr lang="en-US" i="1" dirty="0" smtClean="0">
                    <a:ea typeface="Cambria Math" panose="02040503050406030204" pitchFamily="18" charset="0"/>
                  </a:rPr>
                  <a:t>p </a:t>
                </a:r>
                <a:r>
                  <a:rPr lang="en-US" dirty="0" smtClean="0">
                    <a:ea typeface="Cambria Math" panose="02040503050406030204" pitchFamily="18" charset="0"/>
                  </a:rPr>
                  <a:t>is false, the </a:t>
                </a:r>
                <a:r>
                  <a:rPr lang="en-US" dirty="0">
                    <a:ea typeface="Cambria Math" panose="02040503050406030204" pitchFamily="18" charset="0"/>
                  </a:rPr>
                  <a:t>proof of a conditional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oMath>
                </a14:m>
                <a:r>
                  <a:rPr lang="en-US" dirty="0">
                    <a:ea typeface="Cambria Math" panose="02040503050406030204" pitchFamily="18" charset="0"/>
                  </a:rPr>
                  <a:t> is </a:t>
                </a:r>
                <a:r>
                  <a:rPr lang="en-US" i="1" dirty="0" smtClean="0">
                    <a:ea typeface="Cambria Math" panose="02040503050406030204" pitchFamily="18" charset="0"/>
                  </a:rPr>
                  <a:t>v</a:t>
                </a:r>
                <a:r>
                  <a:rPr lang="en-US" b="0" i="1" dirty="0" smtClean="0">
                    <a:ea typeface="Cambria Math" panose="02040503050406030204" pitchFamily="18" charset="0"/>
                  </a:rPr>
                  <a:t>acuous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3504" r="-1704" b="-1348"/>
                </a:stretch>
              </a:blipFill>
            </p:spPr>
            <p:txBody>
              <a:bodyPr/>
              <a:lstStyle/>
              <a:p>
                <a:r>
                  <a:rPr lang="en-US">
                    <a:noFill/>
                  </a:rPr>
                  <a:t> </a:t>
                </a:r>
              </a:p>
            </p:txBody>
          </p:sp>
        </mc:Fallback>
      </mc:AlternateContent>
    </p:spTree>
    <p:extLst>
      <p:ext uri="{BB962C8B-B14F-4D97-AF65-F5344CB8AC3E}">
        <p14:creationId xmlns:p14="http://schemas.microsoft.com/office/powerpoint/2010/main" val="48013795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A </a:t>
                </a:r>
                <a:r>
                  <a:rPr lang="en-US" i="1" dirty="0" smtClean="0"/>
                  <a:t>direct proof </a:t>
                </a:r>
                <a:r>
                  <a:rPr lang="en-US" dirty="0" smtClean="0"/>
                  <a:t>would involve using proving the </a:t>
                </a:r>
                <a:r>
                  <a:rPr lang="en-US" dirty="0" smtClean="0">
                    <a:ea typeface="Cambria Math" panose="02040503050406030204" pitchFamily="18" charset="0"/>
                  </a:rPr>
                  <a:t>conditional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oMath>
                </a14:m>
                <a:r>
                  <a:rPr lang="en-US" dirty="0">
                    <a:ea typeface="Cambria Math" panose="02040503050406030204" pitchFamily="18" charset="0"/>
                  </a:rPr>
                  <a:t> </a:t>
                </a:r>
                <a:r>
                  <a:rPr lang="en-US" dirty="0" smtClean="0">
                    <a:ea typeface="Cambria Math" panose="02040503050406030204" pitchFamily="18" charset="0"/>
                  </a:rPr>
                  <a:t>using rules of inference, axioms and logical equivalences</a:t>
                </a:r>
              </a:p>
              <a:p>
                <a:r>
                  <a:rPr lang="en-US" dirty="0" smtClean="0">
                    <a:ea typeface="Cambria Math" panose="02040503050406030204" pitchFamily="18" charset="0"/>
                  </a:rPr>
                  <a:t>Proving a </a:t>
                </a:r>
                <a:r>
                  <a:rPr lang="en-US" dirty="0">
                    <a:ea typeface="Cambria Math" panose="02040503050406030204" pitchFamily="18" charset="0"/>
                  </a:rPr>
                  <a:t>conditional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oMath>
                </a14:m>
                <a:r>
                  <a:rPr lang="en-US" dirty="0">
                    <a:ea typeface="Cambria Math" panose="02040503050406030204" pitchFamily="18" charset="0"/>
                  </a:rPr>
                  <a:t> </a:t>
                </a:r>
                <a:r>
                  <a:rPr lang="en-US" dirty="0" smtClean="0">
                    <a:ea typeface="Cambria Math" panose="02040503050406030204" pitchFamily="18" charset="0"/>
                  </a:rPr>
                  <a:t>by proving its contrapositive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ea typeface="Cambria Math" panose="02040503050406030204" pitchFamily="18" charset="0"/>
                  </a:rPr>
                  <a:t> </a:t>
                </a:r>
                <a:r>
                  <a:rPr lang="en-US" dirty="0" smtClean="0">
                    <a:ea typeface="Cambria Math" panose="02040503050406030204" pitchFamily="18" charset="0"/>
                  </a:rPr>
                  <a:t>is termed </a:t>
                </a:r>
                <a:r>
                  <a:rPr lang="en-US" i="1" dirty="0" smtClean="0">
                    <a:ea typeface="Cambria Math" panose="02040503050406030204" pitchFamily="18" charset="0"/>
                  </a:rPr>
                  <a:t>proving by contraposition </a:t>
                </a:r>
                <a:r>
                  <a:rPr lang="en-US" dirty="0" smtClean="0">
                    <a:ea typeface="Cambria Math" panose="02040503050406030204" pitchFamily="18" charset="0"/>
                  </a:rPr>
                  <a:t>(or, </a:t>
                </a:r>
                <a:r>
                  <a:rPr lang="en-US" i="1" dirty="0" smtClean="0">
                    <a:ea typeface="Cambria Math" panose="02040503050406030204" pitchFamily="18" charset="0"/>
                  </a:rPr>
                  <a:t>indirect proof</a:t>
                </a:r>
                <a:r>
                  <a:rPr lang="en-US" dirty="0" smtClean="0">
                    <a:ea typeface="Cambria Math" panose="02040503050406030204" pitchFamily="18" charset="0"/>
                  </a:rPr>
                  <a:t>)</a:t>
                </a:r>
              </a:p>
              <a:p>
                <a:r>
                  <a:rPr lang="en-US" dirty="0" smtClean="0">
                    <a:ea typeface="Cambria Math" panose="02040503050406030204" pitchFamily="18" charset="0"/>
                  </a:rPr>
                  <a:t>To prove </a:t>
                </a:r>
                <a:r>
                  <a:rPr lang="en-US" i="1" dirty="0" smtClean="0">
                    <a:ea typeface="Cambria Math" panose="02040503050406030204" pitchFamily="18" charset="0"/>
                  </a:rPr>
                  <a:t>p </a:t>
                </a:r>
                <a:r>
                  <a:rPr lang="en-US" dirty="0" smtClean="0">
                    <a:ea typeface="Cambria Math" panose="02040503050406030204" pitchFamily="18" charset="0"/>
                  </a:rPr>
                  <a:t>using </a:t>
                </a:r>
                <a:r>
                  <a:rPr lang="en-US" i="1" dirty="0" smtClean="0">
                    <a:ea typeface="Cambria Math" panose="02040503050406030204" pitchFamily="18" charset="0"/>
                  </a:rPr>
                  <a:t>Proof by contradiction </a:t>
                </a:r>
                <a:r>
                  <a:rPr lang="en-US" dirty="0" smtClean="0">
                    <a:ea typeface="Cambria Math" panose="02040503050406030204" pitchFamily="18" charset="0"/>
                  </a:rPr>
                  <a:t>(or, </a:t>
                </a:r>
                <a:r>
                  <a:rPr lang="en-US" i="1" dirty="0" err="1" smtClean="0">
                    <a:ea typeface="Cambria Math" panose="02040503050406030204" pitchFamily="18" charset="0"/>
                  </a:rPr>
                  <a:t>reductio</a:t>
                </a:r>
                <a:r>
                  <a:rPr lang="en-US" i="1" dirty="0" smtClean="0">
                    <a:ea typeface="Cambria Math" panose="02040503050406030204" pitchFamily="18" charset="0"/>
                  </a:rPr>
                  <a:t> ad absurdum</a:t>
                </a:r>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oMath>
                </a14:m>
                <a:r>
                  <a:rPr lang="en-US" i="1" dirty="0" smtClean="0">
                    <a:ea typeface="Cambria Math" panose="02040503050406030204" pitchFamily="18" charset="0"/>
                  </a:rPr>
                  <a:t> </a:t>
                </a:r>
                <a:r>
                  <a:rPr lang="en-US" dirty="0" smtClean="0">
                    <a:ea typeface="Cambria Math" panose="02040503050406030204" pitchFamily="18" charset="0"/>
                  </a:rPr>
                  <a:t>assumed and a </a:t>
                </a:r>
                <a:r>
                  <a:rPr lang="en-US" i="1" dirty="0" smtClean="0">
                    <a:ea typeface="Cambria Math" panose="02040503050406030204" pitchFamily="18" charset="0"/>
                  </a:rPr>
                  <a:t>contradiction</a:t>
                </a:r>
                <a:r>
                  <a:rPr lang="en-US" dirty="0" smtClean="0">
                    <a:ea typeface="Cambria Math" panose="02040503050406030204" pitchFamily="18" charset="0"/>
                  </a:rPr>
                  <a:t> of the form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ᴧ ¬</m:t>
                    </m:r>
                    <m:r>
                      <a:rPr lang="en-US" i="1">
                        <a:latin typeface="Cambria Math" panose="02040503050406030204" pitchFamily="18" charset="0"/>
                        <a:ea typeface="Cambria Math" panose="02040503050406030204" pitchFamily="18" charset="0"/>
                      </a:rPr>
                      <m:t>𝑝</m:t>
                    </m:r>
                  </m:oMath>
                </a14:m>
                <a:endParaRPr lang="en-US" dirty="0" smtClean="0">
                  <a:ea typeface="Cambria Math" panose="02040503050406030204" pitchFamily="18" charset="0"/>
                </a:endParaRPr>
              </a:p>
              <a:p>
                <a:r>
                  <a:rPr lang="en-US" dirty="0"/>
                  <a:t>Biconditional, if and only if (</a:t>
                </a:r>
                <a:r>
                  <a:rPr lang="en-US" dirty="0" err="1"/>
                  <a:t>iff</a:t>
                </a:r>
                <a:r>
                  <a:rPr lang="en-US" dirty="0"/>
                  <a:t>), or implies-implied theorems are of the form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oMath>
                </a14:m>
                <a:endParaRPr lang="en-US" dirty="0"/>
              </a:p>
              <a:p>
                <a:endParaRPr lang="en-US" i="1" dirty="0" smtClean="0">
                  <a:ea typeface="Cambria Math" panose="02040503050406030204" pitchFamily="18" charset="0"/>
                </a:endParaRPr>
              </a:p>
              <a:p>
                <a:endParaRPr lang="en-US" dirty="0" smtClean="0">
                  <a:ea typeface="Cambria Math" panose="020405030504060302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3504" r="-1704" b="-1348"/>
                </a:stretch>
              </a:blipFill>
            </p:spPr>
            <p:txBody>
              <a:bodyPr/>
              <a:lstStyle/>
              <a:p>
                <a:r>
                  <a:rPr lang="en-US">
                    <a:noFill/>
                  </a:rPr>
                  <a:t> </a:t>
                </a:r>
              </a:p>
            </p:txBody>
          </p:sp>
        </mc:Fallback>
      </mc:AlternateContent>
    </p:spTree>
    <p:extLst>
      <p:ext uri="{BB962C8B-B14F-4D97-AF65-F5344CB8AC3E}">
        <p14:creationId xmlns:p14="http://schemas.microsoft.com/office/powerpoint/2010/main" val="2077500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70037"/>
                <a:ext cx="8229600" cy="4525963"/>
              </a:xfrm>
            </p:spPr>
            <p:txBody>
              <a:bodyPr>
                <a:normAutofit fontScale="92500" lnSpcReduction="20000"/>
              </a:bodyPr>
              <a:lstStyle/>
              <a:p>
                <a:r>
                  <a:rPr lang="en-US" dirty="0" smtClean="0"/>
                  <a:t>If and only if theorems are established by proving both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oMath>
                </a14:m>
                <a:r>
                  <a:rPr lang="en-US" dirty="0">
                    <a:ea typeface="Cambria Math" panose="02040503050406030204" pitchFamily="18" charset="0"/>
                  </a:rPr>
                  <a:t> </a:t>
                </a:r>
                <a:r>
                  <a:rPr lang="en-US" dirty="0" smtClean="0">
                    <a:ea typeface="Cambria Math" panose="02040503050406030204" pitchFamily="18" charset="0"/>
                  </a:rPr>
                  <a:t>and </a:t>
                </a:r>
                <a14:m>
                  <m:oMath xmlns:m="http://schemas.openxmlformats.org/officeDocument/2006/math">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endParaRPr lang="en-US" dirty="0" smtClean="0">
                  <a:ea typeface="Cambria Math" panose="02040503050406030204" pitchFamily="18" charset="0"/>
                </a:endParaRPr>
              </a:p>
              <a:p>
                <a:r>
                  <a:rPr lang="en-US" dirty="0" smtClean="0">
                    <a:ea typeface="Cambria Math" panose="02040503050406030204" pitchFamily="18" charset="0"/>
                  </a:rPr>
                  <a:t>Apart from the above methods, Mathematical Induction and Combinatorial Proofs can be employed to establish proofs</a:t>
                </a:r>
              </a:p>
              <a:p>
                <a:r>
                  <a:rPr lang="en-US" dirty="0" smtClean="0"/>
                  <a:t>A conditional of the form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baseline="-25000" smtClean="0">
                            <a:latin typeface="Cambria Math" panose="02040503050406030204" pitchFamily="18" charset="0"/>
                          </a:rPr>
                          <m:t>1</m:t>
                        </m:r>
                        <m:r>
                          <a:rPr lang="en-US" b="0" i="1" smtClean="0">
                            <a:latin typeface="Cambria Math" panose="02040503050406030204" pitchFamily="18" charset="0"/>
                          </a:rPr>
                          <m:t> ˅ </m:t>
                        </m:r>
                        <m:r>
                          <a:rPr lang="en-US" b="0" i="1" smtClean="0">
                            <a:latin typeface="Cambria Math" panose="02040503050406030204" pitchFamily="18" charset="0"/>
                          </a:rPr>
                          <m:t>𝑝</m:t>
                        </m:r>
                        <m:r>
                          <a:rPr lang="en-US" b="0" i="1" baseline="-25000"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𝑝𝑛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 </m:t>
                    </m:r>
                  </m:oMath>
                </a14:m>
                <a:r>
                  <a:rPr lang="en-US" dirty="0" smtClean="0"/>
                  <a:t>can be established by shown </a:t>
                </a:r>
                <a:r>
                  <a:rPr lang="en-US" i="1" dirty="0" smtClean="0"/>
                  <a:t>each </a:t>
                </a:r>
                <a:r>
                  <a:rPr lang="en-US" dirty="0" smtClean="0"/>
                  <a:t>of the </a:t>
                </a:r>
                <a:r>
                  <a:rPr lang="en-US" i="1" dirty="0" smtClean="0"/>
                  <a:t>cases</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𝑝</m:t>
                    </m:r>
                    <m:r>
                      <a:rPr lang="en-US" b="0" i="1" baseline="-25000" smtClean="0">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oMath>
                </a14:m>
                <a:r>
                  <a:rPr lang="en-US" dirty="0" smtClean="0"/>
                  <a:t> which is called </a:t>
                </a:r>
                <a:r>
                  <a:rPr lang="en-US" i="1" dirty="0" smtClean="0"/>
                  <a:t>proof by cases</a:t>
                </a:r>
              </a:p>
              <a:p>
                <a:r>
                  <a:rPr lang="en-US" dirty="0" smtClean="0"/>
                  <a:t>When two alternatives have similar </a:t>
                </a:r>
                <a:r>
                  <a:rPr lang="en-US" dirty="0"/>
                  <a:t>p</a:t>
                </a:r>
                <a:r>
                  <a:rPr lang="en-US" dirty="0" smtClean="0"/>
                  <a:t>roofs, proof covering only one of the cases is </a:t>
                </a:r>
                <a:r>
                  <a:rPr lang="en-US" i="1" dirty="0" smtClean="0"/>
                  <a:t>without loss of generality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70037"/>
                <a:ext cx="8229600" cy="4525963"/>
              </a:xfrm>
              <a:blipFill rotWithShape="0">
                <a:blip r:embed="rId2"/>
                <a:stretch>
                  <a:fillRect l="-1481" t="-3504" r="-1704" b="-1482"/>
                </a:stretch>
              </a:blipFill>
            </p:spPr>
            <p:txBody>
              <a:bodyPr/>
              <a:lstStyle/>
              <a:p>
                <a:r>
                  <a:rPr lang="en-US">
                    <a:noFill/>
                  </a:rPr>
                  <a:t> </a:t>
                </a:r>
              </a:p>
            </p:txBody>
          </p:sp>
        </mc:Fallback>
      </mc:AlternateContent>
    </p:spTree>
    <p:extLst>
      <p:ext uri="{BB962C8B-B14F-4D97-AF65-F5344CB8AC3E}">
        <p14:creationId xmlns:p14="http://schemas.microsoft.com/office/powerpoint/2010/main" val="30362377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Existence Proofs establish that a statement is satisfied by at least one value</a:t>
            </a:r>
          </a:p>
          <a:p>
            <a:r>
              <a:rPr lang="en-US" dirty="0" smtClean="0"/>
              <a:t>Existence Proofs can be </a:t>
            </a:r>
            <a:r>
              <a:rPr lang="en-US" i="1" dirty="0" smtClean="0"/>
              <a:t>constructive </a:t>
            </a:r>
            <a:r>
              <a:rPr lang="en-US" dirty="0" smtClean="0"/>
              <a:t>or </a:t>
            </a:r>
            <a:r>
              <a:rPr lang="en-US" i="1" dirty="0" smtClean="0"/>
              <a:t>non-constructive</a:t>
            </a:r>
          </a:p>
          <a:p>
            <a:r>
              <a:rPr lang="en-US" dirty="0" smtClean="0"/>
              <a:t>Constructive proof is by finding an explicit value for which the proposition is true</a:t>
            </a:r>
          </a:p>
          <a:p>
            <a:r>
              <a:rPr lang="en-US" dirty="0" smtClean="0"/>
              <a:t>Disproof is proof that a statement is invalid</a:t>
            </a:r>
          </a:p>
          <a:p>
            <a:r>
              <a:rPr lang="en-US" dirty="0" smtClean="0"/>
              <a:t>Counterexample is constructive way of </a:t>
            </a:r>
            <a:r>
              <a:rPr lang="en-US" i="1" dirty="0" smtClean="0"/>
              <a:t>disproving </a:t>
            </a:r>
            <a:r>
              <a:rPr lang="en-US" dirty="0" smtClean="0"/>
              <a:t>a statement</a:t>
            </a:r>
          </a:p>
          <a:p>
            <a:endParaRPr lang="en-US" i="1" dirty="0" smtClean="0"/>
          </a:p>
          <a:p>
            <a:endParaRPr lang="en-US" dirty="0"/>
          </a:p>
        </p:txBody>
      </p:sp>
    </p:spTree>
    <p:extLst>
      <p:ext uri="{BB962C8B-B14F-4D97-AF65-F5344CB8AC3E}">
        <p14:creationId xmlns:p14="http://schemas.microsoft.com/office/powerpoint/2010/main" val="41583080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Uniqueness Theorems </a:t>
            </a:r>
            <a:r>
              <a:rPr lang="en-US" dirty="0"/>
              <a:t>asset the existence of a unique element with a particular </a:t>
            </a:r>
            <a:r>
              <a:rPr lang="en-US" dirty="0" smtClean="0"/>
              <a:t>property: </a:t>
            </a:r>
            <a:r>
              <a:rPr lang="en-US" dirty="0">
                <a:sym typeface="Symbol"/>
              </a:rPr>
              <a:t>!</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smtClean="0">
                <a:sym typeface="Symbol"/>
              </a:rPr>
              <a:t>)</a:t>
            </a:r>
          </a:p>
          <a:p>
            <a:r>
              <a:rPr lang="en-US" dirty="0" smtClean="0">
                <a:sym typeface="Symbol"/>
              </a:rPr>
              <a:t>The </a:t>
            </a:r>
            <a:r>
              <a:rPr lang="en-US" dirty="0">
                <a:sym typeface="Symbol"/>
              </a:rPr>
              <a:t>two parts of a </a:t>
            </a:r>
            <a:r>
              <a:rPr lang="en-US" i="1" dirty="0">
                <a:sym typeface="Symbol"/>
              </a:rPr>
              <a:t>uniqueness proof </a:t>
            </a:r>
            <a:r>
              <a:rPr lang="en-US" dirty="0">
                <a:sym typeface="Symbol"/>
              </a:rPr>
              <a:t>are </a:t>
            </a:r>
            <a:r>
              <a:rPr lang="en-US" i="1" dirty="0" smtClean="0">
                <a:sym typeface="Symbol"/>
              </a:rPr>
              <a:t>Existence,</a:t>
            </a:r>
            <a:r>
              <a:rPr lang="en-US" dirty="0" smtClean="0">
                <a:sym typeface="Symbol"/>
              </a:rPr>
              <a:t> which shows </a:t>
            </a:r>
            <a:r>
              <a:rPr lang="en-US" dirty="0">
                <a:sym typeface="Symbol"/>
              </a:rPr>
              <a:t>that an element </a:t>
            </a:r>
            <a:r>
              <a:rPr lang="en-US" i="1" dirty="0">
                <a:sym typeface="Symbol"/>
              </a:rPr>
              <a:t>x</a:t>
            </a:r>
            <a:r>
              <a:rPr lang="en-US" dirty="0">
                <a:sym typeface="Symbol"/>
              </a:rPr>
              <a:t> with the property </a:t>
            </a:r>
            <a:r>
              <a:rPr lang="en-US" dirty="0" smtClean="0">
                <a:sym typeface="Symbol"/>
              </a:rPr>
              <a:t>exists</a:t>
            </a:r>
            <a:r>
              <a:rPr lang="en-US" dirty="0">
                <a:sym typeface="Symbol"/>
              </a:rPr>
              <a:t>,</a:t>
            </a:r>
            <a:r>
              <a:rPr lang="en-US" dirty="0" smtClean="0">
                <a:sym typeface="Symbol"/>
              </a:rPr>
              <a:t> and </a:t>
            </a:r>
            <a:r>
              <a:rPr lang="en-US" i="1" dirty="0" smtClean="0">
                <a:sym typeface="Symbol"/>
              </a:rPr>
              <a:t>Uniqueness</a:t>
            </a:r>
            <a:r>
              <a:rPr lang="en-US" dirty="0" smtClean="0">
                <a:sym typeface="Symbol"/>
              </a:rPr>
              <a:t> which shows </a:t>
            </a:r>
            <a:r>
              <a:rPr lang="en-US" dirty="0">
                <a:sym typeface="Symbol"/>
              </a:rPr>
              <a:t>that if </a:t>
            </a:r>
            <a:r>
              <a:rPr lang="en-US" i="1" dirty="0" err="1">
                <a:sym typeface="Symbol"/>
              </a:rPr>
              <a:t>y</a:t>
            </a:r>
            <a:r>
              <a:rPr lang="en-US" dirty="0" err="1">
                <a:latin typeface="Cambria Math"/>
                <a:ea typeface="Cambria Math"/>
                <a:sym typeface="Symbol"/>
              </a:rPr>
              <a:t>≠</a:t>
            </a:r>
            <a:r>
              <a:rPr lang="en-US" i="1" dirty="0" err="1">
                <a:latin typeface="Cambria Math"/>
                <a:ea typeface="Cambria Math"/>
                <a:sym typeface="Symbol"/>
              </a:rPr>
              <a:t>x</a:t>
            </a:r>
            <a:r>
              <a:rPr lang="en-US" dirty="0">
                <a:latin typeface="Cambria Math"/>
                <a:ea typeface="Cambria Math"/>
                <a:sym typeface="Symbol"/>
              </a:rPr>
              <a:t>, then </a:t>
            </a:r>
            <a:r>
              <a:rPr lang="en-US" i="1" dirty="0">
                <a:latin typeface="Cambria Math"/>
                <a:ea typeface="Cambria Math"/>
                <a:sym typeface="Symbol"/>
              </a:rPr>
              <a:t>y</a:t>
            </a:r>
            <a:r>
              <a:rPr lang="en-US" dirty="0">
                <a:latin typeface="Cambria Math"/>
                <a:ea typeface="Cambria Math"/>
                <a:sym typeface="Symbol"/>
              </a:rPr>
              <a:t>  </a:t>
            </a:r>
            <a:r>
              <a:rPr lang="en-US" dirty="0">
                <a:ea typeface="Cambria Math"/>
                <a:cs typeface="Arial" pitchFamily="34" charset="0"/>
                <a:sym typeface="Symbol"/>
              </a:rPr>
              <a:t>does not have the </a:t>
            </a:r>
            <a:r>
              <a:rPr lang="en-US" dirty="0" smtClean="0">
                <a:ea typeface="Cambria Math"/>
                <a:cs typeface="Arial" pitchFamily="34" charset="0"/>
                <a:sym typeface="Symbol"/>
              </a:rPr>
              <a:t>property</a:t>
            </a:r>
            <a:endParaRPr lang="en-US" dirty="0">
              <a:ea typeface="Cambria Math"/>
              <a:cs typeface="Arial" pitchFamily="34" charset="0"/>
              <a:sym typeface="Symbol"/>
            </a:endParaRPr>
          </a:p>
          <a:p>
            <a:r>
              <a:rPr lang="en-US" dirty="0" smtClean="0"/>
              <a:t>Open Problems are unsolved problems</a:t>
            </a:r>
          </a:p>
          <a:p>
            <a:r>
              <a:rPr lang="en-US" dirty="0" smtClean="0"/>
              <a:t>Mathematical Induction and its variants are a set of powerful proof techniques</a:t>
            </a:r>
            <a:endParaRPr lang="en-US" dirty="0"/>
          </a:p>
        </p:txBody>
      </p:sp>
    </p:spTree>
    <p:extLst>
      <p:ext uri="{BB962C8B-B14F-4D97-AF65-F5344CB8AC3E}">
        <p14:creationId xmlns:p14="http://schemas.microsoft.com/office/powerpoint/2010/main" val="193903131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r>
              <a:rPr lang="en-US" i="1" dirty="0"/>
              <a:t>Principle of Mathematical </a:t>
            </a:r>
            <a:r>
              <a:rPr lang="en-US" i="1" dirty="0" smtClean="0"/>
              <a:t>Induction</a:t>
            </a:r>
            <a:r>
              <a:rPr lang="en-US" dirty="0"/>
              <a:t> </a:t>
            </a:r>
            <a:r>
              <a:rPr lang="en-US" dirty="0" smtClean="0"/>
              <a:t>states that to </a:t>
            </a:r>
            <a:r>
              <a:rPr lang="en-US" dirty="0"/>
              <a:t>prove that </a:t>
            </a:r>
            <a:r>
              <a:rPr lang="en-US" i="1" dirty="0"/>
              <a:t>P</a:t>
            </a:r>
            <a:r>
              <a:rPr lang="en-US" dirty="0"/>
              <a:t>(</a:t>
            </a:r>
            <a:r>
              <a:rPr lang="en-US" i="1" dirty="0"/>
              <a:t>n</a:t>
            </a:r>
            <a:r>
              <a:rPr lang="en-US" dirty="0"/>
              <a:t>) is true for all positive integers </a:t>
            </a:r>
            <a:r>
              <a:rPr lang="en-US" i="1" dirty="0"/>
              <a:t>n</a:t>
            </a:r>
            <a:r>
              <a:rPr lang="en-US" dirty="0"/>
              <a:t>, </a:t>
            </a:r>
            <a:r>
              <a:rPr lang="en-US" dirty="0" smtClean="0"/>
              <a:t>two steps need to be completed: 1) </a:t>
            </a:r>
            <a:r>
              <a:rPr lang="en-US" i="1" dirty="0" smtClean="0"/>
              <a:t>Basis </a:t>
            </a:r>
            <a:r>
              <a:rPr lang="en-US" i="1" dirty="0"/>
              <a:t>Step</a:t>
            </a:r>
            <a:r>
              <a:rPr lang="en-US" dirty="0"/>
              <a:t>: Show that </a:t>
            </a:r>
            <a:r>
              <a:rPr lang="en-US" i="1" dirty="0" smtClean="0"/>
              <a:t>P</a:t>
            </a:r>
            <a:r>
              <a:rPr lang="en-US" dirty="0" smtClean="0"/>
              <a:t>(</a:t>
            </a:r>
            <a:r>
              <a:rPr lang="en-US" i="1" dirty="0" smtClean="0">
                <a:latin typeface="Cambria Math" pitchFamily="18" charset="0"/>
                <a:ea typeface="Cambria Math" pitchFamily="18" charset="0"/>
              </a:rPr>
              <a:t>b</a:t>
            </a:r>
            <a:r>
              <a:rPr lang="en-US" dirty="0" smtClean="0"/>
              <a:t>) </a:t>
            </a:r>
            <a:r>
              <a:rPr lang="en-US" dirty="0"/>
              <a:t>is </a:t>
            </a:r>
            <a:r>
              <a:rPr lang="en-US" dirty="0" smtClean="0"/>
              <a:t>true for some integer </a:t>
            </a:r>
            <a:r>
              <a:rPr lang="en-US" i="1" dirty="0" smtClean="0">
                <a:latin typeface="Cambria Math" pitchFamily="18" charset="0"/>
                <a:ea typeface="Cambria Math" pitchFamily="18" charset="0"/>
              </a:rPr>
              <a:t>b </a:t>
            </a:r>
            <a:r>
              <a:rPr lang="en-US" dirty="0" smtClean="0"/>
              <a:t>and 2) </a:t>
            </a:r>
            <a:r>
              <a:rPr lang="en-US" i="1" dirty="0" smtClean="0"/>
              <a:t>Inductive Step</a:t>
            </a:r>
            <a:r>
              <a:rPr lang="en-US" dirty="0" smtClean="0"/>
              <a:t>: </a:t>
            </a:r>
            <a:r>
              <a:rPr lang="en-US" dirty="0"/>
              <a:t>Show that </a:t>
            </a:r>
            <a:r>
              <a:rPr lang="en-US" i="1" dirty="0"/>
              <a:t>P</a:t>
            </a:r>
            <a:r>
              <a:rPr lang="en-US" dirty="0"/>
              <a:t>(</a:t>
            </a:r>
            <a:r>
              <a:rPr lang="en-US" i="1" dirty="0"/>
              <a:t>k</a:t>
            </a:r>
            <a:r>
              <a:rPr lang="en-US" dirty="0"/>
              <a:t>) </a:t>
            </a:r>
            <a:r>
              <a:rPr lang="en-US" i="1" dirty="0">
                <a:latin typeface="Cambria Math"/>
                <a:ea typeface="Cambria Math"/>
                <a:sym typeface="Wingdings" pitchFamily="2" charset="2"/>
              </a:rPr>
              <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smtClean="0">
                <a:sym typeface="Wingdings" pitchFamily="2" charset="2"/>
              </a:rPr>
              <a:t>k</a:t>
            </a:r>
            <a:endParaRPr lang="en-US" dirty="0">
              <a:sym typeface="Wingdings" pitchFamily="2" charset="2"/>
            </a:endParaRPr>
          </a:p>
          <a:p>
            <a:r>
              <a:rPr lang="en-US" dirty="0" smtClean="0"/>
              <a:t>The </a:t>
            </a:r>
            <a:r>
              <a:rPr lang="en-US" dirty="0"/>
              <a:t>inductive </a:t>
            </a:r>
            <a:r>
              <a:rPr lang="en-US" dirty="0" smtClean="0"/>
              <a:t>step of Mathematical Induction is completed by assuming the </a:t>
            </a:r>
            <a:r>
              <a:rPr lang="en-US" i="1" dirty="0" smtClean="0"/>
              <a:t>inductive </a:t>
            </a:r>
            <a:r>
              <a:rPr lang="en-US" i="1" dirty="0"/>
              <a:t>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smtClean="0"/>
              <a:t>k</a:t>
            </a:r>
            <a:r>
              <a:rPr lang="en-US" dirty="0" smtClean="0"/>
              <a:t>  </a:t>
            </a:r>
            <a:r>
              <a:rPr lang="en-US" dirty="0"/>
              <a:t>and </a:t>
            </a:r>
            <a:r>
              <a:rPr lang="en-US" dirty="0" smtClean="0"/>
              <a:t>showing </a:t>
            </a:r>
            <a:r>
              <a:rPr lang="en-US" dirty="0"/>
              <a:t>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a:t>
            </a:r>
            <a:r>
              <a:rPr lang="en-US" dirty="0" smtClean="0"/>
              <a:t>true</a:t>
            </a:r>
          </a:p>
          <a:p>
            <a:r>
              <a:rPr lang="en-US" dirty="0">
                <a:ea typeface="Cambria Math" pitchFamily="18" charset="0"/>
                <a:sym typeface="Wingdings" pitchFamily="2" charset="2"/>
              </a:rPr>
              <a:t>Mathematical induction is valid because of the </a:t>
            </a:r>
            <a:r>
              <a:rPr lang="en-US" u="sng" dirty="0">
                <a:ea typeface="Cambria Math" pitchFamily="18" charset="0"/>
                <a:sym typeface="Wingdings" pitchFamily="2" charset="2"/>
              </a:rPr>
              <a:t>well ordering property</a:t>
            </a:r>
            <a:r>
              <a:rPr lang="en-US" dirty="0">
                <a:ea typeface="Cambria Math" pitchFamily="18" charset="0"/>
                <a:sym typeface="Wingdings" pitchFamily="2" charset="2"/>
              </a:rPr>
              <a:t>, which states that “</a:t>
            </a:r>
            <a:r>
              <a:rPr lang="en-US" i="1" dirty="0">
                <a:ea typeface="Cambria Math" pitchFamily="18" charset="0"/>
                <a:sym typeface="Wingdings" pitchFamily="2" charset="2"/>
              </a:rPr>
              <a:t>Every nonempty </a:t>
            </a:r>
            <a:r>
              <a:rPr lang="en-US" i="1" dirty="0" smtClean="0">
                <a:ea typeface="Cambria Math" pitchFamily="18" charset="0"/>
                <a:sym typeface="Wingdings" pitchFamily="2" charset="2"/>
              </a:rPr>
              <a:t>subset </a:t>
            </a:r>
            <a:r>
              <a:rPr lang="en-US" i="1" dirty="0">
                <a:ea typeface="Cambria Math" pitchFamily="18" charset="0"/>
                <a:sym typeface="Wingdings" pitchFamily="2" charset="2"/>
              </a:rPr>
              <a:t>of the set of positive integers has a least </a:t>
            </a:r>
            <a:r>
              <a:rPr lang="en-US" i="1" dirty="0" smtClean="0">
                <a:ea typeface="Cambria Math" pitchFamily="18" charset="0"/>
                <a:sym typeface="Wingdings" pitchFamily="2" charset="2"/>
              </a:rPr>
              <a:t>element.’’</a:t>
            </a:r>
          </a:p>
        </p:txBody>
      </p:sp>
    </p:spTree>
    <p:extLst>
      <p:ext uri="{BB962C8B-B14F-4D97-AF65-F5344CB8AC3E}">
        <p14:creationId xmlns:p14="http://schemas.microsoft.com/office/powerpoint/2010/main" val="121421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Conditional Statements: </a:t>
            </a:r>
            <a:r>
              <a:rPr lang="en-US" i="1" dirty="0" smtClean="0"/>
              <a:t>p </a:t>
            </a:r>
            <a:r>
              <a:rPr lang="en-US" dirty="0" smtClean="0">
                <a:latin typeface="Cambria Math"/>
                <a:ea typeface="Cambria Math"/>
              </a:rPr>
              <a:t>→ </a:t>
            </a:r>
            <a:r>
              <a:rPr lang="en-US" i="1" dirty="0" smtClean="0">
                <a:latin typeface="Cambria Math"/>
                <a:ea typeface="Cambria Math"/>
              </a:rPr>
              <a:t>q</a:t>
            </a:r>
            <a:br>
              <a:rPr lang="en-US" i="1" dirty="0" smtClean="0">
                <a:latin typeface="Cambria Math"/>
                <a:ea typeface="Cambria Math"/>
              </a:rPr>
            </a:br>
            <a:r>
              <a:rPr lang="en-US" dirty="0" smtClean="0"/>
              <a:t>(1)  Direct Proof </a:t>
            </a:r>
            <a:endParaRPr lang="en-US" sz="4000" dirty="0"/>
          </a:p>
        </p:txBody>
      </p:sp>
      <p:sp>
        <p:nvSpPr>
          <p:cNvPr id="3" name="Content Placeholder 2"/>
          <p:cNvSpPr>
            <a:spLocks noGrp="1"/>
          </p:cNvSpPr>
          <p:nvPr>
            <p:ph idx="1"/>
          </p:nvPr>
        </p:nvSpPr>
        <p:spPr>
          <a:xfrm>
            <a:off x="533400" y="1570037"/>
            <a:ext cx="8229600" cy="4525963"/>
          </a:xfrm>
        </p:spPr>
        <p:txBody>
          <a:bodyPr>
            <a:normAutofit fontScale="77500" lnSpcReduction="20000"/>
          </a:bodyPr>
          <a:lstStyle/>
          <a:p>
            <a:pPr algn="just"/>
            <a:r>
              <a:rPr lang="en-US" i="1" dirty="0" smtClean="0"/>
              <a:t>Direct Proof</a:t>
            </a:r>
            <a:r>
              <a:rPr lang="en-US" dirty="0" smtClean="0"/>
              <a:t>: Assume that  </a:t>
            </a:r>
            <a:r>
              <a:rPr lang="en-US" i="1" dirty="0" smtClean="0">
                <a:latin typeface="Cambria Math" pitchFamily="18" charset="0"/>
                <a:ea typeface="Cambria Math" pitchFamily="18" charset="0"/>
              </a:rPr>
              <a:t>p</a:t>
            </a:r>
            <a:r>
              <a:rPr lang="en-US" dirty="0" smtClean="0"/>
              <a:t>  is true. Use rules of inference, axioms, and logical equivalences to show that   </a:t>
            </a:r>
            <a:r>
              <a:rPr lang="en-US" i="1" dirty="0" smtClean="0"/>
              <a:t>q</a:t>
            </a:r>
            <a:r>
              <a:rPr lang="en-US" dirty="0" smtClean="0"/>
              <a:t>  must also be true.</a:t>
            </a:r>
          </a:p>
          <a:p>
            <a:pPr algn="just"/>
            <a:r>
              <a:rPr lang="en-US" b="1" dirty="0" smtClean="0"/>
              <a:t>Example</a:t>
            </a:r>
            <a:r>
              <a:rPr lang="en-US" dirty="0" smtClean="0"/>
              <a:t>: Give a direct proof of the theorem “If </a:t>
            </a:r>
            <a:r>
              <a:rPr lang="en-US" i="1" dirty="0" smtClean="0"/>
              <a:t>n</a:t>
            </a:r>
            <a:r>
              <a:rPr lang="en-US" dirty="0" smtClean="0"/>
              <a:t> is an odd integer, then </a:t>
            </a:r>
            <a:r>
              <a:rPr lang="en-US" i="1" dirty="0" smtClean="0"/>
              <a:t>n</a:t>
            </a:r>
            <a:r>
              <a:rPr lang="en-US" baseline="30000" dirty="0" smtClean="0"/>
              <a:t>2 </a:t>
            </a:r>
            <a:r>
              <a:rPr lang="en-US" dirty="0" smtClean="0"/>
              <a:t> is odd.”</a:t>
            </a:r>
          </a:p>
          <a:p>
            <a:pPr algn="just">
              <a:buNone/>
            </a:pPr>
            <a:r>
              <a:rPr lang="en-US" b="1" dirty="0" smtClean="0"/>
              <a:t>	Solution</a:t>
            </a:r>
            <a:r>
              <a:rPr lang="en-US" dirty="0" smtClean="0"/>
              <a:t>: Assume that </a:t>
            </a:r>
            <a:r>
              <a:rPr lang="en-US" i="1" dirty="0" smtClean="0"/>
              <a:t>n</a:t>
            </a:r>
            <a:r>
              <a:rPr lang="en-US" dirty="0" smtClean="0"/>
              <a:t> is odd. Then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for an integer </a:t>
            </a:r>
            <a:r>
              <a:rPr lang="en-US" i="1" dirty="0" smtClean="0"/>
              <a:t>k</a:t>
            </a:r>
            <a:r>
              <a:rPr lang="en-US" dirty="0" smtClean="0"/>
              <a:t>. Squaring both sides of the equation, we get:</a:t>
            </a:r>
          </a:p>
          <a:p>
            <a:pPr algn="just">
              <a:buNone/>
            </a:pPr>
            <a:r>
              <a:rPr lang="en-US" dirty="0" smtClean="0"/>
              <a:t>  </a:t>
            </a:r>
          </a:p>
          <a:p>
            <a:pPr algn="ctr">
              <a:buNone/>
            </a:pP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4</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+ 4</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+1 = 2(2</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+ 1= 2</a:t>
            </a:r>
            <a:r>
              <a:rPr lang="en-US" i="1" dirty="0" smtClean="0">
                <a:latin typeface="Cambria Math" pitchFamily="18" charset="0"/>
                <a:ea typeface="Cambria Math" pitchFamily="18" charset="0"/>
              </a:rPr>
              <a:t>r</a:t>
            </a:r>
            <a:r>
              <a:rPr lang="en-US" dirty="0" smtClean="0">
                <a:latin typeface="Cambria Math" pitchFamily="18" charset="0"/>
                <a:ea typeface="Cambria Math" pitchFamily="18" charset="0"/>
              </a:rPr>
              <a:t> + 1,</a:t>
            </a:r>
          </a:p>
          <a:p>
            <a:pPr algn="just">
              <a:buNone/>
            </a:pPr>
            <a:r>
              <a:rPr lang="en-US" dirty="0" smtClean="0">
                <a:latin typeface="Cambria Math" pitchFamily="18" charset="0"/>
                <a:ea typeface="Cambria Math" pitchFamily="18" charset="0"/>
              </a:rPr>
              <a:t>     where </a:t>
            </a:r>
            <a:r>
              <a:rPr lang="en-US" i="1" dirty="0" smtClean="0">
                <a:latin typeface="Cambria Math" pitchFamily="18" charset="0"/>
                <a:ea typeface="Cambria Math" pitchFamily="18" charset="0"/>
              </a:rPr>
              <a:t>r</a:t>
            </a:r>
            <a:r>
              <a:rPr lang="en-US" dirty="0" smtClean="0">
                <a:latin typeface="Cambria Math" pitchFamily="18" charset="0"/>
                <a:ea typeface="Cambria Math" pitchFamily="18" charset="0"/>
              </a:rPr>
              <a:t> = 2</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an integer.                                  </a:t>
            </a:r>
          </a:p>
          <a:p>
            <a:pPr algn="just">
              <a:buNone/>
            </a:pPr>
            <a:r>
              <a:rPr lang="en-US" dirty="0" smtClean="0">
                <a:latin typeface="Cambria Math" pitchFamily="18" charset="0"/>
                <a:ea typeface="Cambria Math" pitchFamily="18" charset="0"/>
              </a:rPr>
              <a:t>    </a:t>
            </a:r>
            <a:r>
              <a:rPr lang="en-US" dirty="0" smtClean="0"/>
              <a:t>	We have proved that if n</a:t>
            </a:r>
            <a:r>
              <a:rPr lang="en-US" i="1" dirty="0" smtClean="0"/>
              <a:t> </a:t>
            </a:r>
            <a:r>
              <a:rPr lang="en-US" dirty="0" smtClean="0"/>
              <a:t>is an odd integer, then </a:t>
            </a:r>
            <a:r>
              <a:rPr lang="en-US" i="1" dirty="0" smtClean="0"/>
              <a:t>n</a:t>
            </a:r>
            <a:r>
              <a:rPr lang="en-US" baseline="30000" dirty="0" smtClean="0"/>
              <a:t>2 </a:t>
            </a:r>
            <a:r>
              <a:rPr lang="en-US" dirty="0" smtClean="0"/>
              <a:t> is an odd integer.    </a:t>
            </a:r>
          </a:p>
        </p:txBody>
      </p:sp>
      <p:sp>
        <p:nvSpPr>
          <p:cNvPr id="4" name="Isosceles Triangle 3"/>
          <p:cNvSpPr/>
          <p:nvPr/>
        </p:nvSpPr>
        <p:spPr>
          <a:xfrm rot="5400000" flipV="1">
            <a:off x="8229599" y="4724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24000" y="6172200"/>
            <a:ext cx="6400800" cy="369332"/>
          </a:xfrm>
          <a:prstGeom prst="rect">
            <a:avLst/>
          </a:prstGeom>
          <a:noFill/>
        </p:spPr>
        <p:txBody>
          <a:bodyPr wrap="square" rtlCol="0">
            <a:spAutoFit/>
          </a:bodyPr>
          <a:lstStyle/>
          <a:p>
            <a:r>
              <a:rPr lang="en-US" dirty="0" smtClean="0"/>
              <a:t>(      marks the  end of  the proof. Sometimes </a:t>
            </a:r>
            <a:r>
              <a:rPr lang="en-US" b="1" dirty="0" smtClean="0"/>
              <a:t>QED </a:t>
            </a:r>
            <a:r>
              <a:rPr lang="en-US" dirty="0" smtClean="0"/>
              <a:t>is used instead. )  </a:t>
            </a:r>
            <a:endParaRPr lang="en-US" dirty="0"/>
          </a:p>
        </p:txBody>
      </p:sp>
      <p:sp>
        <p:nvSpPr>
          <p:cNvPr id="9" name="Isosceles Triangle 8"/>
          <p:cNvSpPr/>
          <p:nvPr/>
        </p:nvSpPr>
        <p:spPr>
          <a:xfrm rot="5400000" flipV="1">
            <a:off x="1752600" y="6324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600204"/>
            <a:ext cx="8229600" cy="4876796"/>
          </a:xfrm>
        </p:spPr>
        <p:txBody>
          <a:bodyPr>
            <a:normAutofit fontScale="85000" lnSpcReduction="20000"/>
          </a:bodyPr>
          <a:lstStyle/>
          <a:p>
            <a:r>
              <a:rPr lang="en-US" dirty="0">
                <a:ea typeface="Cambria Math" pitchFamily="18" charset="0"/>
                <a:sym typeface="Wingdings" pitchFamily="2" charset="2"/>
              </a:rPr>
              <a:t>Conjecturing a formula for general term in a sequence and proving it using Mathematical Induction is a common </a:t>
            </a:r>
            <a:r>
              <a:rPr lang="en-US" dirty="0" smtClean="0">
                <a:ea typeface="Cambria Math" pitchFamily="18" charset="0"/>
                <a:sym typeface="Wingdings" pitchFamily="2" charset="2"/>
              </a:rPr>
              <a:t>application of the later</a:t>
            </a:r>
          </a:p>
          <a:p>
            <a:r>
              <a:rPr lang="en-US" i="1" dirty="0" smtClean="0"/>
              <a:t>Principle  of Strong Induction</a:t>
            </a:r>
            <a:r>
              <a:rPr lang="en-US" dirty="0" smtClean="0"/>
              <a:t> states that to prove </a:t>
            </a:r>
            <a:r>
              <a:rPr lang="en-US" dirty="0"/>
              <a:t>that </a:t>
            </a:r>
            <a:r>
              <a:rPr lang="en-US" i="1" dirty="0"/>
              <a:t>P</a:t>
            </a:r>
            <a:r>
              <a:rPr lang="en-US" dirty="0"/>
              <a:t>(</a:t>
            </a:r>
            <a:r>
              <a:rPr lang="en-US" i="1" dirty="0"/>
              <a:t>n</a:t>
            </a:r>
            <a:r>
              <a:rPr lang="en-US" dirty="0"/>
              <a:t>) is true for all positive integers </a:t>
            </a:r>
            <a:r>
              <a:rPr lang="en-US" i="1" dirty="0"/>
              <a:t>n</a:t>
            </a:r>
            <a:r>
              <a:rPr lang="en-US" dirty="0"/>
              <a:t>, where </a:t>
            </a:r>
            <a:r>
              <a:rPr lang="en-US" i="1" dirty="0"/>
              <a:t>P</a:t>
            </a:r>
            <a:r>
              <a:rPr lang="en-US" dirty="0"/>
              <a:t>(</a:t>
            </a:r>
            <a:r>
              <a:rPr lang="en-US" i="1" dirty="0"/>
              <a:t>n</a:t>
            </a:r>
            <a:r>
              <a:rPr lang="en-US" dirty="0"/>
              <a:t>) is a propositional function, complete two steps</a:t>
            </a:r>
            <a:r>
              <a:rPr lang="en-US" dirty="0" smtClean="0"/>
              <a:t>: 1)</a:t>
            </a:r>
            <a:r>
              <a:rPr lang="en-US" i="1" dirty="0" smtClean="0"/>
              <a:t> Basis </a:t>
            </a:r>
            <a:r>
              <a:rPr lang="en-US" i="1" dirty="0"/>
              <a:t>Step</a:t>
            </a:r>
            <a:r>
              <a:rPr lang="en-US" dirty="0"/>
              <a:t>: Verify that the proposition </a:t>
            </a:r>
            <a:r>
              <a:rPr lang="en-US" i="1" dirty="0"/>
              <a:t>P</a:t>
            </a:r>
            <a:r>
              <a:rPr lang="en-US" dirty="0"/>
              <a:t>(</a:t>
            </a:r>
            <a:r>
              <a:rPr lang="en-US" dirty="0">
                <a:latin typeface="Cambria Math" pitchFamily="18" charset="0"/>
                <a:ea typeface="Cambria Math" pitchFamily="18" charset="0"/>
              </a:rPr>
              <a:t>1</a:t>
            </a:r>
            <a:r>
              <a:rPr lang="en-US" dirty="0"/>
              <a:t>) is </a:t>
            </a:r>
            <a:r>
              <a:rPr lang="en-US" dirty="0" smtClean="0"/>
              <a:t>true</a:t>
            </a:r>
            <a:r>
              <a:rPr lang="en-US" dirty="0"/>
              <a:t> </a:t>
            </a:r>
            <a:r>
              <a:rPr lang="en-US" dirty="0" smtClean="0"/>
              <a:t>and 2) </a:t>
            </a:r>
            <a:r>
              <a:rPr lang="en-US" i="1" dirty="0" smtClean="0"/>
              <a:t>Inductive </a:t>
            </a:r>
            <a:r>
              <a:rPr lang="en-US" i="1" dirty="0"/>
              <a:t>Step</a:t>
            </a:r>
            <a:r>
              <a:rPr lang="en-US" dirty="0"/>
              <a:t>: Show the conditional </a:t>
            </a:r>
            <a:r>
              <a:rPr lang="en-US" dirty="0" smtClean="0"/>
              <a:t>statement [</a:t>
            </a:r>
            <a:r>
              <a:rPr lang="en-US" i="1" dirty="0" smtClean="0"/>
              <a:t>P</a:t>
            </a:r>
            <a:r>
              <a:rPr lang="en-US" dirty="0" smtClean="0"/>
              <a:t>(</a:t>
            </a:r>
            <a:r>
              <a:rPr lang="en-US" dirty="0" smtClean="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for all positive integers </a:t>
            </a:r>
            <a:r>
              <a:rPr lang="en-US" i="1" dirty="0" smtClean="0"/>
              <a:t>k</a:t>
            </a:r>
          </a:p>
          <a:p>
            <a:r>
              <a:rPr lang="en-US" dirty="0"/>
              <a:t>Strong Induction is sometimes called the </a:t>
            </a:r>
            <a:r>
              <a:rPr lang="en-US" i="1" dirty="0"/>
              <a:t>second principle of </a:t>
            </a:r>
            <a:r>
              <a:rPr lang="en-US" i="1" dirty="0" smtClean="0"/>
              <a:t>mathematical </a:t>
            </a:r>
            <a:r>
              <a:rPr lang="en-US" i="1" dirty="0"/>
              <a:t>induction </a:t>
            </a:r>
            <a:r>
              <a:rPr lang="en-US" dirty="0"/>
              <a:t>or </a:t>
            </a:r>
            <a:r>
              <a:rPr lang="en-US" i="1" dirty="0"/>
              <a:t>complete </a:t>
            </a:r>
            <a:r>
              <a:rPr lang="en-US" i="1" dirty="0" smtClean="0"/>
              <a:t>induction</a:t>
            </a:r>
          </a:p>
        </p:txBody>
      </p:sp>
    </p:spTree>
    <p:extLst>
      <p:ext uri="{BB962C8B-B14F-4D97-AF65-F5344CB8AC3E}">
        <p14:creationId xmlns:p14="http://schemas.microsoft.com/office/powerpoint/2010/main" val="39659297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i="1" dirty="0"/>
              <a:t>Well-ordering property</a:t>
            </a:r>
            <a:r>
              <a:rPr lang="en-US" dirty="0"/>
              <a:t>: Every nonempty set of nonnegative integers has a least element</a:t>
            </a:r>
          </a:p>
          <a:p>
            <a:r>
              <a:rPr lang="en-US" dirty="0" smtClean="0"/>
              <a:t>Principles of Mathematical Induction, Strong Induction and Well Ordering Property are </a:t>
            </a:r>
            <a:r>
              <a:rPr lang="en-US" i="1" dirty="0" smtClean="0"/>
              <a:t>equivalent: </a:t>
            </a:r>
            <a:r>
              <a:rPr lang="en-US" dirty="0" smtClean="0"/>
              <a:t>Hence any one can be chosen to prove a statement </a:t>
            </a:r>
          </a:p>
          <a:p>
            <a:r>
              <a:rPr lang="en-US" dirty="0" smtClean="0"/>
              <a:t>The choice of induction form for proving a statement depends on the later: sometimes it is clear how to proceed with one the alternatives</a:t>
            </a:r>
          </a:p>
          <a:p>
            <a:endParaRPr lang="en-US" dirty="0" smtClean="0"/>
          </a:p>
          <a:p>
            <a:endParaRPr lang="en-US" dirty="0" smtClean="0"/>
          </a:p>
          <a:p>
            <a:endParaRPr lang="en-US" dirty="0"/>
          </a:p>
        </p:txBody>
      </p:sp>
    </p:spTree>
    <p:extLst>
      <p:ext uri="{BB962C8B-B14F-4D97-AF65-F5344CB8AC3E}">
        <p14:creationId xmlns:p14="http://schemas.microsoft.com/office/powerpoint/2010/main" val="16761251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Sequences, data structures such as trees and algorithms can be defined recursively</a:t>
            </a:r>
          </a:p>
          <a:p>
            <a:r>
              <a:rPr lang="en-US" dirty="0" smtClean="0"/>
              <a:t>Structural induction can be employed to establish </a:t>
            </a:r>
            <a:r>
              <a:rPr lang="en-US" smtClean="0"/>
              <a:t>statements about recursively </a:t>
            </a:r>
            <a:r>
              <a:rPr lang="en-US" dirty="0" smtClean="0"/>
              <a:t>defined structures</a:t>
            </a:r>
          </a:p>
          <a:p>
            <a:endParaRPr lang="en-US" dirty="0"/>
          </a:p>
        </p:txBody>
      </p:sp>
    </p:spTree>
    <p:extLst>
      <p:ext uri="{BB962C8B-B14F-4D97-AF65-F5344CB8AC3E}">
        <p14:creationId xmlns:p14="http://schemas.microsoft.com/office/powerpoint/2010/main" val="340448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Conditional Statements: </a:t>
            </a:r>
            <a:r>
              <a:rPr lang="en-US" i="1" dirty="0" smtClean="0"/>
              <a:t>p </a:t>
            </a:r>
            <a:r>
              <a:rPr lang="en-US" dirty="0" smtClean="0">
                <a:latin typeface="Cambria Math"/>
                <a:ea typeface="Cambria Math"/>
              </a:rPr>
              <a:t>→ </a:t>
            </a:r>
            <a:r>
              <a:rPr lang="en-US" i="1" dirty="0" smtClean="0">
                <a:latin typeface="Cambria Math"/>
                <a:ea typeface="Cambria Math"/>
              </a:rPr>
              <a:t>q</a:t>
            </a:r>
            <a:br>
              <a:rPr lang="en-US" i="1" dirty="0" smtClean="0">
                <a:latin typeface="Cambria Math"/>
                <a:ea typeface="Cambria Math"/>
              </a:rPr>
            </a:br>
            <a:r>
              <a:rPr lang="en-US" dirty="0" smtClean="0"/>
              <a:t>(1)  Direct Proof </a:t>
            </a:r>
            <a:endParaRPr lang="en-US" sz="4000" dirty="0"/>
          </a:p>
        </p:txBody>
      </p:sp>
      <p:sp>
        <p:nvSpPr>
          <p:cNvPr id="3" name="Content Placeholder 2"/>
          <p:cNvSpPr>
            <a:spLocks noGrp="1"/>
          </p:cNvSpPr>
          <p:nvPr>
            <p:ph idx="1"/>
          </p:nvPr>
        </p:nvSpPr>
        <p:spPr/>
        <p:txBody>
          <a:bodyPr>
            <a:normAutofit/>
          </a:bodyPr>
          <a:lstStyle/>
          <a:p>
            <a:r>
              <a:rPr lang="en-US" b="1" dirty="0" smtClean="0"/>
              <a:t>Definition: </a:t>
            </a:r>
            <a:r>
              <a:rPr lang="en-US" dirty="0" smtClean="0"/>
              <a:t>The real number </a:t>
            </a:r>
            <a:r>
              <a:rPr lang="en-US" i="1" dirty="0" smtClean="0"/>
              <a:t>r </a:t>
            </a:r>
            <a:r>
              <a:rPr lang="en-US" dirty="0" smtClean="0"/>
              <a:t>is </a:t>
            </a:r>
            <a:r>
              <a:rPr lang="en-US" i="1" dirty="0" smtClean="0"/>
              <a:t>rational </a:t>
            </a:r>
            <a:r>
              <a:rPr lang="en-US" dirty="0" smtClean="0"/>
              <a:t>if there exist integers </a:t>
            </a:r>
            <a:r>
              <a:rPr lang="en-US" i="1" dirty="0" smtClean="0"/>
              <a:t>p</a:t>
            </a:r>
            <a:r>
              <a:rPr lang="en-US" dirty="0" smtClean="0"/>
              <a:t> and </a:t>
            </a:r>
            <a:r>
              <a:rPr lang="en-US" i="1" dirty="0" smtClean="0"/>
              <a:t>q</a:t>
            </a:r>
            <a:r>
              <a:rPr lang="en-US" dirty="0" smtClean="0"/>
              <a:t> where  </a:t>
            </a:r>
            <a:r>
              <a:rPr lang="en-US" i="1" dirty="0" smtClean="0"/>
              <a:t>q</a:t>
            </a:r>
            <a:r>
              <a:rPr lang="en-US" dirty="0" smtClean="0">
                <a:latin typeface="Cambria Math" pitchFamily="18" charset="0"/>
                <a:ea typeface="Cambria Math" pitchFamily="18" charset="0"/>
              </a:rPr>
              <a:t>≠0</a:t>
            </a:r>
            <a:r>
              <a:rPr lang="en-US" dirty="0" smtClean="0"/>
              <a:t>  such that </a:t>
            </a:r>
            <a:r>
              <a:rPr lang="en-US" i="1" dirty="0" smtClean="0"/>
              <a:t>r </a:t>
            </a:r>
            <a:r>
              <a:rPr lang="en-US" dirty="0" smtClean="0"/>
              <a:t>= </a:t>
            </a:r>
            <a:r>
              <a:rPr lang="en-US" i="1" dirty="0" smtClean="0"/>
              <a:t>p</a:t>
            </a:r>
            <a:r>
              <a:rPr lang="en-US" dirty="0" smtClean="0"/>
              <a:t>/</a:t>
            </a:r>
            <a:r>
              <a:rPr lang="en-US" i="1" dirty="0" smtClean="0"/>
              <a:t>q</a:t>
            </a:r>
            <a:endParaRPr lang="en-US" b="1" dirty="0" smtClean="0"/>
          </a:p>
          <a:p>
            <a:r>
              <a:rPr lang="en-US" b="1" dirty="0" smtClean="0"/>
              <a:t>Example</a:t>
            </a:r>
            <a:r>
              <a:rPr lang="en-US" dirty="0" smtClean="0"/>
              <a:t>: Prove that the sum of two rational numbers is rational.</a:t>
            </a:r>
            <a:r>
              <a:rPr lang="en-US" b="1" dirty="0" smtClean="0"/>
              <a:t>   </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Conditional Statements: </a:t>
            </a:r>
            <a:r>
              <a:rPr lang="en-US" i="1" dirty="0" smtClean="0"/>
              <a:t>p </a:t>
            </a:r>
            <a:r>
              <a:rPr lang="en-US" dirty="0" smtClean="0">
                <a:latin typeface="Cambria Math"/>
                <a:ea typeface="Cambria Math"/>
              </a:rPr>
              <a:t>→ </a:t>
            </a:r>
            <a:r>
              <a:rPr lang="en-US" i="1" dirty="0" smtClean="0">
                <a:latin typeface="Cambria Math"/>
                <a:ea typeface="Cambria Math"/>
              </a:rPr>
              <a:t>q</a:t>
            </a:r>
            <a:br>
              <a:rPr lang="en-US" i="1" dirty="0" smtClean="0">
                <a:latin typeface="Cambria Math"/>
                <a:ea typeface="Cambria Math"/>
              </a:rPr>
            </a:br>
            <a:r>
              <a:rPr lang="en-US" dirty="0" smtClean="0"/>
              <a:t>(1)  Direct Proof </a:t>
            </a:r>
            <a:endParaRPr lang="en-US" sz="4000" dirty="0"/>
          </a:p>
        </p:txBody>
      </p:sp>
      <p:sp>
        <p:nvSpPr>
          <p:cNvPr id="3" name="Content Placeholder 2"/>
          <p:cNvSpPr>
            <a:spLocks noGrp="1"/>
          </p:cNvSpPr>
          <p:nvPr>
            <p:ph idx="1"/>
          </p:nvPr>
        </p:nvSpPr>
        <p:spPr/>
        <p:txBody>
          <a:bodyPr>
            <a:normAutofit fontScale="77500" lnSpcReduction="20000"/>
          </a:bodyPr>
          <a:lstStyle/>
          <a:p>
            <a:pPr algn="just"/>
            <a:r>
              <a:rPr lang="en-US" b="1" dirty="0" smtClean="0"/>
              <a:t>Definition: </a:t>
            </a:r>
            <a:r>
              <a:rPr lang="en-US" dirty="0" smtClean="0"/>
              <a:t>The real number </a:t>
            </a:r>
            <a:r>
              <a:rPr lang="en-US" i="1" dirty="0" smtClean="0"/>
              <a:t>r </a:t>
            </a:r>
            <a:r>
              <a:rPr lang="en-US" dirty="0" smtClean="0"/>
              <a:t>is </a:t>
            </a:r>
            <a:r>
              <a:rPr lang="en-US" i="1" dirty="0" smtClean="0"/>
              <a:t>rational </a:t>
            </a:r>
            <a:r>
              <a:rPr lang="en-US" dirty="0" smtClean="0"/>
              <a:t>if there exist integers </a:t>
            </a:r>
            <a:r>
              <a:rPr lang="en-US" i="1" dirty="0" smtClean="0"/>
              <a:t>p</a:t>
            </a:r>
            <a:r>
              <a:rPr lang="en-US" dirty="0" smtClean="0"/>
              <a:t> and </a:t>
            </a:r>
            <a:r>
              <a:rPr lang="en-US" i="1" dirty="0" smtClean="0"/>
              <a:t>q</a:t>
            </a:r>
            <a:r>
              <a:rPr lang="en-US" dirty="0" smtClean="0"/>
              <a:t> where  </a:t>
            </a:r>
            <a:r>
              <a:rPr lang="en-US" i="1" dirty="0" smtClean="0"/>
              <a:t>q</a:t>
            </a:r>
            <a:r>
              <a:rPr lang="en-US" dirty="0" smtClean="0">
                <a:latin typeface="Cambria Math" pitchFamily="18" charset="0"/>
                <a:ea typeface="Cambria Math" pitchFamily="18" charset="0"/>
              </a:rPr>
              <a:t>≠0</a:t>
            </a:r>
            <a:r>
              <a:rPr lang="en-US" dirty="0" smtClean="0"/>
              <a:t>  such that </a:t>
            </a:r>
            <a:r>
              <a:rPr lang="en-US" i="1" dirty="0" smtClean="0"/>
              <a:t>r </a:t>
            </a:r>
            <a:r>
              <a:rPr lang="en-US" dirty="0" smtClean="0"/>
              <a:t>= </a:t>
            </a:r>
            <a:r>
              <a:rPr lang="en-US" i="1" dirty="0" smtClean="0"/>
              <a:t>p</a:t>
            </a:r>
            <a:r>
              <a:rPr lang="en-US" dirty="0" smtClean="0"/>
              <a:t>/</a:t>
            </a:r>
            <a:r>
              <a:rPr lang="en-US" i="1" dirty="0" smtClean="0"/>
              <a:t>q</a:t>
            </a:r>
            <a:endParaRPr lang="en-US" b="1" dirty="0" smtClean="0"/>
          </a:p>
          <a:p>
            <a:pPr algn="just"/>
            <a:r>
              <a:rPr lang="en-US" b="1" dirty="0" smtClean="0"/>
              <a:t>Example</a:t>
            </a:r>
            <a:r>
              <a:rPr lang="en-US" dirty="0" smtClean="0"/>
              <a:t>: Prove that the sum of two rational numbers is rational.</a:t>
            </a:r>
          </a:p>
          <a:p>
            <a:pPr algn="just"/>
            <a:r>
              <a:rPr lang="en-US" b="1" dirty="0" smtClean="0"/>
              <a:t>Solution</a:t>
            </a:r>
            <a:r>
              <a:rPr lang="en-US" i="1" dirty="0" smtClean="0"/>
              <a:t>: </a:t>
            </a:r>
            <a:r>
              <a:rPr lang="en-US" dirty="0" smtClean="0"/>
              <a:t>Assume </a:t>
            </a:r>
            <a:r>
              <a:rPr lang="en-US" i="1" dirty="0" smtClean="0"/>
              <a:t>r </a:t>
            </a:r>
            <a:r>
              <a:rPr lang="en-US" dirty="0" smtClean="0"/>
              <a:t>and </a:t>
            </a:r>
            <a:r>
              <a:rPr lang="en-US" i="1" dirty="0" smtClean="0"/>
              <a:t>s</a:t>
            </a:r>
            <a:r>
              <a:rPr lang="en-US" dirty="0" smtClean="0"/>
              <a:t> are two rational numbers. Then there must be integers </a:t>
            </a:r>
            <a:r>
              <a:rPr lang="en-US" i="1" dirty="0" smtClean="0"/>
              <a:t>p, q </a:t>
            </a:r>
            <a:r>
              <a:rPr lang="en-US" dirty="0" smtClean="0"/>
              <a:t>and also </a:t>
            </a:r>
            <a:r>
              <a:rPr lang="en-US" i="1" dirty="0" smtClean="0"/>
              <a:t>t, u  </a:t>
            </a:r>
            <a:r>
              <a:rPr lang="en-US" dirty="0" smtClean="0"/>
              <a:t>such that</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	Thus the sum is rational.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990600" y="4038600"/>
            <a:ext cx="528351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990600" y="4648200"/>
            <a:ext cx="4514850" cy="520065"/>
          </a:xfrm>
          <a:prstGeom prst="rect">
            <a:avLst/>
          </a:prstGeom>
        </p:spPr>
      </p:pic>
      <p:sp>
        <p:nvSpPr>
          <p:cNvPr id="7" name="Isosceles Triangle 6"/>
          <p:cNvSpPr/>
          <p:nvPr/>
        </p:nvSpPr>
        <p:spPr>
          <a:xfrm rot="5400000" flipV="1">
            <a:off x="82296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611469"/>
            <a:ext cx="2590800" cy="646331"/>
          </a:xfrm>
          <a:prstGeom prst="rect">
            <a:avLst/>
          </a:prstGeom>
          <a:noFill/>
        </p:spPr>
        <p:txBody>
          <a:bodyPr wrap="square" rtlCol="0">
            <a:spAutoFit/>
          </a:bodyPr>
          <a:lstStyle/>
          <a:p>
            <a:r>
              <a:rPr lang="en-US" dirty="0" smtClean="0"/>
              <a:t>where </a:t>
            </a:r>
            <a:r>
              <a:rPr lang="en-US" i="1" dirty="0" smtClean="0">
                <a:latin typeface="Cambria Math" pitchFamily="18" charset="0"/>
                <a:ea typeface="Cambria Math" pitchFamily="18" charset="0"/>
              </a:rPr>
              <a:t>v = </a:t>
            </a:r>
            <a:r>
              <a:rPr lang="en-US" i="1" dirty="0" err="1" smtClean="0">
                <a:latin typeface="Cambria Math" pitchFamily="18" charset="0"/>
                <a:ea typeface="Cambria Math" pitchFamily="18" charset="0"/>
              </a:rPr>
              <a:t>pu</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qt </a:t>
            </a:r>
          </a:p>
          <a:p>
            <a:r>
              <a:rPr lang="en-US" i="1" dirty="0" smtClean="0">
                <a:latin typeface="Cambria Math" pitchFamily="18" charset="0"/>
                <a:ea typeface="Cambria Math" pitchFamily="18" charset="0"/>
              </a:rPr>
              <a:t>             w </a:t>
            </a:r>
            <a:r>
              <a:rPr lang="en-US" dirty="0" smtClean="0"/>
              <a:t>= </a:t>
            </a:r>
            <a:r>
              <a:rPr lang="en-US" dirty="0" err="1" smtClean="0">
                <a:latin typeface="Cambria Math" pitchFamily="18" charset="0"/>
                <a:ea typeface="Cambria Math" pitchFamily="18" charset="0"/>
              </a:rPr>
              <a:t>qu</a:t>
            </a:r>
            <a:r>
              <a:rPr lang="en-US" dirty="0" smtClean="0"/>
              <a:t> </a:t>
            </a:r>
            <a:r>
              <a:rPr lang="en-US" dirty="0" smtClean="0">
                <a:latin typeface="Cambria Math"/>
                <a:ea typeface="Cambria Math"/>
              </a:rPr>
              <a:t>≠ 0</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br>
              <a:rPr lang="en-US" sz="4000" i="1" dirty="0" smtClean="0">
                <a:latin typeface="Cambria Math"/>
                <a:ea typeface="Cambria Math"/>
              </a:rPr>
            </a:br>
            <a:r>
              <a:rPr lang="en-US" sz="4000" dirty="0" smtClean="0">
                <a:latin typeface="Cambria Math"/>
                <a:ea typeface="Cambria Math"/>
              </a:rPr>
              <a:t>         (</a:t>
            </a:r>
            <a:r>
              <a:rPr lang="en-US" dirty="0" smtClean="0"/>
              <a:t>2) Proof by Contraposition </a:t>
            </a:r>
            <a:endParaRPr lang="en-US" dirty="0"/>
          </a:p>
        </p:txBody>
      </p:sp>
      <p:sp>
        <p:nvSpPr>
          <p:cNvPr id="3" name="Content Placeholder 2"/>
          <p:cNvSpPr>
            <a:spLocks noGrp="1"/>
          </p:cNvSpPr>
          <p:nvPr>
            <p:ph idx="1"/>
          </p:nvPr>
        </p:nvSpPr>
        <p:spPr>
          <a:xfrm>
            <a:off x="533400" y="2057400"/>
            <a:ext cx="8229600" cy="4525963"/>
          </a:xfrm>
        </p:spPr>
        <p:txBody>
          <a:bodyPr>
            <a:normAutofit fontScale="77500" lnSpcReduction="20000"/>
          </a:bodyPr>
          <a:lstStyle/>
          <a:p>
            <a:pPr marL="274320" lvl="1" indent="-274320" algn="just">
              <a:buClr>
                <a:schemeClr val="tx1"/>
              </a:buClr>
              <a:buSzPct val="95000"/>
              <a:buFont typeface="Arial" pitchFamily="34" charset="0"/>
              <a:buChar char="•"/>
            </a:pPr>
            <a:r>
              <a:rPr lang="en-US" i="1" u="sng" dirty="0" smtClean="0"/>
              <a:t>Proof by Contraposition</a:t>
            </a:r>
            <a:r>
              <a:rPr lang="en-US" dirty="0" smtClean="0"/>
              <a:t>: Assume </a:t>
            </a:r>
            <a:r>
              <a:rPr lang="en-US" dirty="0" smtClean="0">
                <a:latin typeface="Cambria Math"/>
                <a:ea typeface="Cambria Math"/>
              </a:rPr>
              <a:t>¬</a:t>
            </a:r>
            <a:r>
              <a:rPr lang="en-US" i="1" dirty="0" smtClean="0"/>
              <a:t>q</a:t>
            </a:r>
            <a:r>
              <a:rPr lang="en-US" dirty="0" smtClean="0"/>
              <a:t>  and show </a:t>
            </a:r>
            <a:r>
              <a:rPr lang="en-US" dirty="0" smtClean="0">
                <a:latin typeface="Cambria Math"/>
                <a:ea typeface="Cambria Math"/>
              </a:rPr>
              <a:t>¬</a:t>
            </a:r>
            <a:r>
              <a:rPr lang="en-US" i="1" dirty="0" smtClean="0">
                <a:latin typeface="Cambria Math"/>
                <a:ea typeface="Cambria Math"/>
              </a:rPr>
              <a:t>p</a:t>
            </a:r>
            <a:r>
              <a:rPr lang="en-US" dirty="0" smtClean="0"/>
              <a:t>  is true also. </a:t>
            </a:r>
          </a:p>
          <a:p>
            <a:pPr marL="274320" lvl="1" indent="-274320" algn="just">
              <a:buClr>
                <a:schemeClr val="tx1"/>
              </a:buClr>
              <a:buSzPct val="95000"/>
              <a:buFont typeface="Arial" pitchFamily="34" charset="0"/>
              <a:buChar char="•"/>
            </a:pPr>
            <a:endParaRPr lang="en-US" dirty="0" smtClean="0"/>
          </a:p>
          <a:p>
            <a:pPr marL="274320" lvl="1" indent="-274320" algn="just">
              <a:buClr>
                <a:schemeClr val="tx1"/>
              </a:buClr>
              <a:buSzPct val="95000"/>
              <a:buFont typeface="Arial" pitchFamily="34" charset="0"/>
              <a:buChar char="•"/>
            </a:pPr>
            <a:r>
              <a:rPr lang="en-US" dirty="0" smtClean="0"/>
              <a:t>This is sometimes called an </a:t>
            </a:r>
            <a:r>
              <a:rPr lang="en-US" i="1" dirty="0" smtClean="0"/>
              <a:t>indirect proof </a:t>
            </a:r>
            <a:r>
              <a:rPr lang="en-US" dirty="0" smtClean="0"/>
              <a:t>method. If we give a direct proof of </a:t>
            </a:r>
            <a:r>
              <a:rPr lang="en-US" dirty="0" smtClean="0">
                <a:latin typeface="Cambria Math"/>
                <a:ea typeface="Cambria Math"/>
              </a:rPr>
              <a:t>¬</a:t>
            </a:r>
            <a:r>
              <a:rPr lang="en-US" i="1" dirty="0" smtClean="0"/>
              <a:t>q</a:t>
            </a:r>
            <a:r>
              <a:rPr lang="en-US" dirty="0" smtClean="0"/>
              <a:t> </a:t>
            </a:r>
            <a:r>
              <a:rPr lang="en-US" dirty="0" smtClean="0">
                <a:latin typeface="Cambria Math"/>
                <a:ea typeface="Cambria Math"/>
              </a:rPr>
              <a:t>→ ¬</a:t>
            </a:r>
            <a:r>
              <a:rPr lang="en-US" i="1" dirty="0" smtClean="0">
                <a:latin typeface="Cambria Math"/>
                <a:ea typeface="Cambria Math"/>
              </a:rPr>
              <a:t>p </a:t>
            </a:r>
            <a:r>
              <a:rPr lang="en-US" dirty="0" smtClean="0"/>
              <a:t>then we have a proof of p → q.</a:t>
            </a:r>
          </a:p>
          <a:p>
            <a:pPr marL="274320" lvl="1" indent="-274320" algn="just">
              <a:buClr>
                <a:schemeClr val="accent3"/>
              </a:buClr>
              <a:buSzPct val="95000"/>
              <a:buNone/>
            </a:pPr>
            <a:endParaRPr lang="en-US" i="1" dirty="0" smtClean="0">
              <a:latin typeface="Cambria Math"/>
              <a:ea typeface="Cambria Math"/>
            </a:endParaRPr>
          </a:p>
          <a:p>
            <a:pPr marL="274320" lvl="1" indent="-274320" algn="just">
              <a:buSzPct val="95000"/>
              <a:buFont typeface="Arial" pitchFamily="34" charset="0"/>
              <a:buChar char="•"/>
            </a:pPr>
            <a:r>
              <a:rPr lang="en-US" i="1" dirty="0" smtClean="0">
                <a:ea typeface="Cambria Math"/>
              </a:rPr>
              <a:t>Why does this work?</a:t>
            </a:r>
            <a:endParaRPr lang="en-US" dirty="0" smtClean="0"/>
          </a:p>
          <a:p>
            <a:pPr algn="just">
              <a:buFont typeface="Arial" pitchFamily="34" charset="0"/>
              <a:buChar char="•"/>
            </a:pPr>
            <a:endParaRPr lang="en-US" b="1" dirty="0" smtClean="0"/>
          </a:p>
          <a:p>
            <a:pPr algn="just">
              <a:buFont typeface="Arial" pitchFamily="34" charset="0"/>
              <a:buChar char="•"/>
            </a:pPr>
            <a:r>
              <a:rPr lang="en-US" b="1" dirty="0" smtClean="0"/>
              <a:t>Example</a:t>
            </a:r>
            <a:r>
              <a:rPr lang="en-US" dirty="0" smtClean="0"/>
              <a:t>: Prove that if </a:t>
            </a:r>
            <a:r>
              <a:rPr lang="en-US" i="1" dirty="0" smtClean="0"/>
              <a:t>n </a:t>
            </a:r>
            <a:r>
              <a:rPr lang="en-US" dirty="0" smtClean="0"/>
              <a:t>is an integer and </a:t>
            </a:r>
            <a:r>
              <a:rPr lang="en-US" dirty="0" smtClean="0">
                <a:latin typeface="Cambria Math" pitchFamily="18" charset="0"/>
                <a:ea typeface="Cambria Math" pitchFamily="18" charset="0"/>
              </a:rPr>
              <a:t>3</a:t>
            </a:r>
            <a:r>
              <a:rPr lang="en-US" i="1" dirty="0" smtClean="0"/>
              <a:t>n + </a:t>
            </a:r>
            <a:r>
              <a:rPr lang="en-US" dirty="0" smtClean="0">
                <a:latin typeface="Cambria Math" pitchFamily="18" charset="0"/>
                <a:ea typeface="Cambria Math" pitchFamily="18" charset="0"/>
              </a:rPr>
              <a:t>2</a:t>
            </a:r>
            <a:r>
              <a:rPr lang="en-US" i="1" dirty="0" smtClean="0"/>
              <a:t> </a:t>
            </a:r>
            <a:r>
              <a:rPr lang="en-US" dirty="0" smtClean="0"/>
              <a:t>is odd</a:t>
            </a:r>
            <a:r>
              <a:rPr lang="en-US" i="1" dirty="0" smtClean="0"/>
              <a:t>, </a:t>
            </a:r>
            <a:r>
              <a:rPr lang="en-US" dirty="0" smtClean="0"/>
              <a:t>then</a:t>
            </a:r>
            <a:r>
              <a:rPr lang="en-US" i="1" dirty="0" smtClean="0"/>
              <a:t> n </a:t>
            </a:r>
            <a:r>
              <a:rPr lang="en-US" dirty="0" smtClean="0"/>
              <a:t>is odd.</a:t>
            </a:r>
          </a:p>
          <a:p>
            <a:pPr algn="just">
              <a:buNone/>
            </a:pPr>
            <a:r>
              <a:rPr lang="en-US" b="1" dirty="0" smtClean="0"/>
              <a:t>  </a:t>
            </a:r>
            <a:endParaRPr lang="en-US" dirty="0" smtClean="0">
              <a:latin typeface="Cambria Math" pitchFamily="18" charset="0"/>
              <a:ea typeface="Cambria Math" pitchFamily="18" charset="0"/>
            </a:endParaRPr>
          </a:p>
          <a:p>
            <a:pPr algn="just">
              <a:buNone/>
            </a:pPr>
            <a:r>
              <a:rPr lang="en-US" dirty="0" smtClean="0"/>
              <a:t>    </a:t>
            </a:r>
          </a:p>
          <a:p>
            <a:pPr algn="just">
              <a:buNone/>
            </a:pPr>
            <a:r>
              <a:rPr lang="en-US"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smtClean="0"/>
              <a:t>Proving Conditional Statements: </a:t>
            </a:r>
            <a:r>
              <a:rPr lang="en-US" i="1" dirty="0" smtClean="0"/>
              <a:t>p </a:t>
            </a:r>
            <a:r>
              <a:rPr lang="en-US" dirty="0" smtClean="0">
                <a:latin typeface="Cambria Math"/>
                <a:ea typeface="Cambria Math"/>
              </a:rPr>
              <a:t>→ </a:t>
            </a:r>
            <a:r>
              <a:rPr lang="en-US" i="1" dirty="0" smtClean="0">
                <a:latin typeface="Cambria Math"/>
                <a:ea typeface="Cambria Math"/>
              </a:rPr>
              <a:t>q</a:t>
            </a:r>
            <a:br>
              <a:rPr lang="en-US" i="1" dirty="0" smtClean="0">
                <a:latin typeface="Cambria Math"/>
                <a:ea typeface="Cambria Math"/>
              </a:rPr>
            </a:br>
            <a:r>
              <a:rPr lang="en-US" dirty="0" smtClean="0">
                <a:latin typeface="Cambria Math"/>
                <a:ea typeface="Cambria Math"/>
              </a:rPr>
              <a:t>         (</a:t>
            </a:r>
            <a:r>
              <a:rPr lang="en-US" dirty="0" smtClean="0"/>
              <a:t>2) Proof by Contraposition</a:t>
            </a:r>
            <a:endParaRPr lang="en-US" sz="4000" dirty="0"/>
          </a:p>
        </p:txBody>
      </p:sp>
      <p:sp>
        <p:nvSpPr>
          <p:cNvPr id="3" name="Content Placeholder 2"/>
          <p:cNvSpPr>
            <a:spLocks noGrp="1"/>
          </p:cNvSpPr>
          <p:nvPr>
            <p:ph idx="1"/>
          </p:nvPr>
        </p:nvSpPr>
        <p:spPr>
          <a:xfrm>
            <a:off x="533400" y="2057400"/>
            <a:ext cx="8229600" cy="4525963"/>
          </a:xfrm>
        </p:spPr>
        <p:txBody>
          <a:bodyPr>
            <a:normAutofit fontScale="70000" lnSpcReduction="20000"/>
          </a:bodyPr>
          <a:lstStyle/>
          <a:p>
            <a:pPr marL="274320" lvl="1" indent="-274320">
              <a:buClr>
                <a:schemeClr val="accent3"/>
              </a:buClr>
              <a:buSzPct val="95000"/>
            </a:pPr>
            <a:endParaRPr lang="en-US" b="1" dirty="0" smtClean="0"/>
          </a:p>
          <a:p>
            <a:pPr marL="274320" lvl="1" indent="-274320">
              <a:buSzPct val="95000"/>
              <a:buFont typeface="Arial" pitchFamily="34" charset="0"/>
              <a:buChar char="•"/>
            </a:pPr>
            <a:r>
              <a:rPr lang="en-US" b="1" dirty="0" smtClean="0"/>
              <a:t>Example</a:t>
            </a:r>
            <a:r>
              <a:rPr lang="en-US" dirty="0" smtClean="0"/>
              <a:t>: Prove that if </a:t>
            </a:r>
            <a:r>
              <a:rPr lang="en-US" i="1" dirty="0" smtClean="0"/>
              <a:t>n </a:t>
            </a:r>
            <a:r>
              <a:rPr lang="en-US" dirty="0" smtClean="0"/>
              <a:t>is an integer and </a:t>
            </a:r>
            <a:r>
              <a:rPr lang="en-US" dirty="0" smtClean="0">
                <a:latin typeface="Cambria Math" pitchFamily="18" charset="0"/>
                <a:ea typeface="Cambria Math" pitchFamily="18" charset="0"/>
              </a:rPr>
              <a:t>3</a:t>
            </a:r>
            <a:r>
              <a:rPr lang="en-US" i="1" dirty="0" smtClean="0"/>
              <a:t>n + </a:t>
            </a:r>
            <a:r>
              <a:rPr lang="en-US" dirty="0" smtClean="0">
                <a:latin typeface="Cambria Math" pitchFamily="18" charset="0"/>
                <a:ea typeface="Cambria Math" pitchFamily="18" charset="0"/>
              </a:rPr>
              <a:t>2</a:t>
            </a:r>
            <a:r>
              <a:rPr lang="en-US" i="1" dirty="0" smtClean="0"/>
              <a:t> </a:t>
            </a:r>
            <a:r>
              <a:rPr lang="en-US" dirty="0" smtClean="0"/>
              <a:t>is odd</a:t>
            </a:r>
            <a:r>
              <a:rPr lang="en-US" i="1" dirty="0" smtClean="0"/>
              <a:t>, </a:t>
            </a:r>
            <a:r>
              <a:rPr lang="en-US" dirty="0" smtClean="0"/>
              <a:t>then</a:t>
            </a:r>
            <a:r>
              <a:rPr lang="en-US" i="1" dirty="0" smtClean="0"/>
              <a:t> n </a:t>
            </a:r>
            <a:r>
              <a:rPr lang="en-US" dirty="0" smtClean="0"/>
              <a:t>is odd.</a:t>
            </a:r>
          </a:p>
          <a:p>
            <a:pPr>
              <a:buNone/>
            </a:pPr>
            <a:r>
              <a:rPr lang="en-US" b="1" dirty="0" smtClean="0"/>
              <a:t>   </a:t>
            </a:r>
          </a:p>
          <a:p>
            <a:r>
              <a:rPr lang="en-US" b="1" dirty="0" smtClean="0"/>
              <a:t>Solution</a:t>
            </a:r>
            <a:r>
              <a:rPr lang="en-US" i="1" dirty="0" smtClean="0"/>
              <a:t>: </a:t>
            </a:r>
            <a:r>
              <a:rPr lang="en-US" dirty="0" smtClean="0"/>
              <a:t>Assume </a:t>
            </a:r>
            <a:r>
              <a:rPr lang="en-US" i="1" dirty="0" smtClean="0"/>
              <a:t>n</a:t>
            </a:r>
            <a:r>
              <a:rPr lang="en-US" dirty="0" smtClean="0"/>
              <a:t> is even. So, </a:t>
            </a:r>
            <a:r>
              <a:rPr lang="en-US" i="1" dirty="0" smtClean="0"/>
              <a:t>n = </a:t>
            </a:r>
            <a:r>
              <a:rPr lang="en-US" dirty="0" smtClean="0">
                <a:latin typeface="Cambria Math" pitchFamily="18" charset="0"/>
                <a:ea typeface="Cambria Math" pitchFamily="18" charset="0"/>
              </a:rPr>
              <a:t>2</a:t>
            </a:r>
            <a:r>
              <a:rPr lang="en-US" i="1" dirty="0" smtClean="0"/>
              <a:t>k </a:t>
            </a:r>
            <a:r>
              <a:rPr lang="en-US" dirty="0" smtClean="0"/>
              <a:t>for some integer </a:t>
            </a:r>
            <a:r>
              <a:rPr lang="en-US" i="1" dirty="0" smtClean="0"/>
              <a:t>k</a:t>
            </a:r>
            <a:r>
              <a:rPr lang="en-US" dirty="0" smtClean="0"/>
              <a:t>. Thus </a:t>
            </a:r>
          </a:p>
          <a:p>
            <a:endParaRPr lang="en-US" dirty="0" smtClean="0">
              <a:latin typeface="Cambria Math" pitchFamily="18" charset="0"/>
              <a:ea typeface="Cambria Math" pitchFamily="18" charset="0"/>
            </a:endParaRPr>
          </a:p>
          <a:p>
            <a:pPr algn="ctr">
              <a:buNone/>
            </a:pPr>
            <a:r>
              <a:rPr lang="en-US" dirty="0" smtClean="0">
                <a:latin typeface="Cambria Math" pitchFamily="18" charset="0"/>
                <a:ea typeface="Cambria Math" pitchFamily="18" charset="0"/>
              </a:rPr>
              <a:t>3</a:t>
            </a:r>
            <a:r>
              <a:rPr lang="en-US" i="1" dirty="0" smtClean="0"/>
              <a:t>n</a:t>
            </a:r>
            <a:r>
              <a:rPr lang="en-US" dirty="0" smtClean="0"/>
              <a:t> + </a:t>
            </a:r>
            <a:r>
              <a:rPr lang="en-US" dirty="0" smtClean="0">
                <a:latin typeface="Cambria Math" pitchFamily="18" charset="0"/>
                <a:ea typeface="Cambria Math" pitchFamily="18" charset="0"/>
              </a:rPr>
              <a:t>2 = 3(2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+ 2 =6</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+2 = 2(3</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+ 1) = 2</a:t>
            </a:r>
            <a:r>
              <a:rPr lang="en-US" i="1" dirty="0" smtClean="0">
                <a:latin typeface="Cambria Math" pitchFamily="18" charset="0"/>
                <a:ea typeface="Cambria Math" pitchFamily="18" charset="0"/>
              </a:rPr>
              <a:t>j  </a:t>
            </a:r>
            <a:r>
              <a:rPr lang="en-US" dirty="0" smtClean="0">
                <a:latin typeface="Cambria Math" pitchFamily="18" charset="0"/>
                <a:ea typeface="Cambria Math" pitchFamily="18" charset="0"/>
              </a:rPr>
              <a:t>for </a:t>
            </a:r>
            <a:r>
              <a:rPr lang="en-US" i="1" dirty="0" smtClean="0"/>
              <a:t>j</a:t>
            </a:r>
            <a:r>
              <a:rPr lang="en-US" dirty="0" smtClean="0"/>
              <a:t> = </a:t>
            </a:r>
            <a:r>
              <a:rPr lang="en-US" dirty="0" smtClean="0">
                <a:latin typeface="Cambria Math" pitchFamily="18" charset="0"/>
                <a:ea typeface="Cambria Math" pitchFamily="18" charset="0"/>
              </a:rPr>
              <a:t>3</a:t>
            </a:r>
            <a:r>
              <a:rPr lang="en-US" i="1" dirty="0" smtClean="0"/>
              <a:t>k</a:t>
            </a:r>
            <a:r>
              <a:rPr lang="en-US" dirty="0" smtClean="0"/>
              <a:t> +</a:t>
            </a:r>
            <a:r>
              <a:rPr lang="en-US" dirty="0" smtClean="0">
                <a:latin typeface="Cambria Math" pitchFamily="18" charset="0"/>
                <a:ea typeface="Cambria Math" pitchFamily="18" charset="0"/>
              </a:rPr>
              <a:t>1</a:t>
            </a:r>
            <a:endParaRPr lang="en-US" i="1" dirty="0" smtClean="0">
              <a:latin typeface="Cambria Math" pitchFamily="18" charset="0"/>
              <a:ea typeface="Cambria Math" pitchFamily="18" charset="0"/>
            </a:endParaRPr>
          </a:p>
          <a:p>
            <a:endParaRPr lang="en-US" dirty="0" smtClean="0"/>
          </a:p>
          <a:p>
            <a:pPr>
              <a:buNone/>
            </a:pPr>
            <a:r>
              <a:rPr lang="en-US" dirty="0" smtClean="0"/>
              <a:t>	Therefore </a:t>
            </a:r>
            <a:r>
              <a:rPr lang="en-US" dirty="0" smtClean="0">
                <a:latin typeface="Cambria Math" pitchFamily="18" charset="0"/>
                <a:ea typeface="Cambria Math" pitchFamily="18" charset="0"/>
              </a:rPr>
              <a:t>3</a:t>
            </a:r>
            <a:r>
              <a:rPr lang="en-US" i="1" dirty="0" smtClean="0"/>
              <a:t>n</a:t>
            </a:r>
            <a:r>
              <a:rPr lang="en-US" dirty="0" smtClean="0"/>
              <a:t> + </a:t>
            </a:r>
            <a:r>
              <a:rPr lang="en-US" dirty="0" smtClean="0">
                <a:latin typeface="Cambria Math" pitchFamily="18" charset="0"/>
                <a:ea typeface="Cambria Math" pitchFamily="18" charset="0"/>
              </a:rPr>
              <a:t>2 </a:t>
            </a:r>
            <a:r>
              <a:rPr lang="en-US" dirty="0" smtClean="0">
                <a:ea typeface="Cambria Math" pitchFamily="18" charset="0"/>
              </a:rPr>
              <a:t>is even</a:t>
            </a:r>
            <a:r>
              <a:rPr lang="en-US" dirty="0" smtClean="0">
                <a:latin typeface="Cambria Math" pitchFamily="18" charset="0"/>
                <a:ea typeface="Cambria Math" pitchFamily="18" charset="0"/>
              </a:rPr>
              <a:t>. </a:t>
            </a:r>
            <a:r>
              <a:rPr lang="en-US" dirty="0" smtClean="0">
                <a:ea typeface="Cambria Math" pitchFamily="18" charset="0"/>
                <a:cs typeface="Arial" pitchFamily="34" charset="0"/>
              </a:rPr>
              <a:t>Since we have shown ¬</a:t>
            </a:r>
            <a:r>
              <a:rPr lang="en-US" i="1" dirty="0" smtClean="0">
                <a:ea typeface="Cambria Math" pitchFamily="18" charset="0"/>
                <a:cs typeface="Arial" pitchFamily="34" charset="0"/>
              </a:rPr>
              <a:t>q</a:t>
            </a:r>
            <a:r>
              <a:rPr lang="en-US" dirty="0" smtClean="0">
                <a:ea typeface="Cambria Math" pitchFamily="18" charset="0"/>
                <a:cs typeface="Arial" pitchFamily="34" charset="0"/>
              </a:rPr>
              <a:t> → ¬</a:t>
            </a:r>
            <a:r>
              <a:rPr lang="en-US" i="1" dirty="0" smtClean="0">
                <a:ea typeface="Cambria Math" pitchFamily="18" charset="0"/>
                <a:cs typeface="Arial" pitchFamily="34" charset="0"/>
              </a:rPr>
              <a:t>p</a:t>
            </a:r>
            <a:r>
              <a:rPr lang="en-US" dirty="0" smtClean="0">
                <a:ea typeface="Cambria Math" pitchFamily="18" charset="0"/>
                <a:cs typeface="Arial" pitchFamily="34" charset="0"/>
              </a:rPr>
              <a:t> </a:t>
            </a:r>
            <a:r>
              <a:rPr lang="en-US" dirty="0" smtClean="0">
                <a:cs typeface="Arial" pitchFamily="34" charset="0"/>
              </a:rPr>
              <a:t>,  </a:t>
            </a:r>
            <a:r>
              <a:rPr lang="en-US" i="1" dirty="0" smtClean="0">
                <a:ea typeface="Cambria Math" pitchFamily="18" charset="0"/>
                <a:cs typeface="Arial" pitchFamily="34" charset="0"/>
              </a:rPr>
              <a:t>p </a:t>
            </a:r>
            <a:r>
              <a:rPr lang="en-US" dirty="0" smtClean="0">
                <a:ea typeface="Cambria Math" pitchFamily="18" charset="0"/>
                <a:cs typeface="Arial" pitchFamily="34" charset="0"/>
              </a:rPr>
              <a:t>→ </a:t>
            </a:r>
            <a:r>
              <a:rPr lang="en-US" i="1" dirty="0" smtClean="0">
                <a:ea typeface="Cambria Math" pitchFamily="18" charset="0"/>
                <a:cs typeface="Arial" pitchFamily="34" charset="0"/>
              </a:rPr>
              <a:t>q</a:t>
            </a:r>
            <a:r>
              <a:rPr lang="en-US" dirty="0" smtClean="0">
                <a:ea typeface="Cambria Math" pitchFamily="18" charset="0"/>
                <a:cs typeface="Arial" pitchFamily="34" charset="0"/>
              </a:rPr>
              <a:t>  must hold as well.</a:t>
            </a:r>
            <a:r>
              <a:rPr lang="en-US" dirty="0" smtClean="0">
                <a:latin typeface="Cambria Math" pitchFamily="18" charset="0"/>
                <a:ea typeface="Cambria Math" pitchFamily="18" charset="0"/>
              </a:rPr>
              <a:t> </a:t>
            </a:r>
            <a:r>
              <a:rPr lang="en-US" dirty="0" smtClean="0"/>
              <a:t>If </a:t>
            </a:r>
            <a:r>
              <a:rPr lang="en-US" i="1" dirty="0" smtClean="0"/>
              <a:t>n </a:t>
            </a:r>
            <a:r>
              <a:rPr lang="en-US" dirty="0" smtClean="0"/>
              <a:t>is an integer and </a:t>
            </a:r>
            <a:r>
              <a:rPr lang="en-US" dirty="0" smtClean="0">
                <a:latin typeface="Cambria Math" pitchFamily="18" charset="0"/>
                <a:ea typeface="Cambria Math" pitchFamily="18" charset="0"/>
              </a:rPr>
              <a:t>3</a:t>
            </a:r>
            <a:r>
              <a:rPr lang="en-US" i="1" dirty="0" smtClean="0"/>
              <a:t>n + </a:t>
            </a:r>
            <a:r>
              <a:rPr lang="en-US" dirty="0" smtClean="0">
                <a:latin typeface="Cambria Math" pitchFamily="18" charset="0"/>
                <a:ea typeface="Cambria Math" pitchFamily="18" charset="0"/>
              </a:rPr>
              <a:t>2</a:t>
            </a:r>
            <a:r>
              <a:rPr lang="en-US" i="1" dirty="0" smtClean="0"/>
              <a:t> </a:t>
            </a:r>
            <a:r>
              <a:rPr lang="en-US" dirty="0" smtClean="0"/>
              <a:t>is odd (not even) </a:t>
            </a:r>
            <a:r>
              <a:rPr lang="en-US" i="1" dirty="0" smtClean="0"/>
              <a:t>, </a:t>
            </a:r>
            <a:r>
              <a:rPr lang="en-US" dirty="0" smtClean="0"/>
              <a:t>then</a:t>
            </a:r>
            <a:r>
              <a:rPr lang="en-US" i="1" dirty="0" smtClean="0"/>
              <a:t> n </a:t>
            </a:r>
            <a:r>
              <a:rPr lang="en-US" dirty="0" smtClean="0"/>
              <a:t>is odd (not even).</a:t>
            </a:r>
            <a:endParaRPr lang="en-US" dirty="0" smtClean="0">
              <a:latin typeface="Cambria Math" pitchFamily="18" charset="0"/>
              <a:ea typeface="Cambria Math" pitchFamily="18" charset="0"/>
            </a:endParaRPr>
          </a:p>
          <a:p>
            <a:pPr>
              <a:buNone/>
            </a:pPr>
            <a:r>
              <a:rPr lang="en-US" dirty="0" smtClean="0"/>
              <a:t>    </a:t>
            </a:r>
          </a:p>
          <a:p>
            <a:pPr>
              <a:buNone/>
            </a:pPr>
            <a:r>
              <a:rPr lang="en-US" dirty="0" smtClean="0"/>
              <a:t>  </a:t>
            </a:r>
          </a:p>
        </p:txBody>
      </p:sp>
      <p:sp>
        <p:nvSpPr>
          <p:cNvPr id="5" name="Isosceles Triangle 4"/>
          <p:cNvSpPr/>
          <p:nvPr/>
        </p:nvSpPr>
        <p:spPr>
          <a:xfrm rot="5400000" flipV="1">
            <a:off x="8305800" y="5334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Conditional Statements: </a:t>
            </a:r>
            <a:r>
              <a:rPr lang="en-US" i="1" dirty="0" smtClean="0"/>
              <a:t>p </a:t>
            </a:r>
            <a:r>
              <a:rPr lang="en-US" dirty="0" smtClean="0">
                <a:latin typeface="Cambria Math"/>
                <a:ea typeface="Cambria Math"/>
              </a:rPr>
              <a:t>→ </a:t>
            </a:r>
            <a:r>
              <a:rPr lang="en-US" i="1" dirty="0" smtClean="0">
                <a:latin typeface="Cambria Math"/>
                <a:ea typeface="Cambria Math"/>
              </a:rPr>
              <a:t>q</a:t>
            </a:r>
            <a:br>
              <a:rPr lang="en-US" i="1" dirty="0" smtClean="0">
                <a:latin typeface="Cambria Math"/>
                <a:ea typeface="Cambria Math"/>
              </a:rPr>
            </a:br>
            <a:r>
              <a:rPr lang="en-US" dirty="0" smtClean="0">
                <a:latin typeface="Cambria Math"/>
                <a:ea typeface="Cambria Math"/>
              </a:rPr>
              <a:t>         (</a:t>
            </a:r>
            <a:r>
              <a:rPr lang="en-US" dirty="0" smtClean="0"/>
              <a:t>2) Proof by Contraposition</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Prove that for an integer </a:t>
            </a:r>
            <a:r>
              <a:rPr lang="en-US" i="1" dirty="0" smtClean="0"/>
              <a:t>n,</a:t>
            </a:r>
            <a:r>
              <a:rPr lang="en-US" dirty="0" smtClean="0"/>
              <a:t> if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is odd, then </a:t>
            </a:r>
            <a:r>
              <a:rPr lang="en-US" i="1" dirty="0" smtClean="0"/>
              <a:t>n</a:t>
            </a:r>
            <a:r>
              <a:rPr lang="en-US" dirty="0" smtClean="0"/>
              <a:t> is odd. </a:t>
            </a:r>
          </a:p>
          <a:p>
            <a:pPr>
              <a:buNone/>
            </a:pPr>
            <a:r>
              <a:rPr lang="en-US"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Conditional Statements: </a:t>
            </a:r>
            <a:r>
              <a:rPr lang="en-US" i="1" dirty="0" smtClean="0"/>
              <a:t>p </a:t>
            </a:r>
            <a:r>
              <a:rPr lang="en-US" dirty="0" smtClean="0">
                <a:latin typeface="Cambria Math"/>
                <a:ea typeface="Cambria Math"/>
              </a:rPr>
              <a:t>→ </a:t>
            </a:r>
            <a:r>
              <a:rPr lang="en-US" i="1" dirty="0" smtClean="0">
                <a:latin typeface="Cambria Math"/>
                <a:ea typeface="Cambria Math"/>
              </a:rPr>
              <a:t>q</a:t>
            </a:r>
            <a:br>
              <a:rPr lang="en-US" i="1" dirty="0" smtClean="0">
                <a:latin typeface="Cambria Math"/>
                <a:ea typeface="Cambria Math"/>
              </a:rPr>
            </a:br>
            <a:r>
              <a:rPr lang="en-US" dirty="0" smtClean="0">
                <a:latin typeface="Cambria Math"/>
                <a:ea typeface="Cambria Math"/>
              </a:rPr>
              <a:t>         (</a:t>
            </a:r>
            <a:r>
              <a:rPr lang="en-US" dirty="0" smtClean="0"/>
              <a:t>2) Proof by Contraposition</a:t>
            </a:r>
            <a:endParaRPr lang="en-US" sz="4000" dirty="0"/>
          </a:p>
        </p:txBody>
      </p:sp>
      <p:sp>
        <p:nvSpPr>
          <p:cNvPr id="3" name="Content Placeholder 2"/>
          <p:cNvSpPr>
            <a:spLocks noGrp="1"/>
          </p:cNvSpPr>
          <p:nvPr>
            <p:ph idx="1"/>
          </p:nvPr>
        </p:nvSpPr>
        <p:spPr/>
        <p:txBody>
          <a:bodyPr>
            <a:normAutofit fontScale="77500" lnSpcReduction="20000"/>
          </a:bodyPr>
          <a:lstStyle/>
          <a:p>
            <a:r>
              <a:rPr lang="en-US" b="1" dirty="0" smtClean="0"/>
              <a:t>Example</a:t>
            </a:r>
            <a:r>
              <a:rPr lang="en-US" dirty="0" smtClean="0"/>
              <a:t>: Prove that for an integer </a:t>
            </a:r>
            <a:r>
              <a:rPr lang="en-US" i="1" dirty="0" smtClean="0"/>
              <a:t>n,</a:t>
            </a:r>
            <a:r>
              <a:rPr lang="en-US" dirty="0" smtClean="0"/>
              <a:t> if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is odd, then </a:t>
            </a:r>
            <a:r>
              <a:rPr lang="en-US" i="1" dirty="0" smtClean="0"/>
              <a:t>n</a:t>
            </a:r>
            <a:r>
              <a:rPr lang="en-US" dirty="0" smtClean="0"/>
              <a:t> is odd. </a:t>
            </a:r>
          </a:p>
          <a:p>
            <a:pPr>
              <a:buNone/>
            </a:pPr>
            <a:endParaRPr lang="en-US" dirty="0" smtClean="0"/>
          </a:p>
          <a:p>
            <a:r>
              <a:rPr lang="en-US" b="1" dirty="0" smtClean="0"/>
              <a:t>Solution</a:t>
            </a:r>
            <a:r>
              <a:rPr lang="en-US" dirty="0" smtClean="0"/>
              <a:t>:  Use proof by contraposition. Assume </a:t>
            </a:r>
            <a:r>
              <a:rPr lang="en-US" i="1" dirty="0" smtClean="0"/>
              <a:t>n</a:t>
            </a:r>
            <a:r>
              <a:rPr lang="en-US" dirty="0" smtClean="0"/>
              <a:t> is even (i.e., not odd).  Therefore, there exists an integer </a:t>
            </a:r>
            <a:r>
              <a:rPr lang="en-US" i="1" dirty="0" smtClean="0"/>
              <a:t>k</a:t>
            </a:r>
            <a:r>
              <a:rPr lang="en-US" dirty="0" smtClean="0"/>
              <a:t> such that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Hence,</a:t>
            </a:r>
          </a:p>
          <a:p>
            <a:pPr>
              <a:buNone/>
            </a:pPr>
            <a:r>
              <a:rPr lang="en-US" dirty="0" smtClean="0"/>
              <a:t>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  </a:t>
            </a:r>
            <a:r>
              <a:rPr lang="en-US" dirty="0" smtClean="0">
                <a:latin typeface="Cambria Math" pitchFamily="18" charset="0"/>
                <a:ea typeface="Cambria Math" pitchFamily="18" charset="0"/>
              </a:rPr>
              <a:t>4</a:t>
            </a:r>
            <a:r>
              <a:rPr lang="en-US" i="1" dirty="0" smtClean="0"/>
              <a:t>k</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 </a:t>
            </a:r>
            <a:r>
              <a:rPr lang="en-US" dirty="0" smtClean="0"/>
              <a:t>(</a:t>
            </a:r>
            <a:r>
              <a:rPr lang="en-US" dirty="0" smtClean="0">
                <a:latin typeface="Cambria Math" pitchFamily="18" charset="0"/>
                <a:ea typeface="Cambria Math" pitchFamily="18" charset="0"/>
              </a:rPr>
              <a:t>2</a:t>
            </a:r>
            <a:r>
              <a:rPr lang="en-US" i="1" dirty="0" smtClean="0"/>
              <a:t>k</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r>
              <a:rPr lang="en-US" dirty="0" smtClean="0">
                <a:ea typeface="Cambria Math" pitchFamily="18" charset="0"/>
              </a:rPr>
              <a:t>    and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is even (i.e., not odd).</a:t>
            </a:r>
          </a:p>
          <a:p>
            <a:pPr algn="just">
              <a:buNone/>
            </a:pPr>
            <a:r>
              <a:rPr lang="en-US" dirty="0" smtClean="0"/>
              <a:t>    We have shown that if </a:t>
            </a:r>
            <a:r>
              <a:rPr lang="en-US" i="1" dirty="0" smtClean="0"/>
              <a:t>n </a:t>
            </a:r>
            <a:r>
              <a:rPr lang="en-US" dirty="0" smtClean="0"/>
              <a:t>is an even integer, then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is even. Therefore by contraposition, for an integer</a:t>
            </a:r>
            <a:r>
              <a:rPr lang="en-US" i="1" dirty="0" smtClean="0"/>
              <a:t> n,</a:t>
            </a:r>
            <a:r>
              <a:rPr lang="en-US" dirty="0" smtClean="0"/>
              <a:t> if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is odd, then </a:t>
            </a:r>
            <a:r>
              <a:rPr lang="en-US" i="1" dirty="0" smtClean="0"/>
              <a:t>n</a:t>
            </a:r>
            <a:r>
              <a:rPr lang="en-US" dirty="0" smtClean="0"/>
              <a:t> is odd. </a:t>
            </a:r>
          </a:p>
          <a:p>
            <a:pPr>
              <a:buNone/>
            </a:pPr>
            <a:r>
              <a:rPr lang="en-US" dirty="0" smtClean="0"/>
              <a:t>    </a:t>
            </a:r>
            <a:endParaRPr lang="en-US" b="1" dirty="0"/>
          </a:p>
        </p:txBody>
      </p:sp>
      <p:sp>
        <p:nvSpPr>
          <p:cNvPr id="4" name="Isosceles Triangle 3"/>
          <p:cNvSpPr/>
          <p:nvPr/>
        </p:nvSpPr>
        <p:spPr>
          <a:xfrm rot="5400000" flipV="1">
            <a:off x="8305800" y="5334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Learning Outcomes</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GB" dirty="0" smtClean="0"/>
              <a:t>At the end of the topic lectures, the student will be able to</a:t>
            </a:r>
            <a:endParaRPr lang="en-US" dirty="0" smtClean="0"/>
          </a:p>
          <a:p>
            <a:pPr algn="just"/>
            <a:r>
              <a:rPr lang="en-GB" dirty="0" smtClean="0"/>
              <a:t>Describe the nature and types of Mathematical Proofs</a:t>
            </a:r>
            <a:endParaRPr lang="en-US" dirty="0" smtClean="0"/>
          </a:p>
          <a:p>
            <a:pPr algn="just"/>
            <a:r>
              <a:rPr lang="en-US" dirty="0" smtClean="0"/>
              <a:t>Explain Proof Methods</a:t>
            </a:r>
          </a:p>
          <a:p>
            <a:pPr algn="just"/>
            <a:r>
              <a:rPr lang="en-US" dirty="0" smtClean="0"/>
              <a:t>Explain and apply Proof Strategies</a:t>
            </a:r>
          </a:p>
          <a:p>
            <a:pPr algn="just"/>
            <a:r>
              <a:rPr lang="en-GB" dirty="0" smtClean="0"/>
              <a:t>Explain Mathematical Induction, Strong Induction</a:t>
            </a:r>
          </a:p>
          <a:p>
            <a:pPr algn="just"/>
            <a:r>
              <a:rPr lang="en-GB" dirty="0" smtClean="0"/>
              <a:t>Apply Mathematical Induction and Strong Induction to construct proofs</a:t>
            </a:r>
          </a:p>
          <a:p>
            <a:pPr algn="just"/>
            <a:r>
              <a:rPr lang="en-GB" dirty="0" smtClean="0"/>
              <a:t>Explain recursive definitions and recursive algorithms</a:t>
            </a:r>
          </a:p>
          <a:p>
            <a:pPr algn="just"/>
            <a:r>
              <a:rPr lang="en-GB" dirty="0" smtClean="0"/>
              <a:t>Explain and apply structural induction to prove recursive formulas and algorithms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br>
              <a:rPr lang="en-US" sz="4000" dirty="0" smtClean="0"/>
            </a:br>
            <a:r>
              <a:rPr lang="en-US" sz="4000" dirty="0" smtClean="0"/>
              <a:t>(3) Proof by Contradiction</a:t>
            </a:r>
            <a:endParaRPr lang="en-US" sz="4000" dirty="0"/>
          </a:p>
        </p:txBody>
      </p:sp>
      <p:sp>
        <p:nvSpPr>
          <p:cNvPr id="3" name="Content Placeholder 2"/>
          <p:cNvSpPr>
            <a:spLocks noGrp="1"/>
          </p:cNvSpPr>
          <p:nvPr>
            <p:ph idx="1"/>
          </p:nvPr>
        </p:nvSpPr>
        <p:spPr>
          <a:xfrm>
            <a:off x="457200" y="1798637"/>
            <a:ext cx="8229600" cy="4525963"/>
          </a:xfrm>
        </p:spPr>
        <p:txBody>
          <a:bodyPr>
            <a:normAutofit fontScale="92500" lnSpcReduction="20000"/>
          </a:bodyPr>
          <a:lstStyle/>
          <a:p>
            <a:r>
              <a:rPr lang="en-US" i="1" u="sng" dirty="0" smtClean="0"/>
              <a:t>Proof by Contradiction</a:t>
            </a:r>
            <a:r>
              <a:rPr lang="en-US" dirty="0" smtClean="0"/>
              <a:t>: (AKA </a:t>
            </a:r>
            <a:r>
              <a:rPr lang="en-US" i="1" dirty="0" err="1" smtClean="0"/>
              <a:t>reductio</a:t>
            </a:r>
            <a:r>
              <a:rPr lang="en-US" i="1" dirty="0" smtClean="0"/>
              <a:t> ad absurdum</a:t>
            </a:r>
            <a:r>
              <a:rPr lang="en-US" b="1" dirty="0" smtClean="0"/>
              <a:t>)</a:t>
            </a:r>
            <a:r>
              <a:rPr lang="en-US" dirty="0" smtClean="0"/>
              <a:t>. </a:t>
            </a:r>
          </a:p>
          <a:p>
            <a:endParaRPr lang="en-US" dirty="0" smtClean="0"/>
          </a:p>
          <a:p>
            <a:pPr algn="just"/>
            <a:r>
              <a:rPr lang="en-US" dirty="0" smtClean="0"/>
              <a:t>To prove  </a:t>
            </a:r>
            <a:r>
              <a:rPr lang="en-US" i="1" dirty="0" smtClean="0"/>
              <a:t>p</a:t>
            </a:r>
            <a:r>
              <a:rPr lang="en-US" dirty="0" smtClean="0"/>
              <a:t>, assume  </a:t>
            </a:r>
            <a:r>
              <a:rPr lang="en-US" dirty="0" smtClean="0">
                <a:latin typeface="Cambria Math"/>
                <a:ea typeface="Cambria Math"/>
              </a:rPr>
              <a:t>¬</a:t>
            </a:r>
            <a:r>
              <a:rPr lang="en-US" i="1" dirty="0" smtClean="0">
                <a:latin typeface="Cambria Math"/>
                <a:ea typeface="Cambria Math"/>
              </a:rPr>
              <a:t>p</a:t>
            </a:r>
            <a:r>
              <a:rPr lang="en-US" dirty="0" smtClean="0"/>
              <a:t>  and derive a contradiction such as    </a:t>
            </a:r>
            <a:r>
              <a:rPr lang="en-US" i="1" dirty="0" smtClean="0"/>
              <a:t>p </a:t>
            </a:r>
            <a:r>
              <a:rPr lang="en-US" dirty="0" smtClean="0">
                <a:latin typeface="Cambria Math"/>
                <a:ea typeface="Cambria Math"/>
              </a:rPr>
              <a:t>∧ ¬</a:t>
            </a:r>
            <a:r>
              <a:rPr lang="en-US" i="1" dirty="0" smtClean="0">
                <a:latin typeface="Cambria Math"/>
                <a:ea typeface="Cambria Math"/>
              </a:rPr>
              <a:t>p </a:t>
            </a:r>
            <a:r>
              <a:rPr lang="en-US" dirty="0" smtClean="0">
                <a:ea typeface="Cambria Math"/>
                <a:cs typeface="Arial" pitchFamily="34" charset="0"/>
              </a:rPr>
              <a:t>(an indirect form of proof).</a:t>
            </a:r>
            <a:r>
              <a:rPr lang="en-US" dirty="0" smtClean="0"/>
              <a:t> </a:t>
            </a:r>
          </a:p>
          <a:p>
            <a:endParaRPr lang="en-US" dirty="0" smtClean="0"/>
          </a:p>
          <a:p>
            <a:r>
              <a:rPr lang="en-US" dirty="0" smtClean="0"/>
              <a:t>Since we have shown that </a:t>
            </a:r>
            <a:r>
              <a:rPr lang="en-US" dirty="0" smtClean="0">
                <a:latin typeface="Cambria Math"/>
                <a:ea typeface="Cambria Math"/>
              </a:rPr>
              <a:t>¬</a:t>
            </a:r>
            <a:r>
              <a:rPr lang="en-US" i="1" dirty="0" smtClean="0">
                <a:latin typeface="Cambria Math"/>
                <a:ea typeface="Cambria Math"/>
              </a:rPr>
              <a:t>p</a:t>
            </a:r>
            <a:r>
              <a:rPr lang="en-US" dirty="0" smtClean="0"/>
              <a:t> </a:t>
            </a:r>
            <a:r>
              <a:rPr lang="en-US" dirty="0" smtClean="0">
                <a:latin typeface="Cambria Math"/>
                <a:ea typeface="Cambria Math"/>
              </a:rPr>
              <a:t>→</a:t>
            </a:r>
            <a:r>
              <a:rPr lang="en-US" b="1" dirty="0" smtClean="0">
                <a:latin typeface="Cambria Math"/>
                <a:ea typeface="Cambria Math"/>
              </a:rPr>
              <a:t>F</a:t>
            </a:r>
            <a:r>
              <a:rPr lang="en-US" dirty="0" smtClean="0"/>
              <a:t> is true, it follows that the </a:t>
            </a:r>
            <a:r>
              <a:rPr lang="en-US" dirty="0" err="1" smtClean="0"/>
              <a:t>contrapositive</a:t>
            </a:r>
            <a:r>
              <a:rPr lang="en-US" dirty="0" smtClean="0"/>
              <a:t>  </a:t>
            </a:r>
            <a:r>
              <a:rPr lang="en-US" b="1" dirty="0" err="1" smtClean="0"/>
              <a:t>T</a:t>
            </a:r>
            <a:r>
              <a:rPr lang="en-US" dirty="0" err="1" smtClean="0">
                <a:latin typeface="Cambria Math"/>
                <a:ea typeface="Cambria Math"/>
              </a:rPr>
              <a:t>→</a:t>
            </a:r>
            <a:r>
              <a:rPr lang="en-US" i="1" dirty="0" err="1" smtClean="0">
                <a:latin typeface="Cambria Math"/>
                <a:ea typeface="Cambria Math"/>
              </a:rPr>
              <a:t>p</a:t>
            </a:r>
            <a:r>
              <a:rPr lang="en-US" dirty="0" smtClean="0">
                <a:latin typeface="Cambria Math"/>
                <a:ea typeface="Cambria Math"/>
              </a:rPr>
              <a:t> </a:t>
            </a:r>
            <a:r>
              <a:rPr lang="en-US" dirty="0" smtClean="0">
                <a:ea typeface="Cambria Math"/>
                <a:cs typeface="Arial" pitchFamily="34" charset="0"/>
              </a:rPr>
              <a:t>also holds.</a:t>
            </a:r>
            <a:r>
              <a:rPr lang="en-US" dirty="0" smtClean="0">
                <a:cs typeface="Arial" pitchFamily="34" charset="0"/>
              </a:rPr>
              <a:t> </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Conditional Statements: </a:t>
            </a:r>
            <a:r>
              <a:rPr lang="en-US" i="1" dirty="0" smtClean="0"/>
              <a:t>p </a:t>
            </a:r>
            <a:r>
              <a:rPr lang="en-US" dirty="0" smtClean="0">
                <a:latin typeface="Cambria Math"/>
                <a:ea typeface="Cambria Math"/>
              </a:rPr>
              <a:t>→ </a:t>
            </a:r>
            <a:r>
              <a:rPr lang="en-US" i="1" dirty="0" smtClean="0">
                <a:latin typeface="Cambria Math"/>
                <a:ea typeface="Cambria Math"/>
              </a:rPr>
              <a:t>q</a:t>
            </a:r>
            <a:r>
              <a:rPr lang="en-US" dirty="0" smtClean="0"/>
              <a:t> </a:t>
            </a:r>
            <a:br>
              <a:rPr lang="en-US" dirty="0" smtClean="0"/>
            </a:br>
            <a:r>
              <a:rPr lang="en-US" dirty="0" smtClean="0"/>
              <a:t>(3) Proof by Contradiction</a:t>
            </a:r>
            <a:endParaRPr lang="en-US" dirty="0"/>
          </a:p>
        </p:txBody>
      </p:sp>
      <p:sp>
        <p:nvSpPr>
          <p:cNvPr id="3" name="Content Placeholder 2"/>
          <p:cNvSpPr>
            <a:spLocks noGrp="1"/>
          </p:cNvSpPr>
          <p:nvPr>
            <p:ph idx="1"/>
          </p:nvPr>
        </p:nvSpPr>
        <p:spPr>
          <a:xfrm>
            <a:off x="533400" y="1981200"/>
            <a:ext cx="8229600" cy="4389120"/>
          </a:xfrm>
        </p:spPr>
        <p:txBody>
          <a:bodyPr>
            <a:normAutofit fontScale="25000" lnSpcReduction="20000"/>
          </a:bodyPr>
          <a:lstStyle/>
          <a:p>
            <a:r>
              <a:rPr lang="en-US" sz="8000" b="1" dirty="0" smtClean="0"/>
              <a:t>Example</a:t>
            </a:r>
            <a:r>
              <a:rPr lang="en-US" sz="8000" dirty="0" smtClean="0"/>
              <a:t>: Use a proof by contradiction to give a proof that  </a:t>
            </a:r>
            <a:r>
              <a:rPr lang="en-US" sz="8000" dirty="0" smtClean="0">
                <a:latin typeface="Cambria Math"/>
                <a:ea typeface="Cambria Math"/>
              </a:rPr>
              <a:t>√2 </a:t>
            </a:r>
            <a:r>
              <a:rPr lang="en-US" sz="8000" dirty="0" smtClean="0">
                <a:ea typeface="Cambria Math"/>
                <a:cs typeface="Arial" pitchFamily="34" charset="0"/>
              </a:rPr>
              <a:t>is irrational.</a:t>
            </a:r>
          </a:p>
          <a:p>
            <a:r>
              <a:rPr lang="en-US" sz="8000" b="1" dirty="0" smtClean="0">
                <a:ea typeface="Cambria Math"/>
                <a:cs typeface="Arial" pitchFamily="34" charset="0"/>
              </a:rPr>
              <a:t>Solution: </a:t>
            </a:r>
            <a:r>
              <a:rPr lang="en-US" sz="8000" dirty="0" smtClean="0">
                <a:ea typeface="Cambria Math"/>
                <a:cs typeface="Arial" pitchFamily="34" charset="0"/>
              </a:rPr>
              <a:t>Suppose √2 is rational. Then there exists integers </a:t>
            </a:r>
            <a:r>
              <a:rPr lang="en-US" sz="8000" i="1" dirty="0" smtClean="0">
                <a:ea typeface="Cambria Math"/>
                <a:cs typeface="Arial" pitchFamily="34" charset="0"/>
              </a:rPr>
              <a:t>a</a:t>
            </a:r>
            <a:r>
              <a:rPr lang="en-US" sz="8000" dirty="0" smtClean="0">
                <a:ea typeface="Cambria Math"/>
                <a:cs typeface="Arial" pitchFamily="34" charset="0"/>
              </a:rPr>
              <a:t> and </a:t>
            </a:r>
            <a:r>
              <a:rPr lang="en-US" sz="8000" i="1" dirty="0" smtClean="0">
                <a:ea typeface="Cambria Math"/>
                <a:cs typeface="Arial" pitchFamily="34" charset="0"/>
              </a:rPr>
              <a:t>b</a:t>
            </a:r>
            <a:r>
              <a:rPr lang="en-US" sz="8000" dirty="0" smtClean="0">
                <a:ea typeface="Cambria Math"/>
                <a:cs typeface="Arial" pitchFamily="34" charset="0"/>
              </a:rPr>
              <a:t> with √2  </a:t>
            </a:r>
            <a:r>
              <a:rPr lang="en-US" sz="8000" i="1" dirty="0" smtClean="0">
                <a:ea typeface="Cambria Math"/>
                <a:cs typeface="Arial" pitchFamily="34" charset="0"/>
              </a:rPr>
              <a:t>= a/b</a:t>
            </a:r>
            <a:r>
              <a:rPr lang="en-US" sz="8000" dirty="0" smtClean="0">
                <a:ea typeface="Cambria Math"/>
                <a:cs typeface="Arial" pitchFamily="34" charset="0"/>
              </a:rPr>
              <a:t>, where </a:t>
            </a:r>
            <a:r>
              <a:rPr lang="en-US" sz="8000" i="1" dirty="0" smtClean="0">
                <a:ea typeface="Cambria Math"/>
                <a:cs typeface="Arial" pitchFamily="34" charset="0"/>
              </a:rPr>
              <a:t>b≠ 0 </a:t>
            </a:r>
            <a:r>
              <a:rPr lang="en-US" sz="8000" dirty="0" smtClean="0">
                <a:ea typeface="Cambria Math"/>
                <a:cs typeface="Arial" pitchFamily="34" charset="0"/>
              </a:rPr>
              <a:t>and </a:t>
            </a:r>
            <a:r>
              <a:rPr lang="en-US" sz="8000" i="1" dirty="0" smtClean="0">
                <a:ea typeface="Cambria Math"/>
                <a:cs typeface="Arial" pitchFamily="34" charset="0"/>
              </a:rPr>
              <a:t>a</a:t>
            </a:r>
            <a:r>
              <a:rPr lang="en-US" sz="8000" dirty="0" smtClean="0">
                <a:ea typeface="Cambria Math"/>
                <a:cs typeface="Arial" pitchFamily="34" charset="0"/>
              </a:rPr>
              <a:t> and </a:t>
            </a:r>
            <a:r>
              <a:rPr lang="en-US" sz="8000" i="1" dirty="0" smtClean="0">
                <a:ea typeface="Cambria Math"/>
                <a:cs typeface="Arial" pitchFamily="34" charset="0"/>
              </a:rPr>
              <a:t>b </a:t>
            </a:r>
            <a:r>
              <a:rPr lang="en-US" sz="8000" dirty="0" smtClean="0">
                <a:ea typeface="Cambria Math"/>
                <a:cs typeface="Arial" pitchFamily="34" charset="0"/>
              </a:rPr>
              <a:t>have no common factors (see Chapter 4). Then</a:t>
            </a:r>
          </a:p>
          <a:p>
            <a:pPr>
              <a:buNone/>
            </a:pPr>
            <a:r>
              <a:rPr lang="en-US" sz="8000" dirty="0" smtClean="0">
                <a:ea typeface="Cambria Math"/>
                <a:cs typeface="Arial" pitchFamily="34" charset="0"/>
              </a:rPr>
              <a:t>                                                  </a:t>
            </a:r>
          </a:p>
          <a:p>
            <a:pPr>
              <a:buNone/>
            </a:pPr>
            <a:r>
              <a:rPr lang="en-US" sz="8000" dirty="0" smtClean="0">
                <a:ea typeface="Cambria Math"/>
                <a:cs typeface="Arial" pitchFamily="34" charset="0"/>
              </a:rPr>
              <a:t>     Therefore </a:t>
            </a:r>
            <a:r>
              <a:rPr lang="en-US" sz="8000" i="1" dirty="0" smtClean="0">
                <a:ea typeface="Cambria Math"/>
                <a:cs typeface="Arial" pitchFamily="34" charset="0"/>
              </a:rPr>
              <a:t>a</a:t>
            </a:r>
            <a:r>
              <a:rPr lang="en-US" sz="8000" i="1" baseline="30000" dirty="0" smtClean="0">
                <a:ea typeface="Cambria Math"/>
                <a:cs typeface="Arial" pitchFamily="34" charset="0"/>
              </a:rPr>
              <a:t>2</a:t>
            </a:r>
            <a:r>
              <a:rPr lang="en-US" sz="8000" baseline="30000" dirty="0" smtClean="0">
                <a:ea typeface="Cambria Math"/>
                <a:cs typeface="Arial" pitchFamily="34" charset="0"/>
              </a:rPr>
              <a:t> </a:t>
            </a:r>
            <a:r>
              <a:rPr lang="en-US" sz="8000" dirty="0" smtClean="0">
                <a:ea typeface="Cambria Math"/>
                <a:cs typeface="Arial" pitchFamily="34" charset="0"/>
              </a:rPr>
              <a:t> must be even. If </a:t>
            </a:r>
            <a:r>
              <a:rPr lang="en-US" sz="8000" i="1" dirty="0" smtClean="0">
                <a:ea typeface="Cambria Math"/>
                <a:cs typeface="Arial" pitchFamily="34" charset="0"/>
              </a:rPr>
              <a:t>a</a:t>
            </a:r>
            <a:r>
              <a:rPr lang="en-US" sz="8000" i="1" baseline="30000" dirty="0" smtClean="0">
                <a:ea typeface="Cambria Math"/>
                <a:cs typeface="Arial" pitchFamily="34" charset="0"/>
              </a:rPr>
              <a:t>2</a:t>
            </a:r>
            <a:r>
              <a:rPr lang="en-US" sz="8000" baseline="30000" dirty="0" smtClean="0">
                <a:ea typeface="Cambria Math"/>
                <a:cs typeface="Arial" pitchFamily="34" charset="0"/>
              </a:rPr>
              <a:t> </a:t>
            </a:r>
            <a:r>
              <a:rPr lang="en-US" sz="8000" dirty="0" smtClean="0">
                <a:ea typeface="Cambria Math"/>
                <a:cs typeface="Arial" pitchFamily="34" charset="0"/>
              </a:rPr>
              <a:t> is even then </a:t>
            </a:r>
            <a:r>
              <a:rPr lang="en-US" sz="8000" i="1" dirty="0" smtClean="0">
                <a:ea typeface="Cambria Math"/>
                <a:cs typeface="Arial" pitchFamily="34" charset="0"/>
              </a:rPr>
              <a:t>a</a:t>
            </a:r>
            <a:r>
              <a:rPr lang="en-US" sz="8000" dirty="0" smtClean="0">
                <a:ea typeface="Cambria Math"/>
                <a:cs typeface="Arial" pitchFamily="34" charset="0"/>
              </a:rPr>
              <a:t> must be even (an  exercise). Since </a:t>
            </a:r>
            <a:r>
              <a:rPr lang="en-US" sz="8000" i="1" dirty="0" smtClean="0">
                <a:ea typeface="Cambria Math"/>
                <a:cs typeface="Arial" pitchFamily="34" charset="0"/>
              </a:rPr>
              <a:t>a</a:t>
            </a:r>
            <a:r>
              <a:rPr lang="en-US" sz="8000" dirty="0" smtClean="0">
                <a:ea typeface="Cambria Math"/>
                <a:cs typeface="Arial" pitchFamily="34" charset="0"/>
              </a:rPr>
              <a:t> is even, </a:t>
            </a:r>
            <a:r>
              <a:rPr lang="en-US" sz="8000" i="1" dirty="0" smtClean="0">
                <a:ea typeface="Cambria Math"/>
                <a:cs typeface="Arial" pitchFamily="34" charset="0"/>
              </a:rPr>
              <a:t>a = </a:t>
            </a:r>
            <a:r>
              <a:rPr lang="en-US" sz="8000" dirty="0" smtClean="0">
                <a:ea typeface="Cambria Math"/>
                <a:cs typeface="Arial" pitchFamily="34" charset="0"/>
              </a:rPr>
              <a:t>2</a:t>
            </a:r>
            <a:r>
              <a:rPr lang="en-US" sz="8000" i="1" dirty="0" smtClean="0">
                <a:ea typeface="Cambria Math"/>
                <a:cs typeface="Arial" pitchFamily="34" charset="0"/>
              </a:rPr>
              <a:t>c  </a:t>
            </a:r>
            <a:r>
              <a:rPr lang="en-US" sz="8000" dirty="0" smtClean="0">
                <a:ea typeface="Cambria Math"/>
                <a:cs typeface="Arial" pitchFamily="34" charset="0"/>
              </a:rPr>
              <a:t>for some integer </a:t>
            </a:r>
            <a:r>
              <a:rPr lang="en-US" sz="8000" i="1" dirty="0" smtClean="0">
                <a:ea typeface="Cambria Math"/>
                <a:cs typeface="Arial" pitchFamily="34" charset="0"/>
              </a:rPr>
              <a:t>c</a:t>
            </a:r>
            <a:r>
              <a:rPr lang="en-US" sz="8000" dirty="0" smtClean="0">
                <a:ea typeface="Cambria Math"/>
                <a:cs typeface="Arial" pitchFamily="34" charset="0"/>
              </a:rPr>
              <a:t>. Thus,</a:t>
            </a:r>
          </a:p>
          <a:p>
            <a:pPr>
              <a:buNone/>
            </a:pPr>
            <a:endParaRPr lang="en-US" sz="8000" dirty="0" smtClean="0">
              <a:ea typeface="Cambria Math"/>
              <a:cs typeface="Arial" pitchFamily="34" charset="0"/>
            </a:endParaRPr>
          </a:p>
          <a:p>
            <a:pPr>
              <a:buNone/>
            </a:pPr>
            <a:r>
              <a:rPr lang="en-US" sz="8000" dirty="0" smtClean="0">
                <a:ea typeface="Cambria Math"/>
                <a:cs typeface="Arial" pitchFamily="34" charset="0"/>
              </a:rPr>
              <a:t>     </a:t>
            </a:r>
          </a:p>
          <a:p>
            <a:pPr>
              <a:buNone/>
            </a:pPr>
            <a:r>
              <a:rPr lang="en-US" sz="8000" dirty="0" smtClean="0">
                <a:ea typeface="Cambria Math"/>
                <a:cs typeface="Arial" pitchFamily="34" charset="0"/>
              </a:rPr>
              <a:t>	Therefore </a:t>
            </a:r>
            <a:r>
              <a:rPr lang="en-US" sz="8000" i="1" dirty="0" smtClean="0">
                <a:ea typeface="Cambria Math"/>
                <a:cs typeface="Arial" pitchFamily="34" charset="0"/>
              </a:rPr>
              <a:t>b</a:t>
            </a:r>
            <a:r>
              <a:rPr lang="en-US" sz="8000" baseline="30000" dirty="0" smtClean="0">
                <a:ea typeface="Cambria Math"/>
                <a:cs typeface="Arial" pitchFamily="34" charset="0"/>
              </a:rPr>
              <a:t>2 </a:t>
            </a:r>
            <a:r>
              <a:rPr lang="en-US" sz="8000" dirty="0" smtClean="0">
                <a:ea typeface="Cambria Math"/>
                <a:cs typeface="Arial" pitchFamily="34" charset="0"/>
              </a:rPr>
              <a:t> is even.  Again then </a:t>
            </a:r>
            <a:r>
              <a:rPr lang="en-US" sz="8000" i="1" dirty="0" smtClean="0">
                <a:ea typeface="Cambria Math"/>
                <a:cs typeface="Arial" pitchFamily="34" charset="0"/>
              </a:rPr>
              <a:t>b</a:t>
            </a:r>
            <a:r>
              <a:rPr lang="en-US" sz="8000" dirty="0" smtClean="0">
                <a:ea typeface="Cambria Math"/>
                <a:cs typeface="Arial" pitchFamily="34" charset="0"/>
              </a:rPr>
              <a:t> must be even as well.</a:t>
            </a:r>
          </a:p>
          <a:p>
            <a:pPr algn="just">
              <a:buNone/>
            </a:pPr>
            <a:r>
              <a:rPr lang="en-US" sz="8000" dirty="0" smtClean="0">
                <a:ea typeface="Cambria Math"/>
                <a:cs typeface="Arial" pitchFamily="34" charset="0"/>
              </a:rPr>
              <a:t>     But then 2 must divide both </a:t>
            </a:r>
            <a:r>
              <a:rPr lang="en-US" sz="8000" i="1" dirty="0" smtClean="0">
                <a:ea typeface="Cambria Math"/>
                <a:cs typeface="Arial" pitchFamily="34" charset="0"/>
              </a:rPr>
              <a:t>a</a:t>
            </a:r>
            <a:r>
              <a:rPr lang="en-US" sz="8000" dirty="0" smtClean="0">
                <a:ea typeface="Cambria Math"/>
                <a:cs typeface="Arial" pitchFamily="34" charset="0"/>
              </a:rPr>
              <a:t> and </a:t>
            </a:r>
            <a:r>
              <a:rPr lang="en-US" sz="8000" i="1" dirty="0" smtClean="0">
                <a:ea typeface="Cambria Math"/>
                <a:cs typeface="Arial" pitchFamily="34" charset="0"/>
              </a:rPr>
              <a:t>b</a:t>
            </a:r>
            <a:r>
              <a:rPr lang="en-US" sz="8000" dirty="0" smtClean="0">
                <a:ea typeface="Cambria Math"/>
                <a:cs typeface="Arial" pitchFamily="34" charset="0"/>
              </a:rPr>
              <a:t>. This contradicts our assumption that </a:t>
            </a:r>
            <a:r>
              <a:rPr lang="en-US" sz="8000" i="1" dirty="0" smtClean="0">
                <a:ea typeface="Cambria Math"/>
                <a:cs typeface="Arial" pitchFamily="34" charset="0"/>
              </a:rPr>
              <a:t>a</a:t>
            </a:r>
            <a:r>
              <a:rPr lang="en-US" sz="8000" dirty="0" smtClean="0">
                <a:ea typeface="Cambria Math"/>
                <a:cs typeface="Arial" pitchFamily="34" charset="0"/>
              </a:rPr>
              <a:t> and </a:t>
            </a:r>
            <a:r>
              <a:rPr lang="en-US" sz="8000" i="1" dirty="0" smtClean="0">
                <a:ea typeface="Cambria Math"/>
                <a:cs typeface="Arial" pitchFamily="34" charset="0"/>
              </a:rPr>
              <a:t>b</a:t>
            </a:r>
            <a:r>
              <a:rPr lang="en-US" sz="8000" dirty="0" smtClean="0">
                <a:ea typeface="Cambria Math"/>
                <a:cs typeface="Arial" pitchFamily="34" charset="0"/>
              </a:rPr>
              <a:t> have no common factors. We have proved by contradiction  that our initial assumption must be false  and  therefore  √2 is  irrational . </a:t>
            </a:r>
          </a:p>
          <a:p>
            <a:pPr>
              <a:buNone/>
            </a:pPr>
            <a:r>
              <a:rPr lang="en-US" sz="8000" dirty="0" smtClean="0">
                <a:latin typeface="Cambria Math"/>
                <a:ea typeface="Cambria Math"/>
              </a:rPr>
              <a:t>      </a:t>
            </a:r>
            <a:endParaRPr lang="en-US" sz="8000" b="1" dirty="0" smtClean="0">
              <a:latin typeface="Cambria Math"/>
              <a:ea typeface="Cambria Math"/>
            </a:endParaRPr>
          </a:p>
          <a:p>
            <a:pPr>
              <a:buNone/>
            </a:pPr>
            <a:r>
              <a:rPr lang="en-US" dirty="0" smtClean="0">
                <a:latin typeface="Cambria Math"/>
                <a:ea typeface="Cambria Math"/>
              </a:rPr>
              <a:t> </a:t>
            </a:r>
          </a:p>
          <a:p>
            <a:pPr>
              <a:buNone/>
            </a:pPr>
            <a:r>
              <a:rPr lang="en-US" dirty="0" smtClean="0">
                <a:latin typeface="Cambria Math"/>
                <a:ea typeface="Cambria Math"/>
              </a:rPr>
              <a:t>           </a:t>
            </a: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3048000" y="2971800"/>
            <a:ext cx="866775" cy="43815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4953000" y="3048000"/>
            <a:ext cx="1121569" cy="266700"/>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2971800" y="4114800"/>
            <a:ext cx="1250156" cy="26670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5029200" y="4114800"/>
            <a:ext cx="1092994" cy="266700"/>
          </a:xfrm>
          <a:prstGeom prst="rect">
            <a:avLst/>
          </a:prstGeom>
        </p:spPr>
      </p:pic>
      <p:sp>
        <p:nvSpPr>
          <p:cNvPr id="12" name="Isosceles Triangle 11"/>
          <p:cNvSpPr/>
          <p:nvPr/>
        </p:nvSpPr>
        <p:spPr>
          <a:xfrm rot="5400000" flipV="1">
            <a:off x="8382000" y="6096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Conditional Statements: </a:t>
            </a:r>
            <a:r>
              <a:rPr lang="en-US" i="1" dirty="0" smtClean="0"/>
              <a:t>p </a:t>
            </a:r>
            <a:r>
              <a:rPr lang="en-US" dirty="0" smtClean="0">
                <a:latin typeface="Cambria Math"/>
                <a:ea typeface="Cambria Math"/>
              </a:rPr>
              <a:t>→ </a:t>
            </a:r>
            <a:r>
              <a:rPr lang="en-US" i="1" dirty="0" smtClean="0">
                <a:latin typeface="Cambria Math"/>
                <a:ea typeface="Cambria Math"/>
              </a:rPr>
              <a:t>q</a:t>
            </a:r>
            <a:r>
              <a:rPr lang="en-US" dirty="0" smtClean="0"/>
              <a:t> </a:t>
            </a:r>
            <a:br>
              <a:rPr lang="en-US" dirty="0" smtClean="0"/>
            </a:br>
            <a:r>
              <a:rPr lang="en-US" dirty="0" smtClean="0"/>
              <a:t>(3) Proof by Contradiction</a:t>
            </a:r>
            <a:endParaRPr lang="en-US" dirty="0"/>
          </a:p>
        </p:txBody>
      </p:sp>
      <p:sp>
        <p:nvSpPr>
          <p:cNvPr id="3" name="Content Placeholder 2"/>
          <p:cNvSpPr>
            <a:spLocks noGrp="1"/>
          </p:cNvSpPr>
          <p:nvPr>
            <p:ph idx="1"/>
          </p:nvPr>
        </p:nvSpPr>
        <p:spPr/>
        <p:txBody>
          <a:bodyPr>
            <a:normAutofit/>
          </a:bodyPr>
          <a:lstStyle/>
          <a:p>
            <a:r>
              <a:rPr lang="en-US" b="1" dirty="0" smtClean="0"/>
              <a:t>Example</a:t>
            </a:r>
            <a:r>
              <a:rPr lang="en-US" dirty="0" smtClean="0"/>
              <a:t>: Prove that there is no largest prime number.</a:t>
            </a:r>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 by Contradiction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Example</a:t>
            </a:r>
            <a:r>
              <a:rPr lang="en-US" dirty="0" smtClean="0"/>
              <a:t>: Prove that there is no largest prime number.</a:t>
            </a:r>
          </a:p>
          <a:p>
            <a:r>
              <a:rPr lang="en-US" b="1" dirty="0" smtClean="0"/>
              <a:t>Solution</a:t>
            </a:r>
            <a:r>
              <a:rPr lang="en-US" dirty="0" smtClean="0"/>
              <a:t>: Assume that there is a largest prime number. Call it </a:t>
            </a:r>
            <a:r>
              <a:rPr lang="en-US" i="1" dirty="0" err="1" smtClean="0"/>
              <a:t>p</a:t>
            </a:r>
            <a:r>
              <a:rPr lang="en-US" i="1" baseline="-25000" dirty="0" err="1" smtClean="0"/>
              <a:t>n</a:t>
            </a:r>
            <a:r>
              <a:rPr lang="en-US" dirty="0" smtClean="0"/>
              <a:t>. Hence, we can list all the primes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r>
              <a:rPr lang="en-US" i="1" dirty="0" err="1" smtClean="0"/>
              <a:t>p</a:t>
            </a:r>
            <a:r>
              <a:rPr lang="en-US" i="1" baseline="-25000" dirty="0" err="1" smtClean="0"/>
              <a:t>n</a:t>
            </a:r>
            <a:r>
              <a:rPr lang="en-US" dirty="0" smtClean="0"/>
              <a:t>. Form</a:t>
            </a:r>
          </a:p>
          <a:p>
            <a:pPr algn="just"/>
            <a:endParaRPr lang="en-US" dirty="0" smtClean="0"/>
          </a:p>
          <a:p>
            <a:pPr algn="just">
              <a:buNone/>
            </a:pPr>
            <a:r>
              <a:rPr lang="en-US" dirty="0" smtClean="0"/>
              <a:t>   	None of the prime numbers on the list divides </a:t>
            </a:r>
            <a:r>
              <a:rPr lang="en-US" i="1" dirty="0" smtClean="0"/>
              <a:t>r</a:t>
            </a:r>
            <a:r>
              <a:rPr lang="en-US" dirty="0" smtClean="0"/>
              <a:t>. Therefore, by a theorem on prime numbers, either </a:t>
            </a:r>
            <a:r>
              <a:rPr lang="en-US" i="1" dirty="0" smtClean="0"/>
              <a:t>r</a:t>
            </a:r>
            <a:r>
              <a:rPr lang="en-US" dirty="0" smtClean="0"/>
              <a:t> is prime or there is a smaller prime that divides </a:t>
            </a:r>
            <a:r>
              <a:rPr lang="en-US" i="1" dirty="0" smtClean="0"/>
              <a:t>r</a:t>
            </a:r>
            <a:r>
              <a:rPr lang="en-US" dirty="0" smtClean="0"/>
              <a:t>. This contradicts the assumption that there is a largest prime. Therefore, there is no largest prime.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2514600" y="3200400"/>
            <a:ext cx="4366260" cy="328613"/>
          </a:xfrm>
          <a:prstGeom prst="rect">
            <a:avLst/>
          </a:prstGeom>
        </p:spPr>
      </p:pic>
      <p:sp>
        <p:nvSpPr>
          <p:cNvPr id="6" name="Isosceles Triangle 5"/>
          <p:cNvSpPr/>
          <p:nvPr/>
        </p:nvSpPr>
        <p:spPr>
          <a:xfrm rot="5400000" flipV="1">
            <a:off x="81534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Theorems that are </a:t>
            </a:r>
            <a:r>
              <a:rPr lang="en-US" dirty="0" err="1" smtClean="0"/>
              <a:t>Biconditional</a:t>
            </a:r>
            <a:r>
              <a:rPr lang="en-US" dirty="0" smtClean="0"/>
              <a:t>     Statements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To prove a theorem that is a </a:t>
            </a:r>
            <a:r>
              <a:rPr lang="en-US" dirty="0" err="1" smtClean="0"/>
              <a:t>biconditional</a:t>
            </a:r>
            <a:r>
              <a:rPr lang="en-US" dirty="0" smtClean="0"/>
              <a:t> statement, that is, a statement of the form </a:t>
            </a:r>
            <a:r>
              <a:rPr lang="en-US" i="1" dirty="0" smtClean="0"/>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dirty="0" smtClean="0">
                <a:ea typeface="Cambria Math"/>
                <a:cs typeface="Arial" pitchFamily="34" charset="0"/>
              </a:rPr>
              <a:t>we show that  </a:t>
            </a:r>
            <a:r>
              <a:rPr lang="en-US" i="1" dirty="0" smtClean="0">
                <a:ea typeface="Cambria Math"/>
                <a:cs typeface="Arial" pitchFamily="34" charset="0"/>
              </a:rPr>
              <a:t>p </a:t>
            </a:r>
            <a:r>
              <a:rPr lang="en-US" dirty="0" smtClean="0">
                <a:ea typeface="Cambria Math"/>
                <a:cs typeface="Arial" pitchFamily="34" charset="0"/>
              </a:rPr>
              <a:t>→ </a:t>
            </a:r>
            <a:r>
              <a:rPr lang="en-US" i="1" dirty="0" smtClean="0">
                <a:ea typeface="Cambria Math"/>
                <a:cs typeface="Arial" pitchFamily="34" charset="0"/>
              </a:rPr>
              <a:t>q</a:t>
            </a:r>
            <a:r>
              <a:rPr lang="en-US" dirty="0" smtClean="0">
                <a:ea typeface="Cambria Math"/>
                <a:cs typeface="Arial" pitchFamily="34" charset="0"/>
              </a:rPr>
              <a:t> and </a:t>
            </a:r>
            <a:r>
              <a:rPr lang="en-US" i="1" dirty="0" smtClean="0">
                <a:ea typeface="Cambria Math"/>
                <a:cs typeface="Arial" pitchFamily="34" charset="0"/>
              </a:rPr>
              <a:t>q </a:t>
            </a:r>
            <a:r>
              <a:rPr lang="en-US" dirty="0" smtClean="0">
                <a:ea typeface="Cambria Math"/>
                <a:cs typeface="Arial" pitchFamily="34" charset="0"/>
              </a:rPr>
              <a:t>→</a:t>
            </a:r>
            <a:r>
              <a:rPr lang="en-US" i="1" dirty="0" smtClean="0">
                <a:ea typeface="Cambria Math"/>
                <a:cs typeface="Arial" pitchFamily="34" charset="0"/>
              </a:rPr>
              <a:t>p</a:t>
            </a:r>
            <a:r>
              <a:rPr lang="en-US" dirty="0" smtClean="0">
                <a:ea typeface="Cambria Math"/>
                <a:cs typeface="Arial" pitchFamily="34" charset="0"/>
              </a:rPr>
              <a:t> are both true. </a:t>
            </a:r>
          </a:p>
          <a:p>
            <a:pPr algn="just"/>
            <a:endParaRPr lang="en-US" b="1" dirty="0" smtClean="0">
              <a:ea typeface="Cambria Math"/>
              <a:cs typeface="Arial" pitchFamily="34" charset="0"/>
            </a:endParaRPr>
          </a:p>
          <a:p>
            <a:pPr algn="just"/>
            <a:r>
              <a:rPr lang="en-US" b="1" dirty="0" smtClean="0">
                <a:ea typeface="Cambria Math"/>
                <a:cs typeface="Arial" pitchFamily="34" charset="0"/>
              </a:rPr>
              <a:t>Example</a:t>
            </a:r>
            <a:r>
              <a:rPr lang="en-US" dirty="0" smtClean="0">
                <a:ea typeface="Cambria Math"/>
                <a:cs typeface="Arial" pitchFamily="34" charset="0"/>
              </a:rPr>
              <a:t>: Prove the theorem: “If </a:t>
            </a:r>
            <a:r>
              <a:rPr lang="en-US" i="1" dirty="0" smtClean="0">
                <a:ea typeface="Cambria Math"/>
                <a:cs typeface="Arial" pitchFamily="34" charset="0"/>
              </a:rPr>
              <a:t>n</a:t>
            </a:r>
            <a:r>
              <a:rPr lang="en-US" dirty="0" smtClean="0">
                <a:ea typeface="Cambria Math"/>
                <a:cs typeface="Arial" pitchFamily="34" charset="0"/>
              </a:rPr>
              <a:t> is an integer, then </a:t>
            </a:r>
            <a:r>
              <a:rPr lang="en-US" i="1" dirty="0" smtClean="0">
                <a:ea typeface="Cambria Math"/>
                <a:cs typeface="Arial" pitchFamily="34" charset="0"/>
              </a:rPr>
              <a:t>n</a:t>
            </a:r>
            <a:r>
              <a:rPr lang="en-US" dirty="0" smtClean="0">
                <a:ea typeface="Cambria Math"/>
                <a:cs typeface="Arial" pitchFamily="34" charset="0"/>
              </a:rPr>
              <a:t> is odd if and only if </a:t>
            </a:r>
            <a:r>
              <a:rPr lang="en-US" i="1" dirty="0" smtClean="0">
                <a:ea typeface="Cambria Math"/>
                <a:cs typeface="Arial" pitchFamily="34" charset="0"/>
              </a:rPr>
              <a:t>n</a:t>
            </a:r>
            <a:r>
              <a:rPr lang="en-US" baseline="30000" dirty="0" smtClean="0">
                <a:ea typeface="Cambria Math"/>
                <a:cs typeface="Arial" pitchFamily="34" charset="0"/>
              </a:rPr>
              <a:t>2 </a:t>
            </a:r>
            <a:r>
              <a:rPr lang="en-US" dirty="0" smtClean="0">
                <a:ea typeface="Cambria Math"/>
                <a:cs typeface="Arial" pitchFamily="34" charset="0"/>
              </a:rPr>
              <a:t> is odd.”</a:t>
            </a:r>
          </a:p>
          <a:p>
            <a:pPr algn="just">
              <a:buNone/>
            </a:pPr>
            <a:r>
              <a:rPr lang="en-US" dirty="0" smtClean="0">
                <a:ea typeface="Cambria Math"/>
                <a:cs typeface="Arial" pitchFamily="34" charset="0"/>
              </a:rPr>
              <a:t>  </a:t>
            </a:r>
            <a:r>
              <a:rPr lang="en-US" b="1" dirty="0" smtClean="0">
                <a:ea typeface="Cambria Math"/>
                <a:cs typeface="Arial" pitchFamily="34" charset="0"/>
              </a:rPr>
              <a:t> Solution:  </a:t>
            </a:r>
            <a:r>
              <a:rPr lang="en-US" dirty="0" smtClean="0">
                <a:ea typeface="Cambria Math"/>
                <a:cs typeface="Arial" pitchFamily="34" charset="0"/>
              </a:rPr>
              <a:t>We have already shown (previous slides) that both </a:t>
            </a:r>
            <a:r>
              <a:rPr lang="en-US" i="1" dirty="0" smtClean="0">
                <a:ea typeface="Cambria Math"/>
                <a:cs typeface="Arial" pitchFamily="34" charset="0"/>
              </a:rPr>
              <a:t>p </a:t>
            </a:r>
            <a:r>
              <a:rPr lang="en-US" dirty="0" smtClean="0">
                <a:ea typeface="Cambria Math"/>
                <a:cs typeface="Arial" pitchFamily="34" charset="0"/>
              </a:rPr>
              <a:t>→</a:t>
            </a:r>
            <a:r>
              <a:rPr lang="en-US" i="1" dirty="0" smtClean="0">
                <a:ea typeface="Cambria Math"/>
                <a:cs typeface="Arial" pitchFamily="34" charset="0"/>
              </a:rPr>
              <a:t>q</a:t>
            </a:r>
            <a:r>
              <a:rPr lang="en-US" dirty="0" smtClean="0">
                <a:ea typeface="Cambria Math"/>
                <a:cs typeface="Arial" pitchFamily="34" charset="0"/>
              </a:rPr>
              <a:t> and </a:t>
            </a:r>
            <a:r>
              <a:rPr lang="en-US" i="1" dirty="0" smtClean="0">
                <a:ea typeface="Cambria Math"/>
                <a:cs typeface="Arial" pitchFamily="34" charset="0"/>
              </a:rPr>
              <a:t>q </a:t>
            </a:r>
            <a:r>
              <a:rPr lang="en-US" dirty="0" smtClean="0">
                <a:ea typeface="Cambria Math"/>
                <a:cs typeface="Arial" pitchFamily="34" charset="0"/>
              </a:rPr>
              <a:t>→</a:t>
            </a:r>
            <a:r>
              <a:rPr lang="en-US" i="1" dirty="0" smtClean="0">
                <a:ea typeface="Cambria Math"/>
                <a:cs typeface="Arial" pitchFamily="34" charset="0"/>
              </a:rPr>
              <a:t>p</a:t>
            </a:r>
            <a:r>
              <a:rPr lang="en-US" dirty="0" smtClean="0">
                <a:ea typeface="Cambria Math"/>
                <a:cs typeface="Arial" pitchFamily="34" charset="0"/>
              </a:rPr>
              <a:t>. Therefore we can conclude </a:t>
            </a:r>
            <a:r>
              <a:rPr lang="en-US" i="1" dirty="0" smtClean="0">
                <a:cs typeface="Arial" pitchFamily="34" charset="0"/>
              </a:rPr>
              <a:t>p </a:t>
            </a:r>
            <a:r>
              <a:rPr lang="en-US" dirty="0" smtClean="0">
                <a:ea typeface="Cambria Math"/>
                <a:cs typeface="Arial" pitchFamily="34" charset="0"/>
              </a:rPr>
              <a:t>↔ </a:t>
            </a:r>
            <a:r>
              <a:rPr lang="en-US" i="1" dirty="0" smtClean="0">
                <a:ea typeface="Cambria Math"/>
                <a:cs typeface="Arial" pitchFamily="34" charset="0"/>
              </a:rPr>
              <a:t>q.</a:t>
            </a:r>
          </a:p>
          <a:p>
            <a:r>
              <a:rPr lang="en-US" sz="3300" dirty="0" smtClean="0">
                <a:ea typeface="Cambria Math"/>
                <a:cs typeface="Arial" pitchFamily="34" charset="0"/>
              </a:rPr>
              <a:t>Sometimes </a:t>
            </a:r>
            <a:r>
              <a:rPr lang="en-US" sz="3300" b="1" i="1" dirty="0" err="1" smtClean="0">
                <a:ea typeface="Cambria Math"/>
                <a:cs typeface="Arial" pitchFamily="34" charset="0"/>
              </a:rPr>
              <a:t>iff</a:t>
            </a:r>
            <a:r>
              <a:rPr lang="en-US" sz="3300" b="1" i="1" dirty="0" smtClean="0">
                <a:ea typeface="Cambria Math"/>
                <a:cs typeface="Arial" pitchFamily="34" charset="0"/>
              </a:rPr>
              <a:t> </a:t>
            </a:r>
            <a:r>
              <a:rPr lang="en-US" sz="3300" dirty="0" smtClean="0">
                <a:ea typeface="Cambria Math"/>
                <a:cs typeface="Arial" pitchFamily="34" charset="0"/>
              </a:rPr>
              <a:t>is used as an abbreviation for “if an only if,” as in</a:t>
            </a:r>
          </a:p>
          <a:p>
            <a:pPr algn="ctr">
              <a:buNone/>
            </a:pPr>
            <a:r>
              <a:rPr lang="en-US" sz="3300" dirty="0" smtClean="0">
                <a:ea typeface="Cambria Math"/>
                <a:cs typeface="Arial" pitchFamily="34" charset="0"/>
              </a:rPr>
              <a:t>   “If </a:t>
            </a:r>
            <a:r>
              <a:rPr lang="en-US" sz="3300" i="1" dirty="0" smtClean="0">
                <a:ea typeface="Cambria Math"/>
                <a:cs typeface="Arial" pitchFamily="34" charset="0"/>
              </a:rPr>
              <a:t>n</a:t>
            </a:r>
            <a:r>
              <a:rPr lang="en-US" sz="3300" dirty="0" smtClean="0">
                <a:ea typeface="Cambria Math"/>
                <a:cs typeface="Arial" pitchFamily="34" charset="0"/>
              </a:rPr>
              <a:t> is an integer, then </a:t>
            </a:r>
            <a:r>
              <a:rPr lang="en-US" sz="3300" i="1" dirty="0" smtClean="0">
                <a:ea typeface="Cambria Math"/>
                <a:cs typeface="Arial" pitchFamily="34" charset="0"/>
              </a:rPr>
              <a:t>n</a:t>
            </a:r>
            <a:r>
              <a:rPr lang="en-US" sz="3300" dirty="0" smtClean="0">
                <a:ea typeface="Cambria Math"/>
                <a:cs typeface="Arial" pitchFamily="34" charset="0"/>
              </a:rPr>
              <a:t> is odd </a:t>
            </a:r>
            <a:r>
              <a:rPr lang="en-US" sz="3300" b="1" dirty="0" err="1" smtClean="0">
                <a:ea typeface="Cambria Math"/>
                <a:cs typeface="Arial" pitchFamily="34" charset="0"/>
              </a:rPr>
              <a:t>iff</a:t>
            </a:r>
            <a:r>
              <a:rPr lang="en-US" sz="3300" b="1" dirty="0" smtClean="0">
                <a:ea typeface="Cambria Math"/>
                <a:cs typeface="Arial" pitchFamily="34" charset="0"/>
              </a:rPr>
              <a:t> </a:t>
            </a:r>
            <a:r>
              <a:rPr lang="en-US" sz="3300" i="1" dirty="0" smtClean="0">
                <a:ea typeface="Cambria Math"/>
                <a:cs typeface="Arial" pitchFamily="34" charset="0"/>
              </a:rPr>
              <a:t>n</a:t>
            </a:r>
            <a:r>
              <a:rPr lang="en-US" sz="3300" baseline="30000" dirty="0" smtClean="0">
                <a:ea typeface="Cambria Math"/>
                <a:cs typeface="Arial" pitchFamily="34" charset="0"/>
              </a:rPr>
              <a:t>2 </a:t>
            </a:r>
            <a:r>
              <a:rPr lang="en-US" sz="3300" dirty="0" smtClean="0">
                <a:ea typeface="Cambria Math"/>
                <a:cs typeface="Arial" pitchFamily="34" charset="0"/>
              </a:rPr>
              <a:t> is odd.”</a:t>
            </a:r>
            <a:endParaRPr lang="en-US" sz="3300" i="1" dirty="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Fallacious Proof</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814698" y="3505200"/>
            <a:ext cx="7948302" cy="2596515"/>
          </a:xfrm>
          <a:prstGeom prst="rect">
            <a:avLst/>
          </a:prstGeom>
        </p:spPr>
      </p:pic>
      <p:sp>
        <p:nvSpPr>
          <p:cNvPr id="10" name="TextBox 9"/>
          <p:cNvSpPr txBox="1"/>
          <p:nvPr/>
        </p:nvSpPr>
        <p:spPr>
          <a:xfrm>
            <a:off x="762000" y="1447800"/>
            <a:ext cx="8001000" cy="1815882"/>
          </a:xfrm>
          <a:prstGeom prst="rect">
            <a:avLst/>
          </a:prstGeom>
          <a:noFill/>
        </p:spPr>
        <p:txBody>
          <a:bodyPr wrap="square" rtlCol="0">
            <a:spAutoFit/>
          </a:bodyPr>
          <a:lstStyle/>
          <a:p>
            <a:pPr marL="514350" indent="-514350">
              <a:buFont typeface="Arial" pitchFamily="34" charset="0"/>
              <a:buChar char="•"/>
            </a:pPr>
            <a:r>
              <a:rPr lang="en-GB" sz="2800" dirty="0" smtClean="0">
                <a:latin typeface="Arial" pitchFamily="34" charset="0"/>
                <a:cs typeface="Arial" pitchFamily="34" charset="0"/>
              </a:rPr>
              <a:t>What is wrong with the following “Proof”?</a:t>
            </a:r>
            <a:endParaRPr lang="en-US" sz="2800" dirty="0" smtClean="0">
              <a:latin typeface="Arial" pitchFamily="34" charset="0"/>
              <a:cs typeface="Arial" pitchFamily="34" charset="0"/>
            </a:endParaRPr>
          </a:p>
          <a:p>
            <a:pPr marL="514350" indent="-514350"/>
            <a:endParaRPr lang="en-US" sz="2800" dirty="0" smtClean="0">
              <a:latin typeface="Arial" pitchFamily="34" charset="0"/>
              <a:cs typeface="Arial" pitchFamily="34" charset="0"/>
            </a:endParaRPr>
          </a:p>
          <a:p>
            <a:pPr marL="514350" indent="-514350" algn="just">
              <a:buFont typeface="Arial" pitchFamily="34" charset="0"/>
              <a:buChar char="•"/>
            </a:pPr>
            <a:r>
              <a:rPr lang="en-US" sz="2800" dirty="0" smtClean="0">
                <a:latin typeface="Arial" pitchFamily="34" charset="0"/>
                <a:cs typeface="Arial" pitchFamily="34" charset="0"/>
              </a:rPr>
              <a:t>“Proof” that </a:t>
            </a:r>
            <a:r>
              <a:rPr lang="en-US" sz="2800" i="1" dirty="0" smtClean="0">
                <a:latin typeface="Arial" pitchFamily="34" charset="0"/>
                <a:cs typeface="Arial" pitchFamily="34" charset="0"/>
              </a:rPr>
              <a:t>1</a:t>
            </a:r>
            <a:r>
              <a:rPr lang="en-US" sz="2800" dirty="0" smtClean="0">
                <a:latin typeface="Arial" pitchFamily="34" charset="0"/>
                <a:cs typeface="Arial" pitchFamily="34" charset="0"/>
              </a:rPr>
              <a:t> = </a:t>
            </a:r>
            <a:r>
              <a:rPr lang="en-US" sz="2800" i="1" dirty="0" smtClean="0">
                <a:latin typeface="Arial" pitchFamily="34" charset="0"/>
                <a:cs typeface="Arial" pitchFamily="34" charset="0"/>
              </a:rPr>
              <a:t>2.We use these steps, where a and b are two equal positive integers.</a:t>
            </a:r>
            <a:endParaRPr lang="en-US" sz="28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Fallacious Proof</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981075" y="2813685"/>
            <a:ext cx="7248525" cy="2367915"/>
          </a:xfrm>
          <a:prstGeom prst="rect">
            <a:avLst/>
          </a:prstGeom>
        </p:spPr>
      </p:pic>
      <p:sp>
        <p:nvSpPr>
          <p:cNvPr id="10" name="TextBox 9"/>
          <p:cNvSpPr txBox="1"/>
          <p:nvPr/>
        </p:nvSpPr>
        <p:spPr>
          <a:xfrm>
            <a:off x="762000" y="1447800"/>
            <a:ext cx="8001000" cy="954107"/>
          </a:xfrm>
          <a:prstGeom prst="rect">
            <a:avLst/>
          </a:prstGeom>
          <a:noFill/>
        </p:spPr>
        <p:txBody>
          <a:bodyPr wrap="square" rtlCol="0">
            <a:spAutoFit/>
          </a:bodyPr>
          <a:lstStyle/>
          <a:p>
            <a:pPr marL="514350" indent="-514350">
              <a:buFont typeface="Arial" pitchFamily="34" charset="0"/>
              <a:buChar char="•"/>
            </a:pPr>
            <a:r>
              <a:rPr lang="en-US" sz="2800" dirty="0" smtClean="0">
                <a:latin typeface="Arial" pitchFamily="34" charset="0"/>
                <a:cs typeface="Arial" pitchFamily="34" charset="0"/>
              </a:rPr>
              <a:t>“Proof” that </a:t>
            </a:r>
            <a:r>
              <a:rPr lang="en-US" sz="2800" i="1" dirty="0" smtClean="0">
                <a:latin typeface="Arial" pitchFamily="34" charset="0"/>
                <a:cs typeface="Arial" pitchFamily="34" charset="0"/>
              </a:rPr>
              <a:t>1</a:t>
            </a:r>
            <a:r>
              <a:rPr lang="en-US" sz="2800" dirty="0" smtClean="0">
                <a:latin typeface="Arial" pitchFamily="34" charset="0"/>
                <a:cs typeface="Arial" pitchFamily="34" charset="0"/>
              </a:rPr>
              <a:t> = </a:t>
            </a:r>
            <a:r>
              <a:rPr lang="en-US" sz="2800" i="1" dirty="0" smtClean="0">
                <a:latin typeface="Arial" pitchFamily="34" charset="0"/>
                <a:cs typeface="Arial" pitchFamily="34" charset="0"/>
              </a:rPr>
              <a:t>2.We use these steps, where a and b are two equal positive integers.</a:t>
            </a:r>
          </a:p>
        </p:txBody>
      </p:sp>
      <p:sp>
        <p:nvSpPr>
          <p:cNvPr id="6" name="TextBox 5"/>
          <p:cNvSpPr txBox="1"/>
          <p:nvPr/>
        </p:nvSpPr>
        <p:spPr>
          <a:xfrm>
            <a:off x="1066800" y="5486400"/>
            <a:ext cx="7315200" cy="954107"/>
          </a:xfrm>
          <a:prstGeom prst="rect">
            <a:avLst/>
          </a:prstGeom>
          <a:noFill/>
        </p:spPr>
        <p:txBody>
          <a:bodyPr wrap="square" rtlCol="0">
            <a:spAutoFit/>
          </a:bodyPr>
          <a:lstStyle/>
          <a:p>
            <a:pPr marL="514350" indent="-514350">
              <a:buFont typeface="Arial" pitchFamily="34" charset="0"/>
              <a:buChar char="•"/>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 Step 5.  a - b = </a:t>
            </a:r>
            <a:r>
              <a:rPr lang="en-US" sz="2800" dirty="0" smtClean="0">
                <a:latin typeface="Arial" pitchFamily="34" charset="0"/>
                <a:ea typeface="Cambria Math" pitchFamily="18" charset="0"/>
                <a:cs typeface="Arial" pitchFamily="34" charset="0"/>
              </a:rPr>
              <a:t>0 by the premise and division by 0 is undefined. </a:t>
            </a:r>
            <a:endParaRPr lang="en-US" sz="2800" dirty="0">
              <a:latin typeface="Arial" pitchFamily="34" charset="0"/>
              <a:ea typeface="Cambria Math" pitchFamily="18"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Ahead</a:t>
            </a:r>
            <a:endParaRPr lang="en-US" dirty="0"/>
          </a:p>
        </p:txBody>
      </p:sp>
      <p:sp>
        <p:nvSpPr>
          <p:cNvPr id="3" name="Content Placeholder 2"/>
          <p:cNvSpPr>
            <a:spLocks noGrp="1"/>
          </p:cNvSpPr>
          <p:nvPr>
            <p:ph idx="1"/>
          </p:nvPr>
        </p:nvSpPr>
        <p:spPr/>
        <p:txBody>
          <a:bodyPr>
            <a:normAutofit lnSpcReduction="10000"/>
          </a:bodyPr>
          <a:lstStyle/>
          <a:p>
            <a:r>
              <a:rPr lang="en-US" dirty="0" smtClean="0"/>
              <a:t> If direct methods of proof do not work: </a:t>
            </a:r>
          </a:p>
          <a:p>
            <a:pPr lvl="1" algn="just"/>
            <a:r>
              <a:rPr lang="en-US" dirty="0" smtClean="0"/>
              <a:t>We may need  a clever use of a proof by contraposition.</a:t>
            </a:r>
          </a:p>
          <a:p>
            <a:pPr lvl="1"/>
            <a:r>
              <a:rPr lang="en-US" dirty="0" smtClean="0"/>
              <a:t>Or a proof by contradiction.</a:t>
            </a:r>
          </a:p>
          <a:p>
            <a:pPr lvl="1" algn="just"/>
            <a:r>
              <a:rPr lang="en-US" dirty="0" smtClean="0"/>
              <a:t>In the next section, we will see  strategies that can be used when straightforward approaches do not work.</a:t>
            </a:r>
          </a:p>
          <a:p>
            <a:pPr lvl="1" algn="just"/>
            <a:r>
              <a:rPr lang="en-US" dirty="0" smtClean="0"/>
              <a:t>Later, we will discuss mathematical induction and related techniques.</a:t>
            </a:r>
          </a:p>
          <a:p>
            <a:pPr lvl="1"/>
            <a:r>
              <a:rPr lang="en-US" dirty="0" smtClean="0"/>
              <a:t>Even further, we will discuss combinatorial proofs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2:</a:t>
            </a:r>
            <a:br>
              <a:rPr lang="en-US" dirty="0" smtClean="0"/>
            </a:br>
            <a:r>
              <a:rPr lang="en-US" dirty="0" smtClean="0"/>
              <a:t>Proof Methods and Strategy</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Proof by Cases</a:t>
            </a:r>
          </a:p>
          <a:p>
            <a:r>
              <a:rPr lang="en-US" dirty="0" smtClean="0"/>
              <a:t>Without Loss of Generality</a:t>
            </a:r>
          </a:p>
          <a:p>
            <a:r>
              <a:rPr lang="en-US" dirty="0" smtClean="0"/>
              <a:t>Existence Proofs</a:t>
            </a:r>
          </a:p>
          <a:p>
            <a:pPr lvl="1"/>
            <a:r>
              <a:rPr lang="en-US" dirty="0" smtClean="0"/>
              <a:t>Constructive</a:t>
            </a:r>
          </a:p>
          <a:p>
            <a:pPr lvl="1"/>
            <a:r>
              <a:rPr lang="en-US" dirty="0" err="1" smtClean="0"/>
              <a:t>Nonconstructive</a:t>
            </a:r>
            <a:endParaRPr lang="en-US" dirty="0" smtClean="0"/>
          </a:p>
          <a:p>
            <a:r>
              <a:rPr lang="en-US" dirty="0" smtClean="0"/>
              <a:t>Disproof by Counterexample</a:t>
            </a:r>
          </a:p>
          <a:p>
            <a:r>
              <a:rPr lang="en-US" dirty="0" smtClean="0"/>
              <a:t>Uniqueness Proofs</a:t>
            </a:r>
          </a:p>
          <a:p>
            <a:r>
              <a:rPr lang="en-US" dirty="0" smtClean="0"/>
              <a:t>Proof and Disproof</a:t>
            </a:r>
          </a:p>
          <a:p>
            <a:r>
              <a:rPr lang="en-US" dirty="0" smtClean="0"/>
              <a:t>Open Problems</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Mathematical Proofs</a:t>
            </a:r>
            <a:endParaRPr lang="en-US" dirty="0" smtClean="0"/>
          </a:p>
          <a:p>
            <a:r>
              <a:rPr lang="en-US" dirty="0" smtClean="0"/>
              <a:t>Proof Methods</a:t>
            </a:r>
          </a:p>
          <a:p>
            <a:r>
              <a:rPr lang="en-US" dirty="0" smtClean="0"/>
              <a:t>Proof Strategies</a:t>
            </a:r>
          </a:p>
          <a:p>
            <a:r>
              <a:rPr lang="en-GB" dirty="0" smtClean="0"/>
              <a:t>Mathematical Induction</a:t>
            </a:r>
          </a:p>
          <a:p>
            <a:r>
              <a:rPr lang="en-GB" dirty="0" smtClean="0"/>
              <a:t>Strong Induction</a:t>
            </a:r>
          </a:p>
          <a:p>
            <a:r>
              <a:rPr lang="en-GB" dirty="0" smtClean="0"/>
              <a:t>Well Ordering</a:t>
            </a:r>
          </a:p>
          <a:p>
            <a:r>
              <a:rPr lang="en-GB" dirty="0" smtClean="0"/>
              <a:t>Recursive Definitions</a:t>
            </a:r>
          </a:p>
          <a:p>
            <a:r>
              <a:rPr lang="en-GB" dirty="0" smtClean="0"/>
              <a:t>Structural Induction</a:t>
            </a:r>
          </a:p>
          <a:p>
            <a:r>
              <a:rPr lang="en-GB" dirty="0" smtClean="0"/>
              <a:t>Recursive Algorithms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p:txBody>
          <a:bodyPr/>
          <a:lstStyle/>
          <a:p>
            <a:pPr algn="just"/>
            <a:r>
              <a:rPr lang="en-US" dirty="0" smtClean="0"/>
              <a:t>To prove a conditional statement of the form:</a:t>
            </a:r>
          </a:p>
          <a:p>
            <a:pPr algn="just"/>
            <a:endParaRPr lang="en-US" dirty="0" smtClean="0"/>
          </a:p>
          <a:p>
            <a:pPr marL="0" indent="0" algn="just">
              <a:buNone/>
            </a:pPr>
            <a:r>
              <a:rPr lang="en-US" dirty="0"/>
              <a:t> </a:t>
            </a:r>
            <a:r>
              <a:rPr lang="en-US" dirty="0" smtClean="0"/>
              <a:t>   </a:t>
            </a:r>
            <a:r>
              <a:rPr lang="en-US" dirty="0"/>
              <a:t>u</a:t>
            </a:r>
            <a:r>
              <a:rPr lang="en-US" dirty="0" smtClean="0"/>
              <a:t>se the tautology</a:t>
            </a:r>
          </a:p>
          <a:p>
            <a:pPr algn="just"/>
            <a:endParaRPr lang="en-US" dirty="0" smtClean="0"/>
          </a:p>
          <a:p>
            <a:pPr algn="just"/>
            <a:endParaRPr lang="en-US" dirty="0" smtClean="0"/>
          </a:p>
          <a:p>
            <a:pPr algn="just"/>
            <a:r>
              <a:rPr lang="en-US" dirty="0" smtClean="0"/>
              <a:t>Each of the implications             is a </a:t>
            </a:r>
            <a:r>
              <a:rPr lang="en-US" b="1" i="1" dirty="0" smtClean="0"/>
              <a:t>case</a:t>
            </a:r>
            <a:r>
              <a:rPr lang="en-US" dirty="0" smtClean="0"/>
              <a:t>. </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143000" y="3503295"/>
            <a:ext cx="6675120" cy="8401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2170747" y="2362200"/>
            <a:ext cx="3849053" cy="382905"/>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4876800" y="4724400"/>
            <a:ext cx="1094423" cy="26860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Proof by Cases</a:t>
            </a:r>
            <a:endParaRPr lang="en-US" dirty="0"/>
          </a:p>
        </p:txBody>
      </p:sp>
      <p:sp>
        <p:nvSpPr>
          <p:cNvPr id="3" name="Content Placeholder 2"/>
          <p:cNvSpPr>
            <a:spLocks noGrp="1"/>
          </p:cNvSpPr>
          <p:nvPr>
            <p:ph idx="1"/>
          </p:nvPr>
        </p:nvSpPr>
        <p:spPr/>
        <p:txBody>
          <a:bodyPr>
            <a:normAutofit/>
          </a:bodyPr>
          <a:lstStyle/>
          <a:p>
            <a:r>
              <a:rPr lang="en-US" b="1" dirty="0" smtClean="0"/>
              <a:t>Example</a:t>
            </a:r>
            <a:r>
              <a:rPr lang="en-US" dirty="0" smtClean="0"/>
              <a:t>: Let  </a:t>
            </a:r>
            <a:r>
              <a:rPr lang="en-US" i="1" dirty="0" smtClean="0"/>
              <a:t>a</a:t>
            </a:r>
            <a:r>
              <a:rPr lang="en-US" dirty="0" smtClean="0">
                <a:sym typeface="Symbol"/>
              </a:rPr>
              <a:t> @ </a:t>
            </a:r>
            <a:r>
              <a:rPr lang="en-US" i="1" dirty="0" smtClean="0">
                <a:sym typeface="Symbol"/>
              </a:rPr>
              <a:t>b</a:t>
            </a:r>
            <a:r>
              <a:rPr lang="en-US" dirty="0" smtClean="0">
                <a:sym typeface="Symbol"/>
              </a:rPr>
              <a:t> = max{</a:t>
            </a:r>
            <a:r>
              <a:rPr lang="en-US" i="1" dirty="0" smtClean="0">
                <a:sym typeface="Symbol"/>
              </a:rPr>
              <a:t>a</a:t>
            </a:r>
            <a:r>
              <a:rPr lang="en-US" dirty="0" smtClean="0">
                <a:sym typeface="Symbol"/>
              </a:rPr>
              <a:t>, </a:t>
            </a:r>
            <a:r>
              <a:rPr lang="en-US" i="1" dirty="0" smtClean="0">
                <a:sym typeface="Symbol"/>
              </a:rPr>
              <a:t>b</a:t>
            </a:r>
            <a:r>
              <a:rPr lang="en-US" dirty="0" smtClean="0">
                <a:sym typeface="Symbol"/>
              </a:rPr>
              <a:t>} = </a:t>
            </a:r>
            <a:r>
              <a:rPr lang="en-US" i="1" dirty="0" smtClean="0">
                <a:sym typeface="Symbol"/>
              </a:rPr>
              <a:t>a  </a:t>
            </a:r>
            <a:r>
              <a:rPr lang="en-US" dirty="0" smtClean="0">
                <a:sym typeface="Symbol"/>
              </a:rPr>
              <a:t>if</a:t>
            </a:r>
            <a:r>
              <a:rPr lang="en-US" dirty="0" smtClean="0"/>
              <a:t> </a:t>
            </a:r>
            <a:r>
              <a:rPr lang="en-US" i="1" dirty="0" smtClean="0"/>
              <a:t>a</a:t>
            </a:r>
            <a:r>
              <a:rPr lang="en-US" dirty="0" smtClean="0">
                <a:latin typeface="Cambria Math"/>
                <a:ea typeface="Cambria Math"/>
              </a:rPr>
              <a:t> ≥ </a:t>
            </a:r>
            <a:r>
              <a:rPr lang="en-US" i="1" dirty="0" smtClean="0"/>
              <a:t>b, </a:t>
            </a:r>
            <a:r>
              <a:rPr lang="en-US" dirty="0" smtClean="0"/>
              <a:t>  and </a:t>
            </a:r>
            <a:r>
              <a:rPr lang="en-US" i="1" dirty="0" smtClean="0"/>
              <a:t>a</a:t>
            </a:r>
            <a:r>
              <a:rPr lang="en-US" dirty="0" smtClean="0">
                <a:sym typeface="Symbol"/>
              </a:rPr>
              <a:t> @ </a:t>
            </a:r>
            <a:r>
              <a:rPr lang="en-US" i="1" dirty="0" smtClean="0">
                <a:sym typeface="Symbol"/>
              </a:rPr>
              <a:t>b</a:t>
            </a:r>
            <a:r>
              <a:rPr lang="en-US" dirty="0" smtClean="0">
                <a:sym typeface="Symbol"/>
              </a:rPr>
              <a:t> = max{</a:t>
            </a:r>
            <a:r>
              <a:rPr lang="en-US" i="1" dirty="0" smtClean="0">
                <a:sym typeface="Symbol"/>
              </a:rPr>
              <a:t>a</a:t>
            </a:r>
            <a:r>
              <a:rPr lang="en-US" dirty="0" smtClean="0">
                <a:sym typeface="Symbol"/>
              </a:rPr>
              <a:t>, </a:t>
            </a:r>
            <a:r>
              <a:rPr lang="en-US" i="1" dirty="0" smtClean="0">
                <a:sym typeface="Symbol"/>
              </a:rPr>
              <a:t>b</a:t>
            </a:r>
            <a:r>
              <a:rPr lang="en-US" dirty="0" smtClean="0">
                <a:sym typeface="Symbol"/>
              </a:rPr>
              <a:t>} = </a:t>
            </a:r>
            <a:r>
              <a:rPr lang="en-US" i="1" dirty="0" smtClean="0">
                <a:sym typeface="Symbol"/>
              </a:rPr>
              <a:t>b,  otherwise.</a:t>
            </a:r>
            <a:r>
              <a:rPr lang="en-US" dirty="0" smtClean="0">
                <a:sym typeface="Symbol"/>
              </a:rPr>
              <a:t> Show that for all  real numbers </a:t>
            </a:r>
            <a:r>
              <a:rPr lang="en-US" i="1" dirty="0" smtClean="0">
                <a:sym typeface="Symbol"/>
              </a:rPr>
              <a:t>a</a:t>
            </a:r>
            <a:r>
              <a:rPr lang="en-US" dirty="0" smtClean="0">
                <a:sym typeface="Symbol"/>
              </a:rPr>
              <a:t>, </a:t>
            </a:r>
            <a:r>
              <a:rPr lang="en-US" i="1" dirty="0" smtClean="0">
                <a:sym typeface="Symbol"/>
              </a:rPr>
              <a:t>b</a:t>
            </a:r>
            <a:r>
              <a:rPr lang="en-US" dirty="0" smtClean="0">
                <a:sym typeface="Symbol"/>
              </a:rPr>
              <a:t>, </a:t>
            </a:r>
            <a:r>
              <a:rPr lang="en-US" i="1" dirty="0" smtClean="0">
                <a:sym typeface="Symbol"/>
              </a:rPr>
              <a:t>c</a:t>
            </a:r>
            <a:r>
              <a:rPr lang="en-US" dirty="0" smtClean="0">
                <a:sym typeface="Symbol"/>
              </a:rPr>
              <a:t>, (a @b) @ c = a @ (b @ c) (This means the operation @ is associative.)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a:xfrm>
            <a:off x="457200" y="1219200"/>
            <a:ext cx="8229600" cy="4906967"/>
          </a:xfrm>
        </p:spPr>
        <p:txBody>
          <a:bodyPr>
            <a:normAutofit fontScale="77500" lnSpcReduction="20000"/>
          </a:bodyPr>
          <a:lstStyle/>
          <a:p>
            <a:r>
              <a:rPr lang="en-US" b="1" dirty="0" smtClean="0"/>
              <a:t>Example</a:t>
            </a:r>
            <a:r>
              <a:rPr lang="en-US" dirty="0" smtClean="0"/>
              <a:t>: Let  </a:t>
            </a:r>
            <a:r>
              <a:rPr lang="en-US" i="1" dirty="0" smtClean="0"/>
              <a:t>a</a:t>
            </a:r>
            <a:r>
              <a:rPr lang="en-US" dirty="0" smtClean="0">
                <a:sym typeface="Symbol"/>
              </a:rPr>
              <a:t> @ </a:t>
            </a:r>
            <a:r>
              <a:rPr lang="en-US" i="1" dirty="0" smtClean="0">
                <a:sym typeface="Symbol"/>
              </a:rPr>
              <a:t>b</a:t>
            </a:r>
            <a:r>
              <a:rPr lang="en-US" dirty="0" smtClean="0">
                <a:sym typeface="Symbol"/>
              </a:rPr>
              <a:t> = max{</a:t>
            </a:r>
            <a:r>
              <a:rPr lang="en-US" i="1" dirty="0" smtClean="0">
                <a:sym typeface="Symbol"/>
              </a:rPr>
              <a:t>a</a:t>
            </a:r>
            <a:r>
              <a:rPr lang="en-US" dirty="0" smtClean="0">
                <a:sym typeface="Symbol"/>
              </a:rPr>
              <a:t>, </a:t>
            </a:r>
            <a:r>
              <a:rPr lang="en-US" i="1" dirty="0" smtClean="0">
                <a:sym typeface="Symbol"/>
              </a:rPr>
              <a:t>b</a:t>
            </a:r>
            <a:r>
              <a:rPr lang="en-US" dirty="0" smtClean="0">
                <a:sym typeface="Symbol"/>
              </a:rPr>
              <a:t>} = a</a:t>
            </a:r>
            <a:r>
              <a:rPr lang="en-US" i="1" dirty="0" smtClean="0">
                <a:sym typeface="Symbol"/>
              </a:rPr>
              <a:t>  </a:t>
            </a:r>
            <a:r>
              <a:rPr lang="en-US" dirty="0" smtClean="0">
                <a:sym typeface="Symbol"/>
              </a:rPr>
              <a:t>if</a:t>
            </a:r>
            <a:r>
              <a:rPr lang="en-US" dirty="0" smtClean="0"/>
              <a:t> </a:t>
            </a:r>
            <a:r>
              <a:rPr lang="en-US" i="1" dirty="0" smtClean="0"/>
              <a:t>a</a:t>
            </a:r>
            <a:r>
              <a:rPr lang="en-US" dirty="0" smtClean="0">
                <a:latin typeface="Cambria Math"/>
                <a:ea typeface="Cambria Math"/>
              </a:rPr>
              <a:t> ≥ </a:t>
            </a:r>
            <a:r>
              <a:rPr lang="en-US" i="1" dirty="0" smtClean="0"/>
              <a:t>b, </a:t>
            </a:r>
            <a:r>
              <a:rPr lang="en-US" dirty="0" smtClean="0"/>
              <a:t> </a:t>
            </a:r>
            <a:r>
              <a:rPr lang="en-US" dirty="0" smtClean="0">
                <a:sym typeface="Symbol"/>
              </a:rPr>
              <a:t>otherwise  </a:t>
            </a:r>
            <a:r>
              <a:rPr lang="en-US" i="1" dirty="0" smtClean="0"/>
              <a:t>a</a:t>
            </a:r>
            <a:r>
              <a:rPr lang="en-US" dirty="0" smtClean="0">
                <a:sym typeface="Symbol"/>
              </a:rPr>
              <a:t> @ </a:t>
            </a:r>
            <a:r>
              <a:rPr lang="en-US" i="1" dirty="0" smtClean="0">
                <a:sym typeface="Symbol"/>
              </a:rPr>
              <a:t>b</a:t>
            </a:r>
            <a:r>
              <a:rPr lang="en-US" dirty="0" smtClean="0">
                <a:sym typeface="Symbol"/>
              </a:rPr>
              <a:t> = max{</a:t>
            </a:r>
            <a:r>
              <a:rPr lang="en-US" i="1" dirty="0" smtClean="0">
                <a:sym typeface="Symbol"/>
              </a:rPr>
              <a:t>a</a:t>
            </a:r>
            <a:r>
              <a:rPr lang="en-US" dirty="0" smtClean="0">
                <a:sym typeface="Symbol"/>
              </a:rPr>
              <a:t>, </a:t>
            </a:r>
            <a:r>
              <a:rPr lang="en-US" i="1" dirty="0" smtClean="0">
                <a:sym typeface="Symbol"/>
              </a:rPr>
              <a:t>b</a:t>
            </a:r>
            <a:r>
              <a:rPr lang="en-US" dirty="0" smtClean="0">
                <a:sym typeface="Symbol"/>
              </a:rPr>
              <a:t>} = </a:t>
            </a:r>
            <a:r>
              <a:rPr lang="en-US" i="1" dirty="0" smtClean="0">
                <a:sym typeface="Symbol"/>
              </a:rPr>
              <a:t>b.</a:t>
            </a:r>
            <a:r>
              <a:rPr lang="en-US" dirty="0" smtClean="0">
                <a:sym typeface="Symbol"/>
              </a:rPr>
              <a:t> Show that for all real numbers </a:t>
            </a:r>
            <a:r>
              <a:rPr lang="en-US" i="1" dirty="0" smtClean="0">
                <a:sym typeface="Symbol"/>
              </a:rPr>
              <a:t>a</a:t>
            </a:r>
            <a:r>
              <a:rPr lang="en-US" dirty="0" smtClean="0">
                <a:sym typeface="Symbol"/>
              </a:rPr>
              <a:t>, </a:t>
            </a:r>
            <a:r>
              <a:rPr lang="en-US" i="1" dirty="0" smtClean="0">
                <a:sym typeface="Symbol"/>
              </a:rPr>
              <a:t>b</a:t>
            </a:r>
            <a:r>
              <a:rPr lang="en-US" dirty="0" smtClean="0">
                <a:sym typeface="Symbol"/>
              </a:rPr>
              <a:t>, </a:t>
            </a:r>
            <a:r>
              <a:rPr lang="en-US" i="1" dirty="0" smtClean="0">
                <a:sym typeface="Symbol"/>
              </a:rPr>
              <a:t>c</a:t>
            </a:r>
            <a:r>
              <a:rPr lang="en-US" dirty="0" smtClean="0">
                <a:sym typeface="Symbol"/>
              </a:rPr>
              <a:t>                 (a @b) @ c = a @ (b @ c) (This means the operation @ is associative.)</a:t>
            </a:r>
          </a:p>
          <a:p>
            <a:pPr>
              <a:buNone/>
            </a:pPr>
            <a:endParaRPr lang="en-US" b="1" dirty="0" smtClean="0">
              <a:sym typeface="Symbol"/>
            </a:endParaRPr>
          </a:p>
          <a:p>
            <a:r>
              <a:rPr lang="en-US" b="1" dirty="0" smtClean="0">
                <a:sym typeface="Symbol"/>
              </a:rPr>
              <a:t>Proof</a:t>
            </a:r>
            <a:r>
              <a:rPr lang="en-US" dirty="0" smtClean="0">
                <a:sym typeface="Symbol"/>
              </a:rPr>
              <a:t>: Let </a:t>
            </a:r>
            <a:r>
              <a:rPr lang="en-US" i="1" dirty="0" smtClean="0">
                <a:sym typeface="Symbol"/>
              </a:rPr>
              <a:t>a</a:t>
            </a:r>
            <a:r>
              <a:rPr lang="en-US" dirty="0" smtClean="0">
                <a:sym typeface="Symbol"/>
              </a:rPr>
              <a:t>, </a:t>
            </a:r>
            <a:r>
              <a:rPr lang="en-US" i="1" dirty="0" smtClean="0">
                <a:sym typeface="Symbol"/>
              </a:rPr>
              <a:t>b</a:t>
            </a:r>
            <a:r>
              <a:rPr lang="en-US" dirty="0" smtClean="0">
                <a:sym typeface="Symbol"/>
              </a:rPr>
              <a:t>, and </a:t>
            </a:r>
            <a:r>
              <a:rPr lang="en-US" i="1" dirty="0" smtClean="0">
                <a:sym typeface="Symbol"/>
              </a:rPr>
              <a:t>c</a:t>
            </a:r>
            <a:r>
              <a:rPr lang="en-US" dirty="0" smtClean="0">
                <a:sym typeface="Symbol"/>
              </a:rPr>
              <a:t> be arbitrary real numbers. Then one of the following 6 cases must hold. </a:t>
            </a:r>
          </a:p>
          <a:p>
            <a:pPr marL="1314450" lvl="2" indent="-514350">
              <a:buFont typeface="+mj-lt"/>
              <a:buAutoNum type="arabicPeriod"/>
            </a:pPr>
            <a:r>
              <a:rPr lang="en-US" sz="3400" i="1" dirty="0" smtClean="0">
                <a:sym typeface="Symbol"/>
              </a:rPr>
              <a:t>a</a:t>
            </a:r>
            <a:r>
              <a:rPr lang="en-US" sz="3400" dirty="0" smtClean="0">
                <a:sym typeface="Symbol"/>
              </a:rPr>
              <a:t> </a:t>
            </a:r>
            <a:r>
              <a:rPr lang="en-US" sz="3400" dirty="0" smtClean="0">
                <a:latin typeface="Cambria Math"/>
                <a:ea typeface="Cambria Math"/>
                <a:sym typeface="Symbol"/>
              </a:rPr>
              <a:t>≥ </a:t>
            </a:r>
            <a:r>
              <a:rPr lang="en-US" sz="3400" i="1" dirty="0" smtClean="0">
                <a:latin typeface="Cambria Math"/>
                <a:ea typeface="Cambria Math"/>
                <a:sym typeface="Symbol"/>
              </a:rPr>
              <a:t>b</a:t>
            </a:r>
            <a:r>
              <a:rPr lang="en-US" sz="3400" dirty="0" smtClean="0">
                <a:latin typeface="Cambria Math"/>
                <a:ea typeface="Cambria Math"/>
                <a:sym typeface="Symbol"/>
              </a:rPr>
              <a:t> ≥ </a:t>
            </a:r>
            <a:r>
              <a:rPr lang="en-US" sz="3400" i="1" dirty="0" smtClean="0">
                <a:latin typeface="Cambria Math"/>
                <a:ea typeface="Cambria Math"/>
                <a:sym typeface="Symbol"/>
              </a:rPr>
              <a:t>c</a:t>
            </a:r>
          </a:p>
          <a:p>
            <a:pPr marL="1314450" lvl="2" indent="-514350">
              <a:buFont typeface="+mj-lt"/>
              <a:buAutoNum type="arabicPeriod"/>
            </a:pPr>
            <a:r>
              <a:rPr lang="en-US" sz="3400" i="1" dirty="0" smtClean="0">
                <a:sym typeface="Symbol"/>
              </a:rPr>
              <a:t>a</a:t>
            </a:r>
            <a:r>
              <a:rPr lang="en-US" sz="3400" dirty="0" smtClean="0">
                <a:sym typeface="Symbol"/>
              </a:rPr>
              <a:t> </a:t>
            </a:r>
            <a:r>
              <a:rPr lang="en-US" sz="3400" dirty="0" smtClean="0">
                <a:latin typeface="Cambria Math"/>
                <a:ea typeface="Cambria Math"/>
                <a:sym typeface="Symbol"/>
              </a:rPr>
              <a:t>≥ </a:t>
            </a:r>
            <a:r>
              <a:rPr lang="en-US" sz="3400" i="1" dirty="0" smtClean="0">
                <a:latin typeface="Cambria Math"/>
                <a:ea typeface="Cambria Math"/>
                <a:sym typeface="Symbol"/>
              </a:rPr>
              <a:t>c</a:t>
            </a:r>
            <a:r>
              <a:rPr lang="en-US" sz="3400" dirty="0" smtClean="0">
                <a:latin typeface="Cambria Math"/>
                <a:ea typeface="Cambria Math"/>
                <a:sym typeface="Symbol"/>
              </a:rPr>
              <a:t> ≥ </a:t>
            </a:r>
            <a:r>
              <a:rPr lang="en-US" sz="3400" i="1" dirty="0" smtClean="0">
                <a:latin typeface="Cambria Math"/>
                <a:ea typeface="Cambria Math"/>
                <a:sym typeface="Symbol"/>
              </a:rPr>
              <a:t>b</a:t>
            </a:r>
          </a:p>
          <a:p>
            <a:pPr marL="1314450" lvl="2" indent="-514350">
              <a:buFont typeface="+mj-lt"/>
              <a:buAutoNum type="arabicPeriod"/>
            </a:pPr>
            <a:r>
              <a:rPr lang="en-US" sz="3400" i="1" dirty="0" smtClean="0">
                <a:sym typeface="Symbol"/>
              </a:rPr>
              <a:t>b</a:t>
            </a:r>
            <a:r>
              <a:rPr lang="en-US" sz="3400" dirty="0" smtClean="0">
                <a:sym typeface="Symbol"/>
              </a:rPr>
              <a:t> </a:t>
            </a:r>
            <a:r>
              <a:rPr lang="en-US" sz="3400" dirty="0" smtClean="0">
                <a:latin typeface="Cambria Math"/>
                <a:ea typeface="Cambria Math"/>
                <a:sym typeface="Symbol"/>
              </a:rPr>
              <a:t>≥ </a:t>
            </a:r>
            <a:r>
              <a:rPr lang="en-US" sz="3400" i="1" dirty="0" smtClean="0">
                <a:latin typeface="Cambria Math"/>
                <a:ea typeface="Cambria Math"/>
                <a:sym typeface="Symbol"/>
              </a:rPr>
              <a:t>a</a:t>
            </a:r>
            <a:r>
              <a:rPr lang="en-US" sz="3400" dirty="0" smtClean="0">
                <a:latin typeface="Cambria Math"/>
                <a:ea typeface="Cambria Math"/>
                <a:sym typeface="Symbol"/>
              </a:rPr>
              <a:t> ≥</a:t>
            </a:r>
            <a:r>
              <a:rPr lang="en-US" sz="3400" i="1" dirty="0" smtClean="0">
                <a:latin typeface="Cambria Math"/>
                <a:ea typeface="Cambria Math"/>
                <a:sym typeface="Symbol"/>
              </a:rPr>
              <a:t>c</a:t>
            </a:r>
          </a:p>
          <a:p>
            <a:pPr marL="1314450" lvl="2" indent="-514350">
              <a:buFont typeface="+mj-lt"/>
              <a:buAutoNum type="arabicPeriod"/>
            </a:pPr>
            <a:r>
              <a:rPr lang="en-US" sz="3400" i="1" dirty="0" smtClean="0">
                <a:sym typeface="Symbol"/>
              </a:rPr>
              <a:t>b</a:t>
            </a:r>
            <a:r>
              <a:rPr lang="en-US" sz="3400" dirty="0" smtClean="0">
                <a:sym typeface="Symbol"/>
              </a:rPr>
              <a:t> </a:t>
            </a:r>
            <a:r>
              <a:rPr lang="en-US" sz="3400" dirty="0" smtClean="0">
                <a:latin typeface="Cambria Math"/>
                <a:ea typeface="Cambria Math"/>
                <a:sym typeface="Symbol"/>
              </a:rPr>
              <a:t>≥ </a:t>
            </a:r>
            <a:r>
              <a:rPr lang="en-US" sz="3400" i="1" dirty="0" smtClean="0">
                <a:latin typeface="Cambria Math"/>
                <a:ea typeface="Cambria Math"/>
                <a:sym typeface="Symbol"/>
              </a:rPr>
              <a:t>c</a:t>
            </a:r>
            <a:r>
              <a:rPr lang="en-US" sz="3400" dirty="0" smtClean="0">
                <a:latin typeface="Cambria Math"/>
                <a:ea typeface="Cambria Math"/>
                <a:sym typeface="Symbol"/>
              </a:rPr>
              <a:t> ≥</a:t>
            </a:r>
            <a:r>
              <a:rPr lang="en-US" sz="3400" i="1" dirty="0" smtClean="0">
                <a:latin typeface="Cambria Math"/>
                <a:ea typeface="Cambria Math"/>
                <a:sym typeface="Symbol"/>
              </a:rPr>
              <a:t>a</a:t>
            </a:r>
          </a:p>
          <a:p>
            <a:pPr marL="1314450" lvl="2" indent="-514350">
              <a:buFont typeface="+mj-lt"/>
              <a:buAutoNum type="arabicPeriod"/>
            </a:pPr>
            <a:r>
              <a:rPr lang="en-US" sz="3400" i="1" dirty="0" smtClean="0">
                <a:sym typeface="Symbol"/>
              </a:rPr>
              <a:t>c</a:t>
            </a:r>
            <a:r>
              <a:rPr lang="en-US" sz="3400" dirty="0" smtClean="0">
                <a:sym typeface="Symbol"/>
              </a:rPr>
              <a:t> </a:t>
            </a:r>
            <a:r>
              <a:rPr lang="en-US" sz="3400" dirty="0" smtClean="0">
                <a:latin typeface="Cambria Math"/>
                <a:ea typeface="Cambria Math"/>
                <a:sym typeface="Symbol"/>
              </a:rPr>
              <a:t>≥ </a:t>
            </a:r>
            <a:r>
              <a:rPr lang="en-US" sz="3400" i="1" dirty="0" smtClean="0">
                <a:latin typeface="Cambria Math"/>
                <a:ea typeface="Cambria Math"/>
                <a:sym typeface="Symbol"/>
              </a:rPr>
              <a:t>a</a:t>
            </a:r>
            <a:r>
              <a:rPr lang="en-US" sz="3400" dirty="0" smtClean="0">
                <a:latin typeface="Cambria Math"/>
                <a:ea typeface="Cambria Math"/>
                <a:sym typeface="Symbol"/>
              </a:rPr>
              <a:t> ≥ </a:t>
            </a:r>
            <a:r>
              <a:rPr lang="en-US" sz="3400" i="1" dirty="0" smtClean="0">
                <a:latin typeface="Cambria Math"/>
                <a:ea typeface="Cambria Math"/>
                <a:sym typeface="Symbol"/>
              </a:rPr>
              <a:t>b</a:t>
            </a:r>
          </a:p>
          <a:p>
            <a:pPr marL="1314450" lvl="2" indent="-514350">
              <a:buFont typeface="+mj-lt"/>
              <a:buAutoNum type="arabicPeriod"/>
            </a:pPr>
            <a:r>
              <a:rPr lang="en-US" sz="3400" i="1" dirty="0" smtClean="0">
                <a:sym typeface="Symbol"/>
              </a:rPr>
              <a:t>c</a:t>
            </a:r>
            <a:r>
              <a:rPr lang="en-US" sz="3400" dirty="0" smtClean="0">
                <a:sym typeface="Symbol"/>
              </a:rPr>
              <a:t> </a:t>
            </a:r>
            <a:r>
              <a:rPr lang="en-US" sz="3400" dirty="0" smtClean="0">
                <a:latin typeface="Cambria Math"/>
                <a:ea typeface="Cambria Math"/>
                <a:sym typeface="Symbol"/>
              </a:rPr>
              <a:t>≥ </a:t>
            </a:r>
            <a:r>
              <a:rPr lang="en-US" sz="3400" i="1" dirty="0" smtClean="0">
                <a:latin typeface="Cambria Math"/>
                <a:ea typeface="Cambria Math"/>
                <a:sym typeface="Symbol"/>
              </a:rPr>
              <a:t>b</a:t>
            </a:r>
            <a:r>
              <a:rPr lang="en-US" sz="3400" dirty="0" smtClean="0">
                <a:latin typeface="Cambria Math"/>
                <a:ea typeface="Cambria Math"/>
                <a:sym typeface="Symbol"/>
              </a:rPr>
              <a:t> ≥ </a:t>
            </a:r>
            <a:r>
              <a:rPr lang="en-US" sz="3400" i="1" dirty="0" smtClean="0">
                <a:latin typeface="Cambria Math"/>
                <a:ea typeface="Cambria Math"/>
                <a:sym typeface="Symbol"/>
              </a:rPr>
              <a:t>a</a:t>
            </a:r>
          </a:p>
          <a:p>
            <a:pPr marL="514350" indent="-514350">
              <a:buFont typeface="+mj-lt"/>
              <a:buAutoNum type="arabicPeriod"/>
            </a:pPr>
            <a:endParaRPr lang="en-US" dirty="0" smtClean="0">
              <a:latin typeface="Cambria Math"/>
              <a:ea typeface="Cambria Math"/>
              <a:sym typeface="Symbol"/>
            </a:endParaRPr>
          </a:p>
          <a:p>
            <a:pPr marL="514350" indent="-514350">
              <a:buFont typeface="+mj-lt"/>
              <a:buAutoNum type="arabicPeriod"/>
            </a:pPr>
            <a:endParaRPr lang="en-US" dirty="0"/>
          </a:p>
        </p:txBody>
      </p:sp>
      <p:sp>
        <p:nvSpPr>
          <p:cNvPr id="4" name="TextBox 3"/>
          <p:cNvSpPr txBox="1"/>
          <p:nvPr/>
        </p:nvSpPr>
        <p:spPr>
          <a:xfrm>
            <a:off x="3886200" y="6019800"/>
            <a:ext cx="3276600" cy="369332"/>
          </a:xfrm>
          <a:prstGeom prst="rect">
            <a:avLst/>
          </a:prstGeom>
          <a:noFill/>
        </p:spPr>
        <p:txBody>
          <a:bodyPr wrap="square" rtlCol="0">
            <a:spAutoFit/>
          </a:bodyPr>
          <a:lstStyle/>
          <a:p>
            <a:r>
              <a:rPr lang="en-US" i="1" dirty="0" smtClean="0">
                <a:latin typeface="Arial" pitchFamily="34" charset="0"/>
                <a:cs typeface="Arial" pitchFamily="34" charset="0"/>
              </a:rPr>
              <a:t>Continued on next slide</a:t>
            </a:r>
            <a:r>
              <a:rPr lang="en-US" dirty="0" smtClean="0">
                <a:latin typeface="Arial" pitchFamily="34" charset="0"/>
                <a:cs typeface="Arial" pitchFamily="34" charset="0"/>
              </a:rPr>
              <a:t> </a:t>
            </a:r>
            <a:r>
              <a:rPr lang="en-US" dirty="0" smtClean="0">
                <a:latin typeface="Arial" pitchFamily="34" charset="0"/>
                <a:cs typeface="Arial" pitchFamily="34" charset="0"/>
                <a:sym typeface="Wingdings" pitchFamily="2" charset="2"/>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r>
              <a:rPr lang="en-US" dirty="0" smtClean="0">
                <a:sym typeface="Symbol"/>
              </a:rPr>
              <a:t>Case </a:t>
            </a:r>
            <a:r>
              <a:rPr lang="en-US" dirty="0" smtClean="0">
                <a:latin typeface="Cambria Math" pitchFamily="18" charset="0"/>
                <a:ea typeface="Cambria Math" pitchFamily="18" charset="0"/>
                <a:sym typeface="Symbol"/>
              </a:rPr>
              <a:t>1</a:t>
            </a:r>
            <a:r>
              <a:rPr lang="en-US" dirty="0" smtClean="0">
                <a:sym typeface="Symbol"/>
              </a:rPr>
              <a:t>: a </a:t>
            </a:r>
            <a:r>
              <a:rPr lang="en-US" dirty="0" smtClean="0">
                <a:latin typeface="Cambria Math"/>
                <a:ea typeface="Cambria Math"/>
                <a:sym typeface="Symbol"/>
              </a:rPr>
              <a:t>≥ b ≥ c</a:t>
            </a:r>
            <a:endParaRPr lang="en-US" dirty="0" smtClean="0">
              <a:sym typeface="Symbol"/>
            </a:endParaRPr>
          </a:p>
          <a:p>
            <a:pPr marL="514350" indent="-514350" algn="ctr">
              <a:buNone/>
            </a:pPr>
            <a:r>
              <a:rPr lang="en-US" dirty="0" smtClean="0">
                <a:sym typeface="Symbol"/>
              </a:rPr>
              <a:t>(a @ b) = a, a @ c = a, b @ c = b</a:t>
            </a:r>
          </a:p>
          <a:p>
            <a:pPr marL="514350" indent="-514350">
              <a:buNone/>
            </a:pPr>
            <a:r>
              <a:rPr lang="en-US" dirty="0" smtClean="0">
                <a:sym typeface="Symbol"/>
              </a:rPr>
              <a:t>	Hence (a @ b) @ c = a = a @ (b @ c)</a:t>
            </a:r>
          </a:p>
          <a:p>
            <a:pPr marL="514350" indent="-514350"/>
            <a:endParaRPr lang="en-US" dirty="0" smtClean="0">
              <a:sym typeface="Symbol"/>
            </a:endParaRPr>
          </a:p>
          <a:p>
            <a:pPr marL="514350" indent="-514350"/>
            <a:r>
              <a:rPr lang="en-US" dirty="0" smtClean="0">
                <a:sym typeface="Symbol"/>
              </a:rPr>
              <a:t>Therefore the equality holds for the first case.</a:t>
            </a:r>
          </a:p>
          <a:p>
            <a:pPr marL="514350" indent="-514350">
              <a:buNone/>
            </a:pPr>
            <a:endParaRPr lang="en-US" dirty="0" smtClean="0">
              <a:sym typeface="Symbol"/>
            </a:endParaRPr>
          </a:p>
          <a:p>
            <a:pPr marL="514350" indent="-514350"/>
            <a:r>
              <a:rPr lang="en-US" dirty="0" smtClean="0">
                <a:sym typeface="Symbol"/>
              </a:rPr>
              <a:t>A complete proof requires that the equality be shown to hold for all 6 cases. But the proofs of the remaining cases are similar. Try them.</a:t>
            </a:r>
          </a:p>
          <a:p>
            <a:pPr marL="514350" indent="-514350">
              <a:buNone/>
            </a:pPr>
            <a:endParaRPr lang="en-US" dirty="0" smtClean="0">
              <a:sym typeface="Symbol"/>
            </a:endParaRPr>
          </a:p>
          <a:p>
            <a:pPr marL="514350" indent="-514350">
              <a:buNone/>
            </a:pPr>
            <a:endParaRPr lang="en-US" dirty="0" smtClean="0">
              <a:sym typeface="Symbol"/>
            </a:endParaRPr>
          </a:p>
          <a:p>
            <a:pPr marL="514350" indent="-514350">
              <a:buNone/>
            </a:pPr>
            <a:endParaRPr lang="en-US" dirty="0" smtClean="0"/>
          </a:p>
          <a:p>
            <a:pPr marL="514350" indent="-514350">
              <a:buNone/>
            </a:pPr>
            <a:endParaRPr lang="en-US" dirty="0" smtClean="0">
              <a:sym typeface="Symbol"/>
            </a:endParaRPr>
          </a:p>
          <a:p>
            <a:pPr marL="514350" indent="-514350">
              <a:buFont typeface="+mj-lt"/>
              <a:buAutoNum type="arabicPeriod"/>
            </a:pPr>
            <a:endParaRPr lang="en-US" dirty="0"/>
          </a:p>
        </p:txBody>
      </p:sp>
      <p:sp>
        <p:nvSpPr>
          <p:cNvPr id="4" name="Isosceles Triangle 3"/>
          <p:cNvSpPr/>
          <p:nvPr/>
        </p:nvSpPr>
        <p:spPr>
          <a:xfrm rot="5400000" flipV="1">
            <a:off x="8229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Loss of Generality</a:t>
            </a:r>
            <a:endParaRPr lang="en-US" dirty="0"/>
          </a:p>
        </p:txBody>
      </p:sp>
      <p:sp>
        <p:nvSpPr>
          <p:cNvPr id="3" name="Content Placeholder 2"/>
          <p:cNvSpPr>
            <a:spLocks noGrp="1"/>
          </p:cNvSpPr>
          <p:nvPr>
            <p:ph idx="1"/>
          </p:nvPr>
        </p:nvSpPr>
        <p:spPr/>
        <p:txBody>
          <a:bodyPr>
            <a:normAutofit/>
          </a:bodyPr>
          <a:lstStyle/>
          <a:p>
            <a:r>
              <a:rPr lang="en-US" sz="3400" b="1" dirty="0" smtClean="0"/>
              <a:t>Example</a:t>
            </a:r>
            <a:r>
              <a:rPr lang="en-US" sz="3400" dirty="0" smtClean="0"/>
              <a:t>: Show that if </a:t>
            </a:r>
            <a:r>
              <a:rPr lang="en-US" sz="3400" i="1" dirty="0" smtClean="0"/>
              <a:t>x</a:t>
            </a:r>
            <a:r>
              <a:rPr lang="en-US" sz="3400" dirty="0" smtClean="0"/>
              <a:t> and </a:t>
            </a:r>
            <a:r>
              <a:rPr lang="en-US" sz="3400" i="1" dirty="0" smtClean="0"/>
              <a:t>y</a:t>
            </a:r>
            <a:r>
              <a:rPr lang="en-US" sz="3400" dirty="0" smtClean="0"/>
              <a:t> are integers  and both </a:t>
            </a:r>
            <a:r>
              <a:rPr lang="en-US" sz="3400" i="1" dirty="0" err="1" smtClean="0"/>
              <a:t>x</a:t>
            </a:r>
            <a:r>
              <a:rPr lang="en-US" sz="3400" dirty="0" err="1" smtClean="0">
                <a:latin typeface="Cambria Math"/>
                <a:ea typeface="Cambria Math"/>
              </a:rPr>
              <a:t>∙</a:t>
            </a:r>
            <a:r>
              <a:rPr lang="en-US" sz="3400" i="1" dirty="0" err="1" smtClean="0"/>
              <a:t>y</a:t>
            </a:r>
            <a:r>
              <a:rPr lang="en-US" sz="3400" dirty="0" smtClean="0"/>
              <a:t> </a:t>
            </a:r>
            <a:r>
              <a:rPr lang="en-US" sz="3400" i="1" dirty="0" smtClean="0"/>
              <a:t>and </a:t>
            </a:r>
            <a:r>
              <a:rPr lang="en-US" sz="3400" i="1" dirty="0" err="1" smtClean="0"/>
              <a:t>x</a:t>
            </a:r>
            <a:r>
              <a:rPr lang="en-US" sz="3400" dirty="0" err="1" smtClean="0"/>
              <a:t>+</a:t>
            </a:r>
            <a:r>
              <a:rPr lang="en-US" sz="3400" i="1" dirty="0" err="1" smtClean="0"/>
              <a:t>y</a:t>
            </a:r>
            <a:r>
              <a:rPr lang="en-US" sz="3400" dirty="0" smtClean="0"/>
              <a:t> are even, then both </a:t>
            </a:r>
            <a:r>
              <a:rPr lang="en-US" sz="3400" i="1" dirty="0" smtClean="0"/>
              <a:t>x</a:t>
            </a:r>
            <a:r>
              <a:rPr lang="en-US" sz="3400" dirty="0" smtClean="0"/>
              <a:t> and </a:t>
            </a:r>
            <a:r>
              <a:rPr lang="en-US" sz="3400" i="1" dirty="0" smtClean="0"/>
              <a:t>y</a:t>
            </a:r>
            <a:r>
              <a:rPr lang="en-US" sz="3400" dirty="0" smtClean="0"/>
              <a:t> are even.</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Loss of Generality</a:t>
            </a:r>
            <a:endParaRPr lang="en-US" dirty="0"/>
          </a:p>
        </p:txBody>
      </p:sp>
      <p:sp>
        <p:nvSpPr>
          <p:cNvPr id="3" name="Content Placeholder 2"/>
          <p:cNvSpPr>
            <a:spLocks noGrp="1"/>
          </p:cNvSpPr>
          <p:nvPr>
            <p:ph idx="1"/>
          </p:nvPr>
        </p:nvSpPr>
        <p:spPr/>
        <p:txBody>
          <a:bodyPr>
            <a:normAutofit fontScale="62500" lnSpcReduction="20000"/>
          </a:bodyPr>
          <a:lstStyle/>
          <a:p>
            <a:r>
              <a:rPr lang="en-US" sz="3400" b="1" dirty="0" smtClean="0"/>
              <a:t>Example</a:t>
            </a:r>
            <a:r>
              <a:rPr lang="en-US" sz="3400" dirty="0" smtClean="0"/>
              <a:t>: Show that if </a:t>
            </a:r>
            <a:r>
              <a:rPr lang="en-US" sz="3400" i="1" dirty="0" smtClean="0"/>
              <a:t>x</a:t>
            </a:r>
            <a:r>
              <a:rPr lang="en-US" sz="3400" dirty="0" smtClean="0"/>
              <a:t> and </a:t>
            </a:r>
            <a:r>
              <a:rPr lang="en-US" sz="3400" i="1" dirty="0" smtClean="0"/>
              <a:t>y</a:t>
            </a:r>
            <a:r>
              <a:rPr lang="en-US" sz="3400" dirty="0" smtClean="0"/>
              <a:t> are integers  and both </a:t>
            </a:r>
            <a:r>
              <a:rPr lang="en-US" sz="3400" i="1" dirty="0" err="1" smtClean="0"/>
              <a:t>x</a:t>
            </a:r>
            <a:r>
              <a:rPr lang="en-US" sz="3400" dirty="0" err="1" smtClean="0">
                <a:latin typeface="Cambria Math"/>
                <a:ea typeface="Cambria Math"/>
              </a:rPr>
              <a:t>∙</a:t>
            </a:r>
            <a:r>
              <a:rPr lang="en-US" sz="3400" i="1" dirty="0" err="1" smtClean="0"/>
              <a:t>y</a:t>
            </a:r>
            <a:r>
              <a:rPr lang="en-US" sz="3400" dirty="0" smtClean="0"/>
              <a:t> </a:t>
            </a:r>
            <a:r>
              <a:rPr lang="en-US" sz="3400" i="1" dirty="0" smtClean="0"/>
              <a:t>and </a:t>
            </a:r>
            <a:r>
              <a:rPr lang="en-US" sz="3400" i="1" dirty="0" err="1" smtClean="0"/>
              <a:t>x</a:t>
            </a:r>
            <a:r>
              <a:rPr lang="en-US" sz="3400" dirty="0" err="1" smtClean="0"/>
              <a:t>+</a:t>
            </a:r>
            <a:r>
              <a:rPr lang="en-US" sz="3400" i="1" dirty="0" err="1" smtClean="0"/>
              <a:t>y</a:t>
            </a:r>
            <a:r>
              <a:rPr lang="en-US" sz="3400" dirty="0" smtClean="0"/>
              <a:t> are even, then both </a:t>
            </a:r>
            <a:r>
              <a:rPr lang="en-US" sz="3400" i="1" dirty="0" smtClean="0"/>
              <a:t>x</a:t>
            </a:r>
            <a:r>
              <a:rPr lang="en-US" sz="3400" dirty="0" smtClean="0"/>
              <a:t> and </a:t>
            </a:r>
            <a:r>
              <a:rPr lang="en-US" sz="3400" i="1" dirty="0" smtClean="0"/>
              <a:t>y</a:t>
            </a:r>
            <a:r>
              <a:rPr lang="en-US" sz="3400" dirty="0" smtClean="0"/>
              <a:t> are even.</a:t>
            </a:r>
          </a:p>
          <a:p>
            <a:endParaRPr lang="en-US" sz="3400" b="1" dirty="0" smtClean="0"/>
          </a:p>
          <a:p>
            <a:r>
              <a:rPr lang="en-US" sz="3400" b="1" dirty="0" smtClean="0"/>
              <a:t>Proof</a:t>
            </a:r>
            <a:r>
              <a:rPr lang="en-US" sz="3400" dirty="0" smtClean="0"/>
              <a:t>: Use a proof by contraposition. Suppose  </a:t>
            </a:r>
            <a:r>
              <a:rPr lang="en-US" sz="3400" i="1" dirty="0" smtClean="0"/>
              <a:t>x </a:t>
            </a:r>
            <a:r>
              <a:rPr lang="en-US" sz="3400" dirty="0" smtClean="0"/>
              <a:t>and </a:t>
            </a:r>
            <a:r>
              <a:rPr lang="en-US" sz="3400" i="1" dirty="0" smtClean="0"/>
              <a:t>y</a:t>
            </a:r>
            <a:r>
              <a:rPr lang="en-US" sz="3400" dirty="0" smtClean="0"/>
              <a:t> are not both even. Then, one or both are odd. Without loss of generality, assume that </a:t>
            </a:r>
            <a:r>
              <a:rPr lang="en-US" sz="3400" i="1" dirty="0" smtClean="0">
                <a:ea typeface="Cambria Math" pitchFamily="18" charset="0"/>
              </a:rPr>
              <a:t>x</a:t>
            </a:r>
            <a:r>
              <a:rPr lang="en-US" sz="3400" dirty="0" smtClean="0"/>
              <a:t> is odd. Then  </a:t>
            </a:r>
            <a:r>
              <a:rPr lang="en-US" sz="3400" i="1" dirty="0" smtClean="0">
                <a:ea typeface="Cambria Math" pitchFamily="18" charset="0"/>
              </a:rPr>
              <a:t>x</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latin typeface="Cambria Math" pitchFamily="18" charset="0"/>
                <a:ea typeface="Cambria Math" pitchFamily="18" charset="0"/>
              </a:rPr>
              <a:t> + 1 </a:t>
            </a:r>
            <a:r>
              <a:rPr lang="en-US" sz="3400" dirty="0" smtClean="0"/>
              <a:t>for some integer </a:t>
            </a:r>
            <a:r>
              <a:rPr lang="en-US" sz="3400" i="1" dirty="0" smtClean="0"/>
              <a:t>k</a:t>
            </a:r>
            <a:r>
              <a:rPr lang="en-US" sz="3400" dirty="0" smtClean="0"/>
              <a:t>. </a:t>
            </a:r>
          </a:p>
          <a:p>
            <a:pPr lvl="1">
              <a:buNone/>
            </a:pPr>
            <a:r>
              <a:rPr lang="en-US" sz="3400" dirty="0" smtClean="0"/>
              <a:t>    </a:t>
            </a:r>
            <a:r>
              <a:rPr lang="en-US" sz="3400" i="1" dirty="0" smtClean="0"/>
              <a:t>Case </a:t>
            </a:r>
            <a:r>
              <a:rPr lang="en-US" sz="3400" i="1" dirty="0" smtClean="0">
                <a:latin typeface="Cambria Math" pitchFamily="18" charset="0"/>
                <a:ea typeface="Cambria Math" pitchFamily="18" charset="0"/>
              </a:rPr>
              <a:t>1</a:t>
            </a:r>
            <a:r>
              <a:rPr lang="en-US" sz="3400" dirty="0" smtClean="0"/>
              <a:t>: </a:t>
            </a:r>
            <a:r>
              <a:rPr lang="en-US" sz="3400" i="1" dirty="0" smtClean="0"/>
              <a:t>y</a:t>
            </a:r>
            <a:r>
              <a:rPr lang="en-US" sz="3400" dirty="0" smtClean="0"/>
              <a:t> is even. Then </a:t>
            </a:r>
            <a:r>
              <a:rPr lang="en-US" sz="3400" i="1" dirty="0" smtClean="0">
                <a:latin typeface="Cambria Math" pitchFamily="18" charset="0"/>
                <a:ea typeface="Cambria Math" pitchFamily="18" charset="0"/>
              </a:rPr>
              <a:t>y</a:t>
            </a:r>
            <a:r>
              <a:rPr lang="en-US" sz="3400" dirty="0" smtClean="0">
                <a:latin typeface="Cambria Math" pitchFamily="18" charset="0"/>
                <a:ea typeface="Cambria Math" pitchFamily="18" charset="0"/>
              </a:rPr>
              <a:t> = 2</a:t>
            </a:r>
            <a:r>
              <a:rPr lang="en-US" sz="3400" i="1" dirty="0" smtClean="0">
                <a:latin typeface="Cambria Math" pitchFamily="18" charset="0"/>
                <a:ea typeface="Cambria Math" pitchFamily="18" charset="0"/>
              </a:rPr>
              <a:t>n</a:t>
            </a:r>
            <a:r>
              <a:rPr lang="en-US" sz="3400" dirty="0" smtClean="0">
                <a:latin typeface="Cambria Math" pitchFamily="18" charset="0"/>
                <a:ea typeface="Cambria Math" pitchFamily="18" charset="0"/>
              </a:rPr>
              <a:t> </a:t>
            </a:r>
            <a:r>
              <a:rPr lang="en-US" sz="3400" dirty="0" smtClean="0"/>
              <a:t>for some integer </a:t>
            </a:r>
            <a:r>
              <a:rPr lang="en-US" sz="3400" i="1" dirty="0" smtClean="0"/>
              <a:t>n</a:t>
            </a:r>
            <a:r>
              <a:rPr lang="en-US" sz="3400" dirty="0" smtClean="0"/>
              <a:t>, so                                                  </a:t>
            </a:r>
            <a:r>
              <a:rPr lang="en-US" sz="3400" i="1" dirty="0" smtClean="0">
                <a:ea typeface="Cambria Math" pitchFamily="18" charset="0"/>
              </a:rPr>
              <a:t>x</a:t>
            </a:r>
            <a:r>
              <a:rPr lang="en-US" sz="3400" dirty="0" smtClean="0">
                <a:latin typeface="Cambria Math" pitchFamily="18" charset="0"/>
                <a:ea typeface="Cambria Math" pitchFamily="18" charset="0"/>
              </a:rPr>
              <a:t> +</a:t>
            </a:r>
            <a:r>
              <a:rPr lang="en-US" sz="3400" i="1" dirty="0" smtClean="0">
                <a:latin typeface="Cambria Math" pitchFamily="18" charset="0"/>
                <a:ea typeface="Cambria Math" pitchFamily="18" charset="0"/>
              </a:rPr>
              <a:t> </a:t>
            </a:r>
            <a:r>
              <a:rPr lang="en-US" sz="3400" i="1" dirty="0" smtClean="0">
                <a:ea typeface="Cambria Math" pitchFamily="18" charset="0"/>
              </a:rPr>
              <a:t>y</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ea typeface="Cambria Math" pitchFamily="18" charset="0"/>
              </a:rPr>
              <a:t> </a:t>
            </a:r>
            <a:r>
              <a:rPr lang="en-US" sz="3400" dirty="0" smtClean="0">
                <a:latin typeface="Cambria Math" pitchFamily="18" charset="0"/>
                <a:ea typeface="Cambria Math" pitchFamily="18" charset="0"/>
              </a:rPr>
              <a:t>+ 1) + 2</a:t>
            </a:r>
            <a:r>
              <a:rPr lang="en-US" sz="3400" i="1" dirty="0" smtClean="0">
                <a:ea typeface="Cambria Math" pitchFamily="18" charset="0"/>
              </a:rPr>
              <a:t>n</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latin typeface="Cambria Math" pitchFamily="18" charset="0"/>
                <a:ea typeface="Cambria Math" pitchFamily="18" charset="0"/>
              </a:rPr>
              <a:t> + </a:t>
            </a:r>
            <a:r>
              <a:rPr lang="en-US" sz="3400" i="1" dirty="0" smtClean="0">
                <a:ea typeface="Cambria Math" pitchFamily="18" charset="0"/>
              </a:rPr>
              <a:t>n</a:t>
            </a:r>
            <a:r>
              <a:rPr lang="en-US" sz="3400" dirty="0" smtClean="0">
                <a:latin typeface="Cambria Math" pitchFamily="18" charset="0"/>
                <a:ea typeface="Cambria Math" pitchFamily="18" charset="0"/>
              </a:rPr>
              <a:t>) + 1 </a:t>
            </a:r>
            <a:r>
              <a:rPr lang="en-US" sz="3400" dirty="0" smtClean="0">
                <a:ea typeface="Cambria Math" pitchFamily="18" charset="0"/>
                <a:cs typeface="Arial" pitchFamily="34" charset="0"/>
              </a:rPr>
              <a:t>is odd.</a:t>
            </a:r>
          </a:p>
          <a:p>
            <a:pPr lvl="1">
              <a:buNone/>
            </a:pPr>
            <a:r>
              <a:rPr lang="en-US" sz="3400" dirty="0" smtClean="0">
                <a:ea typeface="Cambria Math" pitchFamily="18" charset="0"/>
                <a:cs typeface="Arial" pitchFamily="34" charset="0"/>
              </a:rPr>
              <a:t>    </a:t>
            </a:r>
            <a:r>
              <a:rPr lang="en-US" sz="3400" i="1" dirty="0" smtClean="0">
                <a:ea typeface="Cambria Math" pitchFamily="18" charset="0"/>
                <a:cs typeface="Arial" pitchFamily="34" charset="0"/>
              </a:rPr>
              <a:t>Case 2</a:t>
            </a:r>
            <a:r>
              <a:rPr lang="en-US" sz="3400" dirty="0" smtClean="0">
                <a:ea typeface="Cambria Math" pitchFamily="18" charset="0"/>
                <a:cs typeface="Arial" pitchFamily="34" charset="0"/>
              </a:rPr>
              <a:t>:</a:t>
            </a:r>
            <a:r>
              <a:rPr lang="en-US" sz="3400" i="1" dirty="0" smtClean="0">
                <a:cs typeface="Arial" pitchFamily="34" charset="0"/>
              </a:rPr>
              <a:t> </a:t>
            </a:r>
            <a:r>
              <a:rPr lang="en-US" sz="3400" i="1" dirty="0" smtClean="0"/>
              <a:t>y</a:t>
            </a:r>
            <a:r>
              <a:rPr lang="en-US" sz="3400" dirty="0" smtClean="0"/>
              <a:t> is odd. Then </a:t>
            </a:r>
            <a:r>
              <a:rPr lang="en-US" sz="3400" i="1" dirty="0" smtClean="0">
                <a:latin typeface="Cambria Math" pitchFamily="18" charset="0"/>
                <a:ea typeface="Cambria Math" pitchFamily="18" charset="0"/>
              </a:rPr>
              <a:t>y</a:t>
            </a:r>
            <a:r>
              <a:rPr lang="en-US" sz="3400" dirty="0" smtClean="0">
                <a:latin typeface="Cambria Math" pitchFamily="18" charset="0"/>
                <a:ea typeface="Cambria Math" pitchFamily="18" charset="0"/>
              </a:rPr>
              <a:t> = 2</a:t>
            </a:r>
            <a:r>
              <a:rPr lang="en-US" sz="3400" i="1" dirty="0" smtClean="0">
                <a:latin typeface="Cambria Math" pitchFamily="18" charset="0"/>
                <a:ea typeface="Cambria Math" pitchFamily="18" charset="0"/>
              </a:rPr>
              <a:t>n </a:t>
            </a:r>
            <a:r>
              <a:rPr lang="en-US" sz="3400" i="1" dirty="0" smtClean="0">
                <a:ea typeface="Cambria Math" pitchFamily="18" charset="0"/>
              </a:rPr>
              <a:t>+</a:t>
            </a:r>
            <a:r>
              <a:rPr lang="en-US" sz="3400" i="1" dirty="0" smtClean="0">
                <a:latin typeface="Cambria Math" pitchFamily="18" charset="0"/>
                <a:ea typeface="Cambria Math" pitchFamily="18" charset="0"/>
              </a:rPr>
              <a:t> </a:t>
            </a:r>
            <a:r>
              <a:rPr lang="en-US" sz="3400" dirty="0" smtClean="0">
                <a:latin typeface="Cambria Math" pitchFamily="18" charset="0"/>
                <a:ea typeface="Cambria Math" pitchFamily="18" charset="0"/>
              </a:rPr>
              <a:t>1 </a:t>
            </a:r>
            <a:r>
              <a:rPr lang="en-US" sz="3400" dirty="0" smtClean="0"/>
              <a:t>for some integer </a:t>
            </a:r>
            <a:r>
              <a:rPr lang="en-US" sz="3400" i="1" dirty="0" smtClean="0"/>
              <a:t>n</a:t>
            </a:r>
            <a:r>
              <a:rPr lang="en-US" sz="3400" dirty="0" smtClean="0"/>
              <a:t>, so                                            </a:t>
            </a:r>
            <a:r>
              <a:rPr lang="en-US" sz="3400" i="1" dirty="0" smtClean="0">
                <a:ea typeface="Cambria Math" pitchFamily="18" charset="0"/>
              </a:rPr>
              <a:t>x</a:t>
            </a:r>
            <a:r>
              <a:rPr lang="en-US" sz="3400" dirty="0" smtClean="0">
                <a:latin typeface="Cambria Math" pitchFamily="18" charset="0"/>
                <a:ea typeface="Cambria Math" pitchFamily="18" charset="0"/>
              </a:rPr>
              <a:t> </a:t>
            </a:r>
            <a:r>
              <a:rPr lang="en-US" sz="3400" dirty="0" smtClean="0">
                <a:latin typeface="Cambria Math"/>
                <a:ea typeface="Cambria Math"/>
              </a:rPr>
              <a:t>∙ </a:t>
            </a:r>
            <a:r>
              <a:rPr lang="en-US" sz="3400" i="1" dirty="0" smtClean="0">
                <a:ea typeface="Cambria Math" pitchFamily="18" charset="0"/>
              </a:rPr>
              <a:t>y</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ea typeface="Cambria Math" pitchFamily="18" charset="0"/>
              </a:rPr>
              <a:t> </a:t>
            </a:r>
            <a:r>
              <a:rPr lang="en-US" sz="3400" dirty="0" smtClean="0">
                <a:latin typeface="Cambria Math" pitchFamily="18" charset="0"/>
                <a:ea typeface="Cambria Math" pitchFamily="18" charset="0"/>
              </a:rPr>
              <a:t>+ 1) (2</a:t>
            </a:r>
            <a:r>
              <a:rPr lang="en-US" sz="3400" i="1" dirty="0" smtClean="0">
                <a:ea typeface="Cambria Math" pitchFamily="18" charset="0"/>
              </a:rPr>
              <a:t>n</a:t>
            </a:r>
            <a:r>
              <a:rPr lang="en-US" sz="3400" dirty="0" smtClean="0">
                <a:latin typeface="Cambria Math" pitchFamily="18" charset="0"/>
                <a:ea typeface="Cambria Math" pitchFamily="18" charset="0"/>
              </a:rPr>
              <a:t> + 1) = 2(2</a:t>
            </a:r>
            <a:r>
              <a:rPr lang="en-US" sz="3400" i="1" dirty="0" smtClean="0">
                <a:ea typeface="Cambria Math" pitchFamily="18" charset="0"/>
              </a:rPr>
              <a:t>m</a:t>
            </a:r>
            <a:r>
              <a:rPr lang="en-US" sz="3400" dirty="0" smtClean="0">
                <a:latin typeface="Cambria Math"/>
                <a:ea typeface="Cambria Math"/>
              </a:rPr>
              <a:t> ∙</a:t>
            </a:r>
            <a:r>
              <a:rPr lang="en-US" sz="3400" i="1" dirty="0" smtClean="0">
                <a:ea typeface="Cambria Math" pitchFamily="18" charset="0"/>
              </a:rPr>
              <a:t> n</a:t>
            </a:r>
            <a:r>
              <a:rPr lang="en-US" sz="3400" dirty="0" smtClean="0">
                <a:latin typeface="Cambria Math" pitchFamily="18" charset="0"/>
                <a:ea typeface="Cambria Math" pitchFamily="18" charset="0"/>
              </a:rPr>
              <a:t> +</a:t>
            </a:r>
            <a:r>
              <a:rPr lang="en-US" sz="3400" i="1" dirty="0" smtClean="0">
                <a:ea typeface="Cambria Math" pitchFamily="18" charset="0"/>
              </a:rPr>
              <a:t>m</a:t>
            </a:r>
            <a:r>
              <a:rPr lang="en-US" sz="3400" dirty="0" smtClean="0">
                <a:latin typeface="Cambria Math" pitchFamily="18" charset="0"/>
                <a:ea typeface="Cambria Math" pitchFamily="18" charset="0"/>
              </a:rPr>
              <a:t> + </a:t>
            </a:r>
            <a:r>
              <a:rPr lang="en-US" sz="3400" i="1" dirty="0" smtClean="0">
                <a:ea typeface="Cambria Math" pitchFamily="18" charset="0"/>
              </a:rPr>
              <a:t>n</a:t>
            </a:r>
            <a:r>
              <a:rPr lang="en-US" sz="3400" dirty="0" smtClean="0">
                <a:latin typeface="Cambria Math" pitchFamily="18" charset="0"/>
                <a:ea typeface="Cambria Math" pitchFamily="18" charset="0"/>
              </a:rPr>
              <a:t>) + 1 is odd.</a:t>
            </a:r>
          </a:p>
          <a:p>
            <a:pPr>
              <a:buNone/>
            </a:pPr>
            <a:endParaRPr lang="en-US" sz="3400" b="1" dirty="0" smtClean="0">
              <a:latin typeface="Cambria Math" pitchFamily="18" charset="0"/>
              <a:ea typeface="Cambria Math" pitchFamily="18" charset="0"/>
            </a:endParaRPr>
          </a:p>
          <a:p>
            <a:r>
              <a:rPr lang="en-US" sz="3400" dirty="0" smtClean="0">
                <a:ea typeface="Cambria Math" pitchFamily="18" charset="0"/>
                <a:cs typeface="Arial" pitchFamily="34" charset="0"/>
              </a:rPr>
              <a:t>We only cover the case where </a:t>
            </a:r>
            <a:r>
              <a:rPr lang="en-US" sz="3400" i="1" dirty="0" smtClean="0">
                <a:ea typeface="Cambria Math" pitchFamily="18" charset="0"/>
                <a:cs typeface="Arial" pitchFamily="34" charset="0"/>
              </a:rPr>
              <a:t>x</a:t>
            </a:r>
            <a:r>
              <a:rPr lang="en-US" sz="3400" dirty="0" smtClean="0">
                <a:ea typeface="Cambria Math" pitchFamily="18" charset="0"/>
                <a:cs typeface="Arial" pitchFamily="34" charset="0"/>
              </a:rPr>
              <a:t> is odd because the case where </a:t>
            </a:r>
            <a:r>
              <a:rPr lang="en-US" sz="3400" i="1" dirty="0" smtClean="0">
                <a:ea typeface="Cambria Math" pitchFamily="18" charset="0"/>
                <a:cs typeface="Arial" pitchFamily="34" charset="0"/>
              </a:rPr>
              <a:t>y</a:t>
            </a:r>
            <a:r>
              <a:rPr lang="en-US" sz="3400" dirty="0" smtClean="0">
                <a:ea typeface="Cambria Math" pitchFamily="18" charset="0"/>
                <a:cs typeface="Arial" pitchFamily="34" charset="0"/>
              </a:rPr>
              <a:t> is odd is  similar. The use phrase </a:t>
            </a:r>
            <a:r>
              <a:rPr lang="en-US" sz="3400" i="1" dirty="0" smtClean="0">
                <a:ea typeface="Cambria Math" pitchFamily="18" charset="0"/>
                <a:cs typeface="Arial" pitchFamily="34" charset="0"/>
              </a:rPr>
              <a:t>without  loss of generality</a:t>
            </a:r>
            <a:r>
              <a:rPr lang="en-US" sz="3400" b="1" dirty="0" smtClean="0">
                <a:ea typeface="Cambria Math" pitchFamily="18" charset="0"/>
                <a:cs typeface="Arial" pitchFamily="34" charset="0"/>
              </a:rPr>
              <a:t> </a:t>
            </a:r>
            <a:r>
              <a:rPr lang="en-US" sz="3400" dirty="0" smtClean="0">
                <a:ea typeface="Cambria Math" pitchFamily="18" charset="0"/>
                <a:cs typeface="Arial" pitchFamily="34" charset="0"/>
              </a:rPr>
              <a:t>(WLOG) indicates this. </a:t>
            </a:r>
          </a:p>
        </p:txBody>
      </p:sp>
      <p:sp>
        <p:nvSpPr>
          <p:cNvPr id="4" name="Isosceles Triangle 3"/>
          <p:cNvSpPr/>
          <p:nvPr/>
        </p:nvSpPr>
        <p:spPr>
          <a:xfrm rot="5400000" flipV="1">
            <a:off x="8305800" y="3962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Existence Proofs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Proof of theorems of the form                  </a:t>
            </a:r>
          </a:p>
          <a:p>
            <a:endParaRPr lang="en-US" b="1" dirty="0" smtClean="0"/>
          </a:p>
          <a:p>
            <a:r>
              <a:rPr lang="en-US" b="1" dirty="0" smtClean="0"/>
              <a:t>Constructive</a:t>
            </a:r>
            <a:r>
              <a:rPr lang="en-US" dirty="0" smtClean="0"/>
              <a:t> existence proof: </a:t>
            </a:r>
          </a:p>
          <a:p>
            <a:pPr lvl="1"/>
            <a:r>
              <a:rPr lang="en-US" dirty="0" smtClean="0"/>
              <a:t>Find an explicit value of </a:t>
            </a:r>
            <a:r>
              <a:rPr lang="en-US" i="1" dirty="0" smtClean="0"/>
              <a:t>c</a:t>
            </a:r>
            <a:r>
              <a:rPr lang="en-US" dirty="0" smtClean="0"/>
              <a:t>, for which  </a:t>
            </a:r>
            <a:r>
              <a:rPr lang="en-US" i="1" dirty="0" smtClean="0"/>
              <a:t>P(c) </a:t>
            </a:r>
            <a:r>
              <a:rPr lang="en-US" dirty="0" smtClean="0"/>
              <a:t>is true.</a:t>
            </a:r>
          </a:p>
          <a:p>
            <a:pPr lvl="1">
              <a:buNone/>
            </a:pPr>
            <a:endParaRPr lang="en-US" dirty="0" smtClean="0"/>
          </a:p>
          <a:p>
            <a:pPr lvl="1"/>
            <a:r>
              <a:rPr lang="en-US" b="1" dirty="0" smtClean="0"/>
              <a:t>Example</a:t>
            </a:r>
            <a:r>
              <a:rPr lang="en-US" dirty="0" smtClean="0"/>
              <a:t>: Show that there is a positive integer that can be  written as the sum of cubes of positive integers in two different ways:</a:t>
            </a:r>
          </a:p>
          <a:p>
            <a:pPr>
              <a:buNone/>
            </a:pPr>
            <a:r>
              <a:rPr lang="en-US" dirty="0" smtClean="0"/>
              <a:t>    </a:t>
            </a:r>
          </a:p>
          <a:p>
            <a:pPr lvl="1"/>
            <a:r>
              <a:rPr lang="en-US" b="1" dirty="0" smtClean="0"/>
              <a:t>Proof</a:t>
            </a:r>
            <a:r>
              <a:rPr lang="en-US" dirty="0" smtClean="0"/>
              <a:t>: </a:t>
            </a:r>
            <a:r>
              <a:rPr lang="en-US" dirty="0" smtClean="0">
                <a:latin typeface="Cambria Math" pitchFamily="18" charset="0"/>
                <a:ea typeface="Cambria Math" pitchFamily="18" charset="0"/>
              </a:rPr>
              <a:t>1729 is such a number since </a:t>
            </a:r>
          </a:p>
          <a:p>
            <a:pPr>
              <a:buNone/>
            </a:pPr>
            <a:r>
              <a:rPr lang="en-US" dirty="0" smtClean="0">
                <a:latin typeface="Cambria Math" pitchFamily="18" charset="0"/>
                <a:ea typeface="Cambria Math" pitchFamily="18" charset="0"/>
              </a:rPr>
              <a:t>                          1729 = 10</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+ 9</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12</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+ 1</a:t>
            </a:r>
            <a:r>
              <a:rPr lang="en-US" baseline="30000" dirty="0" smtClean="0">
                <a:latin typeface="Cambria Math" pitchFamily="18" charset="0"/>
                <a:ea typeface="Cambria Math" pitchFamily="18" charset="0"/>
              </a:rPr>
              <a:t>3</a:t>
            </a:r>
          </a:p>
          <a:p>
            <a:endParaRPr lang="en-US" dirty="0" smtClean="0"/>
          </a:p>
          <a:p>
            <a:pPr>
              <a:buNone/>
            </a:pPr>
            <a:r>
              <a:rPr lang="en-US" b="1" dirty="0" smtClean="0"/>
              <a:t>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4876800" y="1600200"/>
            <a:ext cx="1183005" cy="382905"/>
          </a:xfrm>
          <a:prstGeom prst="rect">
            <a:avLst/>
          </a:prstGeom>
        </p:spPr>
      </p:pic>
      <p:sp>
        <p:nvSpPr>
          <p:cNvPr id="8" name="Isosceles Triangle 7"/>
          <p:cNvSpPr/>
          <p:nvPr/>
        </p:nvSpPr>
        <p:spPr>
          <a:xfrm rot="5400000" flipV="1">
            <a:off x="63246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0112.jpg"/>
          <p:cNvPicPr>
            <a:picLocks noChangeAspect="1"/>
          </p:cNvPicPr>
          <p:nvPr/>
        </p:nvPicPr>
        <p:blipFill>
          <a:blip r:embed="rId4" cstate="print"/>
          <a:stretch>
            <a:fillRect/>
          </a:stretch>
        </p:blipFill>
        <p:spPr>
          <a:xfrm>
            <a:off x="1094232" y="5294376"/>
            <a:ext cx="886968" cy="1030224"/>
          </a:xfrm>
          <a:prstGeom prst="rect">
            <a:avLst/>
          </a:prstGeom>
        </p:spPr>
      </p:pic>
      <p:sp>
        <p:nvSpPr>
          <p:cNvPr id="11" name="TextBox 10"/>
          <p:cNvSpPr txBox="1"/>
          <p:nvPr/>
        </p:nvSpPr>
        <p:spPr>
          <a:xfrm>
            <a:off x="1981200" y="5638800"/>
            <a:ext cx="2895600" cy="646331"/>
          </a:xfrm>
          <a:prstGeom prst="rect">
            <a:avLst/>
          </a:prstGeom>
          <a:noFill/>
        </p:spPr>
        <p:txBody>
          <a:bodyPr wrap="square" rtlCol="0">
            <a:spAutoFit/>
          </a:bodyPr>
          <a:lstStyle/>
          <a:p>
            <a:r>
              <a:rPr lang="en-US" dirty="0" smtClean="0">
                <a:latin typeface="Arial" pitchFamily="34" charset="0"/>
                <a:cs typeface="Arial" pitchFamily="34" charset="0"/>
              </a:rPr>
              <a:t>Godfrey Harold Hardy</a:t>
            </a:r>
          </a:p>
          <a:p>
            <a:r>
              <a:rPr lang="en-US" dirty="0" smtClean="0">
                <a:latin typeface="Arial" pitchFamily="34" charset="0"/>
                <a:cs typeface="Arial" pitchFamily="34" charset="0"/>
              </a:rPr>
              <a:t>  </a:t>
            </a:r>
            <a:r>
              <a:rPr lang="en-US" dirty="0" smtClean="0">
                <a:latin typeface="Arial" pitchFamily="34" charset="0"/>
                <a:ea typeface="Cambria Math" pitchFamily="18" charset="0"/>
                <a:cs typeface="Arial" pitchFamily="34" charset="0"/>
              </a:rPr>
              <a:t>(1877-1947)</a:t>
            </a:r>
            <a:endParaRPr lang="en-US" dirty="0">
              <a:latin typeface="Arial" pitchFamily="34" charset="0"/>
              <a:cs typeface="Arial" pitchFamily="34" charset="0"/>
            </a:endParaRPr>
          </a:p>
        </p:txBody>
      </p:sp>
      <p:pic>
        <p:nvPicPr>
          <p:cNvPr id="12" name="Picture 11" descr="0113.jpg"/>
          <p:cNvPicPr>
            <a:picLocks noChangeAspect="1"/>
          </p:cNvPicPr>
          <p:nvPr/>
        </p:nvPicPr>
        <p:blipFill>
          <a:blip r:embed="rId5" cstate="print"/>
          <a:stretch>
            <a:fillRect/>
          </a:stretch>
        </p:blipFill>
        <p:spPr>
          <a:xfrm>
            <a:off x="7543800" y="5257800"/>
            <a:ext cx="887730" cy="1025652"/>
          </a:xfrm>
          <a:prstGeom prst="rect">
            <a:avLst/>
          </a:prstGeom>
        </p:spPr>
      </p:pic>
      <p:sp>
        <p:nvSpPr>
          <p:cNvPr id="14" name="TextBox 13"/>
          <p:cNvSpPr txBox="1"/>
          <p:nvPr/>
        </p:nvSpPr>
        <p:spPr>
          <a:xfrm>
            <a:off x="4876800" y="5638800"/>
            <a:ext cx="2895600" cy="646331"/>
          </a:xfrm>
          <a:prstGeom prst="rect">
            <a:avLst/>
          </a:prstGeom>
          <a:noFill/>
        </p:spPr>
        <p:txBody>
          <a:bodyPr wrap="square" rtlCol="0">
            <a:spAutoFit/>
          </a:bodyPr>
          <a:lstStyle/>
          <a:p>
            <a:r>
              <a:rPr lang="en-US" dirty="0" err="1" smtClean="0">
                <a:latin typeface="Arial" pitchFamily="34" charset="0"/>
                <a:cs typeface="Arial" pitchFamily="34" charset="0"/>
              </a:rPr>
              <a:t>Srinivasa</a:t>
            </a:r>
            <a:r>
              <a:rPr lang="en-US" dirty="0" smtClean="0">
                <a:latin typeface="Arial" pitchFamily="34" charset="0"/>
                <a:cs typeface="Arial" pitchFamily="34" charset="0"/>
              </a:rPr>
              <a:t> </a:t>
            </a:r>
            <a:r>
              <a:rPr lang="en-US" dirty="0" err="1" smtClean="0">
                <a:latin typeface="Arial" pitchFamily="34" charset="0"/>
                <a:cs typeface="Arial" pitchFamily="34" charset="0"/>
              </a:rPr>
              <a:t>Ramanujan</a:t>
            </a:r>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dirty="0" smtClean="0">
                <a:latin typeface="Arial" pitchFamily="34" charset="0"/>
                <a:ea typeface="Cambria Math" pitchFamily="18" charset="0"/>
                <a:cs typeface="Arial" pitchFamily="34" charset="0"/>
              </a:rPr>
              <a:t>(1887-1920)</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Nonconstructive</a:t>
            </a:r>
            <a:r>
              <a:rPr lang="en-US" dirty="0" smtClean="0"/>
              <a:t> Existence Proofs</a:t>
            </a:r>
            <a:endParaRPr lang="en-US" dirty="0"/>
          </a:p>
        </p:txBody>
      </p:sp>
      <p:sp>
        <p:nvSpPr>
          <p:cNvPr id="3" name="Content Placeholder 2"/>
          <p:cNvSpPr>
            <a:spLocks noGrp="1"/>
          </p:cNvSpPr>
          <p:nvPr>
            <p:ph idx="1"/>
          </p:nvPr>
        </p:nvSpPr>
        <p:spPr>
          <a:ln>
            <a:solidFill>
              <a:schemeClr val="bg1"/>
            </a:solidFill>
          </a:ln>
        </p:spPr>
        <p:txBody>
          <a:bodyPr>
            <a:normAutofit/>
          </a:bodyPr>
          <a:lstStyle/>
          <a:p>
            <a:r>
              <a:rPr lang="en-US" b="1" dirty="0" smtClean="0"/>
              <a:t> Example</a:t>
            </a:r>
            <a:r>
              <a:rPr lang="en-US" dirty="0" smtClean="0"/>
              <a:t>: Show that there exist irrational numbers </a:t>
            </a:r>
            <a:r>
              <a:rPr lang="en-US" i="1" dirty="0" smtClean="0"/>
              <a:t>x</a:t>
            </a:r>
            <a:r>
              <a:rPr lang="en-US" dirty="0" smtClean="0"/>
              <a:t> and </a:t>
            </a:r>
            <a:r>
              <a:rPr lang="en-US" i="1" dirty="0" smtClean="0"/>
              <a:t>y</a:t>
            </a:r>
            <a:r>
              <a:rPr lang="en-US" dirty="0" smtClean="0"/>
              <a:t> such that </a:t>
            </a:r>
            <a:r>
              <a:rPr lang="en-US" i="1" dirty="0" err="1" smtClean="0"/>
              <a:t>x</a:t>
            </a:r>
            <a:r>
              <a:rPr lang="en-US" i="1" baseline="30000" dirty="0" err="1" smtClean="0"/>
              <a:t>y</a:t>
            </a:r>
            <a:r>
              <a:rPr lang="en-US" dirty="0" smtClean="0"/>
              <a:t> is rational.</a:t>
            </a:r>
          </a:p>
          <a:p>
            <a:pPr>
              <a:buNone/>
            </a:pPr>
            <a:r>
              <a:rPr lang="en-US" b="1" dirty="0" smtClean="0"/>
              <a:t>   </a:t>
            </a:r>
            <a:endParaRPr lang="en-US" dirty="0" smtClean="0">
              <a:latin typeface="Cambria Math"/>
              <a:ea typeface="Cambria Math"/>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Nonconstructive</a:t>
            </a:r>
            <a:r>
              <a:rPr lang="en-US" dirty="0" smtClean="0"/>
              <a:t> Existence Proofs</a:t>
            </a:r>
            <a:endParaRPr lang="en-US" dirty="0"/>
          </a:p>
        </p:txBody>
      </p:sp>
      <p:sp>
        <p:nvSpPr>
          <p:cNvPr id="3" name="Content Placeholder 2"/>
          <p:cNvSpPr>
            <a:spLocks noGrp="1"/>
          </p:cNvSpPr>
          <p:nvPr>
            <p:ph idx="1"/>
          </p:nvPr>
        </p:nvSpPr>
        <p:spPr>
          <a:ln>
            <a:solidFill>
              <a:schemeClr val="bg1"/>
            </a:solidFill>
          </a:ln>
        </p:spPr>
        <p:txBody>
          <a:bodyPr>
            <a:normAutofit lnSpcReduction="10000"/>
          </a:bodyPr>
          <a:lstStyle/>
          <a:p>
            <a:r>
              <a:rPr lang="en-US" b="1" dirty="0" smtClean="0"/>
              <a:t>Example</a:t>
            </a:r>
            <a:r>
              <a:rPr lang="en-US" dirty="0" smtClean="0"/>
              <a:t>: Show that there exist irrational numbers </a:t>
            </a:r>
            <a:r>
              <a:rPr lang="en-US" i="1" dirty="0" smtClean="0"/>
              <a:t>x</a:t>
            </a:r>
            <a:r>
              <a:rPr lang="en-US" dirty="0" smtClean="0"/>
              <a:t> and </a:t>
            </a:r>
            <a:r>
              <a:rPr lang="en-US" i="1" dirty="0" smtClean="0"/>
              <a:t>y</a:t>
            </a:r>
            <a:r>
              <a:rPr lang="en-US" dirty="0" smtClean="0"/>
              <a:t> such that </a:t>
            </a:r>
            <a:r>
              <a:rPr lang="en-US" i="1" dirty="0" err="1" smtClean="0"/>
              <a:t>x</a:t>
            </a:r>
            <a:r>
              <a:rPr lang="en-US" i="1" baseline="30000" dirty="0" err="1" smtClean="0"/>
              <a:t>y</a:t>
            </a:r>
            <a:r>
              <a:rPr lang="en-US" dirty="0" smtClean="0"/>
              <a:t> is rational.</a:t>
            </a:r>
          </a:p>
          <a:p>
            <a:r>
              <a:rPr lang="en-US" b="1" dirty="0" smtClean="0"/>
              <a:t>Proof:</a:t>
            </a:r>
            <a:r>
              <a:rPr lang="en-US" dirty="0" smtClean="0"/>
              <a:t> We know that </a:t>
            </a:r>
            <a:r>
              <a:rPr lang="en-US" dirty="0" smtClean="0">
                <a:latin typeface="Cambria Math" pitchFamily="18" charset="0"/>
                <a:ea typeface="Cambria Math" pitchFamily="18" charset="0"/>
              </a:rPr>
              <a:t>√</a:t>
            </a:r>
            <a:r>
              <a:rPr lang="en-US" dirty="0" smtClean="0">
                <a:latin typeface="Cambria Math" pitchFamily="18" charset="0"/>
                <a:ea typeface="Cambria Math" pitchFamily="18" charset="0"/>
                <a:cs typeface="Arial" pitchFamily="34" charset="0"/>
              </a:rPr>
              <a:t>2</a:t>
            </a:r>
            <a:r>
              <a:rPr lang="en-US" dirty="0" smtClean="0">
                <a:ea typeface="Cambria Math"/>
                <a:cs typeface="Arial" pitchFamily="34" charset="0"/>
              </a:rPr>
              <a:t> is irrational. Consider the number </a:t>
            </a:r>
            <a:r>
              <a:rPr lang="en-US" dirty="0" smtClean="0">
                <a:latin typeface="Cambria Math" pitchFamily="18" charset="0"/>
                <a:ea typeface="Cambria Math" pitchFamily="18" charset="0"/>
                <a:cs typeface="Arial" pitchFamily="34" charset="0"/>
              </a:rPr>
              <a:t>√2 </a:t>
            </a:r>
            <a:r>
              <a:rPr lang="en-US" baseline="30000" dirty="0" smtClean="0">
                <a:latin typeface="Cambria Math" pitchFamily="18" charset="0"/>
                <a:ea typeface="Cambria Math" pitchFamily="18" charset="0"/>
                <a:cs typeface="Arial" pitchFamily="34" charset="0"/>
              </a:rPr>
              <a:t>√2 </a:t>
            </a:r>
            <a:r>
              <a:rPr lang="en-US" dirty="0" smtClean="0">
                <a:ea typeface="Cambria Math"/>
                <a:cs typeface="Arial" pitchFamily="34" charset="0"/>
              </a:rPr>
              <a:t>.</a:t>
            </a:r>
          </a:p>
          <a:p>
            <a:pPr lvl="1"/>
            <a:r>
              <a:rPr lang="en-US" dirty="0" smtClean="0">
                <a:ea typeface="Cambria Math"/>
                <a:cs typeface="Arial" pitchFamily="34" charset="0"/>
              </a:rPr>
              <a:t>If it is </a:t>
            </a:r>
            <a:r>
              <a:rPr lang="en-US" i="1" dirty="0" smtClean="0">
                <a:ea typeface="Cambria Math"/>
                <a:cs typeface="Arial" pitchFamily="34" charset="0"/>
              </a:rPr>
              <a:t>rational</a:t>
            </a:r>
            <a:r>
              <a:rPr lang="en-US" dirty="0" smtClean="0">
                <a:ea typeface="Cambria Math"/>
                <a:cs typeface="Arial" pitchFamily="34" charset="0"/>
              </a:rPr>
              <a:t>, we have two irrational numbers x and y with </a:t>
            </a:r>
            <a:r>
              <a:rPr lang="en-US" i="1" dirty="0" err="1" smtClean="0">
                <a:cs typeface="Arial" pitchFamily="34" charset="0"/>
              </a:rPr>
              <a:t>x</a:t>
            </a:r>
            <a:r>
              <a:rPr lang="en-US" i="1" baseline="30000" dirty="0" err="1" smtClean="0">
                <a:cs typeface="Arial" pitchFamily="34" charset="0"/>
              </a:rPr>
              <a:t>y</a:t>
            </a:r>
            <a:r>
              <a:rPr lang="en-US" i="1" baseline="30000" dirty="0" smtClean="0">
                <a:cs typeface="Arial" pitchFamily="34" charset="0"/>
              </a:rPr>
              <a:t> </a:t>
            </a:r>
            <a:r>
              <a:rPr lang="en-US" i="1" dirty="0" smtClean="0">
                <a:cs typeface="Arial" pitchFamily="34" charset="0"/>
              </a:rPr>
              <a:t> </a:t>
            </a:r>
            <a:r>
              <a:rPr lang="en-US" dirty="0" smtClean="0">
                <a:cs typeface="Arial" pitchFamily="34" charset="0"/>
              </a:rPr>
              <a:t>rational, namely </a:t>
            </a:r>
            <a:r>
              <a:rPr lang="en-US" i="1" dirty="0" smtClean="0">
                <a:cs typeface="Arial" pitchFamily="34" charset="0"/>
              </a:rPr>
              <a:t>x</a:t>
            </a:r>
            <a:r>
              <a:rPr lang="en-US" dirty="0" smtClean="0">
                <a:cs typeface="Arial" pitchFamily="34" charset="0"/>
              </a:rPr>
              <a:t> = </a:t>
            </a:r>
            <a:r>
              <a:rPr lang="en-US" dirty="0" smtClean="0">
                <a:ea typeface="Cambria Math"/>
                <a:cs typeface="Arial" pitchFamily="34" charset="0"/>
              </a:rPr>
              <a:t>√2  and </a:t>
            </a:r>
            <a:r>
              <a:rPr lang="en-US" i="1" dirty="0" smtClean="0">
                <a:ea typeface="Cambria Math"/>
                <a:cs typeface="Arial" pitchFamily="34" charset="0"/>
              </a:rPr>
              <a:t>y</a:t>
            </a:r>
            <a:r>
              <a:rPr lang="en-US" dirty="0" smtClean="0">
                <a:ea typeface="Cambria Math"/>
                <a:cs typeface="Arial" pitchFamily="34" charset="0"/>
              </a:rPr>
              <a:t> = √2.</a:t>
            </a:r>
            <a:r>
              <a:rPr lang="en-US" dirty="0" smtClean="0">
                <a:cs typeface="Arial" pitchFamily="34" charset="0"/>
              </a:rPr>
              <a:t> </a:t>
            </a:r>
          </a:p>
          <a:p>
            <a:pPr lvl="1"/>
            <a:r>
              <a:rPr lang="en-US" dirty="0" smtClean="0">
                <a:cs typeface="Arial" pitchFamily="34" charset="0"/>
              </a:rPr>
              <a:t>But, if </a:t>
            </a:r>
            <a:r>
              <a:rPr lang="en-US" dirty="0" smtClean="0">
                <a:ea typeface="Cambria Math"/>
                <a:cs typeface="Arial" pitchFamily="34" charset="0"/>
              </a:rPr>
              <a:t>√2 </a:t>
            </a:r>
            <a:r>
              <a:rPr lang="en-US" baseline="30000" dirty="0" smtClean="0">
                <a:ea typeface="Cambria Math"/>
                <a:cs typeface="Arial" pitchFamily="34" charset="0"/>
              </a:rPr>
              <a:t>√2  </a:t>
            </a:r>
            <a:r>
              <a:rPr lang="en-US" dirty="0" smtClean="0">
                <a:ea typeface="Cambria Math"/>
                <a:cs typeface="Arial" pitchFamily="34" charset="0"/>
              </a:rPr>
              <a:t> is </a:t>
            </a:r>
            <a:r>
              <a:rPr lang="en-US" i="1" dirty="0" smtClean="0">
                <a:ea typeface="Cambria Math"/>
                <a:cs typeface="Arial" pitchFamily="34" charset="0"/>
              </a:rPr>
              <a:t>irrational</a:t>
            </a:r>
            <a:r>
              <a:rPr lang="en-US" dirty="0" smtClean="0">
                <a:ea typeface="Cambria Math"/>
                <a:cs typeface="Arial" pitchFamily="34" charset="0"/>
              </a:rPr>
              <a:t>,   then we can let  </a:t>
            </a:r>
            <a:r>
              <a:rPr lang="en-US" i="1" dirty="0" smtClean="0">
                <a:ea typeface="Cambria Math"/>
                <a:cs typeface="Arial" pitchFamily="34" charset="0"/>
              </a:rPr>
              <a:t>x</a:t>
            </a:r>
            <a:r>
              <a:rPr lang="en-US" dirty="0" smtClean="0">
                <a:ea typeface="Cambria Math"/>
                <a:cs typeface="Arial" pitchFamily="34" charset="0"/>
              </a:rPr>
              <a:t> = √2 </a:t>
            </a:r>
            <a:r>
              <a:rPr lang="en-US" baseline="30000" dirty="0" smtClean="0">
                <a:ea typeface="Cambria Math"/>
                <a:cs typeface="Arial" pitchFamily="34" charset="0"/>
              </a:rPr>
              <a:t>√2 </a:t>
            </a:r>
            <a:r>
              <a:rPr lang="en-US" dirty="0" smtClean="0">
                <a:ea typeface="Cambria Math"/>
                <a:cs typeface="Arial" pitchFamily="34" charset="0"/>
              </a:rPr>
              <a:t> and </a:t>
            </a:r>
            <a:r>
              <a:rPr lang="en-US" i="1" dirty="0" smtClean="0">
                <a:ea typeface="Cambria Math"/>
                <a:cs typeface="Arial" pitchFamily="34" charset="0"/>
              </a:rPr>
              <a:t>y</a:t>
            </a:r>
            <a:r>
              <a:rPr lang="en-US" dirty="0" smtClean="0">
                <a:ea typeface="Cambria Math"/>
                <a:cs typeface="Arial" pitchFamily="34" charset="0"/>
              </a:rPr>
              <a:t> = √2 so that   </a:t>
            </a:r>
            <a:r>
              <a:rPr lang="en-US" i="1" dirty="0" err="1" smtClean="0">
                <a:cs typeface="Arial" pitchFamily="34" charset="0"/>
              </a:rPr>
              <a:t>x</a:t>
            </a:r>
            <a:r>
              <a:rPr lang="en-US" i="1" baseline="30000" dirty="0" err="1" smtClean="0">
                <a:cs typeface="Arial" pitchFamily="34" charset="0"/>
              </a:rPr>
              <a:t>y</a:t>
            </a:r>
            <a:r>
              <a:rPr lang="en-US" i="1" baseline="30000" dirty="0" smtClean="0">
                <a:cs typeface="Arial" pitchFamily="34" charset="0"/>
              </a:rPr>
              <a:t> </a:t>
            </a:r>
            <a:r>
              <a:rPr lang="en-US" baseline="30000" dirty="0" smtClean="0">
                <a:cs typeface="Arial" pitchFamily="34" charset="0"/>
              </a:rPr>
              <a:t> </a:t>
            </a:r>
            <a:r>
              <a:rPr lang="en-US" dirty="0" smtClean="0">
                <a:cs typeface="Arial" pitchFamily="34" charset="0"/>
              </a:rPr>
              <a:t> =</a:t>
            </a:r>
            <a:r>
              <a:rPr lang="en-US" dirty="0" smtClean="0">
                <a:ea typeface="Cambria Math"/>
                <a:cs typeface="Arial" pitchFamily="34" charset="0"/>
              </a:rPr>
              <a:t> (√2 </a:t>
            </a:r>
            <a:r>
              <a:rPr lang="en-US" baseline="30000" dirty="0" smtClean="0">
                <a:ea typeface="Cambria Math"/>
                <a:cs typeface="Arial" pitchFamily="34" charset="0"/>
              </a:rPr>
              <a:t>√2  </a:t>
            </a:r>
            <a:r>
              <a:rPr lang="en-US" dirty="0" smtClean="0">
                <a:ea typeface="Cambria Math"/>
                <a:cs typeface="Arial" pitchFamily="34" charset="0"/>
              </a:rPr>
              <a:t>)</a:t>
            </a:r>
            <a:r>
              <a:rPr lang="en-US" baseline="30000" dirty="0" smtClean="0">
                <a:ea typeface="Cambria Math"/>
                <a:cs typeface="Arial" pitchFamily="34" charset="0"/>
              </a:rPr>
              <a:t>√2 </a:t>
            </a:r>
            <a:r>
              <a:rPr lang="en-US" dirty="0" smtClean="0">
                <a:ea typeface="Cambria Math"/>
                <a:cs typeface="Arial" pitchFamily="34" charset="0"/>
              </a:rPr>
              <a:t> = </a:t>
            </a:r>
          </a:p>
          <a:p>
            <a:pPr lvl="1">
              <a:buNone/>
            </a:pPr>
            <a:r>
              <a:rPr lang="en-US" dirty="0" smtClean="0">
                <a:ea typeface="Cambria Math"/>
                <a:cs typeface="Arial" pitchFamily="34" charset="0"/>
              </a:rPr>
              <a:t>	√2 </a:t>
            </a:r>
            <a:r>
              <a:rPr lang="en-US" baseline="30000" dirty="0" smtClean="0">
                <a:ea typeface="Cambria Math"/>
                <a:cs typeface="Arial" pitchFamily="34" charset="0"/>
              </a:rPr>
              <a:t>(√2 √2) </a:t>
            </a:r>
            <a:r>
              <a:rPr lang="en-US" dirty="0" smtClean="0">
                <a:ea typeface="Cambria Math"/>
                <a:cs typeface="Arial" pitchFamily="34" charset="0"/>
              </a:rPr>
              <a:t> = √2 </a:t>
            </a:r>
            <a:r>
              <a:rPr lang="en-US" baseline="30000" dirty="0" smtClean="0">
                <a:ea typeface="Cambria Math"/>
                <a:cs typeface="Arial" pitchFamily="34" charset="0"/>
              </a:rPr>
              <a:t>2 </a:t>
            </a:r>
            <a:r>
              <a:rPr lang="en-US" dirty="0" smtClean="0">
                <a:ea typeface="Cambria Math"/>
                <a:cs typeface="Arial" pitchFamily="34" charset="0"/>
              </a:rPr>
              <a:t> = 2.</a:t>
            </a:r>
          </a:p>
          <a:p>
            <a:endParaRPr lang="en-US" dirty="0" smtClean="0"/>
          </a:p>
          <a:p>
            <a:endParaRPr lang="en-US" dirty="0"/>
          </a:p>
        </p:txBody>
      </p:sp>
      <p:sp>
        <p:nvSpPr>
          <p:cNvPr id="4" name="Isosceles Triangle 3"/>
          <p:cNvSpPr/>
          <p:nvPr/>
        </p:nvSpPr>
        <p:spPr>
          <a:xfrm rot="5400000" flipV="1">
            <a:off x="79248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Counterexamples</a:t>
            </a:r>
            <a:endParaRPr lang="en-US" dirty="0"/>
          </a:p>
        </p:txBody>
      </p:sp>
      <p:sp>
        <p:nvSpPr>
          <p:cNvPr id="3" name="Content Placeholder 2"/>
          <p:cNvSpPr>
            <a:spLocks noGrp="1"/>
          </p:cNvSpPr>
          <p:nvPr>
            <p:ph idx="1"/>
          </p:nvPr>
        </p:nvSpPr>
        <p:spPr>
          <a:xfrm>
            <a:off x="457200" y="1143000"/>
            <a:ext cx="8229600" cy="4983167"/>
          </a:xfrm>
        </p:spPr>
        <p:txBody>
          <a:bodyPr>
            <a:normAutofit/>
          </a:bodyPr>
          <a:lstStyle/>
          <a:p>
            <a:r>
              <a:rPr lang="en-US" dirty="0" smtClean="0"/>
              <a:t>Recall                                     .  </a:t>
            </a:r>
          </a:p>
          <a:p>
            <a:r>
              <a:rPr lang="en-US" dirty="0" smtClean="0"/>
              <a:t>To establish that               is true (or                is false) find a </a:t>
            </a:r>
            <a:r>
              <a:rPr lang="en-US" i="1" dirty="0" smtClean="0"/>
              <a:t>c</a:t>
            </a:r>
            <a:r>
              <a:rPr lang="en-US" dirty="0" smtClean="0"/>
              <a:t> such that </a:t>
            </a:r>
            <a:r>
              <a:rPr lang="en-US" dirty="0" smtClean="0">
                <a:sym typeface="Symbol"/>
              </a:rPr>
              <a:t></a:t>
            </a:r>
            <a:r>
              <a:rPr lang="en-US" i="1" dirty="0" smtClean="0">
                <a:sym typeface="Symbol"/>
              </a:rPr>
              <a:t>P</a:t>
            </a:r>
            <a:r>
              <a:rPr lang="en-US" dirty="0" smtClean="0">
                <a:sym typeface="Symbol"/>
              </a:rPr>
              <a:t>(</a:t>
            </a:r>
            <a:r>
              <a:rPr lang="en-US" i="1" dirty="0" smtClean="0">
                <a:sym typeface="Symbol"/>
              </a:rPr>
              <a:t>c</a:t>
            </a:r>
            <a:r>
              <a:rPr lang="en-US" dirty="0" smtClean="0">
                <a:sym typeface="Symbol"/>
              </a:rPr>
              <a:t>) is true or </a:t>
            </a:r>
            <a:r>
              <a:rPr lang="en-US" i="1" dirty="0" smtClean="0">
                <a:sym typeface="Symbol"/>
              </a:rPr>
              <a:t>P</a:t>
            </a:r>
            <a:r>
              <a:rPr lang="en-US" dirty="0" smtClean="0">
                <a:sym typeface="Symbol"/>
              </a:rPr>
              <a:t>(</a:t>
            </a:r>
            <a:r>
              <a:rPr lang="en-US" i="1" dirty="0" smtClean="0">
                <a:sym typeface="Symbol"/>
              </a:rPr>
              <a:t>c</a:t>
            </a:r>
            <a:r>
              <a:rPr lang="en-US" dirty="0" smtClean="0">
                <a:sym typeface="Symbol"/>
              </a:rPr>
              <a:t>) is false. </a:t>
            </a:r>
          </a:p>
          <a:p>
            <a:pPr algn="just"/>
            <a:r>
              <a:rPr lang="en-US" dirty="0" smtClean="0"/>
              <a:t>In this case </a:t>
            </a:r>
            <a:r>
              <a:rPr lang="en-US" i="1" dirty="0" smtClean="0"/>
              <a:t>c</a:t>
            </a:r>
            <a:r>
              <a:rPr lang="en-US" dirty="0" smtClean="0"/>
              <a:t> is called a </a:t>
            </a:r>
            <a:r>
              <a:rPr lang="en-US" i="1" dirty="0" smtClean="0"/>
              <a:t>counterexample</a:t>
            </a:r>
            <a:r>
              <a:rPr lang="en-US" dirty="0" smtClean="0"/>
              <a:t> to the assertion  </a:t>
            </a:r>
          </a:p>
          <a:p>
            <a:pPr algn="just"/>
            <a:r>
              <a:rPr lang="en-US" b="1" dirty="0" smtClean="0"/>
              <a:t>Example</a:t>
            </a:r>
            <a:r>
              <a:rPr lang="en-US" dirty="0" smtClean="0"/>
              <a:t>: “Every positive integer is the sum of the squares of 3 integers.” The integer 7 is a counterexample.  So the claim is false.</a:t>
            </a:r>
            <a:endParaRPr lang="en-US" dirty="0"/>
          </a:p>
        </p:txBody>
      </p:sp>
      <p:pic>
        <p:nvPicPr>
          <p:cNvPr id="12" name="Picture 11" descr="addin_tmp.png"/>
          <p:cNvPicPr>
            <a:picLocks noChangeAspect="1"/>
          </p:cNvPicPr>
          <p:nvPr>
            <p:custDataLst>
              <p:tags r:id="rId1"/>
            </p:custDataLst>
          </p:nvPr>
        </p:nvPicPr>
        <p:blipFill>
          <a:blip r:embed="rId6" cstate="print"/>
          <a:stretch>
            <a:fillRect/>
          </a:stretch>
        </p:blipFill>
        <p:spPr>
          <a:xfrm>
            <a:off x="2209800" y="1281112"/>
            <a:ext cx="2859881" cy="319088"/>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810000" y="1905000"/>
            <a:ext cx="1195388" cy="319088"/>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7086600" y="1905000"/>
            <a:ext cx="1002506" cy="319088"/>
          </a:xfrm>
          <a:prstGeom prst="rect">
            <a:avLst/>
          </a:prstGeom>
        </p:spPr>
      </p:pic>
      <p:pic>
        <p:nvPicPr>
          <p:cNvPr id="11" name="Picture 10" descr="addin_tmp.png"/>
          <p:cNvPicPr>
            <a:picLocks noChangeAspect="1"/>
          </p:cNvPicPr>
          <p:nvPr>
            <p:custDataLst>
              <p:tags r:id="rId4"/>
            </p:custDataLst>
          </p:nvPr>
        </p:nvPicPr>
        <p:blipFill>
          <a:blip r:embed="rId8" cstate="print"/>
          <a:stretch>
            <a:fillRect/>
          </a:stretch>
        </p:blipFill>
        <p:spPr>
          <a:xfrm>
            <a:off x="2743200" y="3886200"/>
            <a:ext cx="1002506" cy="31908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1:</a:t>
            </a:r>
            <a:br>
              <a:rPr lang="en-US" dirty="0" smtClean="0"/>
            </a:br>
            <a:r>
              <a:rPr lang="en-US" dirty="0" smtClean="0"/>
              <a:t>Mathematical Proofs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Proofs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Some theorems asset the existence of a unique element with a particular property, </a:t>
            </a:r>
            <a:r>
              <a:rPr lang="en-US" dirty="0" smtClean="0">
                <a:sym typeface="Symbol"/>
              </a:rPr>
              <a:t>!</a:t>
            </a:r>
            <a:r>
              <a:rPr lang="en-US" i="1" dirty="0" smtClean="0">
                <a:sym typeface="Symbol"/>
              </a:rPr>
              <a:t>x</a:t>
            </a:r>
            <a:r>
              <a:rPr lang="en-US" dirty="0" smtClean="0">
                <a:sym typeface="Symbol"/>
              </a:rPr>
              <a:t> </a:t>
            </a:r>
            <a:r>
              <a:rPr lang="en-US" i="1" dirty="0" smtClean="0">
                <a:sym typeface="Symbol"/>
              </a:rPr>
              <a:t>P</a:t>
            </a:r>
            <a:r>
              <a:rPr lang="en-US" dirty="0" smtClean="0">
                <a:sym typeface="Symbol"/>
              </a:rPr>
              <a:t>(</a:t>
            </a:r>
            <a:r>
              <a:rPr lang="en-US" i="1" dirty="0" smtClean="0">
                <a:sym typeface="Symbol"/>
              </a:rPr>
              <a:t>x</a:t>
            </a:r>
            <a:r>
              <a:rPr lang="en-US" dirty="0" smtClean="0">
                <a:sym typeface="Symbol"/>
              </a:rPr>
              <a:t>). The two parts of a </a:t>
            </a:r>
            <a:r>
              <a:rPr lang="en-US" i="1" dirty="0" smtClean="0">
                <a:sym typeface="Symbol"/>
              </a:rPr>
              <a:t>uniqueness proof </a:t>
            </a:r>
            <a:r>
              <a:rPr lang="en-US" dirty="0" smtClean="0">
                <a:sym typeface="Symbol"/>
              </a:rPr>
              <a:t>are </a:t>
            </a:r>
          </a:p>
          <a:p>
            <a:pPr lvl="1" algn="just"/>
            <a:r>
              <a:rPr lang="en-US" i="1" dirty="0" smtClean="0">
                <a:sym typeface="Symbol"/>
              </a:rPr>
              <a:t>Existence</a:t>
            </a:r>
            <a:r>
              <a:rPr lang="en-US" dirty="0" smtClean="0">
                <a:sym typeface="Symbol"/>
              </a:rPr>
              <a:t>: We show that an element </a:t>
            </a:r>
            <a:r>
              <a:rPr lang="en-US" i="1" dirty="0" smtClean="0">
                <a:sym typeface="Symbol"/>
              </a:rPr>
              <a:t>x</a:t>
            </a:r>
            <a:r>
              <a:rPr lang="en-US" dirty="0" smtClean="0">
                <a:sym typeface="Symbol"/>
              </a:rPr>
              <a:t> with the property exists.</a:t>
            </a:r>
          </a:p>
          <a:p>
            <a:pPr lvl="1" algn="just"/>
            <a:r>
              <a:rPr lang="en-US" i="1" dirty="0" smtClean="0">
                <a:sym typeface="Symbol"/>
              </a:rPr>
              <a:t>Uniqueness</a:t>
            </a:r>
            <a:r>
              <a:rPr lang="en-US" dirty="0" smtClean="0">
                <a:sym typeface="Symbol"/>
              </a:rPr>
              <a:t>: We show that if </a:t>
            </a:r>
            <a:r>
              <a:rPr lang="en-US" i="1" dirty="0" err="1" smtClean="0">
                <a:sym typeface="Symbol"/>
              </a:rPr>
              <a:t>y</a:t>
            </a:r>
            <a:r>
              <a:rPr lang="en-US" dirty="0" err="1" smtClean="0">
                <a:latin typeface="Cambria Math"/>
                <a:ea typeface="Cambria Math"/>
                <a:sym typeface="Symbol"/>
              </a:rPr>
              <a:t>≠</a:t>
            </a:r>
            <a:r>
              <a:rPr lang="en-US" i="1" dirty="0" err="1" smtClean="0">
                <a:latin typeface="Cambria Math"/>
                <a:ea typeface="Cambria Math"/>
                <a:sym typeface="Symbol"/>
              </a:rPr>
              <a:t>x</a:t>
            </a:r>
            <a:r>
              <a:rPr lang="en-US" dirty="0" smtClean="0">
                <a:latin typeface="Cambria Math"/>
                <a:ea typeface="Cambria Math"/>
                <a:sym typeface="Symbol"/>
              </a:rPr>
              <a:t>, then </a:t>
            </a:r>
            <a:r>
              <a:rPr lang="en-US" i="1" dirty="0" smtClean="0">
                <a:latin typeface="Cambria Math"/>
                <a:ea typeface="Cambria Math"/>
                <a:sym typeface="Symbol"/>
              </a:rPr>
              <a:t>y</a:t>
            </a:r>
            <a:r>
              <a:rPr lang="en-US" dirty="0" smtClean="0">
                <a:latin typeface="Cambria Math"/>
                <a:ea typeface="Cambria Math"/>
                <a:sym typeface="Symbol"/>
              </a:rPr>
              <a:t>  </a:t>
            </a:r>
            <a:r>
              <a:rPr lang="en-US" dirty="0" smtClean="0">
                <a:ea typeface="Cambria Math"/>
                <a:cs typeface="Arial" pitchFamily="34" charset="0"/>
                <a:sym typeface="Symbol"/>
              </a:rPr>
              <a:t>does not have the property.</a:t>
            </a:r>
          </a:p>
          <a:p>
            <a:pPr algn="just"/>
            <a:r>
              <a:rPr lang="en-US" b="1" dirty="0" smtClean="0">
                <a:ea typeface="Cambria Math"/>
                <a:cs typeface="Arial" pitchFamily="34" charset="0"/>
                <a:sym typeface="Symbol"/>
              </a:rPr>
              <a:t>Example</a:t>
            </a:r>
            <a:r>
              <a:rPr lang="en-US" dirty="0" smtClean="0">
                <a:ea typeface="Cambria Math"/>
                <a:cs typeface="Arial" pitchFamily="34" charset="0"/>
                <a:sym typeface="Symbol"/>
              </a:rPr>
              <a:t>: Show that if </a:t>
            </a:r>
            <a:r>
              <a:rPr lang="en-US" i="1" dirty="0" smtClean="0">
                <a:ea typeface="Cambria Math"/>
                <a:cs typeface="Arial" pitchFamily="34" charset="0"/>
                <a:sym typeface="Symbol"/>
              </a:rPr>
              <a:t>a</a:t>
            </a:r>
            <a:r>
              <a:rPr lang="en-US" dirty="0" smtClean="0">
                <a:ea typeface="Cambria Math"/>
                <a:cs typeface="Arial" pitchFamily="34" charset="0"/>
                <a:sym typeface="Symbol"/>
              </a:rPr>
              <a:t> and </a:t>
            </a:r>
            <a:r>
              <a:rPr lang="en-US" i="1" dirty="0" smtClean="0">
                <a:ea typeface="Cambria Math"/>
                <a:cs typeface="Arial" pitchFamily="34" charset="0"/>
                <a:sym typeface="Symbol"/>
              </a:rPr>
              <a:t>b</a:t>
            </a:r>
            <a:r>
              <a:rPr lang="en-US" dirty="0" smtClean="0">
                <a:ea typeface="Cambria Math"/>
                <a:cs typeface="Arial" pitchFamily="34" charset="0"/>
                <a:sym typeface="Symbol"/>
              </a:rPr>
              <a:t> are real numbers and  </a:t>
            </a:r>
            <a:r>
              <a:rPr lang="en-US" i="1" dirty="0" smtClean="0">
                <a:ea typeface="Cambria Math"/>
                <a:cs typeface="Arial" pitchFamily="34" charset="0"/>
                <a:sym typeface="Symbol"/>
              </a:rPr>
              <a:t>a</a:t>
            </a:r>
            <a:r>
              <a:rPr lang="en-US" dirty="0" smtClean="0">
                <a:ea typeface="Cambria Math"/>
                <a:cs typeface="Arial" pitchFamily="34" charset="0"/>
                <a:sym typeface="Symbol"/>
              </a:rPr>
              <a:t> ≠0, then there is a unique real number </a:t>
            </a:r>
            <a:r>
              <a:rPr lang="en-US" i="1" dirty="0" smtClean="0">
                <a:ea typeface="Cambria Math"/>
                <a:cs typeface="Arial" pitchFamily="34" charset="0"/>
                <a:sym typeface="Symbol"/>
              </a:rPr>
              <a:t>r</a:t>
            </a:r>
            <a:r>
              <a:rPr lang="en-US" dirty="0" smtClean="0">
                <a:ea typeface="Cambria Math"/>
                <a:cs typeface="Arial" pitchFamily="34" charset="0"/>
                <a:sym typeface="Symbol"/>
              </a:rPr>
              <a:t>  such that </a:t>
            </a:r>
            <a:r>
              <a:rPr lang="en-US" i="1" dirty="0" err="1" smtClean="0">
                <a:ea typeface="Cambria Math"/>
                <a:cs typeface="Arial" pitchFamily="34" charset="0"/>
                <a:sym typeface="Symbol"/>
              </a:rPr>
              <a:t>ar</a:t>
            </a:r>
            <a:r>
              <a:rPr lang="en-US" dirty="0" smtClean="0">
                <a:ea typeface="Cambria Math"/>
                <a:cs typeface="Arial" pitchFamily="34" charset="0"/>
                <a:sym typeface="Symbol"/>
              </a:rPr>
              <a:t> </a:t>
            </a:r>
            <a:r>
              <a:rPr lang="en-US" i="1" dirty="0" smtClean="0">
                <a:ea typeface="Cambria Math"/>
                <a:cs typeface="Arial" pitchFamily="34" charset="0"/>
                <a:sym typeface="Symbol"/>
              </a:rPr>
              <a:t>+ b</a:t>
            </a:r>
            <a:r>
              <a:rPr lang="en-US" dirty="0" smtClean="0">
                <a:ea typeface="Cambria Math"/>
                <a:cs typeface="Arial" pitchFamily="34" charset="0"/>
                <a:sym typeface="Symbol"/>
              </a:rPr>
              <a:t> = 0.</a:t>
            </a:r>
          </a:p>
          <a:p>
            <a:pPr algn="just">
              <a:buNone/>
            </a:pPr>
            <a:r>
              <a:rPr lang="en-US" dirty="0" smtClean="0">
                <a:latin typeface="Cambria Math"/>
                <a:ea typeface="Cambria Math"/>
                <a:sym typeface="Symbol"/>
              </a:rPr>
              <a:t>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Proofs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ym typeface="Symbol"/>
              </a:rPr>
              <a:t>The two parts of a </a:t>
            </a:r>
            <a:r>
              <a:rPr lang="en-US" i="1" dirty="0" smtClean="0">
                <a:sym typeface="Symbol"/>
              </a:rPr>
              <a:t>uniqueness proof </a:t>
            </a:r>
            <a:r>
              <a:rPr lang="en-US" dirty="0" smtClean="0">
                <a:sym typeface="Symbol"/>
              </a:rPr>
              <a:t>are </a:t>
            </a:r>
          </a:p>
          <a:p>
            <a:pPr lvl="1"/>
            <a:r>
              <a:rPr lang="en-US" i="1" dirty="0" smtClean="0">
                <a:sym typeface="Symbol"/>
              </a:rPr>
              <a:t>Existence</a:t>
            </a:r>
            <a:r>
              <a:rPr lang="en-US" dirty="0" smtClean="0">
                <a:sym typeface="Symbol"/>
              </a:rPr>
              <a:t>: We show that an element </a:t>
            </a:r>
            <a:r>
              <a:rPr lang="en-US" i="1" dirty="0" smtClean="0">
                <a:sym typeface="Symbol"/>
              </a:rPr>
              <a:t>x</a:t>
            </a:r>
            <a:r>
              <a:rPr lang="en-US" dirty="0" smtClean="0">
                <a:sym typeface="Symbol"/>
              </a:rPr>
              <a:t> with the property exists.</a:t>
            </a:r>
          </a:p>
          <a:p>
            <a:pPr lvl="1"/>
            <a:r>
              <a:rPr lang="en-US" i="1" dirty="0" smtClean="0">
                <a:sym typeface="Symbol"/>
              </a:rPr>
              <a:t>Uniqueness</a:t>
            </a:r>
            <a:r>
              <a:rPr lang="en-US" dirty="0" smtClean="0">
                <a:sym typeface="Symbol"/>
              </a:rPr>
              <a:t>: We show that if </a:t>
            </a:r>
            <a:r>
              <a:rPr lang="en-US" i="1" dirty="0" err="1" smtClean="0">
                <a:sym typeface="Symbol"/>
              </a:rPr>
              <a:t>y</a:t>
            </a:r>
            <a:r>
              <a:rPr lang="en-US" dirty="0" err="1" smtClean="0">
                <a:latin typeface="Cambria Math"/>
                <a:ea typeface="Cambria Math"/>
                <a:sym typeface="Symbol"/>
              </a:rPr>
              <a:t>≠</a:t>
            </a:r>
            <a:r>
              <a:rPr lang="en-US" i="1" dirty="0" err="1" smtClean="0">
                <a:latin typeface="Cambria Math"/>
                <a:ea typeface="Cambria Math"/>
                <a:sym typeface="Symbol"/>
              </a:rPr>
              <a:t>x</a:t>
            </a:r>
            <a:r>
              <a:rPr lang="en-US" dirty="0" smtClean="0">
                <a:latin typeface="Cambria Math"/>
                <a:ea typeface="Cambria Math"/>
                <a:sym typeface="Symbol"/>
              </a:rPr>
              <a:t>, then </a:t>
            </a:r>
            <a:r>
              <a:rPr lang="en-US" i="1" dirty="0" smtClean="0">
                <a:latin typeface="Cambria Math"/>
                <a:ea typeface="Cambria Math"/>
                <a:sym typeface="Symbol"/>
              </a:rPr>
              <a:t>y</a:t>
            </a:r>
            <a:r>
              <a:rPr lang="en-US" dirty="0" smtClean="0">
                <a:latin typeface="Cambria Math"/>
                <a:ea typeface="Cambria Math"/>
                <a:sym typeface="Symbol"/>
              </a:rPr>
              <a:t> does not have the property.</a:t>
            </a:r>
          </a:p>
          <a:p>
            <a:r>
              <a:rPr lang="en-US" b="1" dirty="0" smtClean="0">
                <a:ea typeface="Cambria Math"/>
                <a:cs typeface="Arial" pitchFamily="34" charset="0"/>
                <a:sym typeface="Symbol"/>
              </a:rPr>
              <a:t>Example</a:t>
            </a:r>
            <a:r>
              <a:rPr lang="en-US" dirty="0" smtClean="0">
                <a:ea typeface="Cambria Math"/>
                <a:cs typeface="Arial" pitchFamily="34" charset="0"/>
                <a:sym typeface="Symbol"/>
              </a:rPr>
              <a:t>: Show that if </a:t>
            </a:r>
            <a:r>
              <a:rPr lang="en-US" i="1" dirty="0" smtClean="0">
                <a:ea typeface="Cambria Math"/>
                <a:cs typeface="Arial" pitchFamily="34" charset="0"/>
                <a:sym typeface="Symbol"/>
              </a:rPr>
              <a:t>a</a:t>
            </a:r>
            <a:r>
              <a:rPr lang="en-US" dirty="0" smtClean="0">
                <a:ea typeface="Cambria Math"/>
                <a:cs typeface="Arial" pitchFamily="34" charset="0"/>
                <a:sym typeface="Symbol"/>
              </a:rPr>
              <a:t> and </a:t>
            </a:r>
            <a:r>
              <a:rPr lang="en-US" i="1" dirty="0" smtClean="0">
                <a:ea typeface="Cambria Math"/>
                <a:cs typeface="Arial" pitchFamily="34" charset="0"/>
                <a:sym typeface="Symbol"/>
              </a:rPr>
              <a:t>b</a:t>
            </a:r>
            <a:r>
              <a:rPr lang="en-US" dirty="0" smtClean="0">
                <a:ea typeface="Cambria Math"/>
                <a:cs typeface="Arial" pitchFamily="34" charset="0"/>
                <a:sym typeface="Symbol"/>
              </a:rPr>
              <a:t> are real numbers and  </a:t>
            </a:r>
            <a:r>
              <a:rPr lang="en-US" i="1" dirty="0" smtClean="0">
                <a:ea typeface="Cambria Math"/>
                <a:cs typeface="Arial" pitchFamily="34" charset="0"/>
                <a:sym typeface="Symbol"/>
              </a:rPr>
              <a:t>a</a:t>
            </a:r>
            <a:r>
              <a:rPr lang="en-US" dirty="0" smtClean="0">
                <a:ea typeface="Cambria Math"/>
                <a:cs typeface="Arial" pitchFamily="34" charset="0"/>
                <a:sym typeface="Symbol"/>
              </a:rPr>
              <a:t> ≠0, then there is a unique real number r  such that  </a:t>
            </a:r>
            <a:r>
              <a:rPr lang="en-US" i="1" dirty="0" err="1" smtClean="0">
                <a:ea typeface="Cambria Math"/>
                <a:cs typeface="Arial" pitchFamily="34" charset="0"/>
                <a:sym typeface="Symbol"/>
              </a:rPr>
              <a:t>ar</a:t>
            </a:r>
            <a:r>
              <a:rPr lang="en-US" dirty="0" smtClean="0">
                <a:ea typeface="Cambria Math"/>
                <a:cs typeface="Arial" pitchFamily="34" charset="0"/>
                <a:sym typeface="Symbol"/>
              </a:rPr>
              <a:t> </a:t>
            </a:r>
            <a:r>
              <a:rPr lang="en-US" i="1" dirty="0" smtClean="0">
                <a:ea typeface="Cambria Math"/>
                <a:cs typeface="Arial" pitchFamily="34" charset="0"/>
                <a:sym typeface="Symbol"/>
              </a:rPr>
              <a:t>+ b</a:t>
            </a:r>
            <a:r>
              <a:rPr lang="en-US" dirty="0" smtClean="0">
                <a:ea typeface="Cambria Math"/>
                <a:cs typeface="Arial" pitchFamily="34" charset="0"/>
                <a:sym typeface="Symbol"/>
              </a:rPr>
              <a:t> = 0.</a:t>
            </a:r>
          </a:p>
          <a:p>
            <a:pPr>
              <a:buNone/>
            </a:pPr>
            <a:r>
              <a:rPr lang="en-US" dirty="0" smtClean="0">
                <a:ea typeface="Cambria Math"/>
                <a:cs typeface="Arial" pitchFamily="34" charset="0"/>
                <a:sym typeface="Symbol"/>
              </a:rPr>
              <a:t>    </a:t>
            </a:r>
            <a:r>
              <a:rPr lang="en-US" b="1" dirty="0" smtClean="0">
                <a:ea typeface="Cambria Math"/>
                <a:cs typeface="Arial" pitchFamily="34" charset="0"/>
                <a:sym typeface="Symbol"/>
              </a:rPr>
              <a:t>Solution</a:t>
            </a:r>
            <a:r>
              <a:rPr lang="en-US" dirty="0" smtClean="0">
                <a:ea typeface="Cambria Math"/>
                <a:cs typeface="Arial" pitchFamily="34" charset="0"/>
                <a:sym typeface="Symbol"/>
              </a:rPr>
              <a:t>:</a:t>
            </a:r>
          </a:p>
          <a:p>
            <a:pPr lvl="1"/>
            <a:r>
              <a:rPr lang="en-US" dirty="0" smtClean="0">
                <a:latin typeface="Cambria Math"/>
                <a:ea typeface="Cambria Math"/>
                <a:sym typeface="Symbol"/>
              </a:rPr>
              <a:t>Existence: The real number </a:t>
            </a:r>
            <a:r>
              <a:rPr lang="en-US" i="1" dirty="0" smtClean="0">
                <a:latin typeface="Cambria Math"/>
                <a:ea typeface="Cambria Math"/>
                <a:sym typeface="Symbol"/>
              </a:rPr>
              <a:t>r</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a:t>
            </a:r>
            <a:r>
              <a:rPr lang="en-US" i="1" dirty="0" smtClean="0">
                <a:latin typeface="Cambria Math"/>
                <a:ea typeface="Cambria Math"/>
                <a:sym typeface="Symbol"/>
              </a:rPr>
              <a:t>a</a:t>
            </a:r>
            <a:r>
              <a:rPr lang="en-US" dirty="0" smtClean="0">
                <a:latin typeface="Cambria Math"/>
                <a:ea typeface="Cambria Math"/>
                <a:sym typeface="Symbol"/>
              </a:rPr>
              <a:t> is a solution of </a:t>
            </a:r>
            <a:r>
              <a:rPr lang="en-US" i="1" dirty="0" err="1" smtClean="0">
                <a:latin typeface="Cambria Math"/>
                <a:ea typeface="Cambria Math"/>
                <a:sym typeface="Symbol"/>
              </a:rPr>
              <a:t>ar</a:t>
            </a:r>
            <a:r>
              <a:rPr lang="en-US" i="1" dirty="0" smtClean="0">
                <a:latin typeface="Cambria Math"/>
                <a:ea typeface="Cambria Math"/>
                <a:sym typeface="Symbol"/>
              </a:rPr>
              <a:t> </a:t>
            </a:r>
            <a:r>
              <a:rPr lang="en-US" dirty="0" smtClean="0">
                <a:latin typeface="Cambria Math"/>
                <a:ea typeface="Cambria Math"/>
                <a:sym typeface="Symbol"/>
              </a:rPr>
              <a:t>+ </a:t>
            </a:r>
            <a:r>
              <a:rPr lang="en-US" i="1" dirty="0" smtClean="0">
                <a:latin typeface="Cambria Math"/>
                <a:ea typeface="Cambria Math"/>
                <a:sym typeface="Symbol"/>
              </a:rPr>
              <a:t>b</a:t>
            </a:r>
            <a:r>
              <a:rPr lang="en-US" dirty="0" smtClean="0">
                <a:latin typeface="Cambria Math"/>
                <a:ea typeface="Cambria Math"/>
                <a:sym typeface="Symbol"/>
              </a:rPr>
              <a:t> = 0 because </a:t>
            </a:r>
            <a:r>
              <a:rPr lang="en-US" i="1" dirty="0" smtClean="0">
                <a:latin typeface="Cambria Math"/>
                <a:ea typeface="Cambria Math"/>
                <a:sym typeface="Symbol"/>
              </a:rPr>
              <a:t>a</a:t>
            </a:r>
            <a:r>
              <a:rPr lang="en-US" dirty="0" smtClean="0">
                <a:latin typeface="Cambria Math"/>
                <a:ea typeface="Cambria Math"/>
                <a:sym typeface="Symbol"/>
              </a:rPr>
              <a:t>(−</a:t>
            </a:r>
            <a:r>
              <a:rPr lang="en-US" i="1" dirty="0" smtClean="0">
                <a:latin typeface="Cambria Math"/>
                <a:ea typeface="Cambria Math"/>
                <a:sym typeface="Symbol"/>
              </a:rPr>
              <a:t>b</a:t>
            </a:r>
            <a:r>
              <a:rPr lang="en-US" dirty="0" smtClean="0">
                <a:latin typeface="Cambria Math"/>
                <a:ea typeface="Cambria Math"/>
                <a:sym typeface="Symbol"/>
              </a:rPr>
              <a:t>/</a:t>
            </a:r>
            <a:r>
              <a:rPr lang="en-US" i="1" dirty="0" smtClean="0">
                <a:latin typeface="Cambria Math"/>
                <a:ea typeface="Cambria Math"/>
                <a:sym typeface="Symbol"/>
              </a:rPr>
              <a:t>a</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=0.</a:t>
            </a:r>
          </a:p>
          <a:p>
            <a:pPr lvl="1"/>
            <a:r>
              <a:rPr lang="en-US" dirty="0" smtClean="0">
                <a:latin typeface="Cambria Math"/>
                <a:ea typeface="Cambria Math"/>
                <a:sym typeface="Symbol"/>
              </a:rPr>
              <a:t>Uniqueness: Suppose that </a:t>
            </a:r>
            <a:r>
              <a:rPr lang="en-US" i="1" dirty="0" smtClean="0">
                <a:latin typeface="Cambria Math"/>
                <a:ea typeface="Cambria Math"/>
                <a:sym typeface="Symbol"/>
              </a:rPr>
              <a:t>s</a:t>
            </a:r>
            <a:r>
              <a:rPr lang="en-US" dirty="0" smtClean="0">
                <a:latin typeface="Cambria Math"/>
                <a:ea typeface="Cambria Math"/>
                <a:sym typeface="Symbol"/>
              </a:rPr>
              <a:t> is a real number such that   </a:t>
            </a:r>
            <a:r>
              <a:rPr lang="en-US" i="1" dirty="0" smtClean="0">
                <a:latin typeface="Cambria Math"/>
                <a:ea typeface="Cambria Math"/>
                <a:sym typeface="Symbol"/>
              </a:rPr>
              <a:t>as </a:t>
            </a:r>
            <a:r>
              <a:rPr lang="en-US" dirty="0" smtClean="0">
                <a:latin typeface="Cambria Math"/>
                <a:ea typeface="Cambria Math"/>
                <a:sym typeface="Symbol"/>
              </a:rPr>
              <a:t>+ </a:t>
            </a:r>
            <a:r>
              <a:rPr lang="en-US" i="1" dirty="0" smtClean="0">
                <a:latin typeface="Cambria Math"/>
                <a:ea typeface="Cambria Math"/>
                <a:sym typeface="Symbol"/>
              </a:rPr>
              <a:t>b</a:t>
            </a:r>
            <a:r>
              <a:rPr lang="en-US" dirty="0" smtClean="0">
                <a:latin typeface="Cambria Math"/>
                <a:ea typeface="Cambria Math"/>
                <a:sym typeface="Symbol"/>
              </a:rPr>
              <a:t> = 0. Then </a:t>
            </a:r>
            <a:r>
              <a:rPr lang="en-US" i="1" dirty="0" err="1" smtClean="0">
                <a:latin typeface="Cambria Math"/>
                <a:ea typeface="Cambria Math"/>
                <a:sym typeface="Symbol"/>
              </a:rPr>
              <a:t>ar</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as</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where </a:t>
            </a:r>
            <a:r>
              <a:rPr lang="en-US" i="1" dirty="0" smtClean="0">
                <a:latin typeface="Cambria Math"/>
                <a:ea typeface="Cambria Math"/>
                <a:sym typeface="Symbol"/>
              </a:rPr>
              <a:t>r</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a:t>
            </a:r>
            <a:r>
              <a:rPr lang="en-US" i="1" dirty="0" smtClean="0">
                <a:latin typeface="Cambria Math"/>
                <a:ea typeface="Cambria Math"/>
                <a:sym typeface="Symbol"/>
              </a:rPr>
              <a:t>a</a:t>
            </a:r>
            <a:r>
              <a:rPr lang="en-US" dirty="0" smtClean="0">
                <a:latin typeface="Cambria Math"/>
                <a:ea typeface="Cambria Math"/>
                <a:sym typeface="Symbol"/>
              </a:rPr>
              <a:t>.  Subtracting </a:t>
            </a:r>
            <a:r>
              <a:rPr lang="en-US" i="1" dirty="0" smtClean="0">
                <a:latin typeface="Cambria Math"/>
                <a:ea typeface="Cambria Math"/>
                <a:sym typeface="Symbol"/>
              </a:rPr>
              <a:t>b </a:t>
            </a:r>
            <a:r>
              <a:rPr lang="en-US" dirty="0" smtClean="0">
                <a:latin typeface="Cambria Math"/>
                <a:ea typeface="Cambria Math"/>
                <a:sym typeface="Symbol"/>
              </a:rPr>
              <a:t>from both sides and dividing by </a:t>
            </a:r>
            <a:r>
              <a:rPr lang="en-US" i="1" dirty="0" smtClean="0">
                <a:latin typeface="Cambria Math"/>
                <a:ea typeface="Cambria Math"/>
                <a:sym typeface="Symbol"/>
              </a:rPr>
              <a:t>a</a:t>
            </a:r>
            <a:r>
              <a:rPr lang="en-US" dirty="0" smtClean="0">
                <a:latin typeface="Cambria Math"/>
                <a:ea typeface="Cambria Math"/>
                <a:sym typeface="Symbol"/>
              </a:rPr>
              <a:t> shows that </a:t>
            </a:r>
            <a:r>
              <a:rPr lang="en-US" i="1" dirty="0" smtClean="0">
                <a:latin typeface="Cambria Math"/>
                <a:ea typeface="Cambria Math"/>
                <a:sym typeface="Symbol"/>
              </a:rPr>
              <a:t>r</a:t>
            </a:r>
            <a:r>
              <a:rPr lang="en-US" dirty="0" smtClean="0">
                <a:latin typeface="Cambria Math"/>
                <a:ea typeface="Cambria Math"/>
                <a:sym typeface="Symbol"/>
              </a:rPr>
              <a:t> = </a:t>
            </a:r>
            <a:r>
              <a:rPr lang="en-US" i="1" dirty="0" smtClean="0">
                <a:latin typeface="Cambria Math"/>
                <a:ea typeface="Cambria Math"/>
                <a:sym typeface="Symbol"/>
              </a:rPr>
              <a:t>s</a:t>
            </a:r>
            <a:r>
              <a:rPr lang="en-US" dirty="0" smtClean="0">
                <a:latin typeface="Cambria Math"/>
                <a:ea typeface="Cambria Math"/>
                <a:sym typeface="Symbol"/>
              </a:rPr>
              <a:t>.  </a:t>
            </a:r>
            <a:endParaRPr lang="en-US" dirty="0"/>
          </a:p>
        </p:txBody>
      </p:sp>
      <p:sp>
        <p:nvSpPr>
          <p:cNvPr id="4" name="Isosceles Triangle 3"/>
          <p:cNvSpPr/>
          <p:nvPr/>
        </p:nvSpPr>
        <p:spPr>
          <a:xfrm rot="5400000" flipV="1">
            <a:off x="8153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and Disproof: </a:t>
            </a:r>
            <a:r>
              <a:rPr lang="en-US" dirty="0" err="1" smtClean="0"/>
              <a:t>Tilings</a:t>
            </a:r>
            <a:endParaRPr lang="en-US" dirty="0"/>
          </a:p>
        </p:txBody>
      </p:sp>
      <p:sp>
        <p:nvSpPr>
          <p:cNvPr id="3" name="Content Placeholder 2"/>
          <p:cNvSpPr>
            <a:spLocks noGrp="1"/>
          </p:cNvSpPr>
          <p:nvPr>
            <p:ph idx="1"/>
          </p:nvPr>
        </p:nvSpPr>
        <p:spPr/>
        <p:txBody>
          <a:bodyPr/>
          <a:lstStyle/>
          <a:p>
            <a:r>
              <a:rPr lang="en-US" b="1" dirty="0" smtClean="0"/>
              <a:t>Example </a:t>
            </a:r>
            <a:r>
              <a:rPr lang="en-US" b="1" dirty="0" smtClean="0">
                <a:latin typeface="Cambria Math" pitchFamily="18" charset="0"/>
                <a:ea typeface="Cambria Math" pitchFamily="18" charset="0"/>
              </a:rPr>
              <a:t>1</a:t>
            </a:r>
            <a:r>
              <a:rPr lang="en-US" dirty="0" smtClean="0"/>
              <a:t>: Can we tile the standard checkerboard using dominos?</a:t>
            </a:r>
          </a:p>
          <a:p>
            <a:r>
              <a:rPr lang="en-US" b="1" dirty="0" smtClean="0"/>
              <a:t>Solution</a:t>
            </a:r>
            <a:r>
              <a:rPr lang="en-US" dirty="0" smtClean="0"/>
              <a:t>: Yes! One example provides a constructive existence proof.</a:t>
            </a:r>
            <a:endParaRPr lang="en-US" dirty="0"/>
          </a:p>
        </p:txBody>
      </p:sp>
      <p:pic>
        <p:nvPicPr>
          <p:cNvPr id="4" name="Picture 3" descr="0114.jpg"/>
          <p:cNvPicPr>
            <a:picLocks noChangeAspect="1"/>
          </p:cNvPicPr>
          <p:nvPr/>
        </p:nvPicPr>
        <p:blipFill>
          <a:blip r:embed="rId2" cstate="print"/>
          <a:stretch>
            <a:fillRect/>
          </a:stretch>
        </p:blipFill>
        <p:spPr>
          <a:xfrm>
            <a:off x="990600" y="3810000"/>
            <a:ext cx="2056729" cy="2057400"/>
          </a:xfrm>
          <a:prstGeom prst="rect">
            <a:avLst/>
          </a:prstGeom>
        </p:spPr>
      </p:pic>
      <p:pic>
        <p:nvPicPr>
          <p:cNvPr id="5" name="Picture 4" descr="0115.jpg"/>
          <p:cNvPicPr>
            <a:picLocks noChangeAspect="1"/>
          </p:cNvPicPr>
          <p:nvPr/>
        </p:nvPicPr>
        <p:blipFill>
          <a:blip r:embed="rId3" cstate="print"/>
          <a:stretch>
            <a:fillRect/>
          </a:stretch>
        </p:blipFill>
        <p:spPr>
          <a:xfrm>
            <a:off x="3657600" y="3810000"/>
            <a:ext cx="574548" cy="1011936"/>
          </a:xfrm>
          <a:prstGeom prst="rect">
            <a:avLst/>
          </a:prstGeom>
        </p:spPr>
      </p:pic>
      <p:pic>
        <p:nvPicPr>
          <p:cNvPr id="6" name="Picture 5" descr="0116.jpg"/>
          <p:cNvPicPr>
            <a:picLocks noChangeAspect="1"/>
          </p:cNvPicPr>
          <p:nvPr/>
        </p:nvPicPr>
        <p:blipFill>
          <a:blip r:embed="rId4" cstate="print"/>
          <a:stretch>
            <a:fillRect/>
          </a:stretch>
        </p:blipFill>
        <p:spPr>
          <a:xfrm>
            <a:off x="5791200" y="3810000"/>
            <a:ext cx="1905000" cy="2011052"/>
          </a:xfrm>
          <a:prstGeom prst="rect">
            <a:avLst/>
          </a:prstGeom>
        </p:spPr>
      </p:pic>
      <p:sp>
        <p:nvSpPr>
          <p:cNvPr id="7" name="TextBox 6"/>
          <p:cNvSpPr txBox="1"/>
          <p:nvPr/>
        </p:nvSpPr>
        <p:spPr>
          <a:xfrm>
            <a:off x="609600" y="5867400"/>
            <a:ext cx="3200400" cy="369332"/>
          </a:xfrm>
          <a:prstGeom prst="rect">
            <a:avLst/>
          </a:prstGeom>
          <a:noFill/>
        </p:spPr>
        <p:txBody>
          <a:bodyPr wrap="square" rtlCol="0">
            <a:spAutoFit/>
          </a:bodyPr>
          <a:lstStyle/>
          <a:p>
            <a:r>
              <a:rPr lang="en-US" dirty="0" smtClean="0">
                <a:latin typeface="Arial" pitchFamily="34" charset="0"/>
                <a:cs typeface="Arial" pitchFamily="34" charset="0"/>
              </a:rPr>
              <a:t>The Standard Checkerboard</a:t>
            </a:r>
            <a:endParaRPr lang="en-US" dirty="0">
              <a:latin typeface="Arial" pitchFamily="34" charset="0"/>
              <a:cs typeface="Arial" pitchFamily="34" charset="0"/>
            </a:endParaRPr>
          </a:p>
        </p:txBody>
      </p:sp>
      <p:sp>
        <p:nvSpPr>
          <p:cNvPr id="8" name="TextBox 7"/>
          <p:cNvSpPr txBox="1"/>
          <p:nvPr/>
        </p:nvSpPr>
        <p:spPr>
          <a:xfrm>
            <a:off x="3352800" y="4876800"/>
            <a:ext cx="1752600" cy="369332"/>
          </a:xfrm>
          <a:prstGeom prst="rect">
            <a:avLst/>
          </a:prstGeom>
          <a:noFill/>
        </p:spPr>
        <p:txBody>
          <a:bodyPr wrap="square" rtlCol="0">
            <a:spAutoFit/>
          </a:bodyPr>
          <a:lstStyle/>
          <a:p>
            <a:r>
              <a:rPr lang="en-US" dirty="0" smtClean="0"/>
              <a:t>Two Dominoes</a:t>
            </a:r>
            <a:endParaRPr lang="en-US" dirty="0"/>
          </a:p>
        </p:txBody>
      </p:sp>
      <p:sp>
        <p:nvSpPr>
          <p:cNvPr id="9" name="TextBox 8"/>
          <p:cNvSpPr txBox="1"/>
          <p:nvPr/>
        </p:nvSpPr>
        <p:spPr>
          <a:xfrm>
            <a:off x="5715000" y="5943600"/>
            <a:ext cx="2514600" cy="369332"/>
          </a:xfrm>
          <a:prstGeom prst="rect">
            <a:avLst/>
          </a:prstGeom>
          <a:noFill/>
        </p:spPr>
        <p:txBody>
          <a:bodyPr wrap="square" rtlCol="0">
            <a:spAutoFit/>
          </a:bodyPr>
          <a:lstStyle/>
          <a:p>
            <a:r>
              <a:rPr lang="en-US" dirty="0" smtClean="0">
                <a:latin typeface="Arial" pitchFamily="34" charset="0"/>
                <a:cs typeface="Arial" pitchFamily="34" charset="0"/>
              </a:rPr>
              <a:t>One Possible Solution</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endParaRPr lang="en-US" dirty="0"/>
          </a:p>
        </p:txBody>
      </p:sp>
      <p:sp>
        <p:nvSpPr>
          <p:cNvPr id="3" name="Content Placeholder 2"/>
          <p:cNvSpPr>
            <a:spLocks noGrp="1"/>
          </p:cNvSpPr>
          <p:nvPr>
            <p:ph idx="1"/>
          </p:nvPr>
        </p:nvSpPr>
        <p:spPr/>
        <p:txBody>
          <a:bodyPr>
            <a:normAutofit/>
          </a:bodyPr>
          <a:lstStyle/>
          <a:p>
            <a:r>
              <a:rPr lang="en-US" b="1" dirty="0" smtClean="0"/>
              <a:t>Example </a:t>
            </a:r>
            <a:r>
              <a:rPr lang="en-US" b="1" dirty="0" smtClean="0">
                <a:latin typeface="Cambria Math" pitchFamily="18" charset="0"/>
                <a:ea typeface="Cambria Math" pitchFamily="18" charset="0"/>
              </a:rPr>
              <a:t>2</a:t>
            </a:r>
            <a:r>
              <a:rPr lang="en-US" dirty="0" smtClean="0"/>
              <a:t>: Can we tile a checkerboard obtained by removing one of the four corner squares of a standard checkerboard?</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Example </a:t>
            </a:r>
            <a:r>
              <a:rPr lang="en-US" b="1" dirty="0" smtClean="0">
                <a:latin typeface="Cambria Math" pitchFamily="18" charset="0"/>
                <a:ea typeface="Cambria Math" pitchFamily="18" charset="0"/>
              </a:rPr>
              <a:t>2</a:t>
            </a:r>
            <a:r>
              <a:rPr lang="en-US" dirty="0" smtClean="0"/>
              <a:t>: Can we tile a checkerboard obtained by removing one of the four corner squares of a standard checkerboard?</a:t>
            </a:r>
          </a:p>
          <a:p>
            <a:pPr algn="just"/>
            <a:r>
              <a:rPr lang="en-US" b="1" dirty="0" smtClean="0"/>
              <a:t>Solution</a:t>
            </a:r>
            <a:r>
              <a:rPr lang="en-US" dirty="0" smtClean="0"/>
              <a:t>: No. Assume otherwise.</a:t>
            </a:r>
          </a:p>
          <a:p>
            <a:pPr lvl="1" algn="just"/>
            <a:r>
              <a:rPr lang="en-US" dirty="0" smtClean="0"/>
              <a:t>Our checkerboard has </a:t>
            </a:r>
            <a:r>
              <a:rPr lang="en-US" dirty="0" smtClean="0">
                <a:latin typeface="Cambria Math" pitchFamily="18" charset="0"/>
                <a:ea typeface="Cambria Math" pitchFamily="18" charset="0"/>
              </a:rPr>
              <a:t>64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a:t>
            </a:r>
            <a:r>
              <a:rPr lang="en-US" dirty="0" smtClean="0">
                <a:latin typeface="Cambria Math" pitchFamily="18" charset="0"/>
                <a:ea typeface="Cambria Math" pitchFamily="18" charset="0"/>
              </a:rPr>
              <a:t>63</a:t>
            </a:r>
            <a:r>
              <a:rPr lang="en-US" dirty="0" smtClean="0"/>
              <a:t> squares. </a:t>
            </a:r>
          </a:p>
          <a:p>
            <a:pPr lvl="1" algn="just"/>
            <a:r>
              <a:rPr lang="en-US" dirty="0" smtClean="0"/>
              <a:t>Since each domino has two squares, a board with a tiling must have an even number of squares.</a:t>
            </a:r>
          </a:p>
          <a:p>
            <a:pPr lvl="1" algn="just"/>
            <a:r>
              <a:rPr lang="en-US" dirty="0" smtClean="0"/>
              <a:t>The number 63 is not even. </a:t>
            </a:r>
          </a:p>
          <a:p>
            <a:pPr lvl="1" algn="just"/>
            <a:r>
              <a:rPr lang="en-US" dirty="0" smtClean="0"/>
              <a:t>We have a contradiction.</a:t>
            </a:r>
          </a:p>
          <a:p>
            <a:pPr algn="just"/>
            <a:endParaRPr lang="en-US" dirty="0"/>
          </a:p>
        </p:txBody>
      </p:sp>
      <p:sp>
        <p:nvSpPr>
          <p:cNvPr id="8" name="Isosceles Triangle 7"/>
          <p:cNvSpPr/>
          <p:nvPr/>
        </p:nvSpPr>
        <p:spPr>
          <a:xfrm rot="5400000" flipV="1">
            <a:off x="81534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b="1" dirty="0" smtClean="0"/>
              <a:t>Example </a:t>
            </a:r>
            <a:r>
              <a:rPr lang="en-US" b="1" dirty="0" smtClean="0">
                <a:latin typeface="Cambria Math" pitchFamily="18" charset="0"/>
                <a:ea typeface="Cambria Math" pitchFamily="18" charset="0"/>
              </a:rPr>
              <a:t>3</a:t>
            </a:r>
            <a:r>
              <a:rPr lang="en-US" dirty="0" smtClean="0"/>
              <a:t>: Can we tile a board obtained by removing both the upper left and the lower right squares of a standard checkerboard? </a:t>
            </a:r>
          </a:p>
        </p:txBody>
      </p:sp>
      <p:pic>
        <p:nvPicPr>
          <p:cNvPr id="4" name="Picture 3" descr="0117.jpg"/>
          <p:cNvPicPr>
            <a:picLocks noChangeAspect="1"/>
          </p:cNvPicPr>
          <p:nvPr/>
        </p:nvPicPr>
        <p:blipFill>
          <a:blip r:embed="rId2" cstate="print"/>
          <a:stretch>
            <a:fillRect/>
          </a:stretch>
        </p:blipFill>
        <p:spPr>
          <a:xfrm>
            <a:off x="1752600" y="3657600"/>
            <a:ext cx="2180006" cy="2212086"/>
          </a:xfrm>
          <a:prstGeom prst="rect">
            <a:avLst/>
          </a:prstGeom>
        </p:spPr>
      </p:pic>
      <p:pic>
        <p:nvPicPr>
          <p:cNvPr id="5" name="Picture 4" descr="0115.jpg"/>
          <p:cNvPicPr>
            <a:picLocks noChangeAspect="1"/>
          </p:cNvPicPr>
          <p:nvPr/>
        </p:nvPicPr>
        <p:blipFill>
          <a:blip r:embed="rId3" cstate="print"/>
          <a:stretch>
            <a:fillRect/>
          </a:stretch>
        </p:blipFill>
        <p:spPr>
          <a:xfrm>
            <a:off x="6400800" y="4343400"/>
            <a:ext cx="574548" cy="1011936"/>
          </a:xfrm>
          <a:prstGeom prst="rect">
            <a:avLst/>
          </a:prstGeom>
        </p:spPr>
      </p:pic>
      <p:sp>
        <p:nvSpPr>
          <p:cNvPr id="6" name="TextBox 5"/>
          <p:cNvSpPr txBox="1"/>
          <p:nvPr/>
        </p:nvSpPr>
        <p:spPr>
          <a:xfrm>
            <a:off x="1524000" y="5943600"/>
            <a:ext cx="3276600" cy="381000"/>
          </a:xfrm>
          <a:prstGeom prst="rect">
            <a:avLst/>
          </a:prstGeom>
          <a:noFill/>
        </p:spPr>
        <p:txBody>
          <a:bodyPr wrap="square" rtlCol="0">
            <a:spAutoFit/>
          </a:bodyPr>
          <a:lstStyle/>
          <a:p>
            <a:r>
              <a:rPr lang="en-US" dirty="0" smtClean="0">
                <a:latin typeface="Arial" pitchFamily="34" charset="0"/>
                <a:cs typeface="Arial" pitchFamily="34" charset="0"/>
              </a:rPr>
              <a:t>Nonstandard Checkerboard</a:t>
            </a:r>
            <a:endParaRPr lang="en-US" dirty="0">
              <a:latin typeface="Arial" pitchFamily="34" charset="0"/>
              <a:cs typeface="Arial" pitchFamily="34" charset="0"/>
            </a:endParaRPr>
          </a:p>
        </p:txBody>
      </p:sp>
      <p:sp>
        <p:nvSpPr>
          <p:cNvPr id="7" name="TextBox 6"/>
          <p:cNvSpPr txBox="1"/>
          <p:nvPr/>
        </p:nvSpPr>
        <p:spPr>
          <a:xfrm>
            <a:off x="5943600" y="5715000"/>
            <a:ext cx="1600200" cy="369332"/>
          </a:xfrm>
          <a:prstGeom prst="rect">
            <a:avLst/>
          </a:prstGeom>
          <a:noFill/>
        </p:spPr>
        <p:txBody>
          <a:bodyPr wrap="square" rtlCol="0">
            <a:spAutoFit/>
          </a:bodyPr>
          <a:lstStyle/>
          <a:p>
            <a:pPr algn="ctr"/>
            <a:r>
              <a:rPr lang="en-US" dirty="0" smtClean="0">
                <a:latin typeface="Arial" pitchFamily="34" charset="0"/>
                <a:cs typeface="Arial" pitchFamily="34" charset="0"/>
              </a:rPr>
              <a:t>Dominoes</a:t>
            </a:r>
            <a:endParaRPr lang="en-US" dirty="0">
              <a:latin typeface="Arial" pitchFamily="34" charset="0"/>
              <a:cs typeface="Arial" pitchFamily="34" charset="0"/>
            </a:endParaRPr>
          </a:p>
        </p:txBody>
      </p:sp>
      <p:sp>
        <p:nvSpPr>
          <p:cNvPr id="8" name="TextBox 7"/>
          <p:cNvSpPr txBox="1"/>
          <p:nvPr/>
        </p:nvSpPr>
        <p:spPr>
          <a:xfrm>
            <a:off x="4724400" y="63246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Solution</a:t>
            </a:r>
            <a:r>
              <a:rPr lang="en-US" dirty="0" smtClean="0"/>
              <a:t>: No.</a:t>
            </a:r>
          </a:p>
          <a:p>
            <a:pPr lvl="1"/>
            <a:r>
              <a:rPr lang="en-US" dirty="0" smtClean="0"/>
              <a:t>There are 62 squares in this board. </a:t>
            </a:r>
          </a:p>
          <a:p>
            <a:pPr lvl="1"/>
            <a:r>
              <a:rPr lang="en-US" dirty="0" smtClean="0"/>
              <a:t>To tile it we need </a:t>
            </a:r>
            <a:r>
              <a:rPr lang="en-US" dirty="0" smtClean="0">
                <a:latin typeface="Cambria Math" pitchFamily="18" charset="0"/>
                <a:ea typeface="Cambria Math" pitchFamily="18" charset="0"/>
              </a:rPr>
              <a:t>31 </a:t>
            </a:r>
            <a:r>
              <a:rPr lang="en-US" dirty="0" smtClean="0"/>
              <a:t>dominos. </a:t>
            </a:r>
          </a:p>
          <a:p>
            <a:pPr lvl="1"/>
            <a:r>
              <a:rPr lang="en-US" i="1" dirty="0" smtClean="0"/>
              <a:t>Key fact</a:t>
            </a:r>
            <a:r>
              <a:rPr lang="en-US" dirty="0" smtClean="0"/>
              <a:t>: Each domino covers one black and one white square. </a:t>
            </a:r>
          </a:p>
          <a:p>
            <a:pPr lvl="1"/>
            <a:r>
              <a:rPr lang="en-US" dirty="0" smtClean="0"/>
              <a:t>Therefore the tiling covers 31 black squares and 31 white squares.</a:t>
            </a:r>
          </a:p>
          <a:p>
            <a:pPr lvl="1"/>
            <a:r>
              <a:rPr lang="en-US" dirty="0" smtClean="0"/>
              <a:t>Our board has either 30 black squares and 32 white squares or 32 black squares and 30 white squares.  </a:t>
            </a:r>
          </a:p>
          <a:p>
            <a:pPr lvl="1"/>
            <a:r>
              <a:rPr lang="en-US" dirty="0" smtClean="0"/>
              <a:t>Contradiction!</a:t>
            </a:r>
            <a:endParaRPr lang="en-US" dirty="0"/>
          </a:p>
        </p:txBody>
      </p:sp>
      <p:sp>
        <p:nvSpPr>
          <p:cNvPr id="4" name="Isosceles Triangle 3"/>
          <p:cNvSpPr/>
          <p:nvPr/>
        </p:nvSpPr>
        <p:spPr>
          <a:xfrm rot="5400000" flipV="1">
            <a:off x="84582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Open Problems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Unsolved problems have motivated much work in mathematics. </a:t>
            </a:r>
          </a:p>
          <a:p>
            <a:pPr algn="just"/>
            <a:r>
              <a:rPr lang="en-US" dirty="0" smtClean="0"/>
              <a:t>Fermat’s Last Theorem was conjectured more than 300 years ago. It has only recently been finally solved.</a:t>
            </a:r>
          </a:p>
          <a:p>
            <a:r>
              <a:rPr lang="en-US" b="1" dirty="0" smtClean="0"/>
              <a:t>Fermat’s Last Theorem</a:t>
            </a:r>
            <a:r>
              <a:rPr lang="en-US" dirty="0" smtClean="0"/>
              <a:t>: The equation </a:t>
            </a:r>
            <a:r>
              <a:rPr lang="en-US" i="1" dirty="0" err="1" smtClean="0">
                <a:latin typeface="Cambria Math" pitchFamily="18" charset="0"/>
                <a:ea typeface="Cambria Math" pitchFamily="18" charset="0"/>
              </a:rPr>
              <a:t>x</a:t>
            </a:r>
            <a:r>
              <a:rPr lang="en-US" i="1" baseline="30000" dirty="0" err="1" smtClean="0">
                <a:latin typeface="Cambria Math" pitchFamily="18" charset="0"/>
                <a:ea typeface="Cambria Math" pitchFamily="18" charset="0"/>
              </a:rPr>
              <a:t>n</a:t>
            </a:r>
            <a:r>
              <a:rPr lang="en-US" baseline="30000" dirty="0" smtClean="0"/>
              <a:t>  </a:t>
            </a:r>
            <a:r>
              <a:rPr lang="en-US" dirty="0" smtClean="0"/>
              <a:t>+ </a:t>
            </a:r>
            <a:r>
              <a:rPr lang="en-US" i="1" dirty="0" err="1" smtClean="0">
                <a:latin typeface="Cambria Math" pitchFamily="18" charset="0"/>
                <a:ea typeface="Cambria Math" pitchFamily="18" charset="0"/>
              </a:rPr>
              <a:t>y</a:t>
            </a:r>
            <a:r>
              <a:rPr lang="en-US" i="1" baseline="30000" dirty="0" err="1" smtClean="0">
                <a:latin typeface="Cambria Math" pitchFamily="18" charset="0"/>
                <a:ea typeface="Cambria Math" pitchFamily="18" charset="0"/>
              </a:rPr>
              <a:t>n</a:t>
            </a:r>
            <a:r>
              <a:rPr lang="en-US" i="1" baseline="30000" dirty="0" smtClean="0">
                <a:latin typeface="Cambria Math" pitchFamily="18" charset="0"/>
                <a:ea typeface="Cambria Math" pitchFamily="18" charset="0"/>
              </a:rPr>
              <a:t> </a:t>
            </a:r>
            <a:r>
              <a:rPr lang="en-US" baseline="30000" dirty="0" smtClean="0"/>
              <a:t>  </a:t>
            </a:r>
            <a:r>
              <a:rPr lang="en-US" dirty="0" smtClean="0"/>
              <a:t>= </a:t>
            </a:r>
            <a:r>
              <a:rPr lang="en-US" i="1" dirty="0" err="1" smtClean="0">
                <a:latin typeface="Cambria Math" pitchFamily="18" charset="0"/>
                <a:ea typeface="Cambria Math" pitchFamily="18" charset="0"/>
              </a:rPr>
              <a:t>z</a:t>
            </a:r>
            <a:r>
              <a:rPr lang="en-US" i="1" baseline="30000" dirty="0" err="1" smtClean="0">
                <a:latin typeface="Cambria Math" pitchFamily="18" charset="0"/>
                <a:ea typeface="Cambria Math" pitchFamily="18" charset="0"/>
              </a:rPr>
              <a:t>n</a:t>
            </a:r>
            <a:r>
              <a:rPr lang="en-US" i="1" baseline="30000" dirty="0" smtClean="0">
                <a:latin typeface="Cambria Math" pitchFamily="18" charset="0"/>
                <a:ea typeface="Cambria Math" pitchFamily="18" charset="0"/>
              </a:rPr>
              <a:t>      </a:t>
            </a:r>
            <a:r>
              <a:rPr lang="en-US" dirty="0" smtClean="0">
                <a:ea typeface="Cambria Math" pitchFamily="18" charset="0"/>
              </a:rPr>
              <a:t>has no solutions in integers </a:t>
            </a:r>
            <a:r>
              <a:rPr lang="en-US" i="1" dirty="0" smtClean="0">
                <a:ea typeface="Cambria Math" pitchFamily="18" charset="0"/>
              </a:rPr>
              <a:t>x</a:t>
            </a:r>
            <a:r>
              <a:rPr lang="en-US" dirty="0" smtClean="0">
                <a:ea typeface="Cambria Math" pitchFamily="18" charset="0"/>
              </a:rPr>
              <a:t>, </a:t>
            </a:r>
            <a:r>
              <a:rPr lang="en-US" i="1" dirty="0" smtClean="0">
                <a:ea typeface="Cambria Math" pitchFamily="18" charset="0"/>
              </a:rPr>
              <a:t>y</a:t>
            </a:r>
            <a:r>
              <a:rPr lang="en-US" dirty="0" smtClean="0">
                <a:ea typeface="Cambria Math" pitchFamily="18" charset="0"/>
              </a:rPr>
              <a:t>, and </a:t>
            </a:r>
            <a:r>
              <a:rPr lang="en-US" i="1" dirty="0" smtClean="0">
                <a:ea typeface="Cambria Math" pitchFamily="18" charset="0"/>
              </a:rPr>
              <a:t>z</a:t>
            </a:r>
            <a:r>
              <a:rPr lang="en-US" dirty="0" smtClean="0">
                <a:ea typeface="Cambria Math" pitchFamily="18" charset="0"/>
              </a:rPr>
              <a:t>, with </a:t>
            </a:r>
            <a:r>
              <a:rPr lang="en-US" i="1" dirty="0" smtClean="0">
                <a:ea typeface="Cambria Math" pitchFamily="18" charset="0"/>
              </a:rPr>
              <a:t>xyz</a:t>
            </a:r>
            <a:r>
              <a:rPr lang="en-US" dirty="0" smtClean="0">
                <a:latin typeface="Cambria Math"/>
                <a:ea typeface="Cambria Math"/>
              </a:rPr>
              <a:t>≠0 </a:t>
            </a:r>
            <a:r>
              <a:rPr lang="en-US" dirty="0" smtClean="0">
                <a:ea typeface="Cambria Math"/>
                <a:cs typeface="Arial" pitchFamily="34" charset="0"/>
              </a:rPr>
              <a:t>whenever </a:t>
            </a:r>
            <a:r>
              <a:rPr lang="en-US" i="1" dirty="0" smtClean="0">
                <a:latin typeface="Cambria Math" pitchFamily="18" charset="0"/>
                <a:ea typeface="Cambria Math" pitchFamily="18" charset="0"/>
                <a:cs typeface="Arial" pitchFamily="34" charset="0"/>
              </a:rPr>
              <a:t>n</a:t>
            </a:r>
            <a:r>
              <a:rPr lang="en-US" dirty="0" smtClean="0">
                <a:ea typeface="Cambria Math"/>
                <a:cs typeface="Arial" pitchFamily="34" charset="0"/>
              </a:rPr>
              <a:t> is an integer with </a:t>
            </a:r>
            <a:r>
              <a:rPr lang="en-US" i="1" dirty="0" smtClean="0">
                <a:latin typeface="Cambria Math"/>
                <a:ea typeface="Cambria Math"/>
              </a:rPr>
              <a:t>n</a:t>
            </a:r>
            <a:r>
              <a:rPr lang="en-US" dirty="0" smtClean="0">
                <a:latin typeface="Cambria Math"/>
                <a:ea typeface="Cambria Math"/>
              </a:rPr>
              <a:t> &gt; 2. A proof was found by Andrew Wiles in the 1990s. </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Open Problem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The </a:t>
            </a:r>
            <a:r>
              <a:rPr lang="en-US" b="1" dirty="0" smtClean="0">
                <a:latin typeface="Cambria Math" pitchFamily="18" charset="0"/>
                <a:ea typeface="Cambria Math" pitchFamily="18" charset="0"/>
              </a:rPr>
              <a:t>3</a:t>
            </a:r>
            <a:r>
              <a:rPr lang="en-US" b="1" i="1" dirty="0" smtClean="0"/>
              <a:t>x</a:t>
            </a:r>
            <a:r>
              <a:rPr lang="en-US" b="1" dirty="0" smtClean="0"/>
              <a:t> + </a:t>
            </a:r>
            <a:r>
              <a:rPr lang="en-US" b="1" dirty="0" smtClean="0">
                <a:latin typeface="Cambria Math" pitchFamily="18" charset="0"/>
                <a:ea typeface="Cambria Math" pitchFamily="18" charset="0"/>
              </a:rPr>
              <a:t>1</a:t>
            </a:r>
            <a:r>
              <a:rPr lang="en-US" b="1" dirty="0" smtClean="0"/>
              <a:t> Conjecture</a:t>
            </a:r>
            <a:r>
              <a:rPr lang="en-US" dirty="0" smtClean="0"/>
              <a:t>: Let T be the transformation that sends an even integer </a:t>
            </a:r>
            <a:r>
              <a:rPr lang="en-US" i="1" dirty="0" smtClean="0"/>
              <a:t>x</a:t>
            </a:r>
            <a:r>
              <a:rPr lang="en-US" dirty="0" smtClean="0"/>
              <a:t> to </a:t>
            </a:r>
            <a:r>
              <a:rPr lang="en-US" i="1" dirty="0" smtClean="0"/>
              <a:t>x</a:t>
            </a:r>
            <a:r>
              <a:rPr lang="en-US" dirty="0" smtClean="0"/>
              <a:t>/</a:t>
            </a:r>
            <a:r>
              <a:rPr lang="en-US" dirty="0" smtClean="0">
                <a:latin typeface="Cambria Math" pitchFamily="18" charset="0"/>
                <a:ea typeface="Cambria Math" pitchFamily="18" charset="0"/>
              </a:rPr>
              <a:t>2 </a:t>
            </a:r>
            <a:r>
              <a:rPr lang="en-US" dirty="0" smtClean="0"/>
              <a:t>and an odd integer </a:t>
            </a:r>
            <a:r>
              <a:rPr lang="en-US" i="1" dirty="0" smtClean="0"/>
              <a:t>x</a:t>
            </a:r>
            <a:r>
              <a:rPr lang="en-US" dirty="0" smtClean="0"/>
              <a:t> to </a:t>
            </a:r>
            <a:r>
              <a:rPr lang="en-US" dirty="0" smtClean="0">
                <a:latin typeface="Cambria Math" pitchFamily="18" charset="0"/>
                <a:ea typeface="Cambria Math" pitchFamily="18" charset="0"/>
              </a:rPr>
              <a:t>3</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a:t>
            </a:r>
          </a:p>
          <a:p>
            <a:pPr algn="just"/>
            <a:r>
              <a:rPr lang="en-US" dirty="0" smtClean="0"/>
              <a:t>For all positive integers </a:t>
            </a:r>
            <a:r>
              <a:rPr lang="en-US" i="1" dirty="0" smtClean="0"/>
              <a:t>x</a:t>
            </a:r>
            <a:r>
              <a:rPr lang="en-US" dirty="0" smtClean="0"/>
              <a:t>, when we repeatedly apply the transformation T, we will eventually reach the integer </a:t>
            </a:r>
            <a:r>
              <a:rPr lang="en-US" dirty="0" smtClean="0">
                <a:latin typeface="Cambria Math" pitchFamily="18" charset="0"/>
                <a:ea typeface="Cambria Math" pitchFamily="18" charset="0"/>
              </a:rPr>
              <a:t>1</a:t>
            </a:r>
            <a:r>
              <a:rPr lang="en-US" dirty="0" smtClean="0"/>
              <a:t>. </a:t>
            </a:r>
          </a:p>
          <a:p>
            <a:r>
              <a:rPr lang="en-US" dirty="0" smtClean="0"/>
              <a:t>For example, starting with </a:t>
            </a:r>
            <a:r>
              <a:rPr lang="en-US" i="1" dirty="0" smtClean="0"/>
              <a:t>x</a:t>
            </a:r>
            <a:r>
              <a:rPr lang="en-US" dirty="0" smtClean="0"/>
              <a:t> = </a:t>
            </a:r>
            <a:r>
              <a:rPr lang="en-US" dirty="0" smtClean="0">
                <a:latin typeface="Cambria Math" pitchFamily="18" charset="0"/>
                <a:ea typeface="Cambria Math" pitchFamily="18" charset="0"/>
              </a:rPr>
              <a:t>13</a:t>
            </a:r>
            <a:r>
              <a:rPr lang="en-US" dirty="0" smtClean="0"/>
              <a:t>:</a:t>
            </a:r>
          </a:p>
          <a:p>
            <a:pPr algn="ctr">
              <a:buNone/>
            </a:pPr>
            <a:r>
              <a:rPr lang="en-US" dirty="0" smtClean="0"/>
              <a:t>    </a:t>
            </a:r>
            <a:r>
              <a:rPr lang="en-US" sz="2200" dirty="0" smtClean="0"/>
              <a:t>T(</a:t>
            </a:r>
            <a:r>
              <a:rPr lang="en-US" sz="2200" dirty="0" smtClean="0">
                <a:latin typeface="Cambria Math" pitchFamily="18" charset="0"/>
                <a:ea typeface="Cambria Math" pitchFamily="18" charset="0"/>
              </a:rPr>
              <a:t>13</a:t>
            </a:r>
            <a:r>
              <a:rPr lang="en-US" sz="2200" dirty="0" smtClean="0"/>
              <a:t>) = </a:t>
            </a:r>
            <a:r>
              <a:rPr lang="en-US" sz="2200" dirty="0" smtClean="0">
                <a:latin typeface="Cambria Math" pitchFamily="18" charset="0"/>
                <a:ea typeface="Cambria Math" pitchFamily="18" charset="0"/>
              </a:rPr>
              <a:t>3∙13 + 1 </a:t>
            </a:r>
            <a:r>
              <a:rPr lang="en-US" sz="2200" dirty="0" smtClean="0">
                <a:latin typeface="Cambria Math"/>
                <a:ea typeface="Cambria Math"/>
              </a:rPr>
              <a:t>= 40, </a:t>
            </a:r>
            <a:r>
              <a:rPr lang="en-US" sz="2200" dirty="0" smtClean="0"/>
              <a:t>T(</a:t>
            </a:r>
            <a:r>
              <a:rPr lang="en-US" sz="2200" dirty="0" smtClean="0">
                <a:latin typeface="Cambria Math" pitchFamily="18" charset="0"/>
                <a:ea typeface="Cambria Math" pitchFamily="18" charset="0"/>
              </a:rPr>
              <a:t>40</a:t>
            </a:r>
            <a:r>
              <a:rPr lang="en-US" sz="2200" dirty="0" smtClean="0"/>
              <a:t>) = </a:t>
            </a:r>
            <a:r>
              <a:rPr lang="en-US" sz="2200" dirty="0" smtClean="0">
                <a:latin typeface="Cambria Math" pitchFamily="18" charset="0"/>
                <a:ea typeface="Cambria Math" pitchFamily="18" charset="0"/>
              </a:rPr>
              <a:t>40/2  </a:t>
            </a:r>
            <a:r>
              <a:rPr lang="en-US" sz="2200" dirty="0" smtClean="0">
                <a:latin typeface="Cambria Math"/>
                <a:ea typeface="Cambria Math"/>
              </a:rPr>
              <a:t>= 20, </a:t>
            </a:r>
            <a:r>
              <a:rPr lang="en-US" sz="2200" dirty="0" smtClean="0"/>
              <a:t>T(</a:t>
            </a:r>
            <a:r>
              <a:rPr lang="en-US" sz="2200" dirty="0" smtClean="0">
                <a:latin typeface="Cambria Math" pitchFamily="18" charset="0"/>
                <a:ea typeface="Cambria Math" pitchFamily="18" charset="0"/>
              </a:rPr>
              <a:t>20</a:t>
            </a:r>
            <a:r>
              <a:rPr lang="en-US" sz="2200" dirty="0" smtClean="0"/>
              <a:t>) = </a:t>
            </a:r>
            <a:r>
              <a:rPr lang="en-US" sz="2200" dirty="0" smtClean="0">
                <a:latin typeface="Cambria Math" pitchFamily="18" charset="0"/>
                <a:ea typeface="Cambria Math" pitchFamily="18" charset="0"/>
              </a:rPr>
              <a:t>20/2  </a:t>
            </a:r>
            <a:r>
              <a:rPr lang="en-US" sz="2200" dirty="0" smtClean="0">
                <a:latin typeface="Cambria Math"/>
                <a:ea typeface="Cambria Math"/>
              </a:rPr>
              <a:t>= 10, </a:t>
            </a:r>
          </a:p>
          <a:p>
            <a:pPr algn="ctr">
              <a:buNone/>
            </a:pPr>
            <a:r>
              <a:rPr lang="en-US" sz="2200" dirty="0" smtClean="0">
                <a:latin typeface="Cambria Math"/>
                <a:ea typeface="Cambria Math"/>
              </a:rPr>
              <a:t>      </a:t>
            </a:r>
            <a:r>
              <a:rPr lang="en-US" sz="2200" dirty="0" smtClean="0"/>
              <a:t>T(</a:t>
            </a:r>
            <a:r>
              <a:rPr lang="en-US" sz="2200" dirty="0" smtClean="0">
                <a:latin typeface="Cambria Math" pitchFamily="18" charset="0"/>
                <a:ea typeface="Cambria Math" pitchFamily="18" charset="0"/>
              </a:rPr>
              <a:t>10</a:t>
            </a:r>
            <a:r>
              <a:rPr lang="en-US" sz="2200" dirty="0" smtClean="0"/>
              <a:t>) = </a:t>
            </a:r>
            <a:r>
              <a:rPr lang="en-US" sz="2200" dirty="0" smtClean="0">
                <a:latin typeface="Cambria Math" pitchFamily="18" charset="0"/>
                <a:ea typeface="Cambria Math" pitchFamily="18" charset="0"/>
              </a:rPr>
              <a:t>10/2  </a:t>
            </a:r>
            <a:r>
              <a:rPr lang="en-US" sz="2200" dirty="0" smtClean="0">
                <a:latin typeface="Cambria Math"/>
                <a:ea typeface="Cambria Math"/>
              </a:rPr>
              <a:t>= 5, </a:t>
            </a:r>
            <a:r>
              <a:rPr lang="en-US" sz="2200" dirty="0" smtClean="0"/>
              <a:t>T(</a:t>
            </a:r>
            <a:r>
              <a:rPr lang="en-US" sz="2200" dirty="0" smtClean="0">
                <a:latin typeface="Cambria Math" pitchFamily="18" charset="0"/>
                <a:ea typeface="Cambria Math" pitchFamily="18" charset="0"/>
              </a:rPr>
              <a:t>5</a:t>
            </a:r>
            <a:r>
              <a:rPr lang="en-US" sz="2200" dirty="0" smtClean="0"/>
              <a:t>) = </a:t>
            </a:r>
            <a:r>
              <a:rPr lang="en-US" sz="2200" dirty="0" smtClean="0">
                <a:latin typeface="Cambria Math" pitchFamily="18" charset="0"/>
                <a:ea typeface="Cambria Math" pitchFamily="18" charset="0"/>
              </a:rPr>
              <a:t>3∙5 + 1 </a:t>
            </a:r>
            <a:r>
              <a:rPr lang="en-US" sz="2200" dirty="0" smtClean="0">
                <a:latin typeface="Cambria Math"/>
                <a:ea typeface="Cambria Math"/>
              </a:rPr>
              <a:t>= 16,</a:t>
            </a:r>
            <a:r>
              <a:rPr lang="en-US" sz="2200" dirty="0" smtClean="0"/>
              <a:t>T(</a:t>
            </a:r>
            <a:r>
              <a:rPr lang="en-US" sz="2200" dirty="0" smtClean="0">
                <a:latin typeface="Cambria Math" pitchFamily="18" charset="0"/>
                <a:ea typeface="Cambria Math" pitchFamily="18" charset="0"/>
              </a:rPr>
              <a:t>16</a:t>
            </a:r>
            <a:r>
              <a:rPr lang="en-US" sz="2200" dirty="0" smtClean="0"/>
              <a:t>) = </a:t>
            </a:r>
            <a:r>
              <a:rPr lang="en-US" sz="2200" dirty="0" smtClean="0">
                <a:latin typeface="Cambria Math" pitchFamily="18" charset="0"/>
                <a:ea typeface="Cambria Math" pitchFamily="18" charset="0"/>
              </a:rPr>
              <a:t>16/2  </a:t>
            </a:r>
            <a:r>
              <a:rPr lang="en-US" sz="2200" dirty="0" smtClean="0">
                <a:latin typeface="Cambria Math"/>
                <a:ea typeface="Cambria Math"/>
              </a:rPr>
              <a:t>= 8, </a:t>
            </a:r>
          </a:p>
          <a:p>
            <a:pPr algn="ctr">
              <a:buNone/>
            </a:pPr>
            <a:r>
              <a:rPr lang="en-US" sz="2200" dirty="0" smtClean="0">
                <a:latin typeface="Cambria Math"/>
                <a:ea typeface="Cambria Math"/>
              </a:rPr>
              <a:t>      </a:t>
            </a:r>
            <a:r>
              <a:rPr lang="en-US" sz="2200" dirty="0" smtClean="0"/>
              <a:t>T(</a:t>
            </a:r>
            <a:r>
              <a:rPr lang="en-US" sz="2200" dirty="0" smtClean="0">
                <a:latin typeface="Cambria Math" pitchFamily="18" charset="0"/>
                <a:ea typeface="Cambria Math" pitchFamily="18" charset="0"/>
              </a:rPr>
              <a:t>8</a:t>
            </a:r>
            <a:r>
              <a:rPr lang="en-US" sz="2200" dirty="0" smtClean="0"/>
              <a:t>) = </a:t>
            </a:r>
            <a:r>
              <a:rPr lang="en-US" sz="2200" dirty="0" smtClean="0">
                <a:latin typeface="Cambria Math" pitchFamily="18" charset="0"/>
                <a:ea typeface="Cambria Math" pitchFamily="18" charset="0"/>
              </a:rPr>
              <a:t>8/2  </a:t>
            </a:r>
            <a:r>
              <a:rPr lang="en-US" sz="2200" dirty="0" smtClean="0">
                <a:latin typeface="Cambria Math"/>
                <a:ea typeface="Cambria Math"/>
              </a:rPr>
              <a:t>= 4, </a:t>
            </a:r>
            <a:r>
              <a:rPr lang="en-US" sz="2200" dirty="0" smtClean="0"/>
              <a:t>T(</a:t>
            </a:r>
            <a:r>
              <a:rPr lang="en-US" sz="2200" dirty="0" smtClean="0">
                <a:latin typeface="Cambria Math" pitchFamily="18" charset="0"/>
                <a:ea typeface="Cambria Math" pitchFamily="18" charset="0"/>
              </a:rPr>
              <a:t>4</a:t>
            </a:r>
            <a:r>
              <a:rPr lang="en-US" sz="2200" dirty="0" smtClean="0"/>
              <a:t>) = </a:t>
            </a:r>
            <a:r>
              <a:rPr lang="en-US" sz="2200" dirty="0" smtClean="0">
                <a:latin typeface="Cambria Math" pitchFamily="18" charset="0"/>
                <a:ea typeface="Cambria Math" pitchFamily="18" charset="0"/>
              </a:rPr>
              <a:t>4/2  </a:t>
            </a:r>
            <a:r>
              <a:rPr lang="en-US" sz="2200" dirty="0" smtClean="0">
                <a:latin typeface="Cambria Math"/>
                <a:ea typeface="Cambria Math"/>
              </a:rPr>
              <a:t>= 2, </a:t>
            </a:r>
            <a:r>
              <a:rPr lang="en-US" sz="2200" dirty="0" smtClean="0"/>
              <a:t>T(</a:t>
            </a:r>
            <a:r>
              <a:rPr lang="en-US" sz="2200" dirty="0" smtClean="0">
                <a:latin typeface="Cambria Math" pitchFamily="18" charset="0"/>
                <a:ea typeface="Cambria Math" pitchFamily="18" charset="0"/>
              </a:rPr>
              <a:t>2</a:t>
            </a:r>
            <a:r>
              <a:rPr lang="en-US" sz="2200" dirty="0" smtClean="0"/>
              <a:t>) = </a:t>
            </a:r>
            <a:r>
              <a:rPr lang="en-US" sz="2200" dirty="0" smtClean="0">
                <a:latin typeface="Cambria Math" pitchFamily="18" charset="0"/>
                <a:ea typeface="Cambria Math" pitchFamily="18" charset="0"/>
              </a:rPr>
              <a:t>2/2  </a:t>
            </a:r>
            <a:r>
              <a:rPr lang="en-US" sz="2200" dirty="0" smtClean="0">
                <a:latin typeface="Cambria Math"/>
                <a:ea typeface="Cambria Math"/>
              </a:rPr>
              <a:t>= 1</a:t>
            </a:r>
          </a:p>
          <a:p>
            <a:r>
              <a:rPr lang="en-US" dirty="0" smtClean="0">
                <a:ea typeface="Cambria Math"/>
                <a:cs typeface="Arial" pitchFamily="34" charset="0"/>
              </a:rPr>
              <a:t>The conjecture has been verified using computers up to    5.6 ∙ 10</a:t>
            </a:r>
            <a:r>
              <a:rPr lang="en-US" baseline="30000" dirty="0" smtClean="0">
                <a:ea typeface="Cambria Math"/>
                <a:cs typeface="Arial" pitchFamily="34" charset="0"/>
              </a:rPr>
              <a:t>13 </a:t>
            </a:r>
            <a:r>
              <a:rPr lang="en-US" dirty="0" smtClean="0">
                <a:ea typeface="Cambria Math"/>
                <a:cs typeface="Arial" pitchFamily="34" charset="0"/>
              </a:rPr>
              <a:t> </a:t>
            </a:r>
            <a:r>
              <a:rPr lang="en-US" i="1" dirty="0" smtClean="0">
                <a:ea typeface="Cambria Math"/>
                <a:cs typeface="Arial" pitchFamily="34" charset="0"/>
              </a:rPr>
              <a:t>but that does not prove it</a:t>
            </a:r>
            <a:r>
              <a:rPr lang="en-US" dirty="0" smtClean="0">
                <a:ea typeface="Cambria Math"/>
                <a:cs typeface="Arial" pitchFamily="34" charset="0"/>
              </a:rPr>
              <a:t>!</a:t>
            </a:r>
            <a:endParaRPr lang="en-US" dirty="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Proof Methods</a:t>
            </a:r>
            <a:endParaRPr lang="en-US" dirty="0"/>
          </a:p>
        </p:txBody>
      </p:sp>
      <p:sp>
        <p:nvSpPr>
          <p:cNvPr id="3" name="Content Placeholder 2"/>
          <p:cNvSpPr>
            <a:spLocks noGrp="1"/>
          </p:cNvSpPr>
          <p:nvPr>
            <p:ph idx="1"/>
          </p:nvPr>
        </p:nvSpPr>
        <p:spPr/>
        <p:txBody>
          <a:bodyPr/>
          <a:lstStyle/>
          <a:p>
            <a:pPr algn="just"/>
            <a:r>
              <a:rPr lang="en-US" dirty="0" smtClean="0"/>
              <a:t>We will see other proof methods:</a:t>
            </a:r>
          </a:p>
          <a:p>
            <a:pPr lvl="1" algn="just"/>
            <a:r>
              <a:rPr lang="en-US" b="1" dirty="0" smtClean="0"/>
              <a:t>Mathematical Induction</a:t>
            </a:r>
            <a:r>
              <a:rPr lang="en-US" dirty="0" smtClean="0"/>
              <a:t>, which is a useful method for proving statements of the form </a:t>
            </a:r>
            <a:r>
              <a:rPr lang="en-US" dirty="0" smtClean="0">
                <a:sym typeface="Symbol"/>
              </a:rPr>
              <a:t></a:t>
            </a:r>
            <a:r>
              <a:rPr lang="en-US" i="1" dirty="0" smtClean="0">
                <a:sym typeface="Symbol"/>
              </a:rPr>
              <a:t>n P</a:t>
            </a:r>
            <a:r>
              <a:rPr lang="en-US" dirty="0" smtClean="0">
                <a:sym typeface="Symbol"/>
              </a:rPr>
              <a:t>(</a:t>
            </a:r>
            <a:r>
              <a:rPr lang="en-US" i="1" dirty="0" smtClean="0">
                <a:sym typeface="Symbol"/>
              </a:rPr>
              <a:t>n</a:t>
            </a:r>
            <a:r>
              <a:rPr lang="en-US" dirty="0" smtClean="0">
                <a:sym typeface="Symbol"/>
              </a:rPr>
              <a:t>), where the domain consists of all positive integers.</a:t>
            </a:r>
          </a:p>
          <a:p>
            <a:pPr lvl="1" algn="just"/>
            <a:r>
              <a:rPr lang="en-US" b="1" dirty="0" smtClean="0">
                <a:sym typeface="Symbol"/>
              </a:rPr>
              <a:t>Structural Induction</a:t>
            </a:r>
            <a:r>
              <a:rPr lang="en-US" dirty="0" smtClean="0">
                <a:sym typeface="Symbol"/>
              </a:rPr>
              <a:t>, which can be used to prove such results about recursively defined sets.</a:t>
            </a:r>
          </a:p>
          <a:p>
            <a:pPr lvl="1" algn="just"/>
            <a:r>
              <a:rPr lang="en-US" b="1" dirty="0" smtClean="0">
                <a:sym typeface="Symbol"/>
              </a:rPr>
              <a:t>Combinatorial Proofs</a:t>
            </a:r>
            <a:r>
              <a:rPr lang="en-US" dirty="0" smtClean="0">
                <a:sym typeface="Symbol"/>
              </a:rPr>
              <a:t>,</a:t>
            </a:r>
            <a:r>
              <a:rPr lang="en-US" b="1" dirty="0" smtClean="0">
                <a:sym typeface="Symbol"/>
              </a:rPr>
              <a:t> </a:t>
            </a:r>
            <a:r>
              <a:rPr lang="en-US" dirty="0" smtClean="0">
                <a:sym typeface="Symbol"/>
              </a:rPr>
              <a:t>which</a:t>
            </a:r>
            <a:r>
              <a:rPr lang="en-US" b="1" dirty="0" smtClean="0">
                <a:sym typeface="Symbol"/>
              </a:rPr>
              <a:t> </a:t>
            </a:r>
            <a:r>
              <a:rPr lang="en-US" dirty="0" smtClean="0">
                <a:sym typeface="Symbol"/>
              </a:rPr>
              <a:t>use counting arguments.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Outline</a:t>
            </a:r>
            <a:endParaRPr lang="en-US" dirty="0"/>
          </a:p>
        </p:txBody>
      </p:sp>
      <p:sp>
        <p:nvSpPr>
          <p:cNvPr id="3" name="Content Placeholder 2"/>
          <p:cNvSpPr>
            <a:spLocks noGrp="1"/>
          </p:cNvSpPr>
          <p:nvPr>
            <p:ph idx="1"/>
          </p:nvPr>
        </p:nvSpPr>
        <p:spPr/>
        <p:txBody>
          <a:bodyPr>
            <a:normAutofit/>
          </a:bodyPr>
          <a:lstStyle/>
          <a:p>
            <a:r>
              <a:rPr lang="en-US" dirty="0" smtClean="0"/>
              <a:t>Mathematical Proofs</a:t>
            </a:r>
          </a:p>
          <a:p>
            <a:r>
              <a:rPr lang="en-US" dirty="0" smtClean="0"/>
              <a:t>Forms of Theorems</a:t>
            </a:r>
          </a:p>
          <a:p>
            <a:r>
              <a:rPr lang="en-US" dirty="0" smtClean="0"/>
              <a:t>Direct Proofs</a:t>
            </a:r>
          </a:p>
          <a:p>
            <a:r>
              <a:rPr lang="en-US" dirty="0" smtClean="0"/>
              <a:t>Indirect Proofs</a:t>
            </a:r>
          </a:p>
          <a:p>
            <a:pPr lvl="1"/>
            <a:r>
              <a:rPr lang="en-US" dirty="0" smtClean="0"/>
              <a:t>Proof of the </a:t>
            </a:r>
            <a:r>
              <a:rPr lang="en-US" dirty="0" err="1" smtClean="0"/>
              <a:t>Contrapositive</a:t>
            </a:r>
            <a:endParaRPr lang="en-US" dirty="0" smtClean="0"/>
          </a:p>
          <a:p>
            <a:pPr lvl="1"/>
            <a:r>
              <a:rPr lang="en-US" dirty="0" smtClean="0"/>
              <a:t>Proof by Contradiction</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3:</a:t>
            </a:r>
            <a:br>
              <a:rPr lang="en-US" dirty="0" smtClean="0"/>
            </a:br>
            <a:r>
              <a:rPr lang="en-US" dirty="0" smtClean="0"/>
              <a:t>Mathematical Induction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Outline</a:t>
            </a:r>
            <a:endParaRPr lang="en-US" dirty="0"/>
          </a:p>
        </p:txBody>
      </p:sp>
      <p:sp>
        <p:nvSpPr>
          <p:cNvPr id="3" name="Content Placeholder 2"/>
          <p:cNvSpPr>
            <a:spLocks noGrp="1"/>
          </p:cNvSpPr>
          <p:nvPr>
            <p:ph idx="1"/>
          </p:nvPr>
        </p:nvSpPr>
        <p:spPr/>
        <p:txBody>
          <a:bodyPr/>
          <a:lstStyle/>
          <a:p>
            <a:pPr algn="just"/>
            <a:r>
              <a:rPr lang="en-US" sz="2800" dirty="0" smtClean="0"/>
              <a:t>Mathematical Induction</a:t>
            </a:r>
          </a:p>
          <a:p>
            <a:pPr algn="just"/>
            <a:r>
              <a:rPr lang="en-US" sz="2800" dirty="0" smtClean="0"/>
              <a:t>Examples of Proof by Mathematical Induction</a:t>
            </a:r>
          </a:p>
          <a:p>
            <a:pPr algn="just"/>
            <a:r>
              <a:rPr lang="en-US" sz="2800" dirty="0" smtClean="0"/>
              <a:t>Mistaken Proofs by Mathematical Induction</a:t>
            </a:r>
          </a:p>
          <a:p>
            <a:pPr algn="just"/>
            <a:r>
              <a:rPr lang="en-US" sz="2800" dirty="0" smtClean="0"/>
              <a:t>Guidelines for Proofs by Mathematical Induction</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29200" cy="1143000"/>
          </a:xfrm>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4648200" y="304800"/>
            <a:ext cx="4085894" cy="6172200"/>
          </a:xfrm>
        </p:spPr>
      </p:pic>
      <p:sp>
        <p:nvSpPr>
          <p:cNvPr id="5" name="TextBox 4"/>
          <p:cNvSpPr txBox="1"/>
          <p:nvPr/>
        </p:nvSpPr>
        <p:spPr>
          <a:xfrm>
            <a:off x="381000" y="1752600"/>
            <a:ext cx="3962400" cy="4247317"/>
          </a:xfrm>
          <a:prstGeom prst="rect">
            <a:avLst/>
          </a:prstGeom>
          <a:noFill/>
        </p:spPr>
        <p:txBody>
          <a:bodyPr wrap="square" rtlCol="0">
            <a:spAutoFit/>
          </a:bodyPr>
          <a:lstStyle/>
          <a:p>
            <a:pPr marL="342900" indent="-342900" algn="just">
              <a:buFont typeface="Arial" pitchFamily="34" charset="0"/>
              <a:buChar char="•"/>
            </a:pPr>
            <a:r>
              <a:rPr lang="en-US" dirty="0" smtClean="0">
                <a:cs typeface="Arial" pitchFamily="34" charset="0"/>
              </a:rPr>
              <a:t>Suppose we have an infinite ladder:</a:t>
            </a:r>
          </a:p>
          <a:p>
            <a:pPr marL="800100" lvl="1" indent="-342900" algn="just">
              <a:buFont typeface="+mj-lt"/>
              <a:buAutoNum type="arabicPeriod"/>
            </a:pPr>
            <a:r>
              <a:rPr lang="en-US" dirty="0" smtClean="0">
                <a:cs typeface="Arial" pitchFamily="34" charset="0"/>
              </a:rPr>
              <a:t>We can reach the first rung of the ladder.</a:t>
            </a:r>
          </a:p>
          <a:p>
            <a:pPr marL="800100" lvl="1" indent="-342900" algn="just">
              <a:buFont typeface="+mj-lt"/>
              <a:buAutoNum type="arabicPeriod"/>
            </a:pPr>
            <a:r>
              <a:rPr lang="en-US" dirty="0" smtClean="0">
                <a:cs typeface="Arial" pitchFamily="34" charset="0"/>
              </a:rPr>
              <a:t>If we can reach a particular rung of the ladder, then we can reach the next rung.</a:t>
            </a:r>
          </a:p>
          <a:p>
            <a:pPr marL="342900" indent="-342900" algn="just">
              <a:buFont typeface="Arial" pitchFamily="34" charset="0"/>
              <a:buChar char="•"/>
            </a:pPr>
            <a:r>
              <a:rPr lang="en-US" dirty="0" smtClean="0">
                <a:cs typeface="Arial" pitchFamily="34" charset="0"/>
              </a:rPr>
              <a:t>From (1), we can reach the first rung. Then by applying (2), we can reach the second rung. Applying (2) again, the third rung. And so on.  We can apply (2) any number of times to reach any particular rung, no matter how high up.</a:t>
            </a:r>
          </a:p>
          <a:p>
            <a:pPr marL="342900" indent="-342900" algn="just">
              <a:buFont typeface="Arial" pitchFamily="34" charset="0"/>
              <a:buChar char="•"/>
            </a:pPr>
            <a:r>
              <a:rPr lang="en-US" dirty="0" smtClean="0">
                <a:cs typeface="Arial" pitchFamily="34" charset="0"/>
              </a:rPr>
              <a:t>This example motivates proof by mathematical induction.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a:xfrm>
            <a:off x="457200" y="1295400"/>
            <a:ext cx="8458200" cy="5029200"/>
          </a:xfrm>
        </p:spPr>
        <p:txBody>
          <a:bodyPr>
            <a:normAutofit fontScale="70000" lnSpcReduction="20000"/>
          </a:bodyPr>
          <a:lstStyle/>
          <a:p>
            <a:pPr>
              <a:buNone/>
            </a:pPr>
            <a:r>
              <a:rPr lang="en-US" i="1" dirty="0" smtClean="0"/>
              <a:t>Principle of Mathematical Induction</a:t>
            </a:r>
            <a:r>
              <a:rPr lang="en-US" dirty="0" smtClean="0"/>
              <a:t>: </a:t>
            </a:r>
          </a:p>
          <a:p>
            <a:r>
              <a:rPr lang="en-US" dirty="0" smtClean="0"/>
              <a:t>To prove that </a:t>
            </a:r>
            <a:r>
              <a:rPr lang="en-US" i="1" dirty="0" smtClean="0">
                <a:solidFill>
                  <a:srgbClr val="FF0000"/>
                </a:solidFill>
              </a:rPr>
              <a:t>P</a:t>
            </a:r>
            <a:r>
              <a:rPr lang="en-US" dirty="0" smtClean="0">
                <a:solidFill>
                  <a:srgbClr val="FF0000"/>
                </a:solidFill>
              </a:rPr>
              <a:t>(</a:t>
            </a:r>
            <a:r>
              <a:rPr lang="en-US" i="1" dirty="0" smtClean="0">
                <a:solidFill>
                  <a:srgbClr val="FF0000"/>
                </a:solidFill>
              </a:rPr>
              <a:t>n</a:t>
            </a:r>
            <a:r>
              <a:rPr lang="en-US" dirty="0" smtClean="0">
                <a:solidFill>
                  <a:srgbClr val="FF0000"/>
                </a:solidFill>
              </a:rPr>
              <a:t>) is true for all positive integers </a:t>
            </a:r>
            <a:r>
              <a:rPr lang="en-US" i="1" dirty="0" smtClean="0">
                <a:solidFill>
                  <a:srgbClr val="FF0000"/>
                </a:solidFill>
              </a:rPr>
              <a:t>n</a:t>
            </a:r>
            <a:r>
              <a:rPr lang="en-US" dirty="0" smtClean="0">
                <a:solidFill>
                  <a:srgbClr val="FF0000"/>
                </a:solidFill>
              </a:rPr>
              <a:t>,</a:t>
            </a:r>
            <a:r>
              <a:rPr lang="en-US" dirty="0" smtClean="0"/>
              <a:t> we complete these steps:</a:t>
            </a:r>
            <a:endParaRPr lang="en-US" dirty="0"/>
          </a:p>
          <a:p>
            <a:pPr lvl="1"/>
            <a:r>
              <a:rPr lang="en-US" i="1" u="sng" dirty="0" smtClean="0">
                <a:solidFill>
                  <a:srgbClr val="0070C0"/>
                </a:solidFill>
              </a:rPr>
              <a:t>Basis Step</a:t>
            </a:r>
            <a:r>
              <a:rPr lang="en-US" u="sng" dirty="0" smtClean="0">
                <a:solidFill>
                  <a:srgbClr val="0070C0"/>
                </a:solidFill>
              </a:rPr>
              <a:t>: </a:t>
            </a:r>
            <a:r>
              <a:rPr lang="en-US" dirty="0" smtClean="0">
                <a:solidFill>
                  <a:srgbClr val="0070C0"/>
                </a:solidFill>
              </a:rPr>
              <a:t>Show that </a:t>
            </a:r>
            <a:r>
              <a:rPr lang="en-US" i="1" dirty="0" smtClean="0">
                <a:solidFill>
                  <a:srgbClr val="0070C0"/>
                </a:solidFill>
              </a:rPr>
              <a:t>P</a:t>
            </a:r>
            <a:r>
              <a:rPr lang="en-US" dirty="0" smtClean="0">
                <a:solidFill>
                  <a:srgbClr val="0070C0"/>
                </a:solidFill>
              </a:rPr>
              <a:t>(</a:t>
            </a:r>
            <a:r>
              <a:rPr lang="en-US" dirty="0" smtClean="0">
                <a:solidFill>
                  <a:srgbClr val="0070C0"/>
                </a:solidFill>
                <a:latin typeface="Cambria Math" pitchFamily="18" charset="0"/>
                <a:ea typeface="Cambria Math" pitchFamily="18" charset="0"/>
              </a:rPr>
              <a:t>1</a:t>
            </a:r>
            <a:r>
              <a:rPr lang="en-US" dirty="0" smtClean="0">
                <a:solidFill>
                  <a:srgbClr val="0070C0"/>
                </a:solidFill>
              </a:rPr>
              <a:t>) is true.</a:t>
            </a:r>
          </a:p>
          <a:p>
            <a:pPr lvl="1"/>
            <a:r>
              <a:rPr lang="en-US" i="1" u="sng" dirty="0" smtClean="0">
                <a:solidFill>
                  <a:srgbClr val="0070C0"/>
                </a:solidFill>
              </a:rPr>
              <a:t>Inductive Step</a:t>
            </a:r>
            <a:r>
              <a:rPr lang="en-US" u="sng" dirty="0" smtClean="0">
                <a:solidFill>
                  <a:srgbClr val="0070C0"/>
                </a:solidFill>
              </a:rPr>
              <a:t>: </a:t>
            </a:r>
            <a:r>
              <a:rPr lang="en-US" dirty="0" smtClean="0">
                <a:solidFill>
                  <a:srgbClr val="0070C0"/>
                </a:solidFill>
              </a:rPr>
              <a:t>Show that </a:t>
            </a:r>
            <a:r>
              <a:rPr lang="en-US" i="1" dirty="0" smtClean="0">
                <a:solidFill>
                  <a:srgbClr val="0070C0"/>
                </a:solidFill>
              </a:rPr>
              <a:t>P</a:t>
            </a:r>
            <a:r>
              <a:rPr lang="en-US" dirty="0" smtClean="0">
                <a:solidFill>
                  <a:srgbClr val="0070C0"/>
                </a:solidFill>
              </a:rPr>
              <a:t>(</a:t>
            </a:r>
            <a:r>
              <a:rPr lang="en-US" i="1" dirty="0" smtClean="0">
                <a:solidFill>
                  <a:srgbClr val="0070C0"/>
                </a:solidFill>
              </a:rPr>
              <a:t>k</a:t>
            </a:r>
            <a:r>
              <a:rPr lang="en-US" dirty="0" smtClean="0">
                <a:solidFill>
                  <a:srgbClr val="0070C0"/>
                </a:solidFill>
              </a:rPr>
              <a:t>) </a:t>
            </a:r>
            <a:r>
              <a:rPr lang="en-US" i="1" dirty="0" smtClean="0">
                <a:solidFill>
                  <a:srgbClr val="0070C0"/>
                </a:solidFill>
                <a:latin typeface="Cambria Math"/>
                <a:ea typeface="Cambria Math"/>
                <a:sym typeface="Wingdings" pitchFamily="2" charset="2"/>
              </a:rPr>
              <a:t>→ </a:t>
            </a:r>
            <a:r>
              <a:rPr lang="en-US" i="1" dirty="0" smtClean="0">
                <a:solidFill>
                  <a:srgbClr val="0070C0"/>
                </a:solidFill>
                <a:sym typeface="Wingdings" pitchFamily="2" charset="2"/>
              </a:rPr>
              <a:t>P</a:t>
            </a:r>
            <a:r>
              <a:rPr lang="en-US" dirty="0" smtClean="0">
                <a:solidFill>
                  <a:srgbClr val="0070C0"/>
                </a:solidFill>
                <a:sym typeface="Wingdings" pitchFamily="2" charset="2"/>
              </a:rPr>
              <a:t>(</a:t>
            </a:r>
            <a:r>
              <a:rPr lang="en-US" i="1" dirty="0" smtClean="0">
                <a:solidFill>
                  <a:srgbClr val="0070C0"/>
                </a:solidFill>
                <a:sym typeface="Wingdings" pitchFamily="2" charset="2"/>
              </a:rPr>
              <a:t>k + </a:t>
            </a:r>
            <a:r>
              <a:rPr lang="en-US" dirty="0" smtClean="0">
                <a:solidFill>
                  <a:srgbClr val="0070C0"/>
                </a:solidFill>
                <a:latin typeface="Cambria Math" pitchFamily="18" charset="0"/>
                <a:ea typeface="Cambria Math" pitchFamily="18" charset="0"/>
                <a:sym typeface="Wingdings" pitchFamily="2" charset="2"/>
              </a:rPr>
              <a:t>1</a:t>
            </a:r>
            <a:r>
              <a:rPr lang="en-US" dirty="0" smtClean="0">
                <a:solidFill>
                  <a:srgbClr val="0070C0"/>
                </a:solidFill>
                <a:sym typeface="Wingdings" pitchFamily="2" charset="2"/>
              </a:rPr>
              <a:t>) is true for all positive integers </a:t>
            </a:r>
            <a:r>
              <a:rPr lang="en-US" i="1" dirty="0" smtClean="0">
                <a:solidFill>
                  <a:srgbClr val="0070C0"/>
                </a:solidFill>
                <a:sym typeface="Wingdings" pitchFamily="2" charset="2"/>
              </a:rPr>
              <a:t>k</a:t>
            </a:r>
            <a:r>
              <a:rPr lang="en-US" dirty="0" smtClean="0">
                <a:solidFill>
                  <a:srgbClr val="0070C0"/>
                </a:solidFill>
                <a:sym typeface="Wingdings" pitchFamily="2" charset="2"/>
              </a:rPr>
              <a:t>.</a:t>
            </a:r>
          </a:p>
          <a:p>
            <a:r>
              <a:rPr lang="en-US" dirty="0" smtClean="0"/>
              <a:t>To complete the inductive step, assume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and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    </a:t>
            </a:r>
          </a:p>
          <a:p>
            <a:endParaRPr lang="en-US" b="1" dirty="0" smtClean="0"/>
          </a:p>
          <a:p>
            <a:r>
              <a:rPr lang="en-US" b="1" dirty="0" smtClean="0"/>
              <a:t>Infinite Ladder Example</a:t>
            </a:r>
            <a:r>
              <a:rPr lang="en-US" dirty="0" smtClean="0"/>
              <a:t>: Prove that we can reach </a:t>
            </a:r>
            <a:r>
              <a:rPr lang="en-US" u="sng" dirty="0" smtClean="0"/>
              <a:t>every</a:t>
            </a:r>
            <a:r>
              <a:rPr lang="en-US" dirty="0" smtClean="0"/>
              <a:t> rung. </a:t>
            </a:r>
          </a:p>
          <a:p>
            <a:pPr lvl="1"/>
            <a:r>
              <a:rPr lang="en-US" dirty="0" smtClean="0"/>
              <a:t>BASIS STEP: By (</a:t>
            </a:r>
            <a:r>
              <a:rPr lang="en-US" dirty="0" smtClean="0">
                <a:latin typeface="Cambria Math" pitchFamily="18" charset="0"/>
                <a:ea typeface="Cambria Math" pitchFamily="18" charset="0"/>
              </a:rPr>
              <a:t>1</a:t>
            </a:r>
            <a:r>
              <a:rPr lang="en-US" dirty="0" smtClean="0"/>
              <a:t>), we can reach rung </a:t>
            </a:r>
            <a:r>
              <a:rPr lang="en-US" dirty="0" smtClean="0">
                <a:latin typeface="Cambria Math" pitchFamily="18" charset="0"/>
                <a:ea typeface="Cambria Math" pitchFamily="18" charset="0"/>
              </a:rPr>
              <a:t>1</a:t>
            </a:r>
            <a:r>
              <a:rPr lang="en-US" dirty="0" smtClean="0"/>
              <a:t>.</a:t>
            </a:r>
          </a:p>
          <a:p>
            <a:pPr lvl="1"/>
            <a:r>
              <a:rPr lang="en-US" dirty="0" smtClean="0"/>
              <a:t>INDUCTIVE STEP: Assume the inductive hypothesis that we can reach rung </a:t>
            </a:r>
            <a:r>
              <a:rPr lang="en-US" i="1" dirty="0" smtClean="0"/>
              <a:t>k</a:t>
            </a:r>
            <a:r>
              <a:rPr lang="en-US" dirty="0" smtClean="0"/>
              <a:t>. Then by (</a:t>
            </a:r>
            <a:r>
              <a:rPr lang="en-US" dirty="0" smtClean="0">
                <a:latin typeface="Cambria Math" pitchFamily="18" charset="0"/>
                <a:ea typeface="Cambria Math" pitchFamily="18" charset="0"/>
              </a:rPr>
              <a:t>2</a:t>
            </a:r>
            <a:r>
              <a:rPr lang="en-US" dirty="0" smtClean="0"/>
              <a:t>), we can reach rung </a:t>
            </a:r>
            <a:r>
              <a:rPr lang="en-US" i="1" dirty="0" smtClean="0"/>
              <a:t>k </a:t>
            </a:r>
            <a:r>
              <a:rPr lang="en-US" dirty="0" smtClean="0"/>
              <a:t>+ </a:t>
            </a:r>
            <a:r>
              <a:rPr lang="en-US" dirty="0" smtClean="0">
                <a:latin typeface="Cambria Math" pitchFamily="18" charset="0"/>
                <a:ea typeface="Cambria Math" pitchFamily="18" charset="0"/>
              </a:rPr>
              <a:t>1</a:t>
            </a:r>
            <a:r>
              <a:rPr lang="en-US" dirty="0" smtClean="0"/>
              <a:t>.</a:t>
            </a:r>
          </a:p>
          <a:p>
            <a:r>
              <a:rPr lang="en-US" dirty="0" smtClean="0"/>
              <a:t>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4582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pPr algn="just"/>
            <a:r>
              <a:rPr lang="en-US" sz="2900" dirty="0" smtClean="0"/>
              <a:t>Mathematical induction can be expressed  as the rule of inference</a:t>
            </a:r>
          </a:p>
          <a:p>
            <a:pPr algn="just">
              <a:buNone/>
            </a:pPr>
            <a:r>
              <a:rPr lang="en-US" dirty="0" smtClean="0"/>
              <a:t>     </a:t>
            </a:r>
          </a:p>
          <a:p>
            <a:pPr algn="just">
              <a:buNone/>
            </a:pPr>
            <a:r>
              <a:rPr lang="en-US" dirty="0" smtClean="0"/>
              <a:t>    </a:t>
            </a:r>
            <a:r>
              <a:rPr lang="en-US" sz="2900" dirty="0" smtClean="0"/>
              <a:t>where the domain is the set of positive integers</a:t>
            </a:r>
            <a:r>
              <a:rPr lang="en-US" dirty="0" smtClean="0"/>
              <a:t>.</a:t>
            </a:r>
          </a:p>
          <a:p>
            <a:pPr algn="just"/>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must also  be true. </a:t>
            </a:r>
          </a:p>
          <a:p>
            <a:pPr algn="just"/>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p>
        </p:txBody>
      </p:sp>
      <p:sp>
        <p:nvSpPr>
          <p:cNvPr id="5" name="TextBox 4"/>
          <p:cNvSpPr txBox="1"/>
          <p:nvPr/>
        </p:nvSpPr>
        <p:spPr>
          <a:xfrm>
            <a:off x="1371600" y="2286000"/>
            <a:ext cx="7239000" cy="523220"/>
          </a:xfrm>
          <a:prstGeom prst="rect">
            <a:avLst/>
          </a:prstGeom>
          <a:noFill/>
        </p:spPr>
        <p:txBody>
          <a:bodyPr wrap="square" rtlCol="0">
            <a:spAutoFit/>
          </a:bodyPr>
          <a:lstStyle/>
          <a:p>
            <a:r>
              <a:rPr lang="en-US" sz="2800" dirty="0" smtClean="0"/>
              <a:t>  </a:t>
            </a:r>
            <a:r>
              <a:rPr lang="en-US" sz="2400" b="1" dirty="0" smtClean="0">
                <a:solidFill>
                  <a:srgbClr val="FF0000"/>
                </a:solidFill>
              </a:rPr>
              <a:t>(</a:t>
            </a:r>
            <a:r>
              <a:rPr lang="en-US" sz="2400" i="1" dirty="0" smtClean="0">
                <a:solidFill>
                  <a:srgbClr val="FF0000"/>
                </a:solidFill>
              </a:rPr>
              <a:t>P</a:t>
            </a:r>
            <a:r>
              <a:rPr lang="en-US" sz="2400" dirty="0" smtClean="0">
                <a:solidFill>
                  <a:srgbClr val="FF0000"/>
                </a:solidFill>
              </a:rPr>
              <a:t>(</a:t>
            </a:r>
            <a:r>
              <a:rPr lang="en-US" sz="2400" dirty="0" smtClean="0">
                <a:solidFill>
                  <a:srgbClr val="FF0000"/>
                </a:solidFill>
                <a:latin typeface="Cambria Math" pitchFamily="18" charset="0"/>
                <a:ea typeface="Cambria Math" pitchFamily="18" charset="0"/>
              </a:rPr>
              <a:t>1</a:t>
            </a:r>
            <a:r>
              <a:rPr lang="en-US" sz="2400" dirty="0" smtClean="0">
                <a:solidFill>
                  <a:srgbClr val="FF0000"/>
                </a:solidFill>
              </a:rPr>
              <a:t>) </a:t>
            </a:r>
            <a:r>
              <a:rPr lang="en-US" sz="2400" dirty="0" smtClean="0">
                <a:solidFill>
                  <a:srgbClr val="FF0000"/>
                </a:solidFill>
                <a:latin typeface="Cambria Math"/>
                <a:ea typeface="Cambria Math"/>
              </a:rPr>
              <a:t> </a:t>
            </a:r>
            <a:r>
              <a:rPr lang="en-US" sz="2400" b="1" dirty="0" smtClean="0">
                <a:solidFill>
                  <a:srgbClr val="FF0000"/>
                </a:solidFill>
                <a:latin typeface="Cambria Math"/>
                <a:ea typeface="Cambria Math"/>
              </a:rPr>
              <a:t>∧</a:t>
            </a:r>
            <a:r>
              <a:rPr lang="en-US" sz="2400" dirty="0" smtClean="0">
                <a:solidFill>
                  <a:srgbClr val="FF0000"/>
                </a:solidFill>
                <a:latin typeface="Cambria Math"/>
                <a:ea typeface="Cambria Math"/>
              </a:rPr>
              <a:t>  ∀</a:t>
            </a:r>
            <a:r>
              <a:rPr lang="en-US" sz="2400" i="1" dirty="0" smtClean="0">
                <a:solidFill>
                  <a:srgbClr val="FF0000"/>
                </a:solidFill>
                <a:ea typeface="Cambria Math"/>
              </a:rPr>
              <a:t>k</a:t>
            </a:r>
            <a:r>
              <a:rPr lang="en-US" sz="2400" dirty="0" smtClean="0">
                <a:solidFill>
                  <a:srgbClr val="FF0000"/>
                </a:solidFill>
              </a:rPr>
              <a:t>(</a:t>
            </a:r>
            <a:r>
              <a:rPr lang="en-US" sz="2400" i="1" dirty="0" smtClean="0">
                <a:solidFill>
                  <a:srgbClr val="FF0000"/>
                </a:solidFill>
              </a:rPr>
              <a:t>P</a:t>
            </a:r>
            <a:r>
              <a:rPr lang="en-US" sz="2400" dirty="0" smtClean="0">
                <a:solidFill>
                  <a:srgbClr val="FF0000"/>
                </a:solidFill>
              </a:rPr>
              <a:t>(</a:t>
            </a:r>
            <a:r>
              <a:rPr lang="en-US" sz="2400" i="1" dirty="0" smtClean="0">
                <a:solidFill>
                  <a:srgbClr val="FF0000"/>
                </a:solidFill>
              </a:rPr>
              <a:t>k</a:t>
            </a:r>
            <a:r>
              <a:rPr lang="en-US" sz="2400" dirty="0" smtClean="0">
                <a:solidFill>
                  <a:srgbClr val="FF0000"/>
                </a:solidFill>
              </a:rPr>
              <a:t>)</a:t>
            </a:r>
            <a:r>
              <a:rPr lang="en-US" sz="2400" i="1" dirty="0" smtClean="0">
                <a:solidFill>
                  <a:srgbClr val="FF0000"/>
                </a:solidFill>
              </a:rPr>
              <a:t> </a:t>
            </a:r>
            <a:r>
              <a:rPr lang="en-US" sz="2400" dirty="0" smtClean="0">
                <a:solidFill>
                  <a:srgbClr val="FF0000"/>
                </a:solidFill>
                <a:latin typeface="Cambria Math"/>
                <a:ea typeface="Cambria Math"/>
                <a:sym typeface="Wingdings" pitchFamily="2" charset="2"/>
              </a:rPr>
              <a:t>→</a:t>
            </a:r>
            <a:r>
              <a:rPr lang="en-US" sz="2400" i="1" dirty="0" smtClean="0">
                <a:solidFill>
                  <a:srgbClr val="FF0000"/>
                </a:solidFill>
                <a:sym typeface="Wingdings" pitchFamily="2" charset="2"/>
              </a:rPr>
              <a:t> P</a:t>
            </a:r>
            <a:r>
              <a:rPr lang="en-US" sz="2400" dirty="0" smtClean="0">
                <a:solidFill>
                  <a:srgbClr val="FF0000"/>
                </a:solidFill>
                <a:sym typeface="Wingdings" pitchFamily="2" charset="2"/>
              </a:rPr>
              <a:t>(</a:t>
            </a:r>
            <a:r>
              <a:rPr lang="en-US" sz="2400" i="1" dirty="0" smtClean="0">
                <a:solidFill>
                  <a:srgbClr val="FF0000"/>
                </a:solidFill>
                <a:sym typeface="Wingdings" pitchFamily="2" charset="2"/>
              </a:rPr>
              <a:t>k + </a:t>
            </a:r>
            <a:r>
              <a:rPr lang="en-US" sz="2400" dirty="0" smtClean="0">
                <a:solidFill>
                  <a:srgbClr val="FF0000"/>
                </a:solidFill>
                <a:latin typeface="Cambria Math" pitchFamily="18" charset="0"/>
                <a:ea typeface="Cambria Math" pitchFamily="18" charset="0"/>
                <a:sym typeface="Wingdings" pitchFamily="2" charset="2"/>
              </a:rPr>
              <a:t>1</a:t>
            </a:r>
            <a:r>
              <a:rPr lang="en-US" sz="2400" dirty="0" smtClean="0">
                <a:solidFill>
                  <a:srgbClr val="FF0000"/>
                </a:solidFill>
                <a:sym typeface="Wingdings" pitchFamily="2" charset="2"/>
              </a:rPr>
              <a:t>))</a:t>
            </a:r>
            <a:r>
              <a:rPr lang="en-US" sz="2400" b="1" dirty="0" smtClean="0">
                <a:solidFill>
                  <a:srgbClr val="FF0000"/>
                </a:solidFill>
                <a:sym typeface="Wingdings" pitchFamily="2" charset="2"/>
              </a:rPr>
              <a:t>) </a:t>
            </a:r>
            <a:r>
              <a:rPr lang="en-US" sz="2400" dirty="0" smtClean="0">
                <a:solidFill>
                  <a:srgbClr val="FF0000"/>
                </a:solidFill>
                <a:sym typeface="Wingdings" pitchFamily="2" charset="2"/>
              </a:rPr>
              <a:t> </a:t>
            </a:r>
            <a:r>
              <a:rPr lang="en-US" sz="2400" dirty="0" smtClean="0">
                <a:solidFill>
                  <a:srgbClr val="FF0000"/>
                </a:solidFill>
                <a:latin typeface="Cambria Math"/>
                <a:ea typeface="Cambria Math"/>
                <a:sym typeface="Wingdings" pitchFamily="2" charset="2"/>
              </a:rPr>
              <a:t> →   </a:t>
            </a:r>
            <a:r>
              <a:rPr lang="en-US" sz="2400" dirty="0" smtClean="0">
                <a:solidFill>
                  <a:srgbClr val="FF0000"/>
                </a:solidFill>
                <a:latin typeface="Cambria Math"/>
                <a:ea typeface="Cambria Math"/>
              </a:rPr>
              <a:t> ∀</a:t>
            </a:r>
            <a:r>
              <a:rPr lang="en-US" sz="2400" i="1" dirty="0" smtClean="0">
                <a:solidFill>
                  <a:srgbClr val="FF0000"/>
                </a:solidFill>
                <a:ea typeface="Cambria Math"/>
              </a:rPr>
              <a:t>n P</a:t>
            </a:r>
            <a:r>
              <a:rPr lang="en-US" sz="2400" dirty="0" smtClean="0">
                <a:solidFill>
                  <a:srgbClr val="FF0000"/>
                </a:solidFill>
                <a:ea typeface="Cambria Math"/>
              </a:rPr>
              <a:t>(</a:t>
            </a:r>
            <a:r>
              <a:rPr lang="en-US" sz="2400" i="1" dirty="0" smtClean="0">
                <a:solidFill>
                  <a:srgbClr val="FF0000"/>
                </a:solidFill>
                <a:ea typeface="Cambria Math"/>
              </a:rPr>
              <a:t>n</a:t>
            </a:r>
            <a:r>
              <a:rPr lang="en-US" sz="2400" dirty="0" smtClean="0">
                <a:solidFill>
                  <a:srgbClr val="FF0000"/>
                </a:solidFill>
                <a:ea typeface="Cambria Math"/>
              </a:rPr>
              <a:t>)</a:t>
            </a:r>
            <a:r>
              <a:rPr lang="en-US" sz="2400" dirty="0" smtClean="0">
                <a:solidFill>
                  <a:srgbClr val="FF0000"/>
                </a:solidFill>
                <a:sym typeface="Wingdings" pitchFamily="2" charset="2"/>
              </a:rPr>
              <a:t>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r>
              <a:rPr lang="en-US" sz="2900" dirty="0" smtClean="0">
                <a:ea typeface="Cambria Math" pitchFamily="18" charset="0"/>
                <a:sym typeface="Wingdings" pitchFamily="2" charset="2"/>
              </a:rPr>
              <a:t>Mathematical induction is valid because of the </a:t>
            </a:r>
            <a:r>
              <a:rPr lang="en-US" sz="2900" u="sng" dirty="0" smtClean="0">
                <a:ea typeface="Cambria Math" pitchFamily="18" charset="0"/>
                <a:sym typeface="Wingdings" pitchFamily="2" charset="2"/>
              </a:rPr>
              <a:t>well ordering property</a:t>
            </a:r>
            <a:r>
              <a:rPr lang="en-US" sz="2900" dirty="0" smtClean="0">
                <a:ea typeface="Cambria Math" pitchFamily="18" charset="0"/>
                <a:sym typeface="Wingdings" pitchFamily="2" charset="2"/>
              </a:rPr>
              <a:t>, which states that “</a:t>
            </a:r>
            <a:r>
              <a:rPr lang="en-US" sz="2900" i="1" dirty="0" smtClean="0">
                <a:ea typeface="Cambria Math" pitchFamily="18" charset="0"/>
                <a:sym typeface="Wingdings" pitchFamily="2" charset="2"/>
              </a:rPr>
              <a:t>Every nonempty subset of the set of positive integers has a least element .“</a:t>
            </a:r>
            <a:endParaRPr lang="en-US" sz="2900" dirty="0" smtClean="0">
              <a:ea typeface="Cambria Math" pitchFamily="18" charset="0"/>
              <a:sym typeface="Wingdings" pitchFamily="2" charset="2"/>
            </a:endParaRPr>
          </a:p>
          <a:p>
            <a:r>
              <a:rPr lang="en-US" sz="2900" dirty="0" smtClean="0">
                <a:ea typeface="Cambria Math" pitchFamily="18" charset="0"/>
                <a:sym typeface="Wingdings" pitchFamily="2" charset="2"/>
              </a:rPr>
              <a:t>Here is the proof (by contradiction) that mathematical induction is valid:</a:t>
            </a:r>
          </a:p>
          <a:p>
            <a:pPr lvl="1"/>
            <a:r>
              <a:rPr lang="en-US" sz="2900" dirty="0" smtClean="0">
                <a:solidFill>
                  <a:srgbClr val="0070C0"/>
                </a:solidFill>
                <a:ea typeface="Cambria Math" pitchFamily="18" charset="0"/>
                <a:sym typeface="Wingdings" pitchFamily="2" charset="2"/>
              </a:rPr>
              <a:t>Suppose  </a:t>
            </a:r>
            <a:r>
              <a:rPr lang="en-US" sz="2900" i="1" dirty="0" smtClean="0">
                <a:solidFill>
                  <a:srgbClr val="0070C0"/>
                </a:solidFill>
              </a:rPr>
              <a:t>P</a:t>
            </a:r>
            <a:r>
              <a:rPr lang="en-US" sz="2900" dirty="0" smtClean="0">
                <a:solidFill>
                  <a:srgbClr val="0070C0"/>
                </a:solidFill>
              </a:rPr>
              <a:t>(</a:t>
            </a:r>
            <a:r>
              <a:rPr lang="en-US" sz="2900" dirty="0" smtClean="0">
                <a:solidFill>
                  <a:srgbClr val="0070C0"/>
                </a:solidFill>
                <a:latin typeface="Cambria Math" pitchFamily="18" charset="0"/>
                <a:ea typeface="Cambria Math" pitchFamily="18" charset="0"/>
              </a:rPr>
              <a:t>1</a:t>
            </a:r>
            <a:r>
              <a:rPr lang="en-US" sz="2900" dirty="0" smtClean="0">
                <a:solidFill>
                  <a:srgbClr val="0070C0"/>
                </a:solidFill>
              </a:rPr>
              <a:t>) holds and </a:t>
            </a:r>
            <a:r>
              <a:rPr lang="en-US" sz="2900" i="1" dirty="0" smtClean="0">
                <a:solidFill>
                  <a:srgbClr val="0070C0"/>
                </a:solidFill>
              </a:rPr>
              <a:t>P</a:t>
            </a:r>
            <a:r>
              <a:rPr lang="en-US" sz="2900" dirty="0" smtClean="0">
                <a:solidFill>
                  <a:srgbClr val="0070C0"/>
                </a:solidFill>
              </a:rPr>
              <a:t>(</a:t>
            </a:r>
            <a:r>
              <a:rPr lang="en-US" sz="2900" i="1" dirty="0" smtClean="0">
                <a:solidFill>
                  <a:srgbClr val="0070C0"/>
                </a:solidFill>
              </a:rPr>
              <a:t>k</a:t>
            </a:r>
            <a:r>
              <a:rPr lang="en-US" sz="2900" dirty="0" smtClean="0">
                <a:solidFill>
                  <a:srgbClr val="0070C0"/>
                </a:solidFill>
              </a:rPr>
              <a:t>)</a:t>
            </a:r>
            <a:r>
              <a:rPr lang="en-US" sz="2900" i="1" dirty="0" smtClean="0">
                <a:solidFill>
                  <a:srgbClr val="0070C0"/>
                </a:solidFill>
              </a:rPr>
              <a:t> </a:t>
            </a:r>
            <a:r>
              <a:rPr lang="en-US" sz="2900" dirty="0" smtClean="0">
                <a:solidFill>
                  <a:srgbClr val="0070C0"/>
                </a:solidFill>
                <a:ea typeface="Cambria Math"/>
                <a:sym typeface="Wingdings" pitchFamily="2" charset="2"/>
              </a:rPr>
              <a:t>→</a:t>
            </a:r>
            <a:r>
              <a:rPr lang="en-US" sz="2900" i="1" dirty="0" smtClean="0">
                <a:solidFill>
                  <a:srgbClr val="0070C0"/>
                </a:solidFill>
                <a:sym typeface="Wingdings" pitchFamily="2" charset="2"/>
              </a:rPr>
              <a:t> P</a:t>
            </a:r>
            <a:r>
              <a:rPr lang="en-US" sz="2900" dirty="0" smtClean="0">
                <a:solidFill>
                  <a:srgbClr val="0070C0"/>
                </a:solidFill>
                <a:sym typeface="Wingdings" pitchFamily="2" charset="2"/>
              </a:rPr>
              <a:t>(</a:t>
            </a:r>
            <a:r>
              <a:rPr lang="en-US" sz="2900" i="1" dirty="0" smtClean="0">
                <a:solidFill>
                  <a:srgbClr val="0070C0"/>
                </a:solidFill>
                <a:sym typeface="Wingdings" pitchFamily="2" charset="2"/>
              </a:rPr>
              <a:t>k + </a:t>
            </a:r>
            <a:r>
              <a:rPr lang="en-US" sz="2900" dirty="0" smtClean="0">
                <a:solidFill>
                  <a:srgbClr val="0070C0"/>
                </a:solidFill>
                <a:latin typeface="Cambria Math" pitchFamily="18" charset="0"/>
                <a:ea typeface="Cambria Math" pitchFamily="18" charset="0"/>
                <a:sym typeface="Wingdings" pitchFamily="2" charset="2"/>
              </a:rPr>
              <a:t>1</a:t>
            </a:r>
            <a:r>
              <a:rPr lang="en-US" sz="2900" dirty="0" smtClean="0">
                <a:solidFill>
                  <a:srgbClr val="0070C0"/>
                </a:solidFill>
                <a:sym typeface="Wingdings" pitchFamily="2" charset="2"/>
              </a:rPr>
              <a:t>)</a:t>
            </a:r>
            <a:r>
              <a:rPr lang="en-US" sz="2900" dirty="0" smtClean="0">
                <a:solidFill>
                  <a:srgbClr val="0070C0"/>
                </a:solidFill>
                <a:ea typeface="Cambria Math"/>
                <a:sym typeface="Wingdings" pitchFamily="2" charset="2"/>
              </a:rPr>
              <a:t> is true for all positive integers </a:t>
            </a:r>
            <a:r>
              <a:rPr lang="en-US" sz="2900" i="1" dirty="0" smtClean="0">
                <a:solidFill>
                  <a:srgbClr val="0070C0"/>
                </a:solidFill>
                <a:ea typeface="Cambria Math"/>
                <a:sym typeface="Wingdings" pitchFamily="2" charset="2"/>
              </a:rPr>
              <a:t>k</a:t>
            </a:r>
            <a:r>
              <a:rPr lang="en-US" sz="2900" dirty="0" smtClean="0">
                <a:solidFill>
                  <a:srgbClr val="0070C0"/>
                </a:solidFill>
                <a:ea typeface="Cambria Math"/>
                <a:sym typeface="Wingdings" pitchFamily="2" charset="2"/>
              </a:rPr>
              <a:t>. </a:t>
            </a:r>
          </a:p>
          <a:p>
            <a:pPr lvl="1"/>
            <a:r>
              <a:rPr lang="en-US" sz="2900" dirty="0" smtClean="0">
                <a:ea typeface="Cambria Math"/>
                <a:sym typeface="Wingdings" pitchFamily="2" charset="2"/>
              </a:rPr>
              <a:t>Assume there is at least one positive integer  </a:t>
            </a:r>
            <a:r>
              <a:rPr lang="en-US" sz="2900" i="1" dirty="0" smtClean="0">
                <a:ea typeface="Cambria Math"/>
                <a:sym typeface="Wingdings" pitchFamily="2" charset="2"/>
              </a:rPr>
              <a:t>n</a:t>
            </a:r>
            <a:r>
              <a:rPr lang="en-US" sz="2900" dirty="0" smtClean="0">
                <a:ea typeface="Cambria Math"/>
                <a:sym typeface="Wingdings" pitchFamily="2" charset="2"/>
              </a:rPr>
              <a:t> for which P(</a:t>
            </a:r>
            <a:r>
              <a:rPr lang="en-US" sz="2900" i="1" dirty="0" smtClean="0">
                <a:ea typeface="Cambria Math"/>
                <a:sym typeface="Wingdings" pitchFamily="2" charset="2"/>
              </a:rPr>
              <a:t>n</a:t>
            </a:r>
            <a:r>
              <a:rPr lang="en-US" sz="2900" dirty="0" smtClean="0">
                <a:ea typeface="Cambria Math"/>
                <a:sym typeface="Wingdings" pitchFamily="2" charset="2"/>
              </a:rPr>
              <a:t>) is false. Then the set </a:t>
            </a:r>
            <a:r>
              <a:rPr lang="en-US" sz="2900" i="1" dirty="0" smtClean="0">
                <a:ea typeface="Cambria Math"/>
                <a:sym typeface="Wingdings" pitchFamily="2" charset="2"/>
              </a:rPr>
              <a:t>S</a:t>
            </a:r>
            <a:r>
              <a:rPr lang="en-US" sz="2900" dirty="0" smtClean="0">
                <a:ea typeface="Cambria Math"/>
                <a:sym typeface="Wingdings" pitchFamily="2" charset="2"/>
              </a:rPr>
              <a:t> of positive integers  </a:t>
            </a:r>
            <a:r>
              <a:rPr lang="en-US" sz="2900" i="1" dirty="0" smtClean="0">
                <a:ea typeface="Cambria Math"/>
                <a:sym typeface="Wingdings" pitchFamily="2" charset="2"/>
              </a:rPr>
              <a:t>n </a:t>
            </a:r>
            <a:r>
              <a:rPr lang="en-US" sz="2900" dirty="0" smtClean="0">
                <a:ea typeface="Cambria Math"/>
                <a:sym typeface="Wingdings" pitchFamily="2" charset="2"/>
              </a:rPr>
              <a:t>for which P(</a:t>
            </a:r>
            <a:r>
              <a:rPr lang="en-US" sz="2900" i="1" dirty="0" smtClean="0">
                <a:ea typeface="Cambria Math"/>
                <a:sym typeface="Wingdings" pitchFamily="2" charset="2"/>
              </a:rPr>
              <a:t>n</a:t>
            </a:r>
            <a:r>
              <a:rPr lang="en-US" sz="2900" dirty="0" smtClean="0">
                <a:ea typeface="Cambria Math"/>
                <a:sym typeface="Wingdings" pitchFamily="2" charset="2"/>
              </a:rPr>
              <a:t>) is false  is nonempty. </a:t>
            </a:r>
          </a:p>
          <a:p>
            <a:pPr lvl="1"/>
            <a:r>
              <a:rPr lang="en-US" sz="2900" dirty="0" smtClean="0">
                <a:ea typeface="Cambria Math"/>
                <a:sym typeface="Wingdings" pitchFamily="2" charset="2"/>
              </a:rPr>
              <a:t>By the well-ordering property, </a:t>
            </a:r>
            <a:r>
              <a:rPr lang="en-US" sz="2900" i="1" dirty="0" smtClean="0">
                <a:ea typeface="Cambria Math"/>
                <a:sym typeface="Wingdings" pitchFamily="2" charset="2"/>
              </a:rPr>
              <a:t>S</a:t>
            </a:r>
            <a:r>
              <a:rPr lang="en-US" sz="2900" dirty="0" smtClean="0">
                <a:ea typeface="Cambria Math"/>
                <a:sym typeface="Wingdings" pitchFamily="2" charset="2"/>
              </a:rPr>
              <a:t> has a </a:t>
            </a:r>
            <a:r>
              <a:rPr lang="en-US" sz="2900" i="1" dirty="0" smtClean="0">
                <a:ea typeface="Cambria Math"/>
                <a:sym typeface="Wingdings" pitchFamily="2" charset="2"/>
              </a:rPr>
              <a:t>least element</a:t>
            </a:r>
            <a:r>
              <a:rPr lang="en-US" sz="2900" dirty="0" smtClean="0">
                <a:ea typeface="Cambria Math"/>
                <a:sym typeface="Wingdings" pitchFamily="2" charset="2"/>
              </a:rPr>
              <a:t>, say </a:t>
            </a:r>
            <a:r>
              <a:rPr lang="en-US" sz="2900" i="1" dirty="0" smtClean="0">
                <a:ea typeface="Cambria Math"/>
                <a:sym typeface="Wingdings" pitchFamily="2" charset="2"/>
              </a:rPr>
              <a:t>m, </a:t>
            </a:r>
            <a:r>
              <a:rPr lang="en-US" sz="2900" dirty="0" smtClean="0">
                <a:ea typeface="Cambria Math"/>
                <a:sym typeface="Wingdings" pitchFamily="2" charset="2"/>
              </a:rPr>
              <a:t>and </a:t>
            </a:r>
            <a:r>
              <a:rPr lang="en-US" sz="2900" i="1" dirty="0" smtClean="0">
                <a:ea typeface="Cambria Math"/>
                <a:sym typeface="Wingdings" pitchFamily="2" charset="2"/>
              </a:rPr>
              <a:t>P(m) = F</a:t>
            </a:r>
            <a:r>
              <a:rPr lang="en-US" sz="2900" dirty="0" smtClean="0">
                <a:ea typeface="Cambria Math"/>
                <a:sym typeface="Wingdings" pitchFamily="2" charset="2"/>
              </a:rPr>
              <a:t>.</a:t>
            </a:r>
          </a:p>
          <a:p>
            <a:pPr lvl="1"/>
            <a:r>
              <a:rPr lang="en-US" sz="2900" dirty="0" smtClean="0">
                <a:ea typeface="Cambria Math"/>
                <a:sym typeface="Wingdings" pitchFamily="2" charset="2"/>
              </a:rPr>
              <a:t>We know that </a:t>
            </a:r>
            <a:r>
              <a:rPr lang="en-US" sz="2900" i="1" dirty="0" smtClean="0">
                <a:ea typeface="Cambria Math"/>
                <a:sym typeface="Wingdings" pitchFamily="2" charset="2"/>
              </a:rPr>
              <a:t>m</a:t>
            </a:r>
            <a:r>
              <a:rPr lang="en-US" sz="2900" dirty="0" smtClean="0">
                <a:ea typeface="Cambria Math"/>
                <a:sym typeface="Wingdings" pitchFamily="2" charset="2"/>
              </a:rPr>
              <a:t> cannot be </a:t>
            </a:r>
            <a:r>
              <a:rPr lang="en-US" sz="2900" dirty="0" smtClean="0">
                <a:latin typeface="Cambria Math" pitchFamily="18" charset="0"/>
                <a:ea typeface="Cambria Math" pitchFamily="18" charset="0"/>
              </a:rPr>
              <a:t>1</a:t>
            </a:r>
            <a:r>
              <a:rPr lang="en-US" sz="2900" dirty="0" smtClean="0">
                <a:ea typeface="Cambria Math" pitchFamily="18" charset="0"/>
              </a:rPr>
              <a:t> </a:t>
            </a:r>
            <a:r>
              <a:rPr lang="en-US" sz="2900" dirty="0" smtClean="0">
                <a:ea typeface="Cambria Math" pitchFamily="18" charset="0"/>
                <a:sym typeface="Wingdings" pitchFamily="2" charset="2"/>
              </a:rPr>
              <a:t>since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is true. </a:t>
            </a:r>
          </a:p>
          <a:p>
            <a:pPr lvl="1"/>
            <a:r>
              <a:rPr lang="en-US" sz="2900" dirty="0" smtClean="0"/>
              <a:t>Since </a:t>
            </a:r>
            <a:r>
              <a:rPr lang="en-US" sz="2900" i="1" dirty="0" smtClean="0"/>
              <a:t>m</a:t>
            </a:r>
            <a:r>
              <a:rPr lang="en-US" sz="2900" dirty="0" smtClean="0"/>
              <a:t> is positive and greater than </a:t>
            </a:r>
            <a:r>
              <a:rPr lang="en-US" sz="2900" dirty="0" smtClean="0">
                <a:latin typeface="Cambria Math" pitchFamily="18" charset="0"/>
                <a:ea typeface="Cambria Math" pitchFamily="18" charset="0"/>
              </a:rPr>
              <a:t>1</a:t>
            </a:r>
            <a:r>
              <a:rPr lang="en-US" sz="2900" dirty="0" smtClean="0"/>
              <a:t>,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a positive integer. Since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&lt; </a:t>
            </a:r>
            <a:r>
              <a:rPr lang="en-US" sz="2900" i="1" dirty="0" smtClean="0">
                <a:ea typeface="Cambria Math"/>
              </a:rPr>
              <a:t>m</a:t>
            </a:r>
            <a:r>
              <a:rPr lang="en-US" sz="2900" dirty="0" smtClean="0">
                <a:ea typeface="Cambria Math"/>
              </a:rPr>
              <a:t>, it is not in S, so </a:t>
            </a:r>
            <a:r>
              <a:rPr lang="en-US" sz="2900" i="1" dirty="0" smtClean="0">
                <a:ea typeface="Cambria Math"/>
              </a:rPr>
              <a:t>P</a:t>
            </a:r>
            <a:r>
              <a:rPr lang="en-US" sz="2900" dirty="0" smtClean="0">
                <a:ea typeface="Cambria Math"/>
              </a:rPr>
              <a:t>(</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true. </a:t>
            </a:r>
          </a:p>
          <a:p>
            <a:pPr lvl="1"/>
            <a:r>
              <a:rPr lang="en-US" sz="2900" dirty="0" smtClean="0">
                <a:ea typeface="Cambria Math"/>
              </a:rPr>
              <a:t>But then, since the conditional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for every positive integer </a:t>
            </a:r>
            <a:r>
              <a:rPr lang="en-US" sz="2900" i="1" dirty="0" smtClean="0">
                <a:ea typeface="Cambria Math"/>
                <a:sym typeface="Wingdings" pitchFamily="2" charset="2"/>
              </a:rPr>
              <a:t>k</a:t>
            </a:r>
            <a:r>
              <a:rPr lang="en-US" sz="2900" dirty="0" smtClean="0">
                <a:ea typeface="Cambria Math"/>
                <a:sym typeface="Wingdings" pitchFamily="2" charset="2"/>
              </a:rPr>
              <a:t> holds, </a:t>
            </a:r>
            <a:r>
              <a:rPr lang="en-US" sz="2900" i="1" dirty="0" smtClean="0"/>
              <a:t>P</a:t>
            </a:r>
            <a:r>
              <a:rPr lang="en-US" sz="2900" dirty="0" smtClean="0"/>
              <a:t>(</a:t>
            </a:r>
            <a:r>
              <a:rPr lang="en-US" sz="2900" i="1" dirty="0" smtClean="0"/>
              <a:t>m</a:t>
            </a:r>
            <a:r>
              <a:rPr lang="en-US" sz="2900" dirty="0" smtClean="0"/>
              <a:t>) must also be true. This contradicts </a:t>
            </a:r>
            <a:r>
              <a:rPr lang="en-US" sz="2900" i="1" dirty="0" smtClean="0"/>
              <a:t>P</a:t>
            </a:r>
            <a:r>
              <a:rPr lang="en-US" sz="2900" dirty="0" smtClean="0"/>
              <a:t>(</a:t>
            </a:r>
            <a:r>
              <a:rPr lang="en-US" sz="2900" i="1" dirty="0" smtClean="0"/>
              <a:t>m</a:t>
            </a:r>
            <a:r>
              <a:rPr lang="en-US" sz="2900" dirty="0" smtClean="0"/>
              <a:t>) being false. </a:t>
            </a:r>
          </a:p>
          <a:p>
            <a:pPr lvl="1"/>
            <a:r>
              <a:rPr lang="en-US" sz="2900" dirty="0" smtClean="0"/>
              <a:t> </a:t>
            </a:r>
            <a:r>
              <a:rPr lang="en-US" sz="2900" dirty="0" smtClean="0">
                <a:solidFill>
                  <a:srgbClr val="FF0000"/>
                </a:solidFill>
              </a:rPr>
              <a:t>Hence, </a:t>
            </a:r>
            <a:r>
              <a:rPr lang="en-US" sz="2900" i="1" dirty="0" smtClean="0">
                <a:solidFill>
                  <a:srgbClr val="FF0000"/>
                </a:solidFill>
              </a:rPr>
              <a:t>P</a:t>
            </a:r>
            <a:r>
              <a:rPr lang="en-US" sz="2900" dirty="0" smtClean="0">
                <a:solidFill>
                  <a:srgbClr val="FF0000"/>
                </a:solidFill>
              </a:rPr>
              <a:t>(</a:t>
            </a:r>
            <a:r>
              <a:rPr lang="en-US" sz="2900" i="1" dirty="0" smtClean="0">
                <a:solidFill>
                  <a:srgbClr val="FF0000"/>
                </a:solidFill>
              </a:rPr>
              <a:t>n</a:t>
            </a:r>
            <a:r>
              <a:rPr lang="en-US" sz="2900" dirty="0" smtClean="0">
                <a:solidFill>
                  <a:srgbClr val="FF0000"/>
                </a:solidFill>
              </a:rPr>
              <a:t>) must be true for every positive integer </a:t>
            </a:r>
            <a:r>
              <a:rPr lang="en-US" sz="2900" i="1" dirty="0" smtClean="0">
                <a:solidFill>
                  <a:srgbClr val="FF0000"/>
                </a:solidFill>
              </a:rPr>
              <a:t>n</a:t>
            </a:r>
            <a:r>
              <a:rPr lang="en-US" sz="2900" dirty="0" smtClean="0">
                <a:solidFill>
                  <a:srgbClr val="FF0000"/>
                </a:solidFill>
              </a:rPr>
              <a:t>.</a:t>
            </a:r>
            <a:endParaRPr lang="en-US" sz="2900"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cs typeface="Arial" pitchFamily="34" charset="0"/>
              </a:rPr>
              <a:t>How Mathematical Induction Works</a:t>
            </a:r>
            <a:endParaRPr lang="en-US" dirty="0">
              <a:cs typeface="Arial" pitchFamily="34" charset="0"/>
            </a:endParaRPr>
          </a:p>
        </p:txBody>
      </p:sp>
      <p:pic>
        <p:nvPicPr>
          <p:cNvPr id="4" name="Content Placeholder 3" descr="0403.jpg"/>
          <p:cNvPicPr>
            <a:picLocks noGrp="1" noChangeAspect="1"/>
          </p:cNvPicPr>
          <p:nvPr>
            <p:ph idx="1"/>
          </p:nvPr>
        </p:nvPicPr>
        <p:blipFill>
          <a:blip r:embed="rId2" cstate="print"/>
          <a:stretch>
            <a:fillRect/>
          </a:stretch>
        </p:blipFill>
        <p:spPr>
          <a:xfrm>
            <a:off x="2895600" y="2209800"/>
            <a:ext cx="2150364" cy="3657600"/>
          </a:xfrm>
        </p:spPr>
      </p:pic>
      <p:sp>
        <p:nvSpPr>
          <p:cNvPr id="6" name="TextBox 5"/>
          <p:cNvSpPr txBox="1"/>
          <p:nvPr/>
        </p:nvSpPr>
        <p:spPr>
          <a:xfrm>
            <a:off x="228600" y="2514600"/>
            <a:ext cx="2667000" cy="2862322"/>
          </a:xfrm>
          <a:prstGeom prst="rect">
            <a:avLst/>
          </a:prstGeom>
          <a:noFill/>
        </p:spPr>
        <p:txBody>
          <a:bodyPr wrap="square" rtlCol="0">
            <a:spAutoFit/>
          </a:bodyPr>
          <a:lstStyle/>
          <a:p>
            <a:pPr marL="342900" indent="-342900" algn="just">
              <a:buFont typeface="Arial" pitchFamily="34" charset="0"/>
              <a:buChar char="•"/>
            </a:pPr>
            <a:r>
              <a:rPr lang="en-US" dirty="0" smtClean="0">
                <a:latin typeface="Arial" pitchFamily="34" charset="0"/>
                <a:cs typeface="Arial" pitchFamily="34" charset="0"/>
              </a:rPr>
              <a:t>Consider  an infinite sequence  of dominoes, labeled </a:t>
            </a:r>
            <a:r>
              <a:rPr lang="en-US" dirty="0" smtClean="0">
                <a:latin typeface="Arial" pitchFamily="34" charset="0"/>
                <a:ea typeface="Cambria Math" pitchFamily="18" charset="0"/>
                <a:cs typeface="Arial" pitchFamily="34" charset="0"/>
              </a:rPr>
              <a:t>1,2,3</a:t>
            </a:r>
            <a:r>
              <a:rPr lang="en-US" dirty="0" smtClean="0">
                <a:latin typeface="Arial" pitchFamily="34" charset="0"/>
                <a:cs typeface="Arial" pitchFamily="34" charset="0"/>
              </a:rPr>
              <a:t>, …, where each domino is standing. </a:t>
            </a:r>
          </a:p>
          <a:p>
            <a:pPr marL="342900" indent="-342900" algn="just">
              <a:buFont typeface="Arial" pitchFamily="34" charset="0"/>
              <a:buChar char="•"/>
            </a:pPr>
            <a:r>
              <a:rPr lang="en-US" dirty="0" smtClean="0">
                <a:latin typeface="Arial" pitchFamily="34" charset="0"/>
                <a:cs typeface="Arial" pitchFamily="34" charset="0"/>
              </a:rPr>
              <a:t>Let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i="1" dirty="0" smtClean="0">
                <a:latin typeface="Arial" pitchFamily="34" charset="0"/>
                <a:cs typeface="Arial" pitchFamily="34" charset="0"/>
              </a:rPr>
              <a:t>n</a:t>
            </a:r>
            <a:r>
              <a:rPr lang="en-US" dirty="0" smtClean="0">
                <a:latin typeface="Arial" pitchFamily="34" charset="0"/>
                <a:cs typeface="Arial" pitchFamily="34" charset="0"/>
              </a:rPr>
              <a:t>) be the proposition that the </a:t>
            </a:r>
            <a:r>
              <a:rPr lang="en-US" i="1" dirty="0" smtClean="0">
                <a:latin typeface="Arial" pitchFamily="34" charset="0"/>
                <a:cs typeface="Arial" pitchFamily="34" charset="0"/>
              </a:rPr>
              <a:t>n</a:t>
            </a:r>
            <a:r>
              <a:rPr lang="en-US" dirty="0" smtClean="0">
                <a:latin typeface="Arial" pitchFamily="34" charset="0"/>
                <a:cs typeface="Arial" pitchFamily="34" charset="0"/>
              </a:rPr>
              <a:t>th domino is knocked over. </a:t>
            </a:r>
          </a:p>
        </p:txBody>
      </p:sp>
      <p:sp>
        <p:nvSpPr>
          <p:cNvPr id="7" name="TextBox 6"/>
          <p:cNvSpPr txBox="1"/>
          <p:nvPr/>
        </p:nvSpPr>
        <p:spPr>
          <a:xfrm>
            <a:off x="5181600" y="2590800"/>
            <a:ext cx="3429000" cy="2862322"/>
          </a:xfrm>
          <a:prstGeom prst="rect">
            <a:avLst/>
          </a:prstGeom>
          <a:noFill/>
        </p:spPr>
        <p:txBody>
          <a:bodyPr wrap="square" rtlCol="0">
            <a:spAutoFit/>
          </a:bodyPr>
          <a:lstStyle/>
          <a:p>
            <a:pPr marL="342900" indent="-342900">
              <a:buFont typeface="Arial" pitchFamily="34" charset="0"/>
              <a:buChar char="•"/>
            </a:pPr>
            <a:r>
              <a:rPr lang="en-US" dirty="0" smtClean="0">
                <a:latin typeface="Arial" pitchFamily="34" charset="0"/>
                <a:cs typeface="Arial" pitchFamily="34" charset="0"/>
              </a:rPr>
              <a:t>We know that the first domino is knocked down, i.e.,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1</a:t>
            </a:r>
            <a:r>
              <a:rPr lang="en-US" dirty="0" smtClean="0">
                <a:latin typeface="Arial" pitchFamily="34" charset="0"/>
                <a:cs typeface="Arial" pitchFamily="34" charset="0"/>
              </a:rPr>
              <a:t>) is true </a:t>
            </a:r>
          </a:p>
          <a:p>
            <a:pPr marL="342900" indent="-342900">
              <a:buFont typeface="Arial" pitchFamily="34" charset="0"/>
              <a:buChar char="•"/>
            </a:pPr>
            <a:endParaRPr lang="en-US" dirty="0" smtClean="0">
              <a:latin typeface="Arial" pitchFamily="34" charset="0"/>
              <a:cs typeface="Arial" pitchFamily="34" charset="0"/>
            </a:endParaRPr>
          </a:p>
          <a:p>
            <a:pPr marL="342900" indent="-342900">
              <a:buFont typeface="Arial" pitchFamily="34" charset="0"/>
              <a:buChar char="•"/>
            </a:pPr>
            <a:r>
              <a:rPr lang="en-US" dirty="0" smtClean="0">
                <a:latin typeface="Arial" pitchFamily="34" charset="0"/>
                <a:cs typeface="Arial" pitchFamily="34" charset="0"/>
              </a:rPr>
              <a:t>We also know that  whenever the </a:t>
            </a:r>
            <a:r>
              <a:rPr lang="en-US" i="1" dirty="0" err="1" smtClean="0">
                <a:latin typeface="Arial" pitchFamily="34" charset="0"/>
                <a:cs typeface="Arial" pitchFamily="34" charset="0"/>
              </a:rPr>
              <a:t>k</a:t>
            </a:r>
            <a:r>
              <a:rPr lang="en-US" dirty="0" err="1" smtClean="0">
                <a:latin typeface="Arial" pitchFamily="34" charset="0"/>
                <a:cs typeface="Arial" pitchFamily="34" charset="0"/>
              </a:rPr>
              <a:t>th</a:t>
            </a:r>
            <a:r>
              <a:rPr lang="en-US" dirty="0" smtClean="0">
                <a:latin typeface="Arial" pitchFamily="34" charset="0"/>
                <a:cs typeface="Arial" pitchFamily="34" charset="0"/>
              </a:rPr>
              <a:t> domino is knocked over, it knocks over the (</a:t>
            </a:r>
            <a:r>
              <a:rPr lang="en-US" i="1" dirty="0" smtClean="0">
                <a:latin typeface="Arial" pitchFamily="34" charset="0"/>
                <a:cs typeface="Arial" pitchFamily="34" charset="0"/>
              </a:rPr>
              <a:t>k</a:t>
            </a:r>
            <a:r>
              <a:rPr lang="en-US" dirty="0" smtClean="0">
                <a:latin typeface="Arial" pitchFamily="34" charset="0"/>
                <a:cs typeface="Arial" pitchFamily="34" charset="0"/>
              </a:rPr>
              <a:t> + </a:t>
            </a:r>
            <a:r>
              <a:rPr lang="en-US" dirty="0" smtClean="0">
                <a:latin typeface="Arial" pitchFamily="34" charset="0"/>
                <a:ea typeface="Cambria Math" pitchFamily="18" charset="0"/>
                <a:cs typeface="Arial" pitchFamily="34" charset="0"/>
              </a:rPr>
              <a:t>1</a:t>
            </a:r>
            <a:r>
              <a:rPr lang="en-US" dirty="0" smtClean="0">
                <a:latin typeface="Arial" pitchFamily="34" charset="0"/>
                <a:cs typeface="Arial" pitchFamily="34" charset="0"/>
              </a:rPr>
              <a:t>)</a:t>
            </a:r>
            <a:r>
              <a:rPr lang="en-US" dirty="0" err="1" smtClean="0">
                <a:latin typeface="Arial" pitchFamily="34" charset="0"/>
                <a:cs typeface="Arial" pitchFamily="34" charset="0"/>
              </a:rPr>
              <a:t>st</a:t>
            </a:r>
            <a:r>
              <a:rPr lang="en-US" dirty="0" smtClean="0">
                <a:latin typeface="Arial" pitchFamily="34" charset="0"/>
                <a:cs typeface="Arial" pitchFamily="34" charset="0"/>
              </a:rPr>
              <a:t> domino, </a:t>
            </a:r>
            <a:r>
              <a:rPr lang="en-US" dirty="0" err="1" smtClean="0">
                <a:latin typeface="Arial" pitchFamily="34" charset="0"/>
                <a:cs typeface="Arial" pitchFamily="34" charset="0"/>
              </a:rPr>
              <a:t>i.e</a:t>
            </a:r>
            <a:r>
              <a:rPr lang="en-US" dirty="0" smtClean="0">
                <a:latin typeface="Arial" pitchFamily="34" charset="0"/>
                <a:cs typeface="Arial" pitchFamily="34" charset="0"/>
              </a:rPr>
              <a:t>,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i="1" dirty="0" smtClean="0">
                <a:latin typeface="Arial" pitchFamily="34" charset="0"/>
                <a:cs typeface="Arial" pitchFamily="34" charset="0"/>
              </a:rPr>
              <a:t>k</a:t>
            </a:r>
            <a:r>
              <a:rPr lang="en-US" dirty="0" smtClean="0">
                <a:latin typeface="Arial" pitchFamily="34" charset="0"/>
                <a:cs typeface="Arial" pitchFamily="34" charset="0"/>
              </a:rPr>
              <a:t>)</a:t>
            </a:r>
            <a:r>
              <a:rPr lang="en-US" i="1" dirty="0" smtClean="0">
                <a:latin typeface="Arial" pitchFamily="34" charset="0"/>
                <a:cs typeface="Arial" pitchFamily="34" charset="0"/>
              </a:rPr>
              <a:t> </a:t>
            </a:r>
            <a:r>
              <a:rPr lang="en-US" i="1" dirty="0" smtClean="0">
                <a:latin typeface="Arial" pitchFamily="34" charset="0"/>
                <a:ea typeface="Cambria Math"/>
                <a:cs typeface="Arial" pitchFamily="34" charset="0"/>
                <a:sym typeface="Wingdings" pitchFamily="2" charset="2"/>
              </a:rPr>
              <a:t>→</a:t>
            </a:r>
            <a:r>
              <a:rPr lang="en-US" i="1" dirty="0" smtClean="0">
                <a:latin typeface="Arial" pitchFamily="34" charset="0"/>
                <a:cs typeface="Arial" pitchFamily="34" charset="0"/>
                <a:sym typeface="Wingdings" pitchFamily="2" charset="2"/>
              </a:rPr>
              <a:t> P</a:t>
            </a:r>
            <a:r>
              <a:rPr lang="en-US" dirty="0" smtClean="0">
                <a:latin typeface="Arial" pitchFamily="34" charset="0"/>
                <a:cs typeface="Arial" pitchFamily="34" charset="0"/>
                <a:sym typeface="Wingdings" pitchFamily="2" charset="2"/>
              </a:rPr>
              <a:t>(</a:t>
            </a:r>
            <a:r>
              <a:rPr lang="en-US" i="1" dirty="0" smtClean="0">
                <a:latin typeface="Arial" pitchFamily="34" charset="0"/>
                <a:cs typeface="Arial" pitchFamily="34" charset="0"/>
                <a:sym typeface="Wingdings" pitchFamily="2" charset="2"/>
              </a:rPr>
              <a:t>k + </a:t>
            </a:r>
            <a:r>
              <a:rPr lang="en-US" dirty="0" smtClean="0">
                <a:latin typeface="Arial" pitchFamily="34" charset="0"/>
                <a:ea typeface="Cambria Math" pitchFamily="18" charset="0"/>
                <a:cs typeface="Arial" pitchFamily="34" charset="0"/>
                <a:sym typeface="Wingdings" pitchFamily="2" charset="2"/>
              </a:rPr>
              <a:t>1</a:t>
            </a:r>
            <a:r>
              <a:rPr lang="en-US" dirty="0" smtClean="0">
                <a:latin typeface="Arial" pitchFamily="34" charset="0"/>
                <a:cs typeface="Arial" pitchFamily="34" charset="0"/>
                <a:sym typeface="Wingdings" pitchFamily="2" charset="2"/>
              </a:rPr>
              <a:t>) is true for all positive integers </a:t>
            </a:r>
            <a:r>
              <a:rPr lang="en-US" i="1" dirty="0" smtClean="0">
                <a:latin typeface="Arial" pitchFamily="34" charset="0"/>
                <a:cs typeface="Arial" pitchFamily="34" charset="0"/>
                <a:sym typeface="Wingdings" pitchFamily="2" charset="2"/>
              </a:rPr>
              <a:t>k</a:t>
            </a:r>
            <a:r>
              <a:rPr lang="en-US" dirty="0" smtClean="0">
                <a:latin typeface="Arial" pitchFamily="34" charset="0"/>
                <a:cs typeface="Arial" pitchFamily="34" charset="0"/>
                <a:sym typeface="Wingdings" pitchFamily="2" charset="2"/>
              </a:rPr>
              <a:t>. </a:t>
            </a:r>
            <a:endParaRPr lang="en-US" dirty="0">
              <a:latin typeface="Arial" pitchFamily="34" charset="0"/>
              <a:cs typeface="Arial" pitchFamily="34" charset="0"/>
            </a:endParaRPr>
          </a:p>
        </p:txBody>
      </p:sp>
      <p:sp>
        <p:nvSpPr>
          <p:cNvPr id="9" name="TextBox 8"/>
          <p:cNvSpPr txBox="1"/>
          <p:nvPr/>
        </p:nvSpPr>
        <p:spPr>
          <a:xfrm>
            <a:off x="4648200" y="5334000"/>
            <a:ext cx="4038600" cy="1477328"/>
          </a:xfrm>
          <a:prstGeom prst="rect">
            <a:avLst/>
          </a:prstGeom>
          <a:noFill/>
        </p:spPr>
        <p:txBody>
          <a:bodyPr wrap="square" rtlCol="0">
            <a:spAutoFit/>
          </a:bodyPr>
          <a:lstStyle/>
          <a:p>
            <a:pPr marL="342900" indent="-342900">
              <a:buFont typeface="Arial" pitchFamily="34" charset="0"/>
              <a:buChar char="•"/>
            </a:pPr>
            <a:r>
              <a:rPr lang="en-US" dirty="0" smtClean="0">
                <a:latin typeface="Arial" pitchFamily="34" charset="0"/>
                <a:cs typeface="Arial" pitchFamily="34" charset="0"/>
              </a:rPr>
              <a:t>Hence, all dominos are knocked over.</a:t>
            </a:r>
          </a:p>
          <a:p>
            <a:pPr marL="342900" indent="-342900">
              <a:buFont typeface="Arial" pitchFamily="34" charset="0"/>
              <a:buChar char="•"/>
            </a:pP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i="1" dirty="0" smtClean="0">
                <a:latin typeface="Arial" pitchFamily="34" charset="0"/>
                <a:cs typeface="Arial" pitchFamily="34" charset="0"/>
              </a:rPr>
              <a:t>n</a:t>
            </a:r>
            <a:r>
              <a:rPr lang="en-US" dirty="0" smtClean="0">
                <a:latin typeface="Arial" pitchFamily="34" charset="0"/>
                <a:cs typeface="Arial" pitchFamily="34" charset="0"/>
              </a:rPr>
              <a:t>) is true for all positive integers </a:t>
            </a:r>
            <a:r>
              <a:rPr lang="en-US" i="1" dirty="0" smtClean="0">
                <a:latin typeface="Arial" pitchFamily="34" charset="0"/>
                <a:cs typeface="Arial" pitchFamily="34" charset="0"/>
              </a:rPr>
              <a:t>n</a:t>
            </a:r>
            <a:r>
              <a:rPr lang="en-US" dirty="0" smtClean="0">
                <a:latin typeface="Arial" pitchFamily="34" charset="0"/>
                <a:cs typeface="Arial" pitchFamily="34" charset="0"/>
              </a:rPr>
              <a:t>.</a:t>
            </a:r>
          </a:p>
          <a:p>
            <a:pPr marL="342900" indent="-342900">
              <a:buFont typeface="Arial" pitchFamily="34" charset="0"/>
              <a:buChar char="•"/>
            </a:pP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a Summation Formula by Mathematical Induction</a:t>
            </a:r>
            <a:endParaRPr lang="en-US" dirty="0"/>
          </a:p>
        </p:txBody>
      </p:sp>
      <p:sp>
        <p:nvSpPr>
          <p:cNvPr id="3" name="Content Placeholder 2"/>
          <p:cNvSpPr>
            <a:spLocks noGrp="1"/>
          </p:cNvSpPr>
          <p:nvPr>
            <p:ph idx="1"/>
          </p:nvPr>
        </p:nvSpPr>
        <p:spPr/>
        <p:txBody>
          <a:bodyPr/>
          <a:lstStyle/>
          <a:p>
            <a:r>
              <a:rPr lang="en-US" b="1" dirty="0" smtClean="0"/>
              <a:t>Example</a:t>
            </a:r>
            <a:r>
              <a:rPr lang="en-US" dirty="0" smtClean="0"/>
              <a:t>: Show that:  </a:t>
            </a:r>
          </a:p>
          <a:p>
            <a:r>
              <a:rPr lang="en-US" b="1" dirty="0" smtClean="0"/>
              <a:t>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p>
          <a:p>
            <a:pPr>
              <a:buNone/>
            </a:pPr>
            <a:r>
              <a:rPr lang="en-US" dirty="0" smtClean="0"/>
              <a:t>       Under this assumption,   </a:t>
            </a:r>
            <a:endParaRPr lang="en-US" dirty="0"/>
          </a:p>
        </p:txBody>
      </p:sp>
      <p:pic>
        <p:nvPicPr>
          <p:cNvPr id="5" name="Picture 4" descr="addin_tmp.png"/>
          <p:cNvPicPr>
            <a:picLocks noChangeAspect="1"/>
          </p:cNvPicPr>
          <p:nvPr>
            <p:custDataLst>
              <p:tags r:id="rId1"/>
            </p:custDataLst>
          </p:nvPr>
        </p:nvPicPr>
        <p:blipFill>
          <a:blip r:embed="rId7" cstate="print"/>
          <a:stretch>
            <a:fillRect/>
          </a:stretch>
        </p:blipFill>
        <p:spPr>
          <a:xfrm>
            <a:off x="4876800" y="1600200"/>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6477000" y="3733800"/>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4223385" y="555879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4267200" y="616839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1447800" y="48768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81800" y="175260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Example</a:t>
            </a:r>
            <a:r>
              <a:rPr lang="en-US" dirty="0" smtClean="0"/>
              <a:t>: Conjecture and prove correct a formula for the </a:t>
            </a:r>
            <a:r>
              <a:rPr lang="en-US" dirty="0" smtClean="0">
                <a:solidFill>
                  <a:srgbClr val="FF0000"/>
                </a:solidFill>
              </a:rPr>
              <a:t>sum of the first </a:t>
            </a:r>
            <a:r>
              <a:rPr lang="en-US" i="1" dirty="0" smtClean="0">
                <a:solidFill>
                  <a:srgbClr val="FF0000"/>
                </a:solidFill>
              </a:rPr>
              <a:t>n</a:t>
            </a:r>
            <a:r>
              <a:rPr lang="en-US" dirty="0" smtClean="0">
                <a:solidFill>
                  <a:srgbClr val="FF0000"/>
                </a:solidFill>
              </a:rPr>
              <a:t> positive odd integers</a:t>
            </a:r>
            <a:r>
              <a:rPr lang="en-US" dirty="0" smtClean="0"/>
              <a:t>. Then prove your conjecture.</a:t>
            </a:r>
          </a:p>
          <a:p>
            <a:r>
              <a:rPr lang="en-US" b="1" dirty="0" smtClean="0"/>
              <a:t>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lvl="1"/>
            <a:endParaRPr lang="en-US" dirty="0" smtClean="0">
              <a:ea typeface="Cambria Math" pitchFamily="18" charset="0"/>
            </a:endParaRPr>
          </a:p>
          <a:p>
            <a:pPr lvl="1"/>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endParaRPr lang="en-US" dirty="0"/>
          </a:p>
        </p:txBody>
      </p:sp>
      <p:sp>
        <p:nvSpPr>
          <p:cNvPr id="4" name="TextBox 3"/>
          <p:cNvSpPr txBox="1"/>
          <p:nvPr/>
        </p:nvSpPr>
        <p:spPr>
          <a:xfrm>
            <a:off x="2438400" y="4721423"/>
            <a:ext cx="4876800" cy="461665"/>
          </a:xfrm>
          <a:prstGeom prst="rect">
            <a:avLst/>
          </a:prstGeom>
          <a:noFill/>
        </p:spPr>
        <p:txBody>
          <a:bodyPr wrap="square" rtlCol="0">
            <a:spAutoFit/>
          </a:bodyPr>
          <a:lstStyle/>
          <a:p>
            <a:r>
              <a:rPr lang="en-US" sz="2400" dirty="0" smtClean="0">
                <a:latin typeface="Cambria Math" pitchFamily="18" charset="0"/>
                <a:ea typeface="Cambria Math" pitchFamily="18" charset="0"/>
              </a:rPr>
              <a:t>1 + 3 + 5 + </a:t>
            </a:r>
            <a:r>
              <a:rPr lang="en-US" sz="2400" dirty="0" smtClean="0">
                <a:latin typeface="Cambria Math"/>
                <a:ea typeface="Cambria Math"/>
              </a:rPr>
              <a:t>∙∙∙</a:t>
            </a:r>
            <a:r>
              <a:rPr lang="en-US" sz="2400" dirty="0" smtClean="0">
                <a:latin typeface="Cambria Math" pitchFamily="18" charset="0"/>
                <a:ea typeface="Cambria Math" pitchFamily="18" charset="0"/>
              </a:rPr>
              <a:t>+ (2</a:t>
            </a:r>
            <a:r>
              <a:rPr lang="en-US" sz="2400" i="1" dirty="0" smtClean="0">
                <a:ea typeface="Cambria Math" pitchFamily="18" charset="0"/>
              </a:rPr>
              <a:t>n</a:t>
            </a:r>
            <a:r>
              <a:rPr lang="en-US" sz="2400" dirty="0" smtClean="0">
                <a:latin typeface="Cambria Math" pitchFamily="18" charset="0"/>
                <a:ea typeface="Cambria Math" pitchFamily="18" charset="0"/>
              </a:rPr>
              <a:t>  </a:t>
            </a:r>
            <a:r>
              <a:rPr lang="en-US" sz="2400" dirty="0" smtClean="0">
                <a:latin typeface="Cambria Math"/>
                <a:ea typeface="Cambria Math"/>
              </a:rPr>
              <a:t>−</a:t>
            </a:r>
            <a:r>
              <a:rPr lang="en-US" sz="2400" dirty="0" smtClean="0">
                <a:latin typeface="Cambria Math" pitchFamily="18" charset="0"/>
                <a:ea typeface="Cambria Math" pitchFamily="18" charset="0"/>
              </a:rPr>
              <a:t> 1)  = </a:t>
            </a:r>
            <a:r>
              <a:rPr lang="en-US" sz="2400" i="1" dirty="0" smtClean="0">
                <a:ea typeface="Cambria Math" pitchFamily="18" charset="0"/>
              </a:rPr>
              <a:t>n</a:t>
            </a:r>
            <a:r>
              <a:rPr lang="en-US" sz="2400" baseline="30000" dirty="0" smtClean="0">
                <a:latin typeface="Cambria Math" pitchFamily="18" charset="0"/>
                <a:ea typeface="Cambria Math" pitchFamily="18" charset="0"/>
              </a:rPr>
              <a:t>2 </a:t>
            </a:r>
            <a:r>
              <a:rPr lang="en-US" sz="2400" dirty="0" smtClean="0">
                <a:latin typeface="Cambria Math" pitchFamily="18" charset="0"/>
                <a:ea typeface="Cambria Math" pitchFamily="18" charset="0"/>
              </a:rPr>
              <a:t>.  </a:t>
            </a:r>
            <a:endParaRPr lang="en-US" sz="2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a:xfrm>
            <a:off x="457200" y="1600204"/>
            <a:ext cx="8229600" cy="4876796"/>
          </a:xfrm>
        </p:spPr>
        <p:txBody>
          <a:bodyPr>
            <a:normAutofit fontScale="47500" lnSpcReduction="20000"/>
          </a:bodyPr>
          <a:lstStyle/>
          <a:p>
            <a:r>
              <a:rPr lang="en-US" b="1" dirty="0" smtClean="0"/>
              <a:t>Example</a:t>
            </a:r>
            <a:r>
              <a:rPr lang="en-US" dirty="0" smtClean="0"/>
              <a:t>: Conjecture and prove correct a formula for the </a:t>
            </a:r>
            <a:r>
              <a:rPr lang="en-US" dirty="0" smtClean="0">
                <a:solidFill>
                  <a:srgbClr val="FF0000"/>
                </a:solidFill>
              </a:rPr>
              <a:t>sum of the first </a:t>
            </a:r>
            <a:r>
              <a:rPr lang="en-US" i="1" dirty="0" smtClean="0">
                <a:solidFill>
                  <a:srgbClr val="FF0000"/>
                </a:solidFill>
              </a:rPr>
              <a:t>n</a:t>
            </a:r>
            <a:r>
              <a:rPr lang="en-US" dirty="0" smtClean="0">
                <a:solidFill>
                  <a:srgbClr val="FF0000"/>
                </a:solidFill>
              </a:rPr>
              <a:t> positive odd integers</a:t>
            </a:r>
            <a:r>
              <a:rPr lang="en-US" dirty="0" smtClean="0"/>
              <a:t>. Then prove your conjecture.</a:t>
            </a:r>
          </a:p>
          <a:p>
            <a:pPr>
              <a:buNone/>
            </a:pPr>
            <a:endParaRPr lang="en-US" b="1" dirty="0" smtClean="0"/>
          </a:p>
          <a:p>
            <a:r>
              <a:rPr lang="en-US" b="1" dirty="0" smtClean="0"/>
              <a:t>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r>
              <a:rPr lang="en-US" dirty="0" smtClean="0">
                <a:ea typeface="Cambria Math" pitchFamily="18" charset="0"/>
              </a:rPr>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by the principle of mathematical induction,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4" name="TextBox 3"/>
          <p:cNvSpPr txBox="1"/>
          <p:nvPr/>
        </p:nvSpPr>
        <p:spPr>
          <a:xfrm>
            <a:off x="2590800" y="2740223"/>
            <a:ext cx="4419600" cy="30777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n</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a:t>
            </a:r>
            <a:r>
              <a:rPr lang="en-US" sz="1400" i="1" dirty="0" smtClean="0">
                <a:ea typeface="Cambria Math" pitchFamily="18" charset="0"/>
              </a:rPr>
              <a:t>n</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a:t>
            </a:r>
            <a:endParaRPr lang="en-US" sz="1400" dirty="0"/>
          </a:p>
        </p:txBody>
      </p:sp>
      <p:sp>
        <p:nvSpPr>
          <p:cNvPr id="5" name="TextBox 4"/>
          <p:cNvSpPr txBox="1"/>
          <p:nvPr/>
        </p:nvSpPr>
        <p:spPr>
          <a:xfrm>
            <a:off x="2667000" y="4035623"/>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8006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6248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Proofs of Mathematical Statements</a:t>
            </a:r>
            <a:endParaRPr lang="en-US" dirty="0"/>
          </a:p>
        </p:txBody>
      </p:sp>
      <p:sp>
        <p:nvSpPr>
          <p:cNvPr id="3" name="Content Placeholder 2"/>
          <p:cNvSpPr>
            <a:spLocks noGrp="1"/>
          </p:cNvSpPr>
          <p:nvPr>
            <p:ph idx="1"/>
          </p:nvPr>
        </p:nvSpPr>
        <p:spPr/>
        <p:txBody>
          <a:bodyPr>
            <a:normAutofit/>
          </a:bodyPr>
          <a:lstStyle/>
          <a:p>
            <a:pPr algn="just"/>
            <a:r>
              <a:rPr lang="en-US" dirty="0" smtClean="0"/>
              <a:t>A </a:t>
            </a:r>
            <a:r>
              <a:rPr lang="en-US" i="1" dirty="0" smtClean="0"/>
              <a:t>proof</a:t>
            </a:r>
            <a:r>
              <a:rPr lang="en-US" dirty="0" smtClean="0"/>
              <a:t> is a valid argument that establishes the truth of a statement.</a:t>
            </a:r>
          </a:p>
          <a:p>
            <a:pPr algn="just"/>
            <a:r>
              <a:rPr lang="en-US" dirty="0" smtClean="0"/>
              <a:t>Proofs have many practical applications:</a:t>
            </a:r>
          </a:p>
          <a:p>
            <a:pPr lvl="1" algn="just"/>
            <a:r>
              <a:rPr lang="en-US" dirty="0" smtClean="0"/>
              <a:t>Verification that computer programs are correct </a:t>
            </a:r>
          </a:p>
          <a:p>
            <a:pPr lvl="1" algn="just"/>
            <a:r>
              <a:rPr lang="en-US" dirty="0" smtClean="0"/>
              <a:t>Establishing that operating systems are secure </a:t>
            </a:r>
          </a:p>
          <a:p>
            <a:pPr lvl="1" algn="just"/>
            <a:r>
              <a:rPr lang="en-US" dirty="0" smtClean="0"/>
              <a:t>Enabling programs to make inferences in artificial intelligence </a:t>
            </a:r>
          </a:p>
          <a:p>
            <a:pPr lvl="1" algn="just"/>
            <a:r>
              <a:rPr lang="en-US" dirty="0" smtClean="0"/>
              <a:t>Showing that system specifications are consistent</a:t>
            </a:r>
          </a:p>
          <a:p>
            <a:pPr algn="just">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endParaRPr lang="en-US" b="1" dirty="0" smtClean="0"/>
          </a:p>
          <a:p>
            <a:r>
              <a:rPr lang="en-US" b="1" dirty="0" smtClean="0"/>
              <a:t>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a:bodyPr>
          <a:lstStyle/>
          <a:p>
            <a:r>
              <a:rPr lang="en-US" b="1" dirty="0" smtClean="0"/>
              <a:t>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a:t>
            </a:r>
            <a:endParaRPr lang="en-US" dirty="0" smtClean="0"/>
          </a:p>
          <a:p>
            <a:endParaRPr lang="en-US" i="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533400" y="1447800"/>
            <a:ext cx="8305800" cy="4389120"/>
          </a:xfrm>
        </p:spPr>
        <p:txBody>
          <a:bodyPr>
            <a:normAutofit fontScale="85000" lnSpcReduction="20000"/>
          </a:bodyPr>
          <a:lstStyle/>
          <a:p>
            <a:r>
              <a:rPr lang="en-US" b="1" dirty="0" smtClean="0"/>
              <a:t>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r>
              <a:rPr lang="en-US" b="1" dirty="0" smtClean="0"/>
              <a:t>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646331"/>
          </a:xfrm>
          <a:prstGeom prst="rect">
            <a:avLst/>
          </a:prstGeom>
          <a:noFill/>
          <a:ln>
            <a:solidFill>
              <a:schemeClr val="accent1"/>
            </a:solidFill>
          </a:ln>
        </p:spPr>
        <p:txBody>
          <a:bodyPr wrap="square" rtlCol="0">
            <a:spAutoFit/>
          </a:bodyPr>
          <a:lstStyle/>
          <a:p>
            <a:r>
              <a:rPr lang="en-US" dirty="0" smtClean="0">
                <a:latin typeface="Arial" pitchFamily="34" charset="0"/>
                <a:cs typeface="Arial" pitchFamily="34" charset="0"/>
              </a:rPr>
              <a:t>Note that here the basis step is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4</a:t>
            </a:r>
            <a:r>
              <a:rPr lang="en-US" dirty="0" smtClean="0">
                <a:latin typeface="Arial" pitchFamily="34" charset="0"/>
                <a:cs typeface="Arial" pitchFamily="34" charset="0"/>
              </a:rPr>
              <a:t>), since</a:t>
            </a:r>
            <a:r>
              <a:rPr lang="en-US" i="1" dirty="0" smtClean="0">
                <a:latin typeface="Arial" pitchFamily="34" charset="0"/>
                <a:cs typeface="Arial" pitchFamily="34" charset="0"/>
              </a:rPr>
              <a:t> 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0</a:t>
            </a:r>
            <a:r>
              <a:rPr lang="en-US" dirty="0" smtClean="0">
                <a:latin typeface="Arial" pitchFamily="34" charset="0"/>
                <a:cs typeface="Arial" pitchFamily="34" charset="0"/>
              </a:rPr>
              <a:t>),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1</a:t>
            </a:r>
            <a:r>
              <a:rPr lang="en-US" dirty="0" smtClean="0">
                <a:latin typeface="Arial" pitchFamily="34" charset="0"/>
                <a:cs typeface="Arial" pitchFamily="34" charset="0"/>
              </a:rPr>
              <a:t>),</a:t>
            </a:r>
            <a:r>
              <a:rPr lang="en-US" i="1" dirty="0" smtClean="0">
                <a:latin typeface="Arial" pitchFamily="34" charset="0"/>
                <a:cs typeface="Arial" pitchFamily="34" charset="0"/>
              </a:rPr>
              <a:t> 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2</a:t>
            </a:r>
            <a:r>
              <a:rPr lang="en-US" dirty="0" smtClean="0">
                <a:latin typeface="Arial" pitchFamily="34" charset="0"/>
                <a:cs typeface="Arial" pitchFamily="34" charset="0"/>
              </a:rPr>
              <a:t>),  and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3</a:t>
            </a:r>
            <a:r>
              <a:rPr lang="en-US" dirty="0" smtClean="0">
                <a:latin typeface="Arial" pitchFamily="34" charset="0"/>
                <a:cs typeface="Arial" pitchFamily="34" charset="0"/>
              </a:rPr>
              <a:t>) are all false.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a:bodyPr>
          <a:lstStyle/>
          <a:p>
            <a:r>
              <a:rPr lang="en-US" b="1" dirty="0" smtClean="0"/>
              <a:t>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a:t>
            </a:r>
            <a:endParaRPr lang="en-US" i="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a:xfrm>
            <a:off x="457200" y="1036637"/>
            <a:ext cx="8229600" cy="4525963"/>
          </a:xfrm>
        </p:spPr>
        <p:txBody>
          <a:bodyPr>
            <a:noAutofit/>
          </a:bodyPr>
          <a:lstStyle/>
          <a:p>
            <a:r>
              <a:rPr lang="en-US" sz="2400" b="1" dirty="0" smtClean="0"/>
              <a:t>Example</a:t>
            </a:r>
            <a:r>
              <a:rPr lang="en-US" sz="2400" dirty="0" smtClean="0"/>
              <a:t>: Use mathematical induction to prove that </a:t>
            </a:r>
            <a:r>
              <a:rPr lang="en-US" sz="2400" i="1" dirty="0" smtClean="0">
                <a:ea typeface="Cambria Math" pitchFamily="18" charset="0"/>
              </a:rPr>
              <a:t>n</a:t>
            </a:r>
            <a:r>
              <a:rPr lang="en-US" sz="2400" baseline="30000" dirty="0" smtClean="0">
                <a:latin typeface="Cambria Math" pitchFamily="18" charset="0"/>
                <a:ea typeface="Cambria Math" pitchFamily="18" charset="0"/>
              </a:rPr>
              <a:t>3</a:t>
            </a:r>
            <a:r>
              <a:rPr lang="en-US" sz="2400" i="1" baseline="30000" dirty="0" smtClean="0"/>
              <a:t> </a:t>
            </a:r>
            <a:r>
              <a:rPr lang="en-US" sz="2400" i="1" dirty="0" smtClean="0">
                <a:latin typeface="Cambria Math"/>
                <a:ea typeface="Cambria Math"/>
              </a:rPr>
              <a:t>− </a:t>
            </a:r>
            <a:r>
              <a:rPr lang="en-US" sz="2400" i="1" dirty="0" smtClean="0"/>
              <a:t>n </a:t>
            </a:r>
            <a:r>
              <a:rPr lang="en-US" sz="2400" dirty="0" smtClean="0"/>
              <a:t>is divisible by </a:t>
            </a:r>
            <a:r>
              <a:rPr lang="en-US" sz="2400" dirty="0" smtClean="0">
                <a:latin typeface="Cambria Math" pitchFamily="18" charset="0"/>
                <a:ea typeface="Cambria Math" pitchFamily="18" charset="0"/>
              </a:rPr>
              <a:t>3</a:t>
            </a:r>
            <a:r>
              <a:rPr lang="en-US" sz="2400" i="1" dirty="0" smtClean="0"/>
              <a:t>, </a:t>
            </a:r>
            <a:r>
              <a:rPr lang="en-US" sz="2400" dirty="0" smtClean="0"/>
              <a:t>for every positive integer </a:t>
            </a:r>
            <a:r>
              <a:rPr lang="en-US" sz="2400" i="1" dirty="0" smtClean="0"/>
              <a:t>n</a:t>
            </a:r>
            <a:r>
              <a:rPr lang="en-US" sz="2400" dirty="0" smtClean="0"/>
              <a:t>.</a:t>
            </a:r>
          </a:p>
          <a:p>
            <a:r>
              <a:rPr lang="en-US" sz="2400" b="1" dirty="0" smtClean="0"/>
              <a:t>Solution</a:t>
            </a:r>
            <a:r>
              <a:rPr lang="en-US" sz="2400" dirty="0" smtClean="0"/>
              <a:t>: Let </a:t>
            </a:r>
            <a:r>
              <a:rPr lang="en-US" sz="2400" i="1" dirty="0" smtClean="0"/>
              <a:t>P</a:t>
            </a:r>
            <a:r>
              <a:rPr lang="en-US" sz="2400" dirty="0" smtClean="0"/>
              <a:t>(</a:t>
            </a:r>
            <a:r>
              <a:rPr lang="en-US" sz="2400" i="1" dirty="0" smtClean="0"/>
              <a:t>n</a:t>
            </a:r>
            <a:r>
              <a:rPr lang="en-US" sz="2400" dirty="0" smtClean="0"/>
              <a:t>) be the proposition that </a:t>
            </a:r>
            <a:r>
              <a:rPr lang="en-US" sz="2400" i="1" dirty="0" smtClean="0">
                <a:ea typeface="Cambria Math" pitchFamily="18" charset="0"/>
              </a:rPr>
              <a:t>n</a:t>
            </a:r>
            <a:r>
              <a:rPr lang="en-US" sz="2400" baseline="30000" dirty="0" smtClean="0">
                <a:latin typeface="Cambria Math" pitchFamily="18" charset="0"/>
                <a:ea typeface="Cambria Math" pitchFamily="18" charset="0"/>
              </a:rPr>
              <a:t>3</a:t>
            </a:r>
            <a:r>
              <a:rPr lang="en-US" sz="2400" i="1" baseline="30000" dirty="0" smtClean="0"/>
              <a:t> </a:t>
            </a:r>
            <a:r>
              <a:rPr lang="en-US" sz="2400" i="1" dirty="0" smtClean="0">
                <a:latin typeface="Cambria Math"/>
                <a:ea typeface="Cambria Math"/>
              </a:rPr>
              <a:t>− </a:t>
            </a:r>
            <a:r>
              <a:rPr lang="en-US" sz="2400" i="1" dirty="0" smtClean="0"/>
              <a:t>n </a:t>
            </a:r>
            <a:r>
              <a:rPr lang="en-US" sz="2400" dirty="0" smtClean="0"/>
              <a:t>is divisible by </a:t>
            </a:r>
            <a:r>
              <a:rPr lang="en-US" sz="2400" dirty="0" smtClean="0">
                <a:latin typeface="Cambria Math" pitchFamily="18" charset="0"/>
                <a:ea typeface="Cambria Math" pitchFamily="18" charset="0"/>
              </a:rPr>
              <a:t>3</a:t>
            </a:r>
            <a:r>
              <a:rPr lang="en-US" sz="2400" i="1" dirty="0" smtClean="0"/>
              <a:t>.</a:t>
            </a:r>
            <a:r>
              <a:rPr lang="en-US" sz="2400" baseline="30000" dirty="0" smtClean="0"/>
              <a:t> </a:t>
            </a:r>
          </a:p>
          <a:p>
            <a:pPr lvl="1"/>
            <a:r>
              <a:rPr lang="en-US" sz="2000" dirty="0" smtClean="0"/>
              <a:t>BASIS STEP: </a:t>
            </a:r>
            <a:r>
              <a:rPr lang="en-US" sz="2000" i="1" dirty="0" smtClean="0"/>
              <a:t>P</a:t>
            </a:r>
            <a:r>
              <a:rPr lang="en-US" sz="2000" dirty="0" smtClean="0"/>
              <a:t>(</a:t>
            </a:r>
            <a:r>
              <a:rPr lang="en-US" sz="2000" dirty="0" smtClean="0">
                <a:latin typeface="Cambria Math" pitchFamily="18" charset="0"/>
                <a:ea typeface="Cambria Math" pitchFamily="18" charset="0"/>
              </a:rPr>
              <a:t>1</a:t>
            </a:r>
            <a:r>
              <a:rPr lang="en-US" sz="2000" dirty="0" smtClean="0"/>
              <a:t>) is true since </a:t>
            </a:r>
            <a:r>
              <a:rPr lang="en-US" sz="2000" dirty="0" smtClean="0">
                <a:latin typeface="Cambria Math" pitchFamily="18" charset="0"/>
                <a:ea typeface="Cambria Math" pitchFamily="18" charset="0"/>
              </a:rPr>
              <a:t>1</a:t>
            </a:r>
            <a:r>
              <a:rPr lang="en-US" sz="2000" baseline="30000" dirty="0" smtClean="0">
                <a:latin typeface="Cambria Math" pitchFamily="18" charset="0"/>
                <a:ea typeface="Cambria Math" pitchFamily="18" charset="0"/>
              </a:rPr>
              <a:t>3</a:t>
            </a:r>
            <a:r>
              <a:rPr lang="en-US" sz="2000" i="1" dirty="0" smtClean="0"/>
              <a:t> </a:t>
            </a:r>
            <a:r>
              <a:rPr lang="en-US" sz="2000" i="1" dirty="0" smtClean="0">
                <a:latin typeface="Cambria Math"/>
                <a:ea typeface="Cambria Math"/>
              </a:rPr>
              <a:t>− </a:t>
            </a:r>
            <a:r>
              <a:rPr lang="en-US" sz="2000" dirty="0" smtClean="0">
                <a:latin typeface="Cambria Math" pitchFamily="18" charset="0"/>
                <a:ea typeface="Cambria Math" pitchFamily="18" charset="0"/>
              </a:rPr>
              <a:t>1</a:t>
            </a:r>
            <a:r>
              <a:rPr lang="en-US" sz="2000" i="1" dirty="0" smtClean="0">
                <a:latin typeface="Cambria Math"/>
                <a:ea typeface="Cambria Math"/>
              </a:rPr>
              <a:t> </a:t>
            </a:r>
            <a:r>
              <a:rPr lang="en-US" sz="2000" i="1" dirty="0" smtClean="0"/>
              <a:t>= </a:t>
            </a:r>
            <a:r>
              <a:rPr lang="en-US" sz="2000" dirty="0" smtClean="0">
                <a:latin typeface="Cambria Math" pitchFamily="18" charset="0"/>
                <a:ea typeface="Cambria Math" pitchFamily="18" charset="0"/>
              </a:rPr>
              <a:t>0, </a:t>
            </a:r>
            <a:r>
              <a:rPr lang="en-US" sz="2000" dirty="0" smtClean="0">
                <a:ea typeface="Cambria Math" pitchFamily="18" charset="0"/>
                <a:cs typeface="Arial" pitchFamily="34" charset="0"/>
              </a:rPr>
              <a:t>which is divisible by </a:t>
            </a:r>
            <a:r>
              <a:rPr lang="en-US" sz="2000" dirty="0" smtClean="0">
                <a:latin typeface="Cambria Math" pitchFamily="18" charset="0"/>
                <a:ea typeface="Cambria Math" pitchFamily="18" charset="0"/>
              </a:rPr>
              <a:t>3</a:t>
            </a:r>
            <a:r>
              <a:rPr lang="en-US" sz="2000" i="1" dirty="0" smtClean="0"/>
              <a:t>.</a:t>
            </a:r>
          </a:p>
          <a:p>
            <a:pPr lvl="1"/>
            <a:r>
              <a:rPr lang="en-US" sz="2000" dirty="0" smtClean="0"/>
              <a:t>INDUCTIVE STEP: Assume </a:t>
            </a:r>
            <a:r>
              <a:rPr lang="en-US" sz="2000" i="1" dirty="0" smtClean="0"/>
              <a:t>P</a:t>
            </a:r>
            <a:r>
              <a:rPr lang="en-US" sz="2000" dirty="0" smtClean="0"/>
              <a:t>(</a:t>
            </a:r>
            <a:r>
              <a:rPr lang="en-US" sz="2000" i="1" dirty="0" smtClean="0"/>
              <a:t>k</a:t>
            </a:r>
            <a:r>
              <a:rPr lang="en-US" sz="2000" dirty="0" smtClean="0"/>
              <a:t>) holds, i.e., </a:t>
            </a:r>
            <a:r>
              <a:rPr lang="en-US" sz="2000" i="1" dirty="0" smtClean="0">
                <a:ea typeface="Cambria Math" pitchFamily="18" charset="0"/>
              </a:rPr>
              <a:t>k</a:t>
            </a:r>
            <a:r>
              <a:rPr lang="en-US" sz="2000" baseline="30000" dirty="0" smtClean="0">
                <a:latin typeface="Cambria Math" pitchFamily="18" charset="0"/>
                <a:ea typeface="Cambria Math" pitchFamily="18" charset="0"/>
              </a:rPr>
              <a:t>3</a:t>
            </a:r>
            <a:r>
              <a:rPr lang="en-US" sz="2000" i="1" baseline="30000" dirty="0" smtClean="0"/>
              <a:t> </a:t>
            </a:r>
            <a:r>
              <a:rPr lang="en-US" sz="2000" i="1" dirty="0" smtClean="0">
                <a:latin typeface="Cambria Math"/>
                <a:ea typeface="Cambria Math"/>
              </a:rPr>
              <a:t>− </a:t>
            </a:r>
            <a:r>
              <a:rPr lang="en-US" sz="2000" i="1" dirty="0" smtClean="0"/>
              <a:t>k </a:t>
            </a:r>
            <a:r>
              <a:rPr lang="en-US" sz="2000" dirty="0" smtClean="0"/>
              <a:t>is divisible by </a:t>
            </a:r>
            <a:r>
              <a:rPr lang="en-US" sz="2000" dirty="0" smtClean="0">
                <a:latin typeface="Cambria Math" pitchFamily="18" charset="0"/>
                <a:ea typeface="Cambria Math" pitchFamily="18" charset="0"/>
              </a:rPr>
              <a:t>3, </a:t>
            </a:r>
            <a:r>
              <a:rPr lang="en-US" sz="2000" dirty="0" smtClean="0">
                <a:ea typeface="Cambria Math" pitchFamily="18" charset="0"/>
                <a:cs typeface="Arial" pitchFamily="34" charset="0"/>
              </a:rPr>
              <a:t>for an arbitrary positive integer </a:t>
            </a:r>
            <a:r>
              <a:rPr lang="en-US" sz="2000" i="1" dirty="0" smtClean="0">
                <a:ea typeface="Cambria Math" pitchFamily="18" charset="0"/>
              </a:rPr>
              <a:t>k</a:t>
            </a:r>
            <a:r>
              <a:rPr lang="en-US" sz="2000" i="1" dirty="0" smtClean="0"/>
              <a:t>.</a:t>
            </a:r>
            <a:r>
              <a:rPr lang="en-US" sz="2000" baseline="30000" dirty="0" smtClean="0"/>
              <a:t> </a:t>
            </a:r>
            <a:r>
              <a:rPr lang="en-US" sz="2000" dirty="0" smtClean="0"/>
              <a:t>To show that </a:t>
            </a:r>
            <a:r>
              <a:rPr lang="en-US" sz="2000" i="1" dirty="0" smtClean="0"/>
              <a:t>P</a:t>
            </a:r>
            <a:r>
              <a:rPr lang="en-US" sz="2000" dirty="0" smtClean="0"/>
              <a:t>(</a:t>
            </a:r>
            <a:r>
              <a:rPr lang="en-US" sz="2000" i="1" dirty="0" smtClean="0"/>
              <a:t>k + </a:t>
            </a:r>
            <a:r>
              <a:rPr lang="en-US" sz="2000" dirty="0" smtClean="0">
                <a:latin typeface="Cambria Math" pitchFamily="18" charset="0"/>
                <a:ea typeface="Cambria Math" pitchFamily="18" charset="0"/>
              </a:rPr>
              <a:t>1</a:t>
            </a:r>
            <a:r>
              <a:rPr lang="en-US" sz="2000" dirty="0" smtClean="0"/>
              <a:t>) follows: </a:t>
            </a:r>
          </a:p>
          <a:p>
            <a:pPr lvl="1">
              <a:buNone/>
            </a:pPr>
            <a:r>
              <a:rPr lang="en-US" sz="2000" i="1" dirty="0" smtClean="0"/>
              <a:t>                </a:t>
            </a:r>
            <a:r>
              <a:rPr lang="en-US" sz="2000" dirty="0" smtClean="0"/>
              <a:t>(</a:t>
            </a:r>
            <a:r>
              <a:rPr lang="en-US" sz="2000" i="1" dirty="0" smtClean="0"/>
              <a:t>k + </a:t>
            </a:r>
            <a:r>
              <a:rPr lang="en-US" sz="2000" dirty="0" smtClean="0">
                <a:latin typeface="Cambria Math" pitchFamily="18" charset="0"/>
                <a:ea typeface="Cambria Math" pitchFamily="18" charset="0"/>
              </a:rPr>
              <a:t>1</a:t>
            </a:r>
            <a:r>
              <a:rPr lang="en-US" sz="2000" dirty="0" smtClean="0"/>
              <a:t>)</a:t>
            </a:r>
            <a:r>
              <a:rPr lang="en-US" sz="2000" baseline="30000" dirty="0" smtClean="0">
                <a:latin typeface="Cambria Math" pitchFamily="18" charset="0"/>
                <a:ea typeface="Cambria Math" pitchFamily="18" charset="0"/>
              </a:rPr>
              <a:t>3</a:t>
            </a:r>
            <a:r>
              <a:rPr lang="en-US" sz="2000" i="1" dirty="0" smtClean="0"/>
              <a:t> </a:t>
            </a:r>
            <a:r>
              <a:rPr lang="en-US" sz="2000" i="1" dirty="0" smtClean="0">
                <a:latin typeface="Cambria Math"/>
                <a:ea typeface="Cambria Math"/>
              </a:rPr>
              <a:t>− </a:t>
            </a:r>
            <a:r>
              <a:rPr lang="en-US" sz="2000" dirty="0" smtClean="0"/>
              <a:t>(</a:t>
            </a:r>
            <a:r>
              <a:rPr lang="en-US" sz="2000" i="1" dirty="0" smtClean="0"/>
              <a:t>k + </a:t>
            </a:r>
            <a:r>
              <a:rPr lang="en-US" sz="2000" dirty="0" smtClean="0">
                <a:latin typeface="Cambria Math" pitchFamily="18" charset="0"/>
                <a:ea typeface="Cambria Math" pitchFamily="18" charset="0"/>
              </a:rPr>
              <a:t>1</a:t>
            </a:r>
            <a:r>
              <a:rPr lang="en-US" sz="2000" dirty="0" smtClean="0"/>
              <a:t>)</a:t>
            </a:r>
            <a:r>
              <a:rPr lang="en-US" sz="2000" i="1" dirty="0" smtClean="0"/>
              <a:t> = </a:t>
            </a:r>
            <a:r>
              <a:rPr lang="en-US" sz="2000" dirty="0" smtClean="0"/>
              <a:t>(</a:t>
            </a:r>
            <a:r>
              <a:rPr lang="en-US" sz="2000" i="1" dirty="0" smtClean="0">
                <a:ea typeface="Cambria Math" pitchFamily="18" charset="0"/>
              </a:rPr>
              <a:t>k</a:t>
            </a:r>
            <a:r>
              <a:rPr lang="en-US" sz="2000" baseline="30000" dirty="0" smtClean="0">
                <a:latin typeface="Cambria Math" pitchFamily="18" charset="0"/>
                <a:ea typeface="Cambria Math" pitchFamily="18" charset="0"/>
              </a:rPr>
              <a:t>3</a:t>
            </a:r>
            <a:r>
              <a:rPr lang="en-US" sz="2000" i="1" baseline="30000" dirty="0" smtClean="0"/>
              <a:t> </a:t>
            </a:r>
            <a:r>
              <a:rPr lang="en-US" sz="2000" i="1" dirty="0" smtClean="0"/>
              <a:t>+ </a:t>
            </a:r>
            <a:r>
              <a:rPr lang="en-US" sz="2000" dirty="0" smtClean="0">
                <a:latin typeface="Cambria Math" pitchFamily="18" charset="0"/>
                <a:ea typeface="Cambria Math" pitchFamily="18" charset="0"/>
              </a:rPr>
              <a:t>3</a:t>
            </a:r>
            <a:r>
              <a:rPr lang="en-US" sz="2000" i="1" dirty="0" smtClean="0">
                <a:ea typeface="Cambria Math" pitchFamily="18" charset="0"/>
              </a:rPr>
              <a:t>k</a:t>
            </a:r>
            <a:r>
              <a:rPr lang="en-US" sz="2000" baseline="30000" dirty="0" smtClean="0">
                <a:latin typeface="Cambria Math" pitchFamily="18" charset="0"/>
                <a:ea typeface="Cambria Math" pitchFamily="18" charset="0"/>
              </a:rPr>
              <a:t>2 </a:t>
            </a:r>
            <a:r>
              <a:rPr lang="en-US" sz="2000" i="1" dirty="0" smtClean="0"/>
              <a:t>+ </a:t>
            </a:r>
            <a:r>
              <a:rPr lang="en-US" sz="2000" dirty="0" smtClean="0">
                <a:latin typeface="Cambria Math" pitchFamily="18" charset="0"/>
                <a:ea typeface="Cambria Math" pitchFamily="18" charset="0"/>
              </a:rPr>
              <a:t>3</a:t>
            </a:r>
            <a:r>
              <a:rPr lang="en-US" sz="2000" i="1" dirty="0" smtClean="0">
                <a:ea typeface="Cambria Math" pitchFamily="18" charset="0"/>
              </a:rPr>
              <a:t>k</a:t>
            </a:r>
            <a:r>
              <a:rPr lang="en-US" sz="2000" baseline="30000" dirty="0" smtClean="0">
                <a:latin typeface="Cambria Math" pitchFamily="18" charset="0"/>
                <a:ea typeface="Cambria Math" pitchFamily="18" charset="0"/>
              </a:rPr>
              <a:t> </a:t>
            </a:r>
            <a:r>
              <a:rPr lang="en-US" sz="2000" i="1" dirty="0" smtClean="0"/>
              <a:t>+ </a:t>
            </a:r>
            <a:r>
              <a:rPr lang="en-US" sz="2000" dirty="0" smtClean="0">
                <a:latin typeface="Cambria Math" pitchFamily="18" charset="0"/>
                <a:ea typeface="Cambria Math" pitchFamily="18" charset="0"/>
              </a:rPr>
              <a:t>1) </a:t>
            </a:r>
            <a:r>
              <a:rPr lang="en-US" sz="2000" i="1" dirty="0" smtClean="0">
                <a:latin typeface="Cambria Math"/>
                <a:ea typeface="Cambria Math"/>
              </a:rPr>
              <a:t>−</a:t>
            </a:r>
            <a:r>
              <a:rPr lang="en-US" sz="2000" i="1" dirty="0" smtClean="0"/>
              <a:t> </a:t>
            </a:r>
            <a:r>
              <a:rPr lang="en-US" sz="2000" dirty="0" smtClean="0"/>
              <a:t>(</a:t>
            </a:r>
            <a:r>
              <a:rPr lang="en-US" sz="2000" i="1" dirty="0" smtClean="0"/>
              <a:t>k + </a:t>
            </a:r>
            <a:r>
              <a:rPr lang="en-US" sz="2000" dirty="0" smtClean="0">
                <a:latin typeface="Cambria Math" pitchFamily="18" charset="0"/>
                <a:ea typeface="Cambria Math" pitchFamily="18" charset="0"/>
              </a:rPr>
              <a:t>1</a:t>
            </a:r>
            <a:r>
              <a:rPr lang="en-US" sz="2000" dirty="0" smtClean="0"/>
              <a:t>) </a:t>
            </a:r>
            <a:endParaRPr lang="en-US" sz="2000" i="1" baseline="30000" dirty="0" smtClean="0"/>
          </a:p>
          <a:p>
            <a:pPr lvl="1">
              <a:buNone/>
            </a:pPr>
            <a:r>
              <a:rPr lang="en-US" sz="2000" i="1" dirty="0" smtClean="0"/>
              <a:t>                                               = </a:t>
            </a:r>
            <a:r>
              <a:rPr lang="en-US" sz="2000" dirty="0" smtClean="0"/>
              <a:t>(</a:t>
            </a:r>
            <a:r>
              <a:rPr lang="en-US" sz="2000" i="1" dirty="0" smtClean="0">
                <a:ea typeface="Cambria Math" pitchFamily="18" charset="0"/>
              </a:rPr>
              <a:t>k</a:t>
            </a:r>
            <a:r>
              <a:rPr lang="en-US" sz="2000" baseline="30000" dirty="0" smtClean="0">
                <a:latin typeface="Cambria Math" pitchFamily="18" charset="0"/>
                <a:ea typeface="Cambria Math" pitchFamily="18" charset="0"/>
              </a:rPr>
              <a:t>3</a:t>
            </a:r>
            <a:r>
              <a:rPr lang="en-US" sz="2000" i="1" dirty="0" smtClean="0">
                <a:latin typeface="Cambria Math"/>
                <a:ea typeface="Cambria Math"/>
              </a:rPr>
              <a:t> − </a:t>
            </a:r>
            <a:r>
              <a:rPr lang="en-US" sz="2000" i="1" dirty="0" smtClean="0"/>
              <a:t>k</a:t>
            </a:r>
            <a:r>
              <a:rPr lang="en-US" sz="2000" dirty="0" smtClean="0"/>
              <a:t>) + </a:t>
            </a:r>
            <a:r>
              <a:rPr lang="en-US" sz="2000" dirty="0" smtClean="0">
                <a:latin typeface="Cambria Math" pitchFamily="18" charset="0"/>
                <a:ea typeface="Cambria Math" pitchFamily="18" charset="0"/>
              </a:rPr>
              <a:t>3</a:t>
            </a:r>
            <a:r>
              <a:rPr lang="en-US" sz="2000" dirty="0" smtClean="0"/>
              <a:t>(</a:t>
            </a:r>
            <a:r>
              <a:rPr lang="en-US" sz="2000" i="1" dirty="0" smtClean="0">
                <a:ea typeface="Cambria Math" pitchFamily="18" charset="0"/>
              </a:rPr>
              <a:t>k</a:t>
            </a:r>
            <a:r>
              <a:rPr lang="en-US" sz="2000" baseline="30000" dirty="0" smtClean="0">
                <a:latin typeface="Cambria Math" pitchFamily="18" charset="0"/>
                <a:ea typeface="Cambria Math" pitchFamily="18" charset="0"/>
              </a:rPr>
              <a:t>2 </a:t>
            </a:r>
            <a:r>
              <a:rPr lang="en-US" sz="2000" i="1" dirty="0" smtClean="0"/>
              <a:t>+ </a:t>
            </a:r>
            <a:r>
              <a:rPr lang="en-US" sz="2000" i="1" dirty="0" smtClean="0">
                <a:ea typeface="Cambria Math" pitchFamily="18" charset="0"/>
              </a:rPr>
              <a:t>k</a:t>
            </a:r>
            <a:r>
              <a:rPr lang="en-US" sz="2000" dirty="0" smtClean="0">
                <a:ea typeface="Cambria Math" pitchFamily="18" charset="0"/>
              </a:rPr>
              <a:t>)</a:t>
            </a:r>
            <a:r>
              <a:rPr lang="en-US" sz="2000" dirty="0" smtClean="0">
                <a:latin typeface="Cambria Math" pitchFamily="18" charset="0"/>
                <a:ea typeface="Cambria Math" pitchFamily="18" charset="0"/>
              </a:rPr>
              <a:t> </a:t>
            </a:r>
          </a:p>
          <a:p>
            <a:pPr lvl="1" algn="just">
              <a:buNone/>
            </a:pPr>
            <a:r>
              <a:rPr lang="en-US" sz="2000" dirty="0" smtClean="0">
                <a:latin typeface="Cambria Math" pitchFamily="18" charset="0"/>
                <a:ea typeface="Cambria Math" pitchFamily="18" charset="0"/>
              </a:rPr>
              <a:t>    	</a:t>
            </a:r>
            <a:r>
              <a:rPr lang="en-US" sz="2000" dirty="0" smtClean="0">
                <a:ea typeface="Cambria Math" pitchFamily="18" charset="0"/>
              </a:rPr>
              <a:t>By the inductive hypothesis, the first term </a:t>
            </a:r>
            <a:r>
              <a:rPr lang="en-US" sz="2000" dirty="0" smtClean="0"/>
              <a:t>(</a:t>
            </a:r>
            <a:r>
              <a:rPr lang="en-US" sz="2000" i="1" dirty="0" smtClean="0">
                <a:ea typeface="Cambria Math" pitchFamily="18" charset="0"/>
              </a:rPr>
              <a:t>k</a:t>
            </a:r>
            <a:r>
              <a:rPr lang="en-US" sz="2000" baseline="30000" dirty="0" smtClean="0">
                <a:latin typeface="Cambria Math" pitchFamily="18" charset="0"/>
                <a:ea typeface="Cambria Math" pitchFamily="18" charset="0"/>
              </a:rPr>
              <a:t>3</a:t>
            </a:r>
            <a:r>
              <a:rPr lang="en-US" sz="2000" i="1" dirty="0" smtClean="0">
                <a:latin typeface="Cambria Math"/>
                <a:ea typeface="Cambria Math"/>
              </a:rPr>
              <a:t> − </a:t>
            </a:r>
            <a:r>
              <a:rPr lang="en-US" sz="2000" i="1" dirty="0" smtClean="0"/>
              <a:t>k</a:t>
            </a:r>
            <a:r>
              <a:rPr lang="en-US" sz="2000" dirty="0" smtClean="0"/>
              <a:t>) is divisible by </a:t>
            </a:r>
            <a:r>
              <a:rPr lang="en-US" sz="2000" dirty="0" smtClean="0">
                <a:latin typeface="Cambria Math" pitchFamily="18" charset="0"/>
                <a:ea typeface="Cambria Math" pitchFamily="18" charset="0"/>
              </a:rPr>
              <a:t>3</a:t>
            </a:r>
            <a:r>
              <a:rPr lang="en-US" sz="2000" dirty="0" smtClean="0"/>
              <a:t> and the second term is divisible by </a:t>
            </a:r>
            <a:r>
              <a:rPr lang="en-US" sz="2000" dirty="0" smtClean="0">
                <a:latin typeface="Cambria Math" pitchFamily="18" charset="0"/>
                <a:ea typeface="Cambria Math" pitchFamily="18" charset="0"/>
              </a:rPr>
              <a:t>3</a:t>
            </a:r>
            <a:r>
              <a:rPr lang="en-US" sz="2000" dirty="0" smtClean="0"/>
              <a:t> since it is an integer multiplied by </a:t>
            </a:r>
            <a:r>
              <a:rPr lang="en-US" sz="2000" dirty="0" smtClean="0">
                <a:latin typeface="Cambria Math" pitchFamily="18" charset="0"/>
                <a:ea typeface="Cambria Math" pitchFamily="18" charset="0"/>
              </a:rPr>
              <a:t>3</a:t>
            </a:r>
            <a:r>
              <a:rPr lang="en-US" sz="2000" dirty="0" smtClean="0"/>
              <a:t>. So by part (</a:t>
            </a:r>
            <a:r>
              <a:rPr lang="en-US" sz="2000" dirty="0" err="1" smtClean="0"/>
              <a:t>i</a:t>
            </a:r>
            <a:r>
              <a:rPr lang="en-US" sz="2000" dirty="0" smtClean="0"/>
              <a:t>) of Theorem </a:t>
            </a:r>
            <a:r>
              <a:rPr lang="en-US" sz="2000" dirty="0" smtClean="0">
                <a:latin typeface="Cambria Math" pitchFamily="18" charset="0"/>
                <a:ea typeface="Cambria Math" pitchFamily="18" charset="0"/>
              </a:rPr>
              <a:t>1</a:t>
            </a:r>
            <a:r>
              <a:rPr lang="en-US" sz="2000" dirty="0" smtClean="0"/>
              <a:t> in Section </a:t>
            </a:r>
            <a:r>
              <a:rPr lang="en-US" sz="2000" dirty="0" smtClean="0">
                <a:latin typeface="Cambria Math" pitchFamily="18" charset="0"/>
                <a:ea typeface="Cambria Math" pitchFamily="18" charset="0"/>
              </a:rPr>
              <a:t>4.1</a:t>
            </a:r>
            <a:r>
              <a:rPr lang="en-US" sz="2000" dirty="0" smtClean="0"/>
              <a:t> , (</a:t>
            </a:r>
            <a:r>
              <a:rPr lang="en-US" sz="2000" i="1" dirty="0" smtClean="0"/>
              <a:t>k + </a:t>
            </a:r>
            <a:r>
              <a:rPr lang="en-US" sz="2000" dirty="0" smtClean="0">
                <a:latin typeface="Cambria Math" pitchFamily="18" charset="0"/>
                <a:ea typeface="Cambria Math" pitchFamily="18" charset="0"/>
              </a:rPr>
              <a:t>1</a:t>
            </a:r>
            <a:r>
              <a:rPr lang="en-US" sz="2000" dirty="0" smtClean="0"/>
              <a:t>)</a:t>
            </a:r>
            <a:r>
              <a:rPr lang="en-US" sz="2000" baseline="30000" dirty="0" smtClean="0">
                <a:latin typeface="Cambria Math" pitchFamily="18" charset="0"/>
                <a:ea typeface="Cambria Math" pitchFamily="18" charset="0"/>
              </a:rPr>
              <a:t>3</a:t>
            </a:r>
            <a:r>
              <a:rPr lang="en-US" sz="2000" i="1" dirty="0" smtClean="0"/>
              <a:t> </a:t>
            </a:r>
            <a:r>
              <a:rPr lang="en-US" sz="2000" i="1" dirty="0" smtClean="0">
                <a:latin typeface="Cambria Math"/>
                <a:ea typeface="Cambria Math"/>
              </a:rPr>
              <a:t>− </a:t>
            </a:r>
            <a:r>
              <a:rPr lang="en-US" sz="2000" dirty="0" smtClean="0"/>
              <a:t>(</a:t>
            </a:r>
            <a:r>
              <a:rPr lang="en-US" sz="2000" i="1" dirty="0" smtClean="0"/>
              <a:t>k + </a:t>
            </a:r>
            <a:r>
              <a:rPr lang="en-US" sz="2000" dirty="0" smtClean="0">
                <a:latin typeface="Cambria Math" pitchFamily="18" charset="0"/>
                <a:ea typeface="Cambria Math" pitchFamily="18" charset="0"/>
              </a:rPr>
              <a:t>1</a:t>
            </a:r>
            <a:r>
              <a:rPr lang="en-US" sz="2000" dirty="0" smtClean="0"/>
              <a:t>)</a:t>
            </a:r>
            <a:r>
              <a:rPr lang="en-US" sz="2000" dirty="0" smtClean="0">
                <a:latin typeface="Cambria Math" pitchFamily="18" charset="0"/>
                <a:ea typeface="Cambria Math" pitchFamily="18" charset="0"/>
              </a:rPr>
              <a:t> </a:t>
            </a:r>
            <a:r>
              <a:rPr lang="en-US" sz="2000" dirty="0" smtClean="0"/>
              <a:t> is divisible by </a:t>
            </a:r>
            <a:r>
              <a:rPr lang="en-US" sz="2000" dirty="0" smtClean="0">
                <a:latin typeface="Cambria Math" pitchFamily="18" charset="0"/>
                <a:ea typeface="Cambria Math" pitchFamily="18" charset="0"/>
              </a:rPr>
              <a:t>3</a:t>
            </a:r>
            <a:r>
              <a:rPr lang="en-US" sz="2000" dirty="0" smtClean="0"/>
              <a:t>. </a:t>
            </a:r>
          </a:p>
          <a:p>
            <a:pPr lvl="1">
              <a:buNone/>
            </a:pPr>
            <a:r>
              <a:rPr lang="en-US" sz="2000" dirty="0" smtClean="0"/>
              <a:t>Therefore, </a:t>
            </a:r>
            <a:r>
              <a:rPr lang="en-US" sz="2000" i="1" dirty="0" smtClean="0">
                <a:ea typeface="Cambria Math" pitchFamily="18" charset="0"/>
              </a:rPr>
              <a:t>n</a:t>
            </a:r>
            <a:r>
              <a:rPr lang="en-US" sz="2000" baseline="30000" dirty="0" smtClean="0">
                <a:latin typeface="Cambria Math" pitchFamily="18" charset="0"/>
                <a:ea typeface="Cambria Math" pitchFamily="18" charset="0"/>
              </a:rPr>
              <a:t>3</a:t>
            </a:r>
            <a:r>
              <a:rPr lang="en-US" sz="2000" i="1" baseline="30000" dirty="0" smtClean="0"/>
              <a:t> </a:t>
            </a:r>
            <a:r>
              <a:rPr lang="en-US" sz="2000" i="1" dirty="0" smtClean="0">
                <a:latin typeface="Cambria Math"/>
                <a:ea typeface="Cambria Math"/>
              </a:rPr>
              <a:t>− </a:t>
            </a:r>
            <a:r>
              <a:rPr lang="en-US" sz="2000" i="1" dirty="0" smtClean="0"/>
              <a:t>n </a:t>
            </a:r>
            <a:r>
              <a:rPr lang="en-US" sz="2000" dirty="0" smtClean="0"/>
              <a:t>is divisible by </a:t>
            </a:r>
            <a:r>
              <a:rPr lang="en-US" sz="2000" dirty="0" smtClean="0">
                <a:latin typeface="Cambria Math" pitchFamily="18" charset="0"/>
                <a:ea typeface="Cambria Math" pitchFamily="18" charset="0"/>
              </a:rPr>
              <a:t>3</a:t>
            </a:r>
            <a:r>
              <a:rPr lang="en-US" sz="2000" i="1" dirty="0" smtClean="0"/>
              <a:t>, </a:t>
            </a:r>
            <a:r>
              <a:rPr lang="en-US" sz="2000" dirty="0" smtClean="0"/>
              <a:t>for every integer positive integer </a:t>
            </a:r>
            <a:r>
              <a:rPr lang="en-US" sz="2000" i="1" dirty="0" smtClean="0"/>
              <a:t>n</a:t>
            </a:r>
            <a:r>
              <a:rPr lang="en-US" sz="2000" dirty="0" smtClean="0"/>
              <a:t>.</a:t>
            </a:r>
          </a:p>
          <a:p>
            <a:endParaRPr lang="en-US" sz="2400" i="1" dirty="0"/>
          </a:p>
        </p:txBody>
      </p:sp>
      <p:sp>
        <p:nvSpPr>
          <p:cNvPr id="4" name="Isosceles Triangle 3"/>
          <p:cNvSpPr/>
          <p:nvPr/>
        </p:nvSpPr>
        <p:spPr>
          <a:xfrm rot="5400000" flipV="1">
            <a:off x="8382000" y="6477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lgn="just">
              <a:buNone/>
            </a:pPr>
            <a:r>
              <a:rPr lang="en-US" sz="2000" dirty="0" smtClean="0"/>
              <a:t>       </a:t>
            </a:r>
          </a:p>
          <a:p>
            <a:r>
              <a:rPr lang="en-US" b="1" dirty="0" smtClean="0"/>
              <a:t>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lgn="just"/>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cs typeface="Arial" pitchFamily="34" charset="0"/>
              </a:rPr>
              <a:t>Inductive Hypothesis</a:t>
            </a:r>
            <a:r>
              <a:rPr lang="en-US" dirty="0" smtClean="0">
                <a:cs typeface="Arial" pitchFamily="34" charset="0"/>
              </a:rPr>
              <a:t>: For an arbitrary nonnegative integer </a:t>
            </a:r>
            <a:r>
              <a:rPr lang="en-US" i="1" dirty="0" smtClean="0">
                <a:cs typeface="Arial" pitchFamily="34" charset="0"/>
              </a:rPr>
              <a:t>k</a:t>
            </a:r>
            <a:r>
              <a:rPr lang="en-US" dirty="0" smtClean="0">
                <a:cs typeface="Arial" pitchFamily="34" charset="0"/>
              </a:rPr>
              <a:t>, every set with </a:t>
            </a:r>
            <a:r>
              <a:rPr lang="en-US" i="1" dirty="0" smtClean="0">
                <a:cs typeface="Arial" pitchFamily="34" charset="0"/>
              </a:rPr>
              <a:t>k</a:t>
            </a:r>
            <a:r>
              <a:rPr lang="en-US" dirty="0" smtClean="0">
                <a:cs typeface="Arial" pitchFamily="34" charset="0"/>
              </a:rPr>
              <a:t> elements has </a:t>
            </a:r>
            <a:r>
              <a:rPr lang="en-US" dirty="0" smtClean="0">
                <a:ea typeface="Cambria Math" pitchFamily="18" charset="0"/>
                <a:cs typeface="Arial" pitchFamily="34" charset="0"/>
              </a:rPr>
              <a:t>2</a:t>
            </a:r>
            <a:r>
              <a:rPr lang="en-US" i="1" baseline="30000" dirty="0" smtClean="0">
                <a:cs typeface="Arial" pitchFamily="34" charset="0"/>
              </a:rPr>
              <a:t>k</a:t>
            </a:r>
            <a:r>
              <a:rPr lang="en-US" dirty="0" smtClean="0">
                <a:cs typeface="Arial" pitchFamily="34" charset="0"/>
              </a:rPr>
              <a:t> subsets.</a:t>
            </a:r>
          </a:p>
          <a:p>
            <a:pPr lvl="2">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T</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ea typeface="Cambria Math"/>
                <a:cs typeface="Arial" pitchFamily="34" charset="0"/>
              </a:rPr>
              <a:t>By the inductive hypothesis </a:t>
            </a:r>
            <a:r>
              <a:rPr lang="en-US" i="1" dirty="0" smtClean="0">
                <a:ea typeface="Cambria Math"/>
                <a:cs typeface="Arial" pitchFamily="34" charset="0"/>
              </a:rPr>
              <a:t>S </a:t>
            </a:r>
            <a:r>
              <a:rPr lang="en-US" dirty="0" smtClean="0">
                <a:ea typeface="Cambria Math"/>
                <a:cs typeface="Arial" pitchFamily="34" charset="0"/>
              </a:rPr>
              <a:t> has</a:t>
            </a:r>
            <a:r>
              <a:rPr lang="en-US" dirty="0" smtClean="0">
                <a:latin typeface="Cambria Math"/>
                <a:ea typeface="Cambria Math"/>
              </a:rPr>
              <a:t>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Example</a:t>
            </a:r>
            <a:r>
              <a:rPr lang="en-US" dirty="0" smtClean="0"/>
              <a:t>: Show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p>
          <a:p>
            <a:pPr>
              <a:buNone/>
            </a:pPr>
            <a:r>
              <a:rPr lang="en-US" dirty="0" smtClean="0"/>
              <a:t>	</a:t>
            </a:r>
          </a:p>
          <a:p>
            <a:r>
              <a:rPr lang="en-US" dirty="0" smtClean="0"/>
              <a:t>A right </a:t>
            </a:r>
            <a:r>
              <a:rPr lang="en-US" dirty="0" err="1" smtClean="0"/>
              <a:t>triomino</a:t>
            </a:r>
            <a:r>
              <a:rPr lang="en-US" dirty="0" smtClean="0"/>
              <a:t> is an L-shaped tile which covers three squares at a time.</a:t>
            </a:r>
          </a:p>
          <a:p>
            <a:pPr>
              <a:buNone/>
            </a:pPr>
            <a:endParaRPr lang="en-US" dirty="0" smtClean="0"/>
          </a:p>
          <a:p>
            <a:pPr>
              <a:buNone/>
            </a:pPr>
            <a:endParaRPr lang="en-US" dirty="0" smtClean="0"/>
          </a:p>
          <a:p>
            <a:pPr>
              <a:buNone/>
            </a:pPr>
            <a:endParaRPr lang="en-US" dirty="0" smtClean="0"/>
          </a:p>
          <a:p>
            <a:pPr>
              <a:buNone/>
            </a:pPr>
            <a:r>
              <a:rPr lang="en-US" b="1" dirty="0" smtClean="0"/>
              <a:t>    </a:t>
            </a:r>
          </a:p>
          <a:p>
            <a:pPr>
              <a:buNone/>
            </a:pPr>
            <a:r>
              <a:rPr lang="en-US" b="1" dirty="0" smtClean="0"/>
              <a:t>     </a:t>
            </a:r>
            <a:r>
              <a:rPr lang="en-US" dirty="0" smtClean="0"/>
              <a:t> </a:t>
            </a:r>
            <a:endParaRPr lang="en-US" dirty="0"/>
          </a:p>
        </p:txBody>
      </p:sp>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pic>
        <p:nvPicPr>
          <p:cNvPr id="9" name="Content Placeholder 3" descr="0405.jpg"/>
          <p:cNvPicPr>
            <a:picLocks noChangeAspect="1"/>
          </p:cNvPicPr>
          <p:nvPr/>
        </p:nvPicPr>
        <p:blipFill>
          <a:blip r:embed="rId2" cstate="print"/>
          <a:stretch>
            <a:fillRect/>
          </a:stretch>
        </p:blipFill>
        <p:spPr>
          <a:xfrm>
            <a:off x="2590800" y="4419600"/>
            <a:ext cx="813054" cy="813054"/>
          </a:xfrm>
          <a:prstGeom prst="rect">
            <a:avLst/>
          </a:prstGeom>
        </p:spPr>
      </p:pic>
      <p:pic>
        <p:nvPicPr>
          <p:cNvPr id="11" name="Content Placeholder 3" descr="0405.jpg"/>
          <p:cNvPicPr>
            <a:picLocks noChangeAspect="1"/>
          </p:cNvPicPr>
          <p:nvPr/>
        </p:nvPicPr>
        <p:blipFill>
          <a:blip r:embed="rId2" cstate="print"/>
          <a:stretch>
            <a:fillRect/>
          </a:stretch>
        </p:blipFill>
        <p:spPr>
          <a:xfrm rot="5400000">
            <a:off x="4724400" y="4419600"/>
            <a:ext cx="813054" cy="813054"/>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Example</a:t>
            </a:r>
            <a:r>
              <a:rPr lang="en-US" dirty="0" smtClean="0"/>
              <a:t>: Show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p>
          <a:p>
            <a:pPr>
              <a:buNone/>
            </a:pPr>
            <a:endParaRPr lang="en-US" dirty="0" smtClean="0"/>
          </a:p>
          <a:p>
            <a:pPr>
              <a:buNone/>
            </a:pPr>
            <a:endParaRPr lang="en-US" dirty="0" smtClean="0"/>
          </a:p>
          <a:p>
            <a:pPr>
              <a:buNone/>
            </a:pPr>
            <a:r>
              <a:rPr lang="en-US" b="1" dirty="0" smtClean="0"/>
              <a:t>    </a:t>
            </a:r>
          </a:p>
          <a:p>
            <a:r>
              <a:rPr lang="en-US" b="1" dirty="0" smtClean="0"/>
              <a:t>Solution</a:t>
            </a:r>
            <a:r>
              <a:rPr lang="en-US" dirty="0" smtClean="0"/>
              <a:t>: Let </a:t>
            </a:r>
            <a:r>
              <a:rPr lang="en-US" i="1" dirty="0" smtClean="0"/>
              <a:t>P</a:t>
            </a:r>
            <a:r>
              <a:rPr lang="en-US" dirty="0" smtClean="0"/>
              <a:t>(</a:t>
            </a:r>
            <a:r>
              <a:rPr lang="en-US" i="1" dirty="0" smtClean="0"/>
              <a:t>n</a:t>
            </a:r>
            <a:r>
              <a:rPr lang="en-US" dirty="0" smtClean="0"/>
              <a:t>) be the proposition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 Use mathematical induction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pPr lvl="1"/>
            <a:r>
              <a:rPr lang="en-US" dirty="0" smtClean="0"/>
              <a:t>BASIS STEP:  P(</a:t>
            </a:r>
            <a:r>
              <a:rPr lang="en-US" dirty="0" smtClean="0">
                <a:latin typeface="Cambria Math" pitchFamily="18" charset="0"/>
                <a:ea typeface="Cambria Math" pitchFamily="18" charset="0"/>
              </a:rPr>
              <a:t>1</a:t>
            </a:r>
            <a:r>
              <a:rPr lang="en-US" dirty="0" smtClean="0"/>
              <a:t>) is true, because each of the four </a:t>
            </a:r>
            <a:r>
              <a:rPr lang="en-US" dirty="0" smtClean="0">
                <a:latin typeface="Cambria Math" pitchFamily="18" charset="0"/>
                <a:ea typeface="Cambria Math" pitchFamily="18" charset="0"/>
              </a:rPr>
              <a:t>2</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dirty="0" smtClean="0"/>
              <a:t> checkerboards with one square removed can be tiled using one right </a:t>
            </a:r>
            <a:r>
              <a:rPr lang="en-US" dirty="0" err="1" smtClean="0"/>
              <a:t>triomino</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INDUCTIVE STEP:  Assume that  </a:t>
            </a:r>
            <a:r>
              <a:rPr lang="en-US" i="1" dirty="0" smtClean="0"/>
              <a:t>P</a:t>
            </a:r>
            <a:r>
              <a:rPr lang="en-US" dirty="0" smtClean="0"/>
              <a:t>(</a:t>
            </a:r>
            <a:r>
              <a:rPr lang="en-US" i="1" dirty="0" smtClean="0"/>
              <a:t>k</a:t>
            </a:r>
            <a:r>
              <a:rPr lang="en-US" dirty="0" smtClean="0"/>
              <a:t>) is true for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a:t>
            </a:r>
          </a:p>
          <a:p>
            <a:pPr>
              <a:buNone/>
            </a:pPr>
            <a:r>
              <a:rPr lang="en-US" dirty="0" smtClean="0"/>
              <a:t> </a:t>
            </a:r>
            <a:endParaRPr lang="en-US" dirty="0"/>
          </a:p>
        </p:txBody>
      </p:sp>
      <p:pic>
        <p:nvPicPr>
          <p:cNvPr id="5" name="Picture 4" descr="0406.jpg"/>
          <p:cNvPicPr>
            <a:picLocks noChangeAspect="1"/>
          </p:cNvPicPr>
          <p:nvPr/>
        </p:nvPicPr>
        <p:blipFill>
          <a:blip r:embed="rId2" cstate="print"/>
          <a:stretch>
            <a:fillRect/>
          </a:stretch>
        </p:blipFill>
        <p:spPr>
          <a:xfrm>
            <a:off x="2228850" y="4191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pic>
        <p:nvPicPr>
          <p:cNvPr id="9" name="Content Placeholder 3" descr="0405.jpg"/>
          <p:cNvPicPr>
            <a:picLocks noChangeAspect="1"/>
          </p:cNvPicPr>
          <p:nvPr/>
        </p:nvPicPr>
        <p:blipFill>
          <a:blip r:embed="rId3" cstate="print"/>
          <a:stretch>
            <a:fillRect/>
          </a:stretch>
        </p:blipFill>
        <p:spPr>
          <a:xfrm>
            <a:off x="6553200" y="1981200"/>
            <a:ext cx="813054" cy="813054"/>
          </a:xfrm>
          <a:prstGeom prst="rect">
            <a:avLst/>
          </a:prstGeom>
        </p:spPr>
      </p:pic>
      <p:pic>
        <p:nvPicPr>
          <p:cNvPr id="11" name="Content Placeholder 3" descr="0405.jpg"/>
          <p:cNvPicPr>
            <a:picLocks noChangeAspect="1"/>
          </p:cNvPicPr>
          <p:nvPr/>
        </p:nvPicPr>
        <p:blipFill>
          <a:blip r:embed="rId3" cstate="print"/>
          <a:stretch>
            <a:fillRect/>
          </a:stretch>
        </p:blipFill>
        <p:spPr>
          <a:xfrm rot="5400000">
            <a:off x="7696200" y="2006346"/>
            <a:ext cx="813054" cy="813054"/>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a:xfrm>
            <a:off x="457200" y="1066800"/>
            <a:ext cx="8229600" cy="5410200"/>
          </a:xfrm>
        </p:spPr>
        <p:txBody>
          <a:bodyPr>
            <a:normAutofit fontScale="55000" lnSpcReduction="20000"/>
          </a:bodyPr>
          <a:lstStyle/>
          <a:p>
            <a:pPr lvl="1" algn="just"/>
            <a:endParaRPr lang="en-US" dirty="0" smtClean="0"/>
          </a:p>
          <a:p>
            <a:pPr algn="just"/>
            <a:r>
              <a:rPr lang="en-US" b="1" dirty="0" smtClean="0"/>
              <a:t>Inductive Hypothesis</a:t>
            </a:r>
            <a:r>
              <a:rPr lang="en-US" dirty="0" smtClean="0"/>
              <a:t>: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  with one square removed can be tiled using right </a:t>
            </a:r>
            <a:r>
              <a:rPr lang="en-US" dirty="0" err="1" smtClean="0"/>
              <a:t>triominoes</a:t>
            </a:r>
            <a:r>
              <a:rPr lang="en-US" dirty="0" smtClean="0"/>
              <a:t>.</a:t>
            </a:r>
          </a:p>
          <a:p>
            <a:pPr lvl="1" algn="just"/>
            <a:r>
              <a:rPr lang="en-US" dirty="0" smtClean="0"/>
              <a:t>Consider a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checkerboard with one square removed. Split this checkerboard into four checkerboards of size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,by dividing it in half in both directions.</a:t>
            </a:r>
          </a:p>
          <a:p>
            <a:pPr lvl="1" algn="just"/>
            <a:endParaRPr lang="en-US" dirty="0" smtClean="0"/>
          </a:p>
          <a:p>
            <a:pPr lvl="1" algn="just"/>
            <a:endParaRPr lang="en-US" dirty="0" smtClean="0"/>
          </a:p>
          <a:p>
            <a:pPr lvl="1" algn="just"/>
            <a:endParaRPr lang="en-US" dirty="0" smtClean="0"/>
          </a:p>
          <a:p>
            <a:pPr lvl="1" algn="just"/>
            <a:endParaRPr lang="en-US" dirty="0" smtClean="0"/>
          </a:p>
          <a:p>
            <a:pPr lvl="1" algn="just"/>
            <a:endParaRPr lang="en-US" dirty="0" smtClean="0"/>
          </a:p>
          <a:p>
            <a:pPr lvl="1" algn="just"/>
            <a:endParaRPr lang="en-US" dirty="0" smtClean="0"/>
          </a:p>
          <a:p>
            <a:pPr lvl="1" algn="just"/>
            <a:endParaRPr lang="en-US" dirty="0" smtClean="0"/>
          </a:p>
          <a:p>
            <a:pPr lvl="1" algn="just"/>
            <a:endParaRPr lang="en-US" dirty="0" smtClean="0"/>
          </a:p>
          <a:p>
            <a:pPr lvl="1" algn="just"/>
            <a:r>
              <a:rPr lang="en-US" dirty="0" smtClean="0"/>
              <a:t>Remove a square from one of the four</a:t>
            </a:r>
            <a:r>
              <a:rPr lang="en-US" dirty="0" smtClean="0">
                <a:latin typeface="Cambria Math" pitchFamily="18" charset="0"/>
                <a:ea typeface="Cambria Math" pitchFamily="18" charset="0"/>
              </a:rPr>
              <a:t> 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smtClean="0"/>
              <a:t>triominoe</a:t>
            </a:r>
            <a:r>
              <a:rPr lang="en-US" dirty="0" smtClean="0"/>
              <a:t>. </a:t>
            </a:r>
          </a:p>
          <a:p>
            <a:pPr lvl="1" algn="just"/>
            <a:r>
              <a:rPr lang="en-US" dirty="0" smtClean="0"/>
              <a:t>Hence, the entire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checkerboard with one square removed can be tiled using right </a:t>
            </a:r>
            <a:r>
              <a:rPr lang="en-US" dirty="0" err="1" smtClean="0"/>
              <a:t>triominoes</a:t>
            </a:r>
            <a:r>
              <a:rPr lang="en-US" dirty="0" smtClean="0"/>
              <a:t>.</a:t>
            </a:r>
          </a:p>
        </p:txBody>
      </p:sp>
      <p:pic>
        <p:nvPicPr>
          <p:cNvPr id="9" name="Picture 8" descr="0407.jpg"/>
          <p:cNvPicPr>
            <a:picLocks noChangeAspect="1"/>
          </p:cNvPicPr>
          <p:nvPr/>
        </p:nvPicPr>
        <p:blipFill>
          <a:blip r:embed="rId2" cstate="print"/>
          <a:stretch>
            <a:fillRect/>
          </a:stretch>
        </p:blipFill>
        <p:spPr>
          <a:xfrm>
            <a:off x="2819400" y="25908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5632704" y="2590800"/>
            <a:ext cx="1225296" cy="1225296"/>
          </a:xfrm>
          <a:prstGeom prst="rect">
            <a:avLst/>
          </a:prstGeom>
        </p:spPr>
      </p:pic>
      <p:sp>
        <p:nvSpPr>
          <p:cNvPr id="11" name="Isosceles Triangle 10"/>
          <p:cNvSpPr/>
          <p:nvPr/>
        </p:nvSpPr>
        <p:spPr>
          <a:xfrm rot="5400000" flipV="1">
            <a:off x="8382000" y="5105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sz="2400" dirty="0" smtClean="0"/>
              <a:t>A </a:t>
            </a:r>
            <a:r>
              <a:rPr lang="en-US" sz="2400" b="1" i="1" dirty="0" smtClean="0"/>
              <a:t>theorem</a:t>
            </a:r>
            <a:r>
              <a:rPr lang="en-US" sz="2400" dirty="0" smtClean="0"/>
              <a:t> is a statement that can be shown to be true using:</a:t>
            </a:r>
          </a:p>
          <a:p>
            <a:pPr lvl="1"/>
            <a:r>
              <a:rPr lang="en-US" sz="2400" b="1" dirty="0" smtClean="0"/>
              <a:t>Definitions</a:t>
            </a:r>
          </a:p>
          <a:p>
            <a:pPr lvl="1"/>
            <a:r>
              <a:rPr lang="en-US" sz="2400" dirty="0" smtClean="0"/>
              <a:t>Other theorems</a:t>
            </a:r>
          </a:p>
          <a:p>
            <a:pPr lvl="1"/>
            <a:r>
              <a:rPr lang="en-US" sz="2400" b="1" i="1" dirty="0" smtClean="0"/>
              <a:t>Axioms</a:t>
            </a:r>
            <a:r>
              <a:rPr lang="en-US" sz="2400" dirty="0" smtClean="0"/>
              <a:t> (statements which are given as true) </a:t>
            </a:r>
          </a:p>
          <a:p>
            <a:pPr lvl="1"/>
            <a:r>
              <a:rPr lang="en-US" sz="2400" b="1" dirty="0" smtClean="0"/>
              <a:t>Rules of inference</a:t>
            </a:r>
          </a:p>
          <a:p>
            <a:r>
              <a:rPr lang="en-US" sz="2400" dirty="0" smtClean="0"/>
              <a:t>A </a:t>
            </a:r>
            <a:r>
              <a:rPr lang="en-US" sz="2400" b="1" i="1" dirty="0" smtClean="0"/>
              <a:t>lemma</a:t>
            </a:r>
            <a:r>
              <a:rPr lang="en-US" sz="2400" dirty="0" smtClean="0"/>
              <a:t> is a ‘helping theorem’ or a result which is needed to prove a theorem.</a:t>
            </a:r>
          </a:p>
          <a:p>
            <a:r>
              <a:rPr lang="en-US" sz="2400" dirty="0" smtClean="0"/>
              <a:t>A </a:t>
            </a:r>
            <a:r>
              <a:rPr lang="en-US" sz="2400" b="1" i="1" dirty="0" smtClean="0"/>
              <a:t>corollary</a:t>
            </a:r>
            <a:r>
              <a:rPr lang="en-US" sz="2400" dirty="0" smtClean="0"/>
              <a:t> is a result which follows directly from a theorem.</a:t>
            </a:r>
          </a:p>
          <a:p>
            <a:r>
              <a:rPr lang="en-US" sz="2400" dirty="0" smtClean="0"/>
              <a:t>Less important theorems are sometimes called </a:t>
            </a:r>
            <a:r>
              <a:rPr lang="en-US" sz="2400" b="1" i="1" dirty="0" smtClean="0"/>
              <a:t>propositions</a:t>
            </a:r>
            <a:r>
              <a:rPr lang="en-US" sz="2400" dirty="0" smtClean="0"/>
              <a:t>. </a:t>
            </a:r>
          </a:p>
          <a:p>
            <a:r>
              <a:rPr lang="en-US" sz="2400" dirty="0" smtClean="0"/>
              <a:t>A </a:t>
            </a:r>
            <a:r>
              <a:rPr lang="en-US" sz="2400" b="1" i="1" dirty="0" smtClean="0"/>
              <a:t>conjecture</a:t>
            </a:r>
            <a:r>
              <a:rPr lang="en-US" sz="2400" dirty="0" smtClean="0"/>
              <a:t> is a statement that is being proposed to be true. </a:t>
            </a:r>
          </a:p>
          <a:p>
            <a:pPr lvl="1"/>
            <a:r>
              <a:rPr lang="en-US" sz="1800" dirty="0" smtClean="0"/>
              <a:t>Once a proof of a conjecture is found, it becomes a theorem. </a:t>
            </a:r>
          </a:p>
          <a:p>
            <a:pPr lvl="1"/>
            <a:r>
              <a:rPr lang="en-US" sz="1800" dirty="0" smtClean="0"/>
              <a:t>However, a conjecture  may turn out to be false. </a:t>
            </a:r>
            <a:endParaRPr lang="en-US" sz="1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Example</a:t>
            </a:r>
            <a:r>
              <a:rPr lang="en-US" dirty="0" smtClean="0"/>
              <a:t>: Let </a:t>
            </a:r>
            <a:r>
              <a:rPr lang="en-US" i="1" dirty="0" smtClean="0"/>
              <a:t>P</a:t>
            </a:r>
            <a:r>
              <a:rPr lang="en-US" dirty="0" smtClean="0"/>
              <a:t>(</a:t>
            </a:r>
            <a:r>
              <a:rPr lang="en-US" i="1" dirty="0" smtClean="0"/>
              <a:t>n</a:t>
            </a:r>
            <a:r>
              <a:rPr lang="en-US" dirty="0" smtClean="0"/>
              <a:t>) be the statement that </a:t>
            </a:r>
            <a:r>
              <a:rPr lang="en-US" dirty="0" smtClean="0">
                <a:solidFill>
                  <a:srgbClr val="FF0000"/>
                </a:solidFill>
              </a:rPr>
              <a:t>every set of </a:t>
            </a:r>
            <a:r>
              <a:rPr lang="en-US" i="1" dirty="0" smtClean="0">
                <a:solidFill>
                  <a:srgbClr val="FF0000"/>
                </a:solidFill>
              </a:rPr>
              <a:t>n</a:t>
            </a:r>
            <a:r>
              <a:rPr lang="en-US" dirty="0" smtClean="0">
                <a:solidFill>
                  <a:srgbClr val="FF0000"/>
                </a:solidFill>
              </a:rPr>
              <a:t> lines in the plane, no two of which are parallel, meet in a common point</a:t>
            </a:r>
            <a:r>
              <a:rPr lang="en-US" dirty="0" smtClean="0"/>
              <a: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pPr lvl="1"/>
            <a:r>
              <a:rPr lang="en-US" dirty="0" smtClean="0">
                <a:ea typeface="Cambria Math"/>
              </a:rPr>
              <a:t>BASIS STEP: The statement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is true because any two lines in the plane that are not parallel meet in a common point.</a:t>
            </a:r>
          </a:p>
          <a:p>
            <a:pPr lvl="1"/>
            <a:r>
              <a:rPr lang="en-US" dirty="0" smtClean="0">
                <a:ea typeface="Cambria Math"/>
              </a:rPr>
              <a:t>INDUCTIVE STEP: The inductive hypothesis is the statement that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is true for the positive integer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a:rPr>
              <a:t>, i.e., every set of </a:t>
            </a:r>
            <a:r>
              <a:rPr lang="en-US" i="1" dirty="0" smtClean="0">
                <a:ea typeface="Cambria Math"/>
              </a:rPr>
              <a:t>k</a:t>
            </a:r>
            <a:r>
              <a:rPr lang="en-US" dirty="0" smtClean="0">
                <a:ea typeface="Cambria Math"/>
              </a:rPr>
              <a:t> lines in the plane, no two of which are parallel, meet in a common point.</a:t>
            </a:r>
          </a:p>
          <a:p>
            <a:pPr lvl="1"/>
            <a:r>
              <a:rPr lang="en-US" dirty="0" smtClean="0">
                <a:ea typeface="Cambria Math"/>
              </a:rPr>
              <a:t>We must show that if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holds, then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i.e.,  if every set of </a:t>
            </a:r>
            <a:r>
              <a:rPr lang="en-US" i="1" dirty="0" smtClean="0">
                <a:ea typeface="Cambria Math"/>
              </a:rPr>
              <a:t>k</a:t>
            </a:r>
            <a:r>
              <a:rPr lang="en-US" dirty="0" smtClean="0">
                <a:ea typeface="Cambria Math"/>
              </a:rPr>
              <a:t> lines in the plane, no two of which are parallel, </a:t>
            </a:r>
            <a:r>
              <a:rPr lang="en-US" i="1" dirty="0" smtClean="0">
                <a:ea typeface="Cambria Math"/>
              </a:rPr>
              <a:t>k</a:t>
            </a:r>
            <a:r>
              <a:rPr lang="en-US" dirty="0" smtClean="0">
                <a:ea typeface="Cambria Math"/>
              </a:rPr>
              <a:t> </a:t>
            </a:r>
            <a:r>
              <a:rPr lang="en-US" dirty="0" smtClean="0">
                <a:latin typeface="Cambria Math"/>
                <a:ea typeface="Cambria Math"/>
              </a:rPr>
              <a:t>≥ 2, </a:t>
            </a:r>
            <a:r>
              <a:rPr lang="en-US" dirty="0" smtClean="0">
                <a:ea typeface="Cambria Math"/>
              </a:rPr>
              <a:t>meet in a common point, then every set of k + </a:t>
            </a:r>
            <a:r>
              <a:rPr lang="en-US" dirty="0" smtClean="0">
                <a:latin typeface="Cambria Math" pitchFamily="18" charset="0"/>
                <a:ea typeface="Cambria Math" pitchFamily="18" charset="0"/>
              </a:rPr>
              <a:t>1</a:t>
            </a:r>
            <a:r>
              <a:rPr lang="en-US" dirty="0" smtClean="0">
                <a:ea typeface="Cambria Math"/>
              </a:rPr>
              <a:t> lines in the plane, no two of which are parallel, meet in a common point. </a:t>
            </a:r>
          </a:p>
          <a:p>
            <a:pPr lvl="1"/>
            <a:endParaRPr lang="en-US" dirty="0" smtClean="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62500" lnSpcReduction="20000"/>
          </a:bodyPr>
          <a:lstStyle/>
          <a:p>
            <a:pPr lvl="1">
              <a:buNone/>
            </a:pPr>
            <a:endParaRPr lang="en-US" b="1" dirty="0" smtClean="0">
              <a:ea typeface="Cambria Math"/>
            </a:endParaRPr>
          </a:p>
          <a:p>
            <a:r>
              <a:rPr lang="en-US" b="1" dirty="0" smtClean="0"/>
              <a:t>Inductive Hypothesis</a:t>
            </a:r>
            <a:r>
              <a:rPr lang="en-US" dirty="0" smtClean="0"/>
              <a:t>: Every </a:t>
            </a:r>
            <a:r>
              <a:rPr lang="en-US" dirty="0" smtClean="0">
                <a:ea typeface="Cambria Math" pitchFamily="18" charset="0"/>
              </a:rPr>
              <a:t>set of </a:t>
            </a:r>
            <a:r>
              <a:rPr lang="en-US" i="1" dirty="0" smtClean="0">
                <a:ea typeface="Cambria Math" pitchFamily="18" charset="0"/>
              </a:rPr>
              <a:t>k</a:t>
            </a:r>
            <a:r>
              <a:rPr lang="en-US" dirty="0" smtClean="0">
                <a:ea typeface="Cambria Math" pitchFamily="18" charset="0"/>
              </a:rPr>
              <a:t> lines in the plane, where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pitchFamily="18" charset="0"/>
              </a:rPr>
              <a:t> no two of which are parallel, meet in a common point.</a:t>
            </a:r>
            <a:endParaRPr lang="en-US" dirty="0" smtClean="0"/>
          </a:p>
          <a:p>
            <a:pPr lvl="1"/>
            <a:r>
              <a:rPr lang="en-US" dirty="0" smtClean="0">
                <a:ea typeface="Cambria Math"/>
              </a:rPr>
              <a:t>Consider a set  of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in the plane, no two parallel. By the inductive hypothesis, the first </a:t>
            </a:r>
            <a:r>
              <a:rPr lang="en-US" i="1" dirty="0" smtClean="0">
                <a:ea typeface="Cambria Math"/>
              </a:rPr>
              <a:t>k</a:t>
            </a:r>
            <a:r>
              <a:rPr lang="en-US" dirty="0" smtClean="0">
                <a:ea typeface="Cambria Math"/>
              </a:rPr>
              <a:t> of these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By the inductive hypothesis, the last </a:t>
            </a:r>
            <a:r>
              <a:rPr lang="en-US" i="1" dirty="0" smtClean="0">
                <a:ea typeface="Cambria Math"/>
              </a:rPr>
              <a:t>k</a:t>
            </a:r>
            <a:r>
              <a:rPr lang="en-US" dirty="0" smtClean="0">
                <a:ea typeface="Cambria Math"/>
              </a:rPr>
              <a:t> of these lines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t>
            </a:r>
          </a:p>
          <a:p>
            <a:pPr lvl="1"/>
            <a:r>
              <a:rPr lang="en-US" dirty="0" smtClean="0">
                <a:ea typeface="Cambria Math"/>
              </a:rPr>
              <a:t>If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are different points, all lines containing both of them must be the same line since two points determine a line. This contradicts the assumption that the lines are distinct. Hence,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lies on all </a:t>
            </a:r>
            <a:r>
              <a:rPr lang="en-US" i="1" dirty="0" smtClean="0">
                <a:ea typeface="Cambria Math"/>
                <a:cs typeface="Arial" pitchFamily="34" charset="0"/>
              </a:rPr>
              <a:t>k</a:t>
            </a:r>
            <a:r>
              <a:rPr lang="en-US" dirty="0" smtClean="0">
                <a:ea typeface="Cambria Math"/>
                <a:cs typeface="Arial" pitchFamily="34" charset="0"/>
              </a:rPr>
              <a:t> + </a:t>
            </a:r>
            <a:r>
              <a:rPr lang="en-US" dirty="0" smtClean="0">
                <a:ea typeface="Cambria Math" pitchFamily="18" charset="0"/>
                <a:cs typeface="Arial" pitchFamily="34" charset="0"/>
              </a:rPr>
              <a:t>1</a:t>
            </a:r>
            <a:r>
              <a:rPr lang="en-US" dirty="0" smtClean="0">
                <a:ea typeface="Cambria Math"/>
                <a:cs typeface="Arial" pitchFamily="34" charset="0"/>
              </a:rPr>
              <a:t> distinct lines, and therefore </a:t>
            </a:r>
            <a:r>
              <a:rPr lang="en-US" i="1" dirty="0" smtClean="0">
                <a:ea typeface="Cambria Math"/>
                <a:cs typeface="Arial" pitchFamily="34" charset="0"/>
              </a:rPr>
              <a:t>P</a:t>
            </a:r>
            <a:r>
              <a:rPr lang="en-US" dirty="0" smtClean="0">
                <a:ea typeface="Cambria Math"/>
                <a:cs typeface="Arial" pitchFamily="34" charset="0"/>
              </a:rPr>
              <a:t>(</a:t>
            </a:r>
            <a:r>
              <a:rPr lang="en-US" i="1" dirty="0" smtClean="0">
                <a:ea typeface="Cambria Math"/>
                <a:cs typeface="Arial" pitchFamily="34" charset="0"/>
              </a:rPr>
              <a:t>k</a:t>
            </a:r>
            <a:r>
              <a:rPr lang="en-US" dirty="0" smtClean="0">
                <a:ea typeface="Cambria Math"/>
                <a:cs typeface="Arial" pitchFamily="34" charset="0"/>
              </a:rPr>
              <a:t> + </a:t>
            </a:r>
            <a:r>
              <a:rPr lang="en-US" dirty="0" smtClean="0">
                <a:ea typeface="Cambria Math" pitchFamily="18" charset="0"/>
                <a:cs typeface="Arial" pitchFamily="34" charset="0"/>
              </a:rPr>
              <a:t>1</a:t>
            </a:r>
            <a:r>
              <a:rPr lang="en-US" dirty="0" smtClean="0">
                <a:ea typeface="Cambria Math"/>
                <a:cs typeface="Arial" pitchFamily="34" charset="0"/>
              </a:rPr>
              <a:t>) holds. Assuming that  </a:t>
            </a:r>
            <a:r>
              <a:rPr lang="en-US" i="1" dirty="0" smtClean="0">
                <a:ea typeface="Cambria Math"/>
                <a:cs typeface="Arial" pitchFamily="34" charset="0"/>
              </a:rPr>
              <a:t>k</a:t>
            </a:r>
            <a:r>
              <a:rPr lang="en-US" dirty="0" smtClean="0">
                <a:ea typeface="Cambria Math"/>
                <a:cs typeface="Arial" pitchFamily="34" charset="0"/>
              </a:rPr>
              <a:t> ≥2, distinct lines meet in a common point, then every   </a:t>
            </a:r>
            <a:r>
              <a:rPr lang="en-US" i="1" dirty="0" smtClean="0">
                <a:ea typeface="Cambria Math"/>
                <a:cs typeface="Arial" pitchFamily="34" charset="0"/>
              </a:rPr>
              <a:t>k</a:t>
            </a:r>
            <a:r>
              <a:rPr lang="en-US" dirty="0" smtClean="0">
                <a:ea typeface="Cambria Math"/>
                <a:cs typeface="Arial" pitchFamily="34" charset="0"/>
              </a:rPr>
              <a:t> + </a:t>
            </a:r>
            <a:r>
              <a:rPr lang="en-US" dirty="0" smtClean="0">
                <a:ea typeface="Cambria Math" pitchFamily="18" charset="0"/>
                <a:cs typeface="Arial" pitchFamily="34" charset="0"/>
              </a:rPr>
              <a:t>1</a:t>
            </a:r>
            <a:r>
              <a:rPr lang="en-US" dirty="0" smtClean="0">
                <a:ea typeface="Cambria Math"/>
                <a:cs typeface="Arial" pitchFamily="34" charset="0"/>
              </a:rPr>
              <a:t> lines meet in a common point.</a:t>
            </a:r>
          </a:p>
          <a:p>
            <a:pPr lvl="1"/>
            <a:r>
              <a:rPr lang="en-US" dirty="0" smtClean="0">
                <a:ea typeface="Cambria Math"/>
                <a:cs typeface="Arial" pitchFamily="34" charset="0"/>
              </a:rPr>
              <a:t>There must be an error in this proof  since the conclusion is absurd. But where is the error?</a:t>
            </a:r>
          </a:p>
          <a:p>
            <a:pPr lvl="2"/>
            <a:r>
              <a:rPr lang="en-US" b="1" dirty="0" smtClean="0">
                <a:ea typeface="Cambria Math"/>
              </a:rPr>
              <a:t>Answer</a:t>
            </a:r>
            <a:r>
              <a:rPr lang="en-US" dirty="0" smtClean="0">
                <a:ea typeface="Cambria Math"/>
              </a:rPr>
              <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a:t>
            </a:r>
            <a:r>
              <a:rPr lang="en-US" dirty="0" smtClean="0">
                <a:latin typeface="Cambria Math"/>
                <a:ea typeface="Cambria Math"/>
              </a:rPr>
              <a:t>→</a:t>
            </a:r>
            <a:r>
              <a:rPr lang="en-US" i="1" dirty="0" smtClean="0">
                <a:ea typeface="Cambria Math"/>
              </a:rPr>
              <a:t> 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only holds for  </a:t>
            </a:r>
            <a:r>
              <a:rPr lang="en-US" i="1" dirty="0" smtClean="0">
                <a:ea typeface="Cambria Math"/>
              </a:rPr>
              <a:t>k</a:t>
            </a:r>
            <a:r>
              <a:rPr lang="en-US" dirty="0" smtClean="0">
                <a:ea typeface="Cambria Math"/>
              </a:rPr>
              <a:t> </a:t>
            </a:r>
            <a:r>
              <a:rPr lang="en-US" dirty="0" smtClean="0">
                <a:latin typeface="Cambria Math"/>
                <a:ea typeface="Cambria Math"/>
              </a:rPr>
              <a:t>≥3. </a:t>
            </a:r>
            <a:r>
              <a:rPr lang="en-US" dirty="0" smtClean="0">
                <a:ea typeface="Cambria Math"/>
              </a:rPr>
              <a:t>It is not the case that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implies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The first two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the second two must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They do not have to be the same point since only the second line is common to both sets of lines.</a:t>
            </a:r>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Proofs by Mathematical Induction</a:t>
            </a:r>
          </a:p>
        </p:txBody>
      </p:sp>
      <p:sp>
        <p:nvSpPr>
          <p:cNvPr id="3" name="Content Placeholder 2"/>
          <p:cNvSpPr>
            <a:spLocks noGrp="1"/>
          </p:cNvSpPr>
          <p:nvPr>
            <p:ph idx="1"/>
          </p:nvPr>
        </p:nvSpPr>
        <p:spPr>
          <a:xfrm>
            <a:off x="457200" y="1600204"/>
            <a:ext cx="8229600" cy="4952996"/>
          </a:xfrm>
        </p:spPr>
        <p:txBody>
          <a:bodyPr>
            <a:normAutofit fontScale="92500" lnSpcReduction="10000"/>
          </a:bodyPr>
          <a:lstStyle/>
          <a:p>
            <a:pPr marL="514350" indent="-514350">
              <a:buFont typeface="+mj-lt"/>
              <a:buAutoNum type="arabicPeriod"/>
            </a:pPr>
            <a:r>
              <a:rPr lang="en-US" sz="2000" dirty="0" smtClean="0"/>
              <a:t>Express the statement that is to be proved in the form “for all n ≥ b, P (n)” for a fixed integer b.</a:t>
            </a:r>
          </a:p>
          <a:p>
            <a:pPr marL="514350" indent="-514350">
              <a:buFont typeface="+mj-lt"/>
              <a:buAutoNum type="arabicPeriod"/>
            </a:pPr>
            <a:r>
              <a:rPr lang="en-US" sz="2000" dirty="0" smtClean="0"/>
              <a:t>Write out the words “Basis Step.” Then show that P (b) is true, taking care that the correct value of b is used. This completes the first part of the proof.</a:t>
            </a:r>
          </a:p>
          <a:p>
            <a:pPr marL="514350" indent="-514350">
              <a:buFont typeface="+mj-lt"/>
              <a:buAutoNum type="arabicPeriod"/>
            </a:pPr>
            <a:r>
              <a:rPr lang="en-US" sz="2000" dirty="0" smtClean="0"/>
              <a:t>Write out the words “Inductive Step.”</a:t>
            </a:r>
          </a:p>
          <a:p>
            <a:pPr marL="514350" indent="-514350">
              <a:buFont typeface="+mj-lt"/>
              <a:buAutoNum type="arabicPeriod"/>
            </a:pPr>
            <a:r>
              <a:rPr lang="en-US" sz="2000" dirty="0" smtClean="0"/>
              <a:t>State, and clearly identify, the inductive hypothesis, in the form “assume that P (k) is true for an arbitrary fixed integer k ≥ b.”</a:t>
            </a:r>
          </a:p>
          <a:p>
            <a:pPr marL="514350" indent="-514350">
              <a:buFont typeface="+mj-lt"/>
              <a:buAutoNum type="arabicPeriod"/>
            </a:pPr>
            <a:r>
              <a:rPr lang="en-US" sz="2000" dirty="0" smtClean="0"/>
              <a:t>State what needs to be proved under the assumption that the inductive hypothesis is true. That is, write out what P (k + 1) says.</a:t>
            </a:r>
          </a:p>
          <a:p>
            <a:pPr marL="514350" indent="-514350">
              <a:buFont typeface="+mj-lt"/>
              <a:buAutoNum type="arabicPeriod"/>
            </a:pPr>
            <a:r>
              <a:rPr lang="en-US" sz="2000" dirty="0" smtClean="0"/>
              <a:t>Prove the statement P (k + 1) making use the assumption P (k). Be sure that your proof is valid for all integers k with k ≥ b, taking care that the proof works for small values of k, including k = b.</a:t>
            </a:r>
          </a:p>
          <a:p>
            <a:pPr marL="514350" indent="-514350">
              <a:buFont typeface="+mj-lt"/>
              <a:buAutoNum type="arabicPeriod"/>
            </a:pPr>
            <a:r>
              <a:rPr lang="en-US" sz="2000" dirty="0" smtClean="0"/>
              <a:t>Clearly identify the conclusion of the inductive step, such as by saying “this completes the inductive step.”</a:t>
            </a:r>
          </a:p>
          <a:p>
            <a:pPr marL="514350" indent="-514350">
              <a:buFont typeface="+mj-lt"/>
              <a:buAutoNum type="arabicPeriod"/>
            </a:pPr>
            <a:r>
              <a:rPr lang="en-US" sz="2000" dirty="0" smtClean="0"/>
              <a:t>After completing the basis step and the inductive step, state the conclusion, namely that by mathematical induction, P (n) is true for all integers n with n ≥ b.</a:t>
            </a:r>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4:</a:t>
            </a:r>
            <a:br>
              <a:rPr lang="en-US" dirty="0" smtClean="0"/>
            </a:br>
            <a:r>
              <a:rPr lang="en-US" dirty="0" smtClean="0"/>
              <a:t>Strong Induction and Well-Ordering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Outline</a:t>
            </a:r>
            <a:endParaRPr lang="en-US" dirty="0"/>
          </a:p>
        </p:txBody>
      </p:sp>
      <p:sp>
        <p:nvSpPr>
          <p:cNvPr id="3" name="Content Placeholder 2"/>
          <p:cNvSpPr>
            <a:spLocks noGrp="1"/>
          </p:cNvSpPr>
          <p:nvPr>
            <p:ph idx="1"/>
          </p:nvPr>
        </p:nvSpPr>
        <p:spPr/>
        <p:txBody>
          <a:bodyPr>
            <a:normAutofit/>
          </a:bodyPr>
          <a:lstStyle/>
          <a:p>
            <a:r>
              <a:rPr lang="en-US" dirty="0" smtClean="0"/>
              <a:t>Strong Induction</a:t>
            </a:r>
          </a:p>
          <a:p>
            <a:r>
              <a:rPr lang="en-US" dirty="0" smtClean="0"/>
              <a:t>Example  of Proofs using Strong Induction</a:t>
            </a:r>
          </a:p>
          <a:p>
            <a:r>
              <a:rPr lang="en-US" dirty="0" smtClean="0"/>
              <a:t>Well-Ordering Property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i="1" dirty="0" smtClean="0"/>
              <a:t>Strong Induction</a:t>
            </a:r>
            <a:r>
              <a:rPr lang="en-US" dirty="0" smtClean="0"/>
              <a:t>:  To prove that </a:t>
            </a:r>
            <a:r>
              <a:rPr lang="en-US" i="1" dirty="0" smtClean="0">
                <a:solidFill>
                  <a:srgbClr val="FF0000"/>
                </a:solidFill>
              </a:rPr>
              <a:t>P</a:t>
            </a:r>
            <a:r>
              <a:rPr lang="en-US" dirty="0" smtClean="0">
                <a:solidFill>
                  <a:srgbClr val="FF0000"/>
                </a:solidFill>
              </a:rPr>
              <a:t>(</a:t>
            </a:r>
            <a:r>
              <a:rPr lang="en-US" i="1" dirty="0" smtClean="0">
                <a:solidFill>
                  <a:srgbClr val="FF0000"/>
                </a:solidFill>
              </a:rPr>
              <a:t>n</a:t>
            </a:r>
            <a:r>
              <a:rPr lang="en-US" dirty="0" smtClean="0">
                <a:solidFill>
                  <a:srgbClr val="FF0000"/>
                </a:solidFill>
              </a:rPr>
              <a:t>) is true for all positive integers </a:t>
            </a:r>
            <a:r>
              <a:rPr lang="en-US" i="1" dirty="0" smtClean="0">
                <a:solidFill>
                  <a:srgbClr val="FF0000"/>
                </a:solidFill>
              </a:rPr>
              <a:t>n</a:t>
            </a:r>
            <a:r>
              <a:rPr lang="en-US" dirty="0" smtClean="0">
                <a:solidFill>
                  <a:srgbClr val="FF0000"/>
                </a:solidFill>
              </a:rPr>
              <a:t>,</a:t>
            </a:r>
            <a:r>
              <a:rPr lang="en-US" dirty="0" smtClean="0"/>
              <a:t> where </a:t>
            </a:r>
            <a:r>
              <a:rPr lang="en-US" i="1" dirty="0" smtClean="0"/>
              <a:t>P</a:t>
            </a:r>
            <a:r>
              <a:rPr lang="en-US" dirty="0" smtClean="0"/>
              <a:t>(</a:t>
            </a:r>
            <a:r>
              <a:rPr lang="en-US" i="1" dirty="0" smtClean="0"/>
              <a:t>n</a:t>
            </a:r>
            <a:r>
              <a:rPr lang="en-US" dirty="0" smtClean="0"/>
              <a:t>) is a propositional function, complete two steps:</a:t>
            </a:r>
          </a:p>
          <a:p>
            <a:pPr algn="just"/>
            <a:endParaRPr lang="en-US" dirty="0" smtClean="0"/>
          </a:p>
          <a:p>
            <a:pPr lvl="1"/>
            <a:r>
              <a:rPr lang="en-US" i="1" u="sng" dirty="0" smtClean="0">
                <a:solidFill>
                  <a:srgbClr val="0070C0"/>
                </a:solidFill>
              </a:rPr>
              <a:t>Basis Step</a:t>
            </a:r>
            <a:r>
              <a:rPr lang="en-US" dirty="0" smtClean="0">
                <a:solidFill>
                  <a:srgbClr val="0070C0"/>
                </a:solidFill>
              </a:rPr>
              <a:t>: Verify that the proposition </a:t>
            </a:r>
            <a:r>
              <a:rPr lang="en-US" i="1" dirty="0" smtClean="0">
                <a:solidFill>
                  <a:srgbClr val="0070C0"/>
                </a:solidFill>
              </a:rPr>
              <a:t>P</a:t>
            </a:r>
            <a:r>
              <a:rPr lang="en-US" dirty="0" smtClean="0">
                <a:solidFill>
                  <a:srgbClr val="0070C0"/>
                </a:solidFill>
              </a:rPr>
              <a:t>(</a:t>
            </a:r>
            <a:r>
              <a:rPr lang="en-US" dirty="0" smtClean="0">
                <a:solidFill>
                  <a:srgbClr val="0070C0"/>
                </a:solidFill>
                <a:latin typeface="Cambria Math" pitchFamily="18" charset="0"/>
                <a:ea typeface="Cambria Math" pitchFamily="18" charset="0"/>
              </a:rPr>
              <a:t>1</a:t>
            </a:r>
            <a:r>
              <a:rPr lang="en-US" dirty="0" smtClean="0">
                <a:solidFill>
                  <a:srgbClr val="0070C0"/>
                </a:solidFill>
              </a:rPr>
              <a:t>) is true.</a:t>
            </a:r>
          </a:p>
          <a:p>
            <a:pPr lvl="1"/>
            <a:r>
              <a:rPr lang="en-US" i="1" u="sng" dirty="0" smtClean="0">
                <a:solidFill>
                  <a:srgbClr val="0070C0"/>
                </a:solidFill>
              </a:rPr>
              <a:t>Inductive Step</a:t>
            </a:r>
            <a:r>
              <a:rPr lang="en-US" dirty="0" smtClean="0">
                <a:solidFill>
                  <a:srgbClr val="0070C0"/>
                </a:solidFill>
              </a:rPr>
              <a:t>: Show the conditional statement                [</a:t>
            </a:r>
            <a:r>
              <a:rPr lang="en-US" i="1" dirty="0" smtClean="0">
                <a:solidFill>
                  <a:srgbClr val="0070C0"/>
                </a:solidFill>
              </a:rPr>
              <a:t>P</a:t>
            </a:r>
            <a:r>
              <a:rPr lang="en-US" dirty="0" smtClean="0">
                <a:solidFill>
                  <a:srgbClr val="0070C0"/>
                </a:solidFill>
              </a:rPr>
              <a:t>(</a:t>
            </a:r>
            <a:r>
              <a:rPr lang="en-US" dirty="0" smtClean="0">
                <a:solidFill>
                  <a:srgbClr val="0070C0"/>
                </a:solidFill>
                <a:latin typeface="Cambria Math" pitchFamily="18" charset="0"/>
                <a:ea typeface="Cambria Math" pitchFamily="18" charset="0"/>
              </a:rPr>
              <a:t>1</a:t>
            </a:r>
            <a:r>
              <a:rPr lang="en-US" dirty="0" smtClean="0">
                <a:solidFill>
                  <a:srgbClr val="0070C0"/>
                </a:solidFill>
              </a:rPr>
              <a:t>)</a:t>
            </a:r>
            <a:r>
              <a:rPr lang="en-US" i="1" dirty="0" smtClean="0">
                <a:solidFill>
                  <a:srgbClr val="0070C0"/>
                </a:solidFill>
              </a:rPr>
              <a:t> </a:t>
            </a:r>
            <a:r>
              <a:rPr lang="en-US" dirty="0" smtClean="0">
                <a:solidFill>
                  <a:srgbClr val="0070C0"/>
                </a:solidFill>
                <a:latin typeface="Cambria Math"/>
                <a:ea typeface="Cambria Math"/>
              </a:rPr>
              <a:t>∧</a:t>
            </a:r>
            <a:r>
              <a:rPr lang="en-US" dirty="0" smtClean="0">
                <a:solidFill>
                  <a:srgbClr val="0070C0"/>
                </a:solidFill>
              </a:rPr>
              <a:t> </a:t>
            </a:r>
            <a:r>
              <a:rPr lang="en-US" i="1" dirty="0" smtClean="0">
                <a:solidFill>
                  <a:srgbClr val="0070C0"/>
                </a:solidFill>
              </a:rPr>
              <a:t>P</a:t>
            </a:r>
            <a:r>
              <a:rPr lang="en-US" dirty="0" smtClean="0">
                <a:solidFill>
                  <a:srgbClr val="0070C0"/>
                </a:solidFill>
              </a:rPr>
              <a:t>(</a:t>
            </a:r>
            <a:r>
              <a:rPr lang="en-US" dirty="0" smtClean="0">
                <a:solidFill>
                  <a:srgbClr val="0070C0"/>
                </a:solidFill>
                <a:latin typeface="Cambria Math" pitchFamily="18" charset="0"/>
                <a:ea typeface="Cambria Math" pitchFamily="18" charset="0"/>
              </a:rPr>
              <a:t>2</a:t>
            </a:r>
            <a:r>
              <a:rPr lang="en-US" dirty="0" smtClean="0">
                <a:solidFill>
                  <a:srgbClr val="0070C0"/>
                </a:solidFill>
              </a:rPr>
              <a:t>)</a:t>
            </a:r>
            <a:r>
              <a:rPr lang="en-US" i="1" dirty="0" smtClean="0">
                <a:solidFill>
                  <a:srgbClr val="0070C0"/>
                </a:solidFill>
              </a:rPr>
              <a:t> </a:t>
            </a:r>
            <a:r>
              <a:rPr lang="en-US" dirty="0" smtClean="0">
                <a:solidFill>
                  <a:srgbClr val="0070C0"/>
                </a:solidFill>
                <a:latin typeface="Cambria Math"/>
                <a:ea typeface="Cambria Math"/>
              </a:rPr>
              <a:t>∧∙∙∙</a:t>
            </a:r>
            <a:r>
              <a:rPr lang="en-US" dirty="0" smtClean="0">
                <a:solidFill>
                  <a:srgbClr val="0070C0"/>
                </a:solidFill>
              </a:rPr>
              <a:t> </a:t>
            </a:r>
            <a:r>
              <a:rPr lang="en-US" dirty="0" smtClean="0">
                <a:solidFill>
                  <a:srgbClr val="0070C0"/>
                </a:solidFill>
                <a:latin typeface="Cambria Math"/>
                <a:ea typeface="Cambria Math"/>
              </a:rPr>
              <a:t>∧</a:t>
            </a:r>
            <a:r>
              <a:rPr lang="en-US" i="1" dirty="0" smtClean="0">
                <a:solidFill>
                  <a:srgbClr val="0070C0"/>
                </a:solidFill>
              </a:rPr>
              <a:t> P</a:t>
            </a:r>
            <a:r>
              <a:rPr lang="en-US" dirty="0" smtClean="0">
                <a:solidFill>
                  <a:srgbClr val="0070C0"/>
                </a:solidFill>
              </a:rPr>
              <a:t>(</a:t>
            </a:r>
            <a:r>
              <a:rPr lang="en-US" i="1" dirty="0" smtClean="0">
                <a:solidFill>
                  <a:srgbClr val="0070C0"/>
                </a:solidFill>
              </a:rPr>
              <a:t>k</a:t>
            </a:r>
            <a:r>
              <a:rPr lang="en-US" dirty="0" smtClean="0">
                <a:solidFill>
                  <a:srgbClr val="0070C0"/>
                </a:solidFill>
              </a:rPr>
              <a:t>)]</a:t>
            </a:r>
            <a:r>
              <a:rPr lang="en-US" i="1" dirty="0" smtClean="0">
                <a:solidFill>
                  <a:srgbClr val="0070C0"/>
                </a:solidFill>
              </a:rPr>
              <a:t> </a:t>
            </a:r>
            <a:r>
              <a:rPr lang="en-US" dirty="0" smtClean="0">
                <a:solidFill>
                  <a:srgbClr val="0070C0"/>
                </a:solidFill>
                <a:latin typeface="Cambria Math"/>
                <a:ea typeface="Cambria Math"/>
              </a:rPr>
              <a:t>→</a:t>
            </a:r>
            <a:r>
              <a:rPr lang="en-US" dirty="0" smtClean="0">
                <a:solidFill>
                  <a:srgbClr val="0070C0"/>
                </a:solidFill>
              </a:rPr>
              <a:t> </a:t>
            </a:r>
            <a:r>
              <a:rPr lang="en-US" i="1" dirty="0" smtClean="0">
                <a:solidFill>
                  <a:srgbClr val="0070C0"/>
                </a:solidFill>
              </a:rPr>
              <a:t>P</a:t>
            </a:r>
            <a:r>
              <a:rPr lang="en-US" dirty="0" smtClean="0">
                <a:solidFill>
                  <a:srgbClr val="0070C0"/>
                </a:solidFill>
              </a:rPr>
              <a:t>(</a:t>
            </a:r>
            <a:r>
              <a:rPr lang="en-US" i="1" dirty="0" smtClean="0">
                <a:solidFill>
                  <a:srgbClr val="0070C0"/>
                </a:solidFill>
              </a:rPr>
              <a:t>k + </a:t>
            </a:r>
            <a:r>
              <a:rPr lang="en-US" dirty="0" smtClean="0">
                <a:solidFill>
                  <a:srgbClr val="0070C0"/>
                </a:solidFill>
                <a:latin typeface="Cambria Math" pitchFamily="18" charset="0"/>
                <a:ea typeface="Cambria Math" pitchFamily="18" charset="0"/>
              </a:rPr>
              <a:t>1</a:t>
            </a:r>
            <a:r>
              <a:rPr lang="en-US" dirty="0" smtClean="0">
                <a:solidFill>
                  <a:srgbClr val="0070C0"/>
                </a:solidFill>
              </a:rPr>
              <a:t>)</a:t>
            </a:r>
            <a:r>
              <a:rPr lang="en-US" i="1" dirty="0" smtClean="0">
                <a:solidFill>
                  <a:srgbClr val="0070C0"/>
                </a:solidFill>
              </a:rPr>
              <a:t> </a:t>
            </a:r>
            <a:r>
              <a:rPr lang="en-US" dirty="0" smtClean="0">
                <a:solidFill>
                  <a:srgbClr val="0070C0"/>
                </a:solidFill>
              </a:rPr>
              <a:t>holds for all positive integers </a:t>
            </a:r>
            <a:r>
              <a:rPr lang="en-US" i="1" dirty="0" smtClean="0">
                <a:solidFill>
                  <a:srgbClr val="0070C0"/>
                </a:solidFill>
              </a:rPr>
              <a:t>k</a:t>
            </a:r>
            <a:r>
              <a:rPr lang="en-US" dirty="0" smtClean="0">
                <a:solidFill>
                  <a:srgbClr val="0070C0"/>
                </a:solidFill>
              </a:rPr>
              <a:t>. </a:t>
            </a:r>
          </a:p>
          <a:p>
            <a:endParaRPr lang="en-US" dirty="0" smtClean="0"/>
          </a:p>
          <a:p>
            <a:pPr algn="just"/>
            <a:r>
              <a:rPr lang="en-US" dirty="0" smtClean="0"/>
              <a:t>Strong Induction is sometimes called the </a:t>
            </a:r>
            <a:r>
              <a:rPr lang="en-US" i="1" dirty="0" smtClean="0"/>
              <a:t>second principle of mathematical induction </a:t>
            </a:r>
            <a:r>
              <a:rPr lang="en-US" dirty="0" smtClean="0"/>
              <a:t>or </a:t>
            </a:r>
            <a:r>
              <a:rPr lang="en-US" i="1" dirty="0" smtClean="0"/>
              <a:t>complete induction</a:t>
            </a:r>
            <a:r>
              <a:rPr lang="en-US" dirty="0" smtClean="0"/>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1143000"/>
          </a:xfrm>
        </p:spPr>
        <p:txBody>
          <a:bodyPr>
            <a:normAutofit fontScale="90000"/>
          </a:bodyPr>
          <a:lstStyle/>
          <a:p>
            <a:r>
              <a:rPr lang="en-US" dirty="0" smtClean="0"/>
              <a:t>Strong Induction and  </a:t>
            </a:r>
            <a:br>
              <a:rPr lang="en-US" dirty="0" smtClean="0"/>
            </a:br>
            <a:r>
              <a:rPr lang="en-US" dirty="0" smtClean="0"/>
              <a:t>the 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791200" y="457200"/>
            <a:ext cx="3248025" cy="5827374"/>
          </a:xfrm>
        </p:spPr>
      </p:pic>
      <p:sp>
        <p:nvSpPr>
          <p:cNvPr id="5" name="TextBox 4"/>
          <p:cNvSpPr txBox="1"/>
          <p:nvPr/>
        </p:nvSpPr>
        <p:spPr>
          <a:xfrm>
            <a:off x="533400" y="1752600"/>
            <a:ext cx="5486400" cy="4524315"/>
          </a:xfrm>
          <a:prstGeom prst="rect">
            <a:avLst/>
          </a:prstGeom>
          <a:noFill/>
        </p:spPr>
        <p:txBody>
          <a:bodyPr wrap="square" rtlCol="0">
            <a:spAutoFit/>
          </a:bodyPr>
          <a:lstStyle/>
          <a:p>
            <a:pPr marL="342900" indent="-342900">
              <a:buFont typeface="Arial" pitchFamily="34" charset="0"/>
              <a:buChar char="•"/>
            </a:pPr>
            <a:r>
              <a:rPr lang="en-US" dirty="0" smtClean="0">
                <a:latin typeface="Arial" pitchFamily="34" charset="0"/>
                <a:cs typeface="Arial" pitchFamily="34" charset="0"/>
              </a:rPr>
              <a:t>Strong induction tells us that we can reach all rungs if:</a:t>
            </a:r>
          </a:p>
          <a:p>
            <a:pPr marL="342900" indent="-342900">
              <a:buFont typeface="+mj-lt"/>
              <a:buAutoNum type="arabicPeriod"/>
            </a:pPr>
            <a:r>
              <a:rPr lang="en-US" dirty="0" smtClean="0">
                <a:latin typeface="Arial" pitchFamily="34" charset="0"/>
                <a:cs typeface="Arial" pitchFamily="34" charset="0"/>
              </a:rPr>
              <a:t>We can reach the first rung of the ladder.</a:t>
            </a:r>
          </a:p>
          <a:p>
            <a:pPr marL="342900" indent="-342900">
              <a:buFont typeface="+mj-lt"/>
              <a:buAutoNum type="arabicPeriod"/>
            </a:pPr>
            <a:r>
              <a:rPr lang="en-US" dirty="0" smtClean="0">
                <a:latin typeface="Arial" pitchFamily="34" charset="0"/>
                <a:cs typeface="Arial" pitchFamily="34" charset="0"/>
              </a:rPr>
              <a:t>For every integer </a:t>
            </a:r>
            <a:r>
              <a:rPr lang="en-US" i="1" dirty="0" smtClean="0">
                <a:latin typeface="Arial" pitchFamily="34" charset="0"/>
                <a:cs typeface="Arial" pitchFamily="34" charset="0"/>
              </a:rPr>
              <a:t>k</a:t>
            </a:r>
            <a:r>
              <a:rPr lang="en-US" dirty="0" smtClean="0">
                <a:latin typeface="Arial" pitchFamily="34" charset="0"/>
                <a:cs typeface="Arial" pitchFamily="34" charset="0"/>
              </a:rPr>
              <a:t>, if we can reach the first </a:t>
            </a:r>
            <a:r>
              <a:rPr lang="en-US" i="1" dirty="0" smtClean="0">
                <a:latin typeface="Arial" pitchFamily="34" charset="0"/>
                <a:cs typeface="Arial" pitchFamily="34" charset="0"/>
              </a:rPr>
              <a:t>k</a:t>
            </a:r>
            <a:r>
              <a:rPr lang="en-US" dirty="0" smtClean="0">
                <a:latin typeface="Arial" pitchFamily="34" charset="0"/>
                <a:cs typeface="Arial" pitchFamily="34" charset="0"/>
              </a:rPr>
              <a:t> rungs, then we can reach the (</a:t>
            </a:r>
            <a:r>
              <a:rPr lang="en-US" i="1" dirty="0" smtClean="0">
                <a:latin typeface="Arial" pitchFamily="34" charset="0"/>
                <a:cs typeface="Arial" pitchFamily="34" charset="0"/>
              </a:rPr>
              <a:t>k</a:t>
            </a:r>
            <a:r>
              <a:rPr lang="en-US" dirty="0" smtClean="0">
                <a:latin typeface="Arial" pitchFamily="34" charset="0"/>
                <a:cs typeface="Arial" pitchFamily="34" charset="0"/>
              </a:rPr>
              <a:t> + </a:t>
            </a:r>
            <a:r>
              <a:rPr lang="en-US" dirty="0" smtClean="0">
                <a:latin typeface="Arial" pitchFamily="34" charset="0"/>
                <a:ea typeface="Cambria Math" pitchFamily="18" charset="0"/>
                <a:cs typeface="Arial" pitchFamily="34" charset="0"/>
              </a:rPr>
              <a:t>1</a:t>
            </a:r>
            <a:r>
              <a:rPr lang="en-US" dirty="0" smtClean="0">
                <a:latin typeface="Arial" pitchFamily="34" charset="0"/>
                <a:cs typeface="Arial" pitchFamily="34" charset="0"/>
              </a:rPr>
              <a:t>)</a:t>
            </a:r>
            <a:r>
              <a:rPr lang="en-US" dirty="0" err="1" smtClean="0">
                <a:latin typeface="Arial" pitchFamily="34" charset="0"/>
                <a:cs typeface="Arial" pitchFamily="34" charset="0"/>
              </a:rPr>
              <a:t>st</a:t>
            </a:r>
            <a:r>
              <a:rPr lang="en-US" dirty="0" smtClean="0">
                <a:latin typeface="Arial" pitchFamily="34" charset="0"/>
                <a:cs typeface="Arial" pitchFamily="34" charset="0"/>
              </a:rPr>
              <a:t> rung. </a:t>
            </a:r>
          </a:p>
          <a:p>
            <a:pPr marL="342900" indent="-342900"/>
            <a:endParaRPr lang="en-GB" dirty="0" smtClean="0">
              <a:latin typeface="Arial" pitchFamily="34" charset="0"/>
              <a:cs typeface="Arial" pitchFamily="34" charset="0"/>
            </a:endParaRPr>
          </a:p>
          <a:p>
            <a:pPr marL="342900" indent="-342900">
              <a:buFont typeface="Arial" pitchFamily="34" charset="0"/>
              <a:buChar char="•"/>
            </a:pPr>
            <a:r>
              <a:rPr lang="en-US" dirty="0" smtClean="0">
                <a:latin typeface="Arial" pitchFamily="34" charset="0"/>
                <a:cs typeface="Arial" pitchFamily="34" charset="0"/>
              </a:rPr>
              <a:t>To conclude that we can reach every rung by strong induction:</a:t>
            </a:r>
          </a:p>
          <a:p>
            <a:pPr marL="342900" indent="-342900">
              <a:buFont typeface="+mj-lt"/>
              <a:buAutoNum type="arabicPeriod"/>
            </a:pPr>
            <a:r>
              <a:rPr lang="en-US" dirty="0" smtClean="0">
                <a:latin typeface="Arial" pitchFamily="34" charset="0"/>
                <a:cs typeface="Arial" pitchFamily="34" charset="0"/>
              </a:rPr>
              <a:t> BASIS STEP: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1</a:t>
            </a:r>
            <a:r>
              <a:rPr lang="en-US" dirty="0" smtClean="0">
                <a:latin typeface="Arial" pitchFamily="34" charset="0"/>
                <a:cs typeface="Arial" pitchFamily="34" charset="0"/>
              </a:rPr>
              <a:t>) holds</a:t>
            </a:r>
          </a:p>
          <a:p>
            <a:pPr marL="342900" indent="-342900">
              <a:buFont typeface="+mj-lt"/>
              <a:buAutoNum type="arabicPeriod"/>
            </a:pPr>
            <a:r>
              <a:rPr lang="en-US" dirty="0" smtClean="0">
                <a:latin typeface="Arial" pitchFamily="34" charset="0"/>
                <a:cs typeface="Arial" pitchFamily="34" charset="0"/>
              </a:rPr>
              <a:t> INDUCTIVE STEP:  Assume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1</a:t>
            </a:r>
            <a:r>
              <a:rPr lang="en-US" dirty="0" smtClean="0">
                <a:latin typeface="Arial" pitchFamily="34" charset="0"/>
                <a:cs typeface="Arial" pitchFamily="34" charset="0"/>
              </a:rPr>
              <a:t>)</a:t>
            </a:r>
            <a:r>
              <a:rPr lang="en-US" i="1" dirty="0" smtClean="0">
                <a:latin typeface="Arial" pitchFamily="34" charset="0"/>
                <a:cs typeface="Arial" pitchFamily="34" charset="0"/>
              </a:rPr>
              <a:t> </a:t>
            </a:r>
            <a:r>
              <a:rPr lang="en-US" dirty="0" smtClean="0">
                <a:latin typeface="Arial" pitchFamily="34" charset="0"/>
                <a:ea typeface="Cambria Math"/>
                <a:cs typeface="Arial" pitchFamily="34" charset="0"/>
              </a:rPr>
              <a:t>∧</a:t>
            </a:r>
            <a:r>
              <a:rPr lang="en-US" dirty="0" smtClean="0">
                <a:latin typeface="Arial" pitchFamily="34" charset="0"/>
                <a:cs typeface="Arial" pitchFamily="34" charset="0"/>
              </a:rPr>
              <a:t>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2</a:t>
            </a:r>
            <a:r>
              <a:rPr lang="en-US" dirty="0" smtClean="0">
                <a:latin typeface="Arial" pitchFamily="34" charset="0"/>
                <a:cs typeface="Arial" pitchFamily="34" charset="0"/>
              </a:rPr>
              <a:t>)</a:t>
            </a:r>
            <a:r>
              <a:rPr lang="en-US" i="1" dirty="0" smtClean="0">
                <a:latin typeface="Arial" pitchFamily="34" charset="0"/>
                <a:cs typeface="Arial" pitchFamily="34" charset="0"/>
              </a:rPr>
              <a:t> </a:t>
            </a:r>
            <a:r>
              <a:rPr lang="en-US" dirty="0" smtClean="0">
                <a:latin typeface="Arial" pitchFamily="34" charset="0"/>
                <a:ea typeface="Cambria Math"/>
                <a:cs typeface="Arial" pitchFamily="34" charset="0"/>
              </a:rPr>
              <a:t>∧∙∙∙</a:t>
            </a:r>
            <a:r>
              <a:rPr lang="en-US" dirty="0" smtClean="0">
                <a:latin typeface="Arial" pitchFamily="34" charset="0"/>
                <a:cs typeface="Arial" pitchFamily="34" charset="0"/>
              </a:rPr>
              <a:t> </a:t>
            </a:r>
            <a:r>
              <a:rPr lang="en-US" dirty="0" smtClean="0">
                <a:latin typeface="Arial" pitchFamily="34" charset="0"/>
                <a:ea typeface="Cambria Math"/>
                <a:cs typeface="Arial" pitchFamily="34" charset="0"/>
              </a:rPr>
              <a:t>∧</a:t>
            </a:r>
            <a:r>
              <a:rPr lang="en-US" i="1" dirty="0" smtClean="0">
                <a:latin typeface="Arial" pitchFamily="34" charset="0"/>
                <a:cs typeface="Arial" pitchFamily="34" charset="0"/>
              </a:rPr>
              <a:t> P</a:t>
            </a:r>
            <a:r>
              <a:rPr lang="en-US" dirty="0" smtClean="0">
                <a:latin typeface="Arial" pitchFamily="34" charset="0"/>
                <a:cs typeface="Arial" pitchFamily="34" charset="0"/>
              </a:rPr>
              <a:t>(</a:t>
            </a:r>
            <a:r>
              <a:rPr lang="en-US" i="1" dirty="0" smtClean="0">
                <a:latin typeface="Arial" pitchFamily="34" charset="0"/>
                <a:cs typeface="Arial" pitchFamily="34" charset="0"/>
              </a:rPr>
              <a:t>k</a:t>
            </a:r>
            <a:r>
              <a:rPr lang="en-US" dirty="0" smtClean="0">
                <a:latin typeface="Arial" pitchFamily="34" charset="0"/>
                <a:cs typeface="Arial" pitchFamily="34" charset="0"/>
              </a:rPr>
              <a:t>) </a:t>
            </a:r>
            <a:r>
              <a:rPr lang="en-US" dirty="0" smtClean="0">
                <a:latin typeface="Arial" pitchFamily="34" charset="0"/>
                <a:ea typeface="Cambria Math"/>
                <a:cs typeface="Arial" pitchFamily="34" charset="0"/>
              </a:rPr>
              <a:t>holds for an arbitrary integer </a:t>
            </a:r>
            <a:r>
              <a:rPr lang="en-US" i="1" dirty="0" smtClean="0">
                <a:latin typeface="Arial" pitchFamily="34" charset="0"/>
                <a:ea typeface="Cambria Math"/>
                <a:cs typeface="Arial" pitchFamily="34" charset="0"/>
              </a:rPr>
              <a:t>k</a:t>
            </a:r>
            <a:r>
              <a:rPr lang="en-US" dirty="0" smtClean="0">
                <a:latin typeface="Arial" pitchFamily="34" charset="0"/>
                <a:ea typeface="Cambria Math"/>
                <a:cs typeface="Arial" pitchFamily="34" charset="0"/>
              </a:rPr>
              <a:t>, and show that  </a:t>
            </a:r>
            <a:r>
              <a:rPr lang="en-US" i="1" dirty="0" smtClean="0">
                <a:latin typeface="Arial" pitchFamily="34" charset="0"/>
                <a:ea typeface="Cambria Math"/>
                <a:cs typeface="Arial" pitchFamily="34" charset="0"/>
              </a:rPr>
              <a:t>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i="1" dirty="0" smtClean="0">
                <a:latin typeface="Arial" pitchFamily="34" charset="0"/>
                <a:cs typeface="Arial" pitchFamily="34" charset="0"/>
              </a:rPr>
              <a:t>k + </a:t>
            </a:r>
            <a:r>
              <a:rPr lang="en-US" dirty="0" smtClean="0">
                <a:latin typeface="Arial" pitchFamily="34" charset="0"/>
                <a:ea typeface="Cambria Math" pitchFamily="18" charset="0"/>
                <a:cs typeface="Arial" pitchFamily="34" charset="0"/>
              </a:rPr>
              <a:t>1</a:t>
            </a:r>
            <a:r>
              <a:rPr lang="en-US" dirty="0" smtClean="0">
                <a:latin typeface="Arial" pitchFamily="34" charset="0"/>
                <a:cs typeface="Arial" pitchFamily="34" charset="0"/>
              </a:rPr>
              <a:t>)</a:t>
            </a:r>
            <a:r>
              <a:rPr lang="en-US" i="1" dirty="0" smtClean="0">
                <a:latin typeface="Arial" pitchFamily="34" charset="0"/>
                <a:cs typeface="Arial" pitchFamily="34" charset="0"/>
              </a:rPr>
              <a:t> </a:t>
            </a:r>
            <a:r>
              <a:rPr lang="en-US" dirty="0" smtClean="0">
                <a:latin typeface="Arial" pitchFamily="34" charset="0"/>
                <a:cs typeface="Arial" pitchFamily="34" charset="0"/>
              </a:rPr>
              <a:t>must also hold</a:t>
            </a:r>
            <a:r>
              <a:rPr lang="en-US" i="1" dirty="0" smtClean="0">
                <a:latin typeface="Arial" pitchFamily="34" charset="0"/>
                <a:cs typeface="Arial" pitchFamily="34" charset="0"/>
              </a:rPr>
              <a:t>.</a:t>
            </a:r>
          </a:p>
          <a:p>
            <a:endParaRPr lang="en-US" dirty="0" smtClean="0">
              <a:latin typeface="Arial" pitchFamily="34" charset="0"/>
              <a:cs typeface="Arial" pitchFamily="34" charset="0"/>
            </a:endParaRPr>
          </a:p>
          <a:p>
            <a:pPr marL="342900" indent="-342900">
              <a:buFont typeface="Arial" pitchFamily="34" charset="0"/>
              <a:buChar char="•"/>
            </a:pPr>
            <a:r>
              <a:rPr lang="en-US" dirty="0" smtClean="0">
                <a:latin typeface="Arial" pitchFamily="34" charset="0"/>
                <a:cs typeface="Arial" pitchFamily="34" charset="0"/>
              </a:rPr>
              <a:t>We  will have then shown by strong induction that for every positive integer </a:t>
            </a:r>
            <a:r>
              <a:rPr lang="en-US" i="1" dirty="0" smtClean="0">
                <a:latin typeface="Arial" pitchFamily="34" charset="0"/>
                <a:cs typeface="Arial" pitchFamily="34" charset="0"/>
              </a:rPr>
              <a:t>n</a:t>
            </a:r>
            <a:r>
              <a:rPr lang="en-US" dirty="0" smtClean="0">
                <a:latin typeface="Arial" pitchFamily="34" charset="0"/>
                <a:cs typeface="Arial" pitchFamily="34" charset="0"/>
              </a:rPr>
              <a:t>, </a:t>
            </a:r>
            <a:r>
              <a:rPr lang="en-US" i="1" dirty="0" smtClean="0">
                <a:latin typeface="Arial" pitchFamily="34" charset="0"/>
                <a:cs typeface="Arial" pitchFamily="34" charset="0"/>
              </a:rPr>
              <a:t>P</a:t>
            </a:r>
            <a:r>
              <a:rPr lang="en-US" dirty="0" smtClean="0">
                <a:latin typeface="Arial" pitchFamily="34" charset="0"/>
                <a:cs typeface="Arial" pitchFamily="34" charset="0"/>
              </a:rPr>
              <a:t>(</a:t>
            </a:r>
            <a:r>
              <a:rPr lang="en-US" i="1" dirty="0" smtClean="0">
                <a:latin typeface="Arial" pitchFamily="34" charset="0"/>
                <a:cs typeface="Arial" pitchFamily="34" charset="0"/>
              </a:rPr>
              <a:t>n</a:t>
            </a:r>
            <a:r>
              <a:rPr lang="en-US" dirty="0" smtClean="0">
                <a:latin typeface="Arial" pitchFamily="34" charset="0"/>
                <a:cs typeface="Arial" pitchFamily="34" charset="0"/>
              </a:rPr>
              <a:t>) holds, i.e., we can reach the </a:t>
            </a:r>
            <a:r>
              <a:rPr lang="en-US" i="1" dirty="0" smtClean="0">
                <a:latin typeface="Arial" pitchFamily="34" charset="0"/>
                <a:cs typeface="Arial" pitchFamily="34" charset="0"/>
              </a:rPr>
              <a:t>n</a:t>
            </a:r>
            <a:r>
              <a:rPr lang="en-US" dirty="0" smtClean="0">
                <a:latin typeface="Arial" pitchFamily="34" charset="0"/>
                <a:cs typeface="Arial" pitchFamily="34" charset="0"/>
              </a:rPr>
              <a:t>th rung of the ladder.</a:t>
            </a:r>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Example</a:t>
            </a:r>
            <a:r>
              <a:rPr lang="en-US" dirty="0" smtClean="0"/>
              <a:t>: Suppose we can reach the first and second rungs of an infinite ladder, and we know that if we can reach a rung, then we can reach two rungs higher </a:t>
            </a:r>
            <a:r>
              <a:rPr lang="en-US" i="1" dirty="0" smtClean="0"/>
              <a:t>(i.e. rung j -&gt; rung j+2). </a:t>
            </a:r>
            <a:r>
              <a:rPr lang="en-US" dirty="0" smtClean="0"/>
              <a:t>Prove that we can reach every rung.    (Try this with mathematical induction.)</a:t>
            </a:r>
          </a:p>
          <a:p>
            <a:pPr algn="just"/>
            <a:r>
              <a:rPr lang="en-US" b="1" dirty="0" smtClean="0"/>
              <a:t>Solution</a:t>
            </a:r>
            <a:r>
              <a:rPr lang="en-US" dirty="0" smtClean="0"/>
              <a:t>: Prove the result using strong induction.</a:t>
            </a:r>
          </a:p>
          <a:p>
            <a:pPr lvl="1" algn="just"/>
            <a:r>
              <a:rPr lang="en-US" dirty="0" smtClean="0"/>
              <a:t>BASIS STEP: We can reach the first step.</a:t>
            </a:r>
          </a:p>
          <a:p>
            <a:pPr lvl="1" algn="just"/>
            <a:r>
              <a:rPr lang="en-US" dirty="0" smtClean="0"/>
              <a:t>INDUCTIVE STEP:  The inductive hypothesis is that we can reach the first </a:t>
            </a:r>
            <a:r>
              <a:rPr lang="en-US" i="1" dirty="0" smtClean="0"/>
              <a:t>k</a:t>
            </a:r>
            <a:r>
              <a:rPr lang="en-US" dirty="0" smtClean="0"/>
              <a:t> rungs, for any </a:t>
            </a:r>
            <a:r>
              <a:rPr lang="en-US" i="1" dirty="0" smtClean="0"/>
              <a:t>k</a:t>
            </a:r>
            <a:r>
              <a:rPr lang="en-US" dirty="0" smtClean="0"/>
              <a:t> </a:t>
            </a:r>
            <a:r>
              <a:rPr lang="en-US" dirty="0" smtClean="0">
                <a:latin typeface="Cambria Math"/>
                <a:ea typeface="Cambria Math"/>
              </a:rPr>
              <a:t>≥ 2. </a:t>
            </a:r>
            <a:r>
              <a:rPr lang="en-US" dirty="0" smtClean="0">
                <a:ea typeface="Cambria Math"/>
                <a:cs typeface="Arial" pitchFamily="34" charset="0"/>
              </a:rPr>
              <a:t>We can reach the</a:t>
            </a:r>
            <a:r>
              <a:rPr lang="en-US" dirty="0" smtClean="0">
                <a:latin typeface="Cambria Math"/>
                <a:ea typeface="Cambria Math"/>
                <a:cs typeface="Arial" pitchFamily="34" charset="0"/>
              </a:rPr>
              <a:t> </a:t>
            </a:r>
            <a:r>
              <a:rPr lang="en-US" dirty="0" smtClean="0">
                <a:latin typeface="Cambria Math"/>
                <a:ea typeface="Cambria Math"/>
              </a:rPr>
              <a:t>(</a:t>
            </a:r>
            <a:r>
              <a:rPr lang="en-US" i="1" dirty="0" smtClean="0">
                <a:ea typeface="Cambria Math"/>
              </a:rPr>
              <a:t>k</a:t>
            </a:r>
            <a:r>
              <a:rPr lang="en-US" dirty="0" smtClean="0">
                <a:latin typeface="Cambria Math"/>
                <a:ea typeface="Cambria Math"/>
              </a:rPr>
              <a:t> + </a:t>
            </a:r>
            <a:r>
              <a:rPr lang="en-US" dirty="0" smtClean="0">
                <a:ea typeface="Cambria Math"/>
                <a:cs typeface="Arial" pitchFamily="34" charset="0"/>
              </a:rPr>
              <a:t>1)</a:t>
            </a:r>
            <a:r>
              <a:rPr lang="en-US" dirty="0" err="1" smtClean="0">
                <a:ea typeface="Cambria Math"/>
                <a:cs typeface="Arial" pitchFamily="34" charset="0"/>
              </a:rPr>
              <a:t>st</a:t>
            </a:r>
            <a:r>
              <a:rPr lang="en-US" dirty="0" smtClean="0">
                <a:ea typeface="Cambria Math"/>
                <a:cs typeface="Arial" pitchFamily="34" charset="0"/>
              </a:rPr>
              <a:t> rung since we can reach the </a:t>
            </a:r>
            <a:r>
              <a:rPr lang="en-US" dirty="0" smtClean="0">
                <a:latin typeface="Cambria Math"/>
                <a:ea typeface="Cambria Math"/>
              </a:rPr>
              <a:t>(</a:t>
            </a:r>
            <a:r>
              <a:rPr lang="en-US" i="1" dirty="0" smtClean="0">
                <a:ea typeface="Cambria Math"/>
              </a:rPr>
              <a:t>k</a:t>
            </a:r>
            <a:r>
              <a:rPr lang="en-US" dirty="0" smtClean="0">
                <a:latin typeface="Cambria Math"/>
                <a:ea typeface="Cambria Math"/>
              </a:rPr>
              <a:t> − 1)</a:t>
            </a:r>
            <a:r>
              <a:rPr lang="en-US" dirty="0" err="1" smtClean="0">
                <a:latin typeface="Cambria Math"/>
                <a:ea typeface="Cambria Math"/>
              </a:rPr>
              <a:t>st</a:t>
            </a:r>
            <a:r>
              <a:rPr lang="en-US" dirty="0" smtClean="0">
                <a:latin typeface="Cambria Math"/>
                <a:ea typeface="Cambria Math"/>
              </a:rPr>
              <a:t> </a:t>
            </a:r>
            <a:r>
              <a:rPr lang="en-US" dirty="0" smtClean="0">
                <a:ea typeface="Cambria Math"/>
                <a:cs typeface="Arial" pitchFamily="34" charset="0"/>
              </a:rPr>
              <a:t>rung by the inductive hypothesis</a:t>
            </a:r>
            <a:r>
              <a:rPr lang="en-US" dirty="0" smtClean="0">
                <a:latin typeface="Cambria Math"/>
                <a:ea typeface="Cambria Math"/>
              </a:rPr>
              <a:t>.</a:t>
            </a:r>
          </a:p>
          <a:p>
            <a:pPr lvl="1" algn="just"/>
            <a:r>
              <a:rPr lang="en-US" dirty="0" smtClean="0">
                <a:ea typeface="Cambria Math"/>
                <a:cs typeface="Arial" pitchFamily="34" charset="0"/>
              </a:rPr>
              <a:t>Hence, we can reach all rungs of the ladder. </a:t>
            </a:r>
            <a:endParaRPr lang="en-US" dirty="0">
              <a:cs typeface="Arial" pitchFamily="34" charset="0"/>
            </a:endParaRPr>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Choosing the Induction Form</a:t>
            </a:r>
            <a:endParaRPr lang="en-US" sz="4000" dirty="0"/>
          </a:p>
        </p:txBody>
      </p:sp>
      <p:sp>
        <p:nvSpPr>
          <p:cNvPr id="3" name="Content Placeholder 2"/>
          <p:cNvSpPr>
            <a:spLocks noGrp="1"/>
          </p:cNvSpPr>
          <p:nvPr>
            <p:ph idx="1"/>
          </p:nvPr>
        </p:nvSpPr>
        <p:spPr/>
        <p:txBody>
          <a:bodyPr>
            <a:normAutofit fontScale="92500"/>
          </a:bodyPr>
          <a:lstStyle/>
          <a:p>
            <a:pPr algn="just"/>
            <a:r>
              <a:rPr lang="en-US" dirty="0" smtClean="0"/>
              <a:t>We can always use strong induction instead of  mathematical induction. But there is no reason to use it if it is simpler to use mathematical induction. </a:t>
            </a:r>
          </a:p>
          <a:p>
            <a:pPr algn="just"/>
            <a:r>
              <a:rPr lang="en-US" dirty="0" smtClean="0"/>
              <a:t>In fact, the principles of mathematical induction, strong induction, and the well-ordering property are all equivalent. </a:t>
            </a:r>
          </a:p>
          <a:p>
            <a:pPr algn="just"/>
            <a:r>
              <a:rPr lang="en-US" dirty="0" smtClean="0"/>
              <a:t>Sometimes it is clear how to proceed using one of the three methods, but not the other two. </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the Fundamental Theorem of Arithmetic (Existence)</a:t>
            </a:r>
            <a:endParaRPr lang="en-US" sz="4000" dirty="0"/>
          </a:p>
        </p:txBody>
      </p:sp>
      <p:sp>
        <p:nvSpPr>
          <p:cNvPr id="3" name="Content Placeholder 2"/>
          <p:cNvSpPr>
            <a:spLocks noGrp="1"/>
          </p:cNvSpPr>
          <p:nvPr>
            <p:ph idx="1"/>
          </p:nvPr>
        </p:nvSpPr>
        <p:spPr/>
        <p:txBody>
          <a:bodyPr>
            <a:normAutofit fontScale="70000" lnSpcReduction="20000"/>
          </a:bodyPr>
          <a:lstStyle/>
          <a:p>
            <a:r>
              <a:rPr lang="en-US" b="1" dirty="0" smtClean="0"/>
              <a:t>Example</a:t>
            </a:r>
            <a:r>
              <a:rPr lang="en-US" dirty="0" smtClean="0"/>
              <a:t>: Show that if </a:t>
            </a:r>
            <a:r>
              <a:rPr lang="en-US" i="1" dirty="0" smtClean="0"/>
              <a:t>n</a:t>
            </a:r>
            <a:r>
              <a:rPr lang="en-US" dirty="0" smtClean="0"/>
              <a:t> is an integer greater than </a:t>
            </a:r>
            <a:r>
              <a:rPr lang="en-US" dirty="0" smtClean="0">
                <a:latin typeface="Cambria Math" pitchFamily="18" charset="0"/>
                <a:ea typeface="Cambria Math" pitchFamily="18" charset="0"/>
              </a:rPr>
              <a:t>1</a:t>
            </a:r>
            <a:r>
              <a:rPr lang="en-US" dirty="0" smtClean="0"/>
              <a:t>, then </a:t>
            </a:r>
            <a:r>
              <a:rPr lang="en-US" i="1" dirty="0" smtClean="0"/>
              <a:t>n</a:t>
            </a:r>
            <a:r>
              <a:rPr lang="en-US" dirty="0" smtClean="0"/>
              <a:t> can be written as the product of primes.</a:t>
            </a:r>
          </a:p>
          <a:p>
            <a:r>
              <a:rPr lang="en-US" b="1" dirty="0" smtClean="0"/>
              <a:t>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a:t>
            </a:r>
            <a:r>
              <a:rPr lang="en-US" dirty="0" smtClean="0"/>
              <a:t> can be written as a product of primes.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2</a:t>
            </a:r>
            <a:r>
              <a:rPr lang="en-US" dirty="0" smtClean="0"/>
              <a:t>) is true since </a:t>
            </a:r>
            <a:r>
              <a:rPr lang="en-US" dirty="0" smtClean="0">
                <a:latin typeface="Cambria Math" pitchFamily="18" charset="0"/>
                <a:ea typeface="Cambria Math" pitchFamily="18" charset="0"/>
              </a:rPr>
              <a:t>2</a:t>
            </a:r>
            <a:r>
              <a:rPr lang="en-US" dirty="0" smtClean="0"/>
              <a:t> itself is prime.</a:t>
            </a:r>
          </a:p>
          <a:p>
            <a:pPr lvl="1" algn="just"/>
            <a:r>
              <a:rPr lang="en-US" dirty="0" smtClean="0"/>
              <a:t>INDUCTIVE STEP: The inductive hypothesis is </a:t>
            </a:r>
            <a:r>
              <a:rPr lang="en-US" i="1" dirty="0" smtClean="0"/>
              <a:t>P</a:t>
            </a:r>
            <a:r>
              <a:rPr lang="en-US" dirty="0" smtClean="0"/>
              <a:t>(</a:t>
            </a:r>
            <a:r>
              <a:rPr lang="en-US" i="1" dirty="0" smtClean="0"/>
              <a:t>j</a:t>
            </a:r>
            <a:r>
              <a:rPr lang="en-US" dirty="0" smtClean="0"/>
              <a:t>) is true for all integers </a:t>
            </a:r>
            <a:r>
              <a:rPr lang="en-US" i="1" dirty="0" smtClean="0"/>
              <a:t>j</a:t>
            </a:r>
            <a:r>
              <a:rPr lang="en-US" dirty="0" smtClean="0"/>
              <a:t> with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j</a:t>
            </a:r>
            <a:r>
              <a:rPr lang="en-US" dirty="0" smtClean="0"/>
              <a:t>  </a:t>
            </a:r>
            <a:r>
              <a:rPr lang="en-US" dirty="0" smtClean="0">
                <a:latin typeface="Cambria Math"/>
                <a:ea typeface="Cambria Math"/>
              </a:rPr>
              <a:t>≤</a:t>
            </a:r>
            <a:r>
              <a:rPr lang="en-US" dirty="0" smtClean="0"/>
              <a:t> </a:t>
            </a:r>
            <a:r>
              <a:rPr lang="en-US" i="1" dirty="0" smtClean="0"/>
              <a:t>k</a:t>
            </a:r>
            <a:r>
              <a:rPr lang="en-US" dirty="0" smtClean="0"/>
              <a:t>. To show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must be true under this assumption, two cases need to be considered:</a:t>
            </a:r>
          </a:p>
          <a:p>
            <a:pPr lvl="2"/>
            <a:r>
              <a:rPr lang="en-US" dirty="0" smtClean="0"/>
              <a:t>If </a:t>
            </a:r>
            <a:r>
              <a:rPr lang="en-US" i="1" dirty="0" smtClean="0"/>
              <a:t>k</a:t>
            </a:r>
            <a:r>
              <a:rPr lang="en-US" dirty="0" smtClean="0"/>
              <a:t> + </a:t>
            </a:r>
            <a:r>
              <a:rPr lang="en-US" dirty="0" smtClean="0">
                <a:latin typeface="Cambria Math" pitchFamily="18" charset="0"/>
                <a:ea typeface="Cambria Math" pitchFamily="18" charset="0"/>
              </a:rPr>
              <a:t>1  is prime, then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is true.</a:t>
            </a:r>
          </a:p>
          <a:p>
            <a:pPr lvl="2" algn="just"/>
            <a:r>
              <a:rPr lang="en-US" dirty="0" smtClean="0"/>
              <a:t>Otherwise, </a:t>
            </a:r>
            <a:r>
              <a:rPr lang="en-US" i="1" dirty="0" smtClean="0"/>
              <a:t>k</a:t>
            </a:r>
            <a:r>
              <a:rPr lang="en-US" dirty="0" smtClean="0"/>
              <a:t> + </a:t>
            </a:r>
            <a:r>
              <a:rPr lang="en-US" dirty="0" smtClean="0">
                <a:latin typeface="Cambria Math" pitchFamily="18" charset="0"/>
                <a:ea typeface="Cambria Math" pitchFamily="18" charset="0"/>
              </a:rPr>
              <a:t>1  is composite and can be written as the product of two positive integers </a:t>
            </a:r>
            <a:r>
              <a:rPr lang="en-US" i="1" dirty="0" smtClean="0">
                <a:ea typeface="Cambria Math" pitchFamily="18" charset="0"/>
              </a:rPr>
              <a:t>a</a:t>
            </a:r>
            <a:r>
              <a:rPr lang="en-US" dirty="0" smtClean="0">
                <a:latin typeface="Cambria Math" pitchFamily="18" charset="0"/>
                <a:ea typeface="Cambria Math" pitchFamily="18" charset="0"/>
              </a:rPr>
              <a:t> and </a:t>
            </a:r>
            <a:r>
              <a:rPr lang="en-US" i="1" dirty="0" smtClean="0">
                <a:ea typeface="Cambria Math" pitchFamily="18" charset="0"/>
              </a:rPr>
              <a:t>b </a:t>
            </a:r>
            <a:r>
              <a:rPr lang="en-US" dirty="0" smtClean="0">
                <a:latin typeface="Cambria Math" pitchFamily="18" charset="0"/>
                <a:ea typeface="Cambria Math" pitchFamily="18" charset="0"/>
              </a:rPr>
              <a:t>with 2</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latin typeface="Cambria Math"/>
                <a:ea typeface="Cambria Math"/>
              </a:rPr>
              <a:t> &lt;</a:t>
            </a:r>
            <a:r>
              <a:rPr lang="en-US" i="1" dirty="0" smtClean="0"/>
              <a:t> k</a:t>
            </a:r>
            <a:r>
              <a:rPr lang="en-US" dirty="0" smtClean="0"/>
              <a:t> + </a:t>
            </a:r>
            <a:r>
              <a:rPr lang="en-US" dirty="0" smtClean="0">
                <a:latin typeface="Cambria Math" pitchFamily="18" charset="0"/>
                <a:ea typeface="Cambria Math" pitchFamily="18" charset="0"/>
              </a:rPr>
              <a:t>1. By the inductive hypothesis a and b can be written as the product of primes and therefore </a:t>
            </a:r>
            <a:r>
              <a:rPr lang="en-US" i="1" dirty="0" smtClean="0"/>
              <a:t>k</a:t>
            </a:r>
            <a:r>
              <a:rPr lang="en-US" dirty="0" smtClean="0"/>
              <a:t> + </a:t>
            </a:r>
            <a:r>
              <a:rPr lang="en-US" dirty="0" smtClean="0">
                <a:latin typeface="Cambria Math" pitchFamily="18" charset="0"/>
                <a:ea typeface="Cambria Math" pitchFamily="18" charset="0"/>
              </a:rPr>
              <a:t>1 can also be written as the product of those primes.</a:t>
            </a:r>
            <a:endParaRPr lang="en-US" dirty="0" smtClean="0"/>
          </a:p>
          <a:p>
            <a:pPr lvl="1" algn="just"/>
            <a:r>
              <a:rPr lang="en-US" dirty="0" smtClean="0"/>
              <a:t>Hence, it has been shown that every integer greater than </a:t>
            </a:r>
            <a:r>
              <a:rPr lang="en-US" dirty="0" smtClean="0">
                <a:latin typeface="Cambria Math" pitchFamily="18" charset="0"/>
                <a:ea typeface="Cambria Math" pitchFamily="18" charset="0"/>
              </a:rPr>
              <a:t>1</a:t>
            </a:r>
            <a:r>
              <a:rPr lang="en-US" dirty="0" smtClean="0"/>
              <a:t> can be written as the product of primes.</a:t>
            </a:r>
          </a:p>
          <a:p>
            <a:pPr>
              <a:buNone/>
            </a:pPr>
            <a:r>
              <a:rPr lang="en-US" dirty="0" smtClean="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Theorems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Many theorems assert that a property holds for all elements in a domain, such as the integers, the real numbers, or some of the discrete structures that we will study in this class. </a:t>
            </a:r>
          </a:p>
          <a:p>
            <a:pPr algn="just"/>
            <a:r>
              <a:rPr lang="en-US" dirty="0" smtClean="0"/>
              <a:t>Often the </a:t>
            </a:r>
            <a:r>
              <a:rPr lang="en-US" i="1" dirty="0" smtClean="0"/>
              <a:t>universal quantifier</a:t>
            </a:r>
            <a:r>
              <a:rPr lang="en-US" dirty="0" smtClean="0"/>
              <a:t> (needed for a precise statement of a theorem) is omitted by standard mathematical convention. </a:t>
            </a:r>
          </a:p>
          <a:p>
            <a:pPr algn="just">
              <a:buNone/>
            </a:pPr>
            <a:r>
              <a:rPr lang="en-US" dirty="0" smtClean="0"/>
              <a:t>    For example, the statement:</a:t>
            </a:r>
          </a:p>
          <a:p>
            <a:pPr algn="just">
              <a:buNone/>
            </a:pPr>
            <a:r>
              <a:rPr lang="en-US" dirty="0" smtClean="0"/>
              <a:t>        </a:t>
            </a:r>
            <a:r>
              <a:rPr lang="en-US" sz="2200" dirty="0" smtClean="0"/>
              <a:t>“If </a:t>
            </a:r>
            <a:r>
              <a:rPr lang="en-US" sz="2200" i="1" dirty="0" smtClean="0"/>
              <a:t>x</a:t>
            </a:r>
            <a:r>
              <a:rPr lang="en-US" sz="2200" dirty="0" smtClean="0"/>
              <a:t> &gt; </a:t>
            </a:r>
            <a:r>
              <a:rPr lang="en-US" sz="2200" i="1" dirty="0" smtClean="0"/>
              <a:t>y</a:t>
            </a:r>
            <a:r>
              <a:rPr lang="en-US" sz="2200" dirty="0" smtClean="0"/>
              <a:t>, where </a:t>
            </a:r>
            <a:r>
              <a:rPr lang="en-US" sz="2200" i="1" dirty="0" smtClean="0"/>
              <a:t>x</a:t>
            </a:r>
            <a:r>
              <a:rPr lang="en-US" sz="2200" dirty="0" smtClean="0"/>
              <a:t> and </a:t>
            </a:r>
            <a:r>
              <a:rPr lang="en-US" sz="2200" i="1" dirty="0" smtClean="0"/>
              <a:t>y</a:t>
            </a:r>
            <a:r>
              <a:rPr lang="en-US" sz="2200" dirty="0" smtClean="0"/>
              <a:t> are positive real numbers, then </a:t>
            </a:r>
            <a:r>
              <a:rPr lang="en-US" sz="2200" i="1" dirty="0" smtClean="0"/>
              <a:t>x</a:t>
            </a:r>
            <a:r>
              <a:rPr lang="en-US" sz="2200" baseline="30000" dirty="0" smtClean="0"/>
              <a:t>2</a:t>
            </a:r>
            <a:r>
              <a:rPr lang="en-US" sz="2200" dirty="0" smtClean="0"/>
              <a:t> &gt; </a:t>
            </a:r>
            <a:r>
              <a:rPr lang="en-US" sz="2200" i="1" dirty="0" smtClean="0"/>
              <a:t>y</a:t>
            </a:r>
            <a:r>
              <a:rPr lang="en-US" sz="2200" baseline="30000" dirty="0" smtClean="0"/>
              <a:t>2</a:t>
            </a:r>
            <a:r>
              <a:rPr lang="en-US" sz="2200" dirty="0" smtClean="0"/>
              <a:t> ”</a:t>
            </a:r>
          </a:p>
          <a:p>
            <a:pPr algn="just">
              <a:buNone/>
            </a:pPr>
            <a:r>
              <a:rPr lang="en-US" dirty="0" smtClean="0"/>
              <a:t>    really means</a:t>
            </a:r>
          </a:p>
          <a:p>
            <a:pPr algn="just">
              <a:buNone/>
            </a:pPr>
            <a:r>
              <a:rPr lang="en-US" dirty="0" smtClean="0"/>
              <a:t>       </a:t>
            </a:r>
            <a:r>
              <a:rPr lang="en-US" sz="2200" dirty="0" smtClean="0"/>
              <a:t>“</a:t>
            </a:r>
            <a:r>
              <a:rPr lang="en-US" sz="2200" b="1" i="1" dirty="0" smtClean="0"/>
              <a:t>For all </a:t>
            </a:r>
            <a:r>
              <a:rPr lang="en-US" sz="2200" dirty="0" smtClean="0"/>
              <a:t>positive real numbers </a:t>
            </a:r>
            <a:r>
              <a:rPr lang="en-US" sz="2200" i="1" dirty="0" smtClean="0"/>
              <a:t>x</a:t>
            </a:r>
            <a:r>
              <a:rPr lang="en-US" sz="2200" dirty="0" smtClean="0"/>
              <a:t> and </a:t>
            </a:r>
            <a:r>
              <a:rPr lang="en-US" sz="2200" i="1" dirty="0" smtClean="0"/>
              <a:t>y</a:t>
            </a:r>
            <a:r>
              <a:rPr lang="en-US" sz="2200" dirty="0" smtClean="0"/>
              <a:t>, if </a:t>
            </a:r>
            <a:r>
              <a:rPr lang="en-US" sz="2200" i="1" dirty="0" smtClean="0"/>
              <a:t>x</a:t>
            </a:r>
            <a:r>
              <a:rPr lang="en-US" sz="2200" dirty="0" smtClean="0"/>
              <a:t> &gt; </a:t>
            </a:r>
            <a:r>
              <a:rPr lang="en-US" sz="2200" i="1" dirty="0" smtClean="0"/>
              <a:t>y</a:t>
            </a:r>
            <a:r>
              <a:rPr lang="en-US" sz="2200" dirty="0" smtClean="0"/>
              <a:t>, then </a:t>
            </a:r>
            <a:r>
              <a:rPr lang="en-US" sz="2200" i="1" dirty="0" smtClean="0"/>
              <a:t>x</a:t>
            </a:r>
            <a:r>
              <a:rPr lang="en-US" sz="2200" baseline="30000" dirty="0" smtClean="0"/>
              <a:t>2</a:t>
            </a:r>
            <a:r>
              <a:rPr lang="en-US" sz="2200" dirty="0" smtClean="0"/>
              <a:t> &gt; </a:t>
            </a:r>
            <a:r>
              <a:rPr lang="en-US" sz="2200" i="1" dirty="0" smtClean="0"/>
              <a:t>y</a:t>
            </a:r>
            <a:r>
              <a:rPr lang="en-US" sz="2200" baseline="30000" dirty="0" smtClean="0"/>
              <a:t>2</a:t>
            </a: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r>
              <a:rPr lang="en-US" b="1" dirty="0" smtClean="0"/>
              <a:t>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12</a:t>
            </a:r>
            <a:r>
              <a:rPr lang="en-US" dirty="0" smtClean="0"/>
              <a:t>), </a:t>
            </a:r>
            <a:r>
              <a:rPr lang="en-US" i="1" dirty="0" smtClean="0"/>
              <a:t>P</a:t>
            </a:r>
            <a:r>
              <a:rPr lang="en-US" dirty="0" smtClean="0"/>
              <a:t>(</a:t>
            </a:r>
            <a:r>
              <a:rPr lang="en-US" dirty="0" smtClean="0">
                <a:latin typeface="Cambria Math" pitchFamily="18" charset="0"/>
                <a:ea typeface="Cambria Math" pitchFamily="18" charset="0"/>
              </a:rPr>
              <a:t>13</a:t>
            </a:r>
            <a:r>
              <a:rPr lang="en-US" dirty="0" smtClean="0"/>
              <a:t>),</a:t>
            </a:r>
            <a:r>
              <a:rPr lang="en-US" i="1" dirty="0" smtClean="0"/>
              <a:t> P</a:t>
            </a:r>
            <a:r>
              <a:rPr lang="en-US" dirty="0" smtClean="0"/>
              <a:t>(</a:t>
            </a:r>
            <a:r>
              <a:rPr lang="en-US" dirty="0" smtClean="0">
                <a:latin typeface="Cambria Math" pitchFamily="18" charset="0"/>
                <a:ea typeface="Cambria Math" pitchFamily="18" charset="0"/>
              </a:rPr>
              <a:t>14</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15</a:t>
            </a:r>
            <a:r>
              <a:rPr lang="en-US" dirty="0" smtClean="0"/>
              <a:t>) hold.</a:t>
            </a:r>
          </a:p>
          <a:p>
            <a:pPr lvl="2"/>
            <a:r>
              <a:rPr lang="en-US" i="1" dirty="0" smtClean="0"/>
              <a:t>P</a:t>
            </a:r>
            <a:r>
              <a:rPr lang="en-US" dirty="0" smtClean="0"/>
              <a:t>(</a:t>
            </a:r>
            <a:r>
              <a:rPr lang="en-US" dirty="0" smtClean="0">
                <a:latin typeface="Cambria Math" pitchFamily="18" charset="0"/>
                <a:ea typeface="Cambria Math" pitchFamily="18" charset="0"/>
              </a:rPr>
              <a:t>12</a:t>
            </a:r>
            <a:r>
              <a:rPr lang="en-US" dirty="0" smtClean="0"/>
              <a:t>) uses three </a:t>
            </a:r>
            <a:r>
              <a:rPr lang="en-US" dirty="0" smtClean="0">
                <a:latin typeface="Cambria Math" pitchFamily="18" charset="0"/>
                <a:ea typeface="Cambria Math" pitchFamily="18" charset="0"/>
              </a:rPr>
              <a:t>4</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13</a:t>
            </a:r>
            <a:r>
              <a:rPr lang="en-US" dirty="0" smtClean="0"/>
              <a:t>) uses two </a:t>
            </a:r>
            <a:r>
              <a:rPr lang="en-US" dirty="0" smtClean="0">
                <a:latin typeface="Cambria Math" pitchFamily="18" charset="0"/>
                <a:ea typeface="Cambria Math" pitchFamily="18" charset="0"/>
              </a:rPr>
              <a:t>4</a:t>
            </a:r>
            <a:r>
              <a:rPr lang="en-US" dirty="0" smtClean="0"/>
              <a:t>-cent stamps and one </a:t>
            </a:r>
            <a:r>
              <a:rPr lang="en-US" dirty="0" smtClean="0">
                <a:latin typeface="Cambria Math" pitchFamily="18" charset="0"/>
                <a:ea typeface="Cambria Math" pitchFamily="18" charset="0"/>
              </a:rPr>
              <a:t>5</a:t>
            </a:r>
            <a:r>
              <a:rPr lang="en-US" dirty="0" smtClean="0"/>
              <a:t>-cent stamp.</a:t>
            </a:r>
          </a:p>
          <a:p>
            <a:pPr lvl="2"/>
            <a:r>
              <a:rPr lang="en-US" i="1" dirty="0" smtClean="0"/>
              <a:t>P</a:t>
            </a:r>
            <a:r>
              <a:rPr lang="en-US" dirty="0" smtClean="0"/>
              <a:t>(</a:t>
            </a:r>
            <a:r>
              <a:rPr lang="en-US" dirty="0" smtClean="0">
                <a:latin typeface="Cambria Math" pitchFamily="18" charset="0"/>
                <a:ea typeface="Cambria Math" pitchFamily="18" charset="0"/>
              </a:rPr>
              <a:t>14</a:t>
            </a:r>
            <a:r>
              <a:rPr lang="en-US" dirty="0" smtClean="0"/>
              <a:t>) uses one </a:t>
            </a:r>
            <a:r>
              <a:rPr lang="en-US" dirty="0" smtClean="0">
                <a:latin typeface="Cambria Math" pitchFamily="18" charset="0"/>
                <a:ea typeface="Cambria Math" pitchFamily="18" charset="0"/>
              </a:rPr>
              <a:t>4</a:t>
            </a:r>
            <a:r>
              <a:rPr lang="en-US" dirty="0" smtClean="0"/>
              <a:t>-cent stamp and two </a:t>
            </a:r>
            <a:r>
              <a:rPr lang="en-US" dirty="0" smtClean="0">
                <a:latin typeface="Cambria Math" pitchFamily="18" charset="0"/>
                <a:ea typeface="Cambria Math" pitchFamily="18" charset="0"/>
              </a:rPr>
              <a:t>5</a:t>
            </a:r>
            <a:r>
              <a:rPr lang="en-US" dirty="0" smtClean="0"/>
              <a:t>-cent stamps.</a:t>
            </a:r>
          </a:p>
          <a:p>
            <a:pPr lvl="2"/>
            <a:r>
              <a:rPr lang="en-US" i="1" dirty="0" smtClean="0"/>
              <a:t>P</a:t>
            </a:r>
            <a:r>
              <a:rPr lang="en-US" dirty="0" smtClean="0"/>
              <a:t>(</a:t>
            </a:r>
            <a:r>
              <a:rPr lang="en-US" dirty="0" smtClean="0">
                <a:latin typeface="Cambria Math" pitchFamily="18" charset="0"/>
                <a:ea typeface="Cambria Math" pitchFamily="18" charset="0"/>
              </a:rPr>
              <a:t>15</a:t>
            </a:r>
            <a:r>
              <a:rPr lang="en-US" dirty="0" smtClean="0"/>
              <a:t>) uses three </a:t>
            </a:r>
            <a:r>
              <a:rPr lang="en-US" dirty="0" smtClean="0">
                <a:latin typeface="Cambria Math" pitchFamily="18" charset="0"/>
                <a:ea typeface="Cambria Math" pitchFamily="18" charset="0"/>
              </a:rPr>
              <a:t>5</a:t>
            </a:r>
            <a:r>
              <a:rPr lang="en-US" dirty="0" smtClean="0"/>
              <a:t>-cent stamps.</a:t>
            </a:r>
          </a:p>
          <a:p>
            <a:pPr lvl="1"/>
            <a:r>
              <a:rPr lang="en-US" dirty="0" smtClean="0"/>
              <a:t>INDUCTIVE STEP: The inductive hypothesis  states that </a:t>
            </a:r>
            <a:r>
              <a:rPr lang="en-US" i="1" dirty="0" smtClean="0"/>
              <a:t>P</a:t>
            </a:r>
            <a:r>
              <a:rPr lang="en-US" dirty="0" smtClean="0"/>
              <a:t>(</a:t>
            </a:r>
            <a:r>
              <a:rPr lang="en-US" i="1" dirty="0" smtClean="0"/>
              <a:t>j</a:t>
            </a:r>
            <a:r>
              <a:rPr lang="en-US" dirty="0" smtClean="0"/>
              <a:t>) holds for </a:t>
            </a:r>
            <a:r>
              <a:rPr lang="en-US" dirty="0" smtClean="0">
                <a:latin typeface="Cambria Math" pitchFamily="18" charset="0"/>
                <a:ea typeface="Cambria Math" pitchFamily="18" charset="0"/>
              </a:rPr>
              <a:t>12</a:t>
            </a:r>
            <a:r>
              <a:rPr lang="en-US" dirty="0" smtClean="0"/>
              <a:t> ≤ </a:t>
            </a:r>
            <a:r>
              <a:rPr lang="en-US" i="1" dirty="0" smtClean="0"/>
              <a:t>j</a:t>
            </a:r>
            <a:r>
              <a:rPr lang="en-US" dirty="0" smtClean="0"/>
              <a:t> ≤ </a:t>
            </a:r>
            <a:r>
              <a:rPr lang="en-US" i="1" dirty="0" smtClean="0"/>
              <a:t>k</a:t>
            </a:r>
            <a:r>
              <a:rPr lang="en-US" dirty="0" smtClean="0"/>
              <a:t>, where </a:t>
            </a:r>
            <a:r>
              <a:rPr lang="en-US" i="1" dirty="0" smtClean="0"/>
              <a:t>k</a:t>
            </a:r>
            <a:r>
              <a:rPr lang="en-US" dirty="0" smtClean="0"/>
              <a:t> ≥ </a:t>
            </a:r>
            <a:r>
              <a:rPr lang="en-US" dirty="0" smtClean="0">
                <a:latin typeface="Cambria Math" pitchFamily="18" charset="0"/>
                <a:ea typeface="Cambria Math" pitchFamily="18" charset="0"/>
              </a:rPr>
              <a:t>15.  Assuming the inductive hypothesis, </a:t>
            </a:r>
            <a:r>
              <a:rPr lang="en-US" dirty="0" smtClean="0"/>
              <a:t> it can be shown that </a:t>
            </a:r>
            <a:r>
              <a:rPr lang="en-US" i="1" dirty="0" smtClean="0"/>
              <a:t>P</a:t>
            </a:r>
            <a:r>
              <a:rPr lang="en-US" dirty="0" smtClean="0"/>
              <a:t>(</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holds. </a:t>
            </a:r>
          </a:p>
          <a:p>
            <a:pPr lvl="1"/>
            <a:r>
              <a:rPr lang="en-US" dirty="0" smtClean="0"/>
              <a:t>Using the inductive hypothesis, </a:t>
            </a:r>
            <a:r>
              <a:rPr lang="en-US" i="1" dirty="0" smtClean="0"/>
              <a:t>P</a:t>
            </a:r>
            <a:r>
              <a:rPr lang="en-US" dirty="0" smtClean="0"/>
              <a:t>(</a:t>
            </a:r>
            <a:r>
              <a:rPr lang="en-US" i="1" dirty="0" smtClean="0"/>
              <a:t>k</a:t>
            </a:r>
            <a:r>
              <a:rPr lang="en-US" dirty="0" smtClean="0"/>
              <a:t> </a:t>
            </a:r>
            <a:r>
              <a:rPr lang="en-US" dirty="0" smtClean="0">
                <a:latin typeface="Cambria Math"/>
                <a:ea typeface="Cambria Math"/>
              </a:rPr>
              <a:t>− 3) holds since </a:t>
            </a:r>
            <a:r>
              <a:rPr lang="en-US" i="1" dirty="0" smtClean="0"/>
              <a:t>k</a:t>
            </a:r>
            <a:r>
              <a:rPr lang="en-US" dirty="0" smtClean="0"/>
              <a:t> </a:t>
            </a:r>
            <a:r>
              <a:rPr lang="en-US" dirty="0" smtClean="0">
                <a:latin typeface="Cambria Math"/>
                <a:ea typeface="Cambria Math"/>
              </a:rPr>
              <a:t>− 3 ≥ </a:t>
            </a:r>
            <a:r>
              <a:rPr lang="en-US" dirty="0" smtClean="0">
                <a:latin typeface="Cambria Math" pitchFamily="18" charset="0"/>
                <a:ea typeface="Cambria Math" pitchFamily="18" charset="0"/>
              </a:rPr>
              <a:t>12.</a:t>
            </a:r>
            <a:r>
              <a:rPr lang="en-US" dirty="0" smtClean="0">
                <a:latin typeface="Cambria Math"/>
                <a:ea typeface="Cambria Math"/>
              </a:rPr>
              <a:t>  To form postage of  </a:t>
            </a:r>
            <a:r>
              <a:rPr lang="en-US" i="1" dirty="0" smtClean="0"/>
              <a:t>k</a:t>
            </a:r>
            <a:r>
              <a:rPr lang="en-US" dirty="0" smtClean="0"/>
              <a:t> + </a:t>
            </a:r>
            <a:r>
              <a:rPr lang="en-US" dirty="0" smtClean="0">
                <a:latin typeface="Cambria Math" pitchFamily="18" charset="0"/>
                <a:ea typeface="Cambria Math" pitchFamily="18" charset="0"/>
              </a:rPr>
              <a:t>1 cents, add a 4</a:t>
            </a:r>
            <a:r>
              <a:rPr lang="en-US" dirty="0" smtClean="0"/>
              <a:t>-cent stamp to the postage for </a:t>
            </a:r>
            <a:r>
              <a:rPr lang="en-US" i="1" dirty="0" smtClean="0"/>
              <a:t>k</a:t>
            </a:r>
            <a:r>
              <a:rPr lang="en-US" dirty="0" smtClean="0"/>
              <a:t> </a:t>
            </a:r>
            <a:r>
              <a:rPr lang="en-US" dirty="0" smtClean="0">
                <a:latin typeface="Cambria Math"/>
                <a:ea typeface="Cambria Math"/>
              </a:rPr>
              <a:t>− 3 </a:t>
            </a:r>
            <a:r>
              <a:rPr lang="en-US" dirty="0" smtClean="0">
                <a:ea typeface="Cambria Math"/>
              </a:rPr>
              <a:t>cents.</a:t>
            </a:r>
            <a:r>
              <a:rPr lang="en-US" dirty="0" smtClean="0">
                <a:latin typeface="Cambria Math" pitchFamily="18" charset="0"/>
                <a:ea typeface="Cambria Math" pitchFamily="18" charset="0"/>
              </a:rPr>
              <a:t> </a:t>
            </a:r>
            <a:endParaRPr lang="en-US" dirty="0" smtClean="0">
              <a:latin typeface="Cambria Math"/>
              <a:ea typeface="Cambria Math"/>
            </a:endParaRPr>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Same Example using Mathematical Induction</a:t>
            </a:r>
            <a:endParaRPr lang="en-US" sz="4000" dirty="0"/>
          </a:p>
        </p:txBody>
      </p:sp>
      <p:sp>
        <p:nvSpPr>
          <p:cNvPr id="3" name="Content Placeholder 2"/>
          <p:cNvSpPr>
            <a:spLocks noGrp="1"/>
          </p:cNvSpPr>
          <p:nvPr>
            <p:ph idx="1"/>
          </p:nvPr>
        </p:nvSpPr>
        <p:spPr/>
        <p:txBody>
          <a:bodyPr>
            <a:normAutofit fontScale="70000" lnSpcReduction="20000"/>
          </a:bodyPr>
          <a:lstStyle/>
          <a:p>
            <a:r>
              <a:rPr lang="en-US" b="1" dirty="0" smtClean="0"/>
              <a:t>Example</a:t>
            </a:r>
            <a:r>
              <a:rPr lang="en-US" dirty="0" smtClean="0"/>
              <a:t>: Prove that every amount of postage of </a:t>
            </a:r>
            <a:r>
              <a:rPr lang="en-US" dirty="0" smtClean="0">
                <a:latin typeface="Cambria Math" pitchFamily="18" charset="0"/>
                <a:ea typeface="Cambria Math" pitchFamily="18" charset="0"/>
              </a:rPr>
              <a:t>12</a:t>
            </a:r>
            <a:r>
              <a:rPr lang="en-US" dirty="0" smtClean="0"/>
              <a:t> cents or more can be formed using just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a:t>
            </a:r>
          </a:p>
          <a:p>
            <a:r>
              <a:rPr lang="en-US" b="1" dirty="0" smtClean="0"/>
              <a:t>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a:t>
            </a:r>
          </a:p>
          <a:p>
            <a:pPr lvl="1"/>
            <a:r>
              <a:rPr lang="en-US" dirty="0" smtClean="0"/>
              <a:t>BASIS STEP: Postage of </a:t>
            </a:r>
            <a:r>
              <a:rPr lang="en-US" dirty="0" smtClean="0">
                <a:latin typeface="Cambria Math" pitchFamily="18" charset="0"/>
                <a:ea typeface="Cambria Math" pitchFamily="18" charset="0"/>
              </a:rPr>
              <a:t>12</a:t>
            </a:r>
            <a:r>
              <a:rPr lang="en-US" dirty="0" smtClean="0"/>
              <a:t> cents can be formed using three </a:t>
            </a:r>
            <a:r>
              <a:rPr lang="en-US" dirty="0" smtClean="0">
                <a:latin typeface="Cambria Math" pitchFamily="18" charset="0"/>
                <a:ea typeface="Cambria Math" pitchFamily="18" charset="0"/>
              </a:rPr>
              <a:t>4</a:t>
            </a:r>
            <a:r>
              <a:rPr lang="en-US" dirty="0" smtClean="0"/>
              <a:t>-cent stamps. </a:t>
            </a:r>
          </a:p>
          <a:p>
            <a:pPr lvl="1"/>
            <a:r>
              <a:rPr lang="en-US" dirty="0" smtClean="0"/>
              <a:t>INDUCTIVE STEP: The inductive hypothesis </a:t>
            </a:r>
            <a:r>
              <a:rPr lang="en-US" i="1" dirty="0" smtClean="0"/>
              <a:t>P</a:t>
            </a:r>
            <a:r>
              <a:rPr lang="en-US" dirty="0" smtClean="0"/>
              <a:t>(</a:t>
            </a:r>
            <a:r>
              <a:rPr lang="en-US" i="1" dirty="0" smtClean="0"/>
              <a:t>k</a:t>
            </a:r>
            <a:r>
              <a:rPr lang="en-US" dirty="0" smtClean="0"/>
              <a:t>) for any positive integer </a:t>
            </a:r>
            <a:r>
              <a:rPr lang="en-US" i="1" dirty="0" smtClean="0"/>
              <a:t>k</a:t>
            </a:r>
            <a:r>
              <a:rPr lang="en-US" dirty="0" smtClean="0"/>
              <a:t> is that postage of </a:t>
            </a:r>
            <a:r>
              <a:rPr lang="en-US" i="1" dirty="0" smtClean="0"/>
              <a:t>k</a:t>
            </a:r>
            <a:r>
              <a:rPr lang="en-US" dirty="0" smtClean="0"/>
              <a:t> cents can be formed using </a:t>
            </a:r>
            <a:r>
              <a:rPr lang="en-US" dirty="0" smtClean="0">
                <a:latin typeface="Cambria Math" pitchFamily="18" charset="0"/>
                <a:ea typeface="Cambria Math" pitchFamily="18" charset="0"/>
              </a:rPr>
              <a:t>4</a:t>
            </a:r>
            <a:r>
              <a:rPr lang="en-US" dirty="0" smtClean="0"/>
              <a:t>-cent and </a:t>
            </a:r>
            <a:r>
              <a:rPr lang="en-US" dirty="0" smtClean="0">
                <a:latin typeface="Cambria Math" pitchFamily="18" charset="0"/>
                <a:ea typeface="Cambria Math" pitchFamily="18" charset="0"/>
              </a:rPr>
              <a:t>5</a:t>
            </a:r>
            <a:r>
              <a:rPr lang="en-US" dirty="0" smtClean="0"/>
              <a:t>-cent stamps. To show P(</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 , we consider two cases:</a:t>
            </a:r>
            <a:endParaRPr lang="en-US" dirty="0" smtClean="0">
              <a:latin typeface="Cambria Math"/>
              <a:ea typeface="Cambria Math"/>
            </a:endParaRPr>
          </a:p>
          <a:p>
            <a:pPr lvl="2"/>
            <a:r>
              <a:rPr lang="en-US" dirty="0" smtClean="0">
                <a:latin typeface="Cambria Math"/>
                <a:ea typeface="Cambria Math"/>
              </a:rPr>
              <a:t>If at least one </a:t>
            </a:r>
            <a:r>
              <a:rPr lang="en-US" dirty="0" smtClean="0">
                <a:latin typeface="Cambria Math" pitchFamily="18" charset="0"/>
                <a:ea typeface="Cambria Math" pitchFamily="18" charset="0"/>
              </a:rPr>
              <a:t>4</a:t>
            </a:r>
            <a:r>
              <a:rPr lang="en-US" dirty="0" smtClean="0"/>
              <a:t>-cent stamp has been used, then a </a:t>
            </a:r>
            <a:r>
              <a:rPr lang="en-US" dirty="0" smtClean="0">
                <a:latin typeface="Cambria Math" pitchFamily="18" charset="0"/>
                <a:ea typeface="Cambria Math" pitchFamily="18" charset="0"/>
              </a:rPr>
              <a:t>4</a:t>
            </a:r>
            <a:r>
              <a:rPr lang="en-US" dirty="0" smtClean="0"/>
              <a:t>-cent stamp can be replaced with a </a:t>
            </a:r>
            <a:r>
              <a:rPr lang="en-US" dirty="0" smtClean="0">
                <a:latin typeface="Cambria Math" pitchFamily="18" charset="0"/>
                <a:ea typeface="Cambria Math" pitchFamily="18" charset="0"/>
              </a:rPr>
              <a:t>5</a:t>
            </a:r>
            <a:r>
              <a:rPr lang="en-US" dirty="0" smtClean="0"/>
              <a:t>-cent stamp to yield a total of k + </a:t>
            </a:r>
            <a:r>
              <a:rPr lang="en-US" dirty="0" smtClean="0">
                <a:latin typeface="Cambria Math" pitchFamily="18" charset="0"/>
                <a:ea typeface="Cambria Math" pitchFamily="18" charset="0"/>
              </a:rPr>
              <a:t>1 cents.</a:t>
            </a:r>
          </a:p>
          <a:p>
            <a:pPr lvl="2"/>
            <a:r>
              <a:rPr lang="en-US" dirty="0" smtClean="0">
                <a:latin typeface="Cambria Math"/>
                <a:ea typeface="Cambria Math"/>
              </a:rPr>
              <a:t>Otherwise, no  </a:t>
            </a:r>
            <a:r>
              <a:rPr lang="en-US" dirty="0" smtClean="0">
                <a:latin typeface="Cambria Math" pitchFamily="18" charset="0"/>
                <a:ea typeface="Cambria Math" pitchFamily="18" charset="0"/>
              </a:rPr>
              <a:t>4</a:t>
            </a:r>
            <a:r>
              <a:rPr lang="en-US" dirty="0" smtClean="0"/>
              <a:t>-cent stamp have been used and at least three </a:t>
            </a:r>
            <a:r>
              <a:rPr lang="en-US" dirty="0" smtClean="0">
                <a:latin typeface="Cambria Math" pitchFamily="18" charset="0"/>
                <a:ea typeface="Cambria Math" pitchFamily="18" charset="0"/>
              </a:rPr>
              <a:t>5</a:t>
            </a:r>
            <a:r>
              <a:rPr lang="en-US" dirty="0" smtClean="0"/>
              <a:t>-cent stamps were used. Three </a:t>
            </a:r>
            <a:r>
              <a:rPr lang="en-US" dirty="0" smtClean="0">
                <a:latin typeface="Cambria Math" pitchFamily="18" charset="0"/>
                <a:ea typeface="Cambria Math" pitchFamily="18" charset="0"/>
              </a:rPr>
              <a:t>5</a:t>
            </a:r>
            <a:r>
              <a:rPr lang="en-US" dirty="0" smtClean="0"/>
              <a:t>-cent stamps can be replaced by four </a:t>
            </a:r>
            <a:r>
              <a:rPr lang="en-US" dirty="0" smtClean="0">
                <a:latin typeface="Cambria Math" pitchFamily="18" charset="0"/>
                <a:ea typeface="Cambria Math" pitchFamily="18" charset="0"/>
              </a:rPr>
              <a:t>4</a:t>
            </a:r>
            <a:r>
              <a:rPr lang="en-US" dirty="0" smtClean="0"/>
              <a:t>-cent stamps to yield a total of k + </a:t>
            </a:r>
            <a:r>
              <a:rPr lang="en-US" dirty="0" smtClean="0">
                <a:latin typeface="Cambria Math" pitchFamily="18" charset="0"/>
                <a:ea typeface="Cambria Math" pitchFamily="18" charset="0"/>
              </a:rPr>
              <a:t>1 cents.</a:t>
            </a:r>
            <a:endParaRPr lang="en-US" dirty="0" smtClean="0"/>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12</a:t>
            </a:r>
            <a:r>
              <a:rPr lang="en-US" dirty="0" smtClean="0"/>
              <a:t>.</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i="1" dirty="0" smtClean="0"/>
              <a:t>Well-ordering property</a:t>
            </a:r>
            <a:r>
              <a:rPr lang="en-US" dirty="0" smtClean="0"/>
              <a:t>: Every nonempty set of nonnegative integers has a least element.</a:t>
            </a:r>
          </a:p>
          <a:p>
            <a:pPr algn="just"/>
            <a:r>
              <a:rPr lang="en-US" dirty="0" smtClean="0"/>
              <a:t>The well-ordering property is one of the axioms of the positive integers. </a:t>
            </a:r>
          </a:p>
          <a:p>
            <a:pPr algn="just"/>
            <a:r>
              <a:rPr lang="en-US" dirty="0" smtClean="0"/>
              <a:t>The well-ordering property can be generalized: </a:t>
            </a:r>
          </a:p>
          <a:p>
            <a:pPr lvl="1" algn="just"/>
            <a:r>
              <a:rPr lang="en-US" b="1" dirty="0" smtClean="0"/>
              <a:t>Definition: </a:t>
            </a:r>
            <a:r>
              <a:rPr lang="en-US" dirty="0" smtClean="0"/>
              <a:t>A set is </a:t>
            </a:r>
            <a:r>
              <a:rPr lang="en-US" i="1" dirty="0" smtClean="0"/>
              <a:t>well ordered if every subset has a least element.</a:t>
            </a:r>
          </a:p>
          <a:p>
            <a:pPr lvl="2" algn="just"/>
            <a:r>
              <a:rPr lang="en-US" b="1" dirty="0" smtClean="0"/>
              <a:t>N</a:t>
            </a:r>
            <a:r>
              <a:rPr lang="en-US" dirty="0" smtClean="0"/>
              <a:t> is well ordered under ≤.</a:t>
            </a:r>
          </a:p>
          <a:p>
            <a:pPr lvl="2" algn="just"/>
            <a:r>
              <a:rPr lang="en-US" dirty="0" smtClean="0"/>
              <a:t>The set of finite strings over an alphabet using lexicographic ordering is well ordered.</a:t>
            </a:r>
          </a:p>
          <a:p>
            <a:pPr lvl="1" algn="just">
              <a:buNone/>
            </a:pPr>
            <a:endParaRPr lang="en-US" dirty="0" smtClean="0"/>
          </a:p>
          <a:p>
            <a:pPr algn="just"/>
            <a:endParaRPr lang="en-US" dirty="0" smtClean="0"/>
          </a:p>
          <a:p>
            <a:pPr algn="just"/>
            <a:endParaRPr lang="en-US" i="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Example</a:t>
            </a:r>
            <a:r>
              <a:rPr lang="en-US" dirty="0" smtClean="0"/>
              <a:t>: Use the well-ordering property to prove the </a:t>
            </a:r>
            <a:r>
              <a:rPr lang="en-US" i="1" dirty="0" smtClean="0"/>
              <a:t>Division Algorithm</a:t>
            </a:r>
            <a:r>
              <a:rPr lang="en-US" dirty="0" smtClean="0"/>
              <a:t>, which states that if </a:t>
            </a:r>
            <a:r>
              <a:rPr lang="en-US" i="1" dirty="0" smtClean="0"/>
              <a:t>a</a:t>
            </a:r>
            <a:r>
              <a:rPr lang="en-US" dirty="0" smtClean="0"/>
              <a:t> is an integer and </a:t>
            </a:r>
            <a:r>
              <a:rPr lang="en-US" i="1" dirty="0" smtClean="0"/>
              <a:t>d</a:t>
            </a:r>
            <a:r>
              <a:rPr lang="en-US" dirty="0" smtClean="0"/>
              <a:t> is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a:t>
            </a:r>
          </a:p>
          <a:p>
            <a:r>
              <a:rPr lang="en-US" b="1" dirty="0" smtClean="0"/>
              <a:t>Solution</a:t>
            </a:r>
            <a:r>
              <a:rPr lang="en-US" dirty="0" smtClean="0"/>
              <a:t>: Let </a:t>
            </a:r>
            <a:r>
              <a:rPr lang="en-US" i="1" dirty="0" smtClean="0"/>
              <a:t>S</a:t>
            </a:r>
            <a:r>
              <a:rPr lang="en-US" dirty="0" smtClean="0"/>
              <a:t> be the set of nonnegative integers of the form  </a:t>
            </a:r>
            <a:r>
              <a:rPr lang="en-US" i="1" dirty="0" smtClean="0"/>
              <a:t>a</a:t>
            </a:r>
            <a:r>
              <a:rPr lang="en-US" dirty="0" smtClean="0"/>
              <a:t> </a:t>
            </a:r>
            <a:r>
              <a:rPr lang="en-US" dirty="0" smtClean="0">
                <a:latin typeface="Cambria Math"/>
                <a:ea typeface="Cambria Math"/>
              </a:rPr>
              <a:t>− </a:t>
            </a:r>
            <a:r>
              <a:rPr lang="en-US" i="1" dirty="0" err="1" smtClean="0">
                <a:latin typeface="Cambria Math"/>
                <a:ea typeface="Cambria Math"/>
              </a:rPr>
              <a:t>dq</a:t>
            </a:r>
            <a:r>
              <a:rPr lang="en-US" dirty="0" smtClean="0">
                <a:latin typeface="Cambria Math"/>
                <a:ea typeface="Cambria Math"/>
              </a:rPr>
              <a:t>, where </a:t>
            </a:r>
            <a:r>
              <a:rPr lang="en-US" i="1" dirty="0" smtClean="0">
                <a:latin typeface="Cambria Math"/>
                <a:ea typeface="Cambria Math"/>
              </a:rPr>
              <a:t>q</a:t>
            </a:r>
            <a:r>
              <a:rPr lang="en-US" dirty="0" smtClean="0">
                <a:latin typeface="Cambria Math"/>
                <a:ea typeface="Cambria Math"/>
              </a:rPr>
              <a:t>  is an integer. The set is nonempty since  −</a:t>
            </a:r>
            <a:r>
              <a:rPr lang="en-US" i="1" dirty="0" err="1" smtClean="0">
                <a:latin typeface="Cambria Math"/>
                <a:ea typeface="Cambria Math"/>
              </a:rPr>
              <a:t>dq</a:t>
            </a:r>
            <a:r>
              <a:rPr lang="en-US" i="1" dirty="0" smtClean="0">
                <a:latin typeface="Cambria Math"/>
                <a:ea typeface="Cambria Math"/>
              </a:rPr>
              <a:t> </a:t>
            </a:r>
            <a:r>
              <a:rPr lang="en-US" dirty="0" smtClean="0"/>
              <a:t>can be made as large as needed. </a:t>
            </a:r>
          </a:p>
          <a:p>
            <a:pPr lvl="1" algn="just"/>
            <a:r>
              <a:rPr lang="en-US" dirty="0" smtClean="0"/>
              <a:t>By the well-ordering property, S has a least element                    </a:t>
            </a:r>
            <a:r>
              <a:rPr lang="en-US" i="1" dirty="0" smtClean="0"/>
              <a:t>r</a:t>
            </a:r>
            <a:r>
              <a:rPr lang="en-US" dirty="0" smtClean="0"/>
              <a:t>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a:t>
            </a:r>
            <a:r>
              <a:rPr lang="en-US" i="1" dirty="0" smtClean="0">
                <a:ea typeface="Cambria Math"/>
              </a:rPr>
              <a:t>. </a:t>
            </a:r>
            <a:r>
              <a:rPr lang="en-US" dirty="0" smtClean="0">
                <a:ea typeface="Cambria Math"/>
              </a:rPr>
              <a:t>The integer </a:t>
            </a:r>
            <a:r>
              <a:rPr lang="en-US" i="1" dirty="0" smtClean="0">
                <a:ea typeface="Cambria Math"/>
              </a:rPr>
              <a:t>r</a:t>
            </a:r>
            <a:r>
              <a:rPr lang="en-US" dirty="0" smtClean="0">
                <a:ea typeface="Cambria Math"/>
              </a:rPr>
              <a:t> is nonnegative. It also must be the case that </a:t>
            </a:r>
            <a:r>
              <a:rPr lang="en-US" i="1" dirty="0" smtClean="0"/>
              <a:t>r &lt; </a:t>
            </a:r>
            <a:r>
              <a:rPr lang="en-US" i="1" dirty="0" smtClean="0">
                <a:ea typeface="Cambria Math" pitchFamily="18" charset="0"/>
              </a:rPr>
              <a:t>d. </a:t>
            </a:r>
            <a:r>
              <a:rPr lang="en-US" dirty="0" smtClean="0">
                <a:ea typeface="Cambria Math" pitchFamily="18" charset="0"/>
              </a:rPr>
              <a:t>If it were not, then there would be a smaller nonnegative element in S, namely,                                                     </a:t>
            </a:r>
            <a:r>
              <a:rPr lang="en-US" i="1" dirty="0" smtClean="0"/>
              <a:t>a</a:t>
            </a:r>
            <a:r>
              <a:rPr lang="en-US" dirty="0" smtClean="0"/>
              <a:t> </a:t>
            </a:r>
            <a:r>
              <a:rPr lang="en-US" dirty="0" smtClean="0">
                <a:latin typeface="Cambria Math"/>
                <a:ea typeface="Cambria Math"/>
              </a:rPr>
              <a:t>− </a:t>
            </a:r>
            <a:r>
              <a:rPr lang="en-US" i="1" dirty="0" smtClean="0">
                <a:ea typeface="Cambria Math"/>
              </a:rPr>
              <a:t>d</a:t>
            </a:r>
            <a:r>
              <a:rPr lang="en-US" dirty="0" smtClean="0">
                <a:ea typeface="Cambria Math"/>
              </a:rPr>
              <a:t>(</a:t>
            </a:r>
            <a:r>
              <a:rPr lang="en-US" i="1" dirty="0" smtClean="0">
                <a:ea typeface="Cambria Math"/>
              </a:rPr>
              <a:t>q</a:t>
            </a:r>
            <a:r>
              <a:rPr lang="en-US" baseline="-25000" dirty="0" smtClean="0">
                <a:latin typeface="Cambria Math"/>
                <a:ea typeface="Cambria Math"/>
              </a:rPr>
              <a:t>0 </a:t>
            </a:r>
            <a:r>
              <a:rPr lang="en-US" i="1" dirty="0" smtClean="0"/>
              <a:t>+</a:t>
            </a:r>
            <a:r>
              <a:rPr lang="en-US" dirty="0" smtClean="0">
                <a:latin typeface="Cambria Math" pitchFamily="18" charset="0"/>
                <a:ea typeface="Cambria Math" pitchFamily="18" charset="0"/>
              </a:rPr>
              <a:t> 1) = </a:t>
            </a:r>
            <a:r>
              <a:rPr lang="en-US" i="1" dirty="0" smtClean="0"/>
              <a:t>a</a:t>
            </a:r>
            <a:r>
              <a:rPr lang="en-US" dirty="0" smtClean="0"/>
              <a:t> </a:t>
            </a:r>
            <a:r>
              <a:rPr lang="en-US" dirty="0" smtClean="0">
                <a:latin typeface="Cambria Math"/>
                <a:ea typeface="Cambria Math"/>
              </a:rPr>
              <a:t>− </a:t>
            </a:r>
            <a:r>
              <a:rPr lang="en-US" i="1" dirty="0" smtClean="0">
                <a:ea typeface="Cambria Math"/>
              </a:rPr>
              <a:t>dq</a:t>
            </a:r>
            <a:r>
              <a:rPr lang="en-US" baseline="-25000" dirty="0" smtClean="0">
                <a:latin typeface="Cambria Math"/>
                <a:ea typeface="Cambria Math"/>
              </a:rPr>
              <a:t>0 </a:t>
            </a:r>
            <a:r>
              <a:rPr lang="en-US" dirty="0" smtClean="0">
                <a:latin typeface="Cambria Math"/>
                <a:ea typeface="Cambria Math"/>
              </a:rPr>
              <a:t>− </a:t>
            </a:r>
            <a:r>
              <a:rPr lang="en-US" i="1" dirty="0" smtClean="0">
                <a:ea typeface="Cambria Math"/>
              </a:rPr>
              <a:t>d</a:t>
            </a:r>
            <a:r>
              <a:rPr lang="en-US" dirty="0" smtClean="0">
                <a:latin typeface="Cambria Math" pitchFamily="18" charset="0"/>
                <a:ea typeface="Cambria Math" pitchFamily="18" charset="0"/>
              </a:rPr>
              <a:t> = </a:t>
            </a:r>
            <a:r>
              <a:rPr lang="en-US" i="1" dirty="0" smtClean="0"/>
              <a:t>r</a:t>
            </a:r>
            <a:r>
              <a:rPr lang="en-US" dirty="0" smtClean="0"/>
              <a:t> </a:t>
            </a:r>
            <a:r>
              <a:rPr lang="en-US" dirty="0" smtClean="0">
                <a:latin typeface="Cambria Math"/>
                <a:ea typeface="Cambria Math"/>
              </a:rPr>
              <a:t>− </a:t>
            </a:r>
            <a:r>
              <a:rPr lang="en-US" i="1" dirty="0" smtClean="0">
                <a:ea typeface="Cambria Math"/>
              </a:rPr>
              <a:t>d  &gt; </a:t>
            </a:r>
            <a:r>
              <a:rPr lang="en-US" dirty="0" smtClean="0">
                <a:latin typeface="Cambria Math" pitchFamily="18" charset="0"/>
                <a:ea typeface="Cambria Math" pitchFamily="18" charset="0"/>
              </a:rPr>
              <a:t>0.</a:t>
            </a:r>
          </a:p>
          <a:p>
            <a:pPr lvl="1" algn="just"/>
            <a:r>
              <a:rPr lang="en-US" dirty="0" smtClean="0">
                <a:ea typeface="Cambria Math" pitchFamily="18" charset="0"/>
              </a:rPr>
              <a:t>Therefore, there are integers </a:t>
            </a:r>
            <a:r>
              <a:rPr lang="en-US" i="1" dirty="0" smtClean="0">
                <a:ea typeface="Cambria Math" pitchFamily="18" charset="0"/>
              </a:rPr>
              <a:t>q</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with </a:t>
            </a:r>
            <a:r>
              <a:rPr lang="en-US" dirty="0" smtClean="0">
                <a:latin typeface="Cambria Math" pitchFamily="18" charset="0"/>
                <a:ea typeface="Cambria Math" pitchFamily="18" charset="0"/>
              </a:rPr>
              <a:t>0</a:t>
            </a:r>
            <a:r>
              <a:rPr lang="en-US" i="1" dirty="0" smtClean="0"/>
              <a:t> ≤ r &lt; </a:t>
            </a:r>
            <a:r>
              <a:rPr lang="en-US" i="1" dirty="0" smtClean="0">
                <a:ea typeface="Cambria Math" pitchFamily="18" charset="0"/>
              </a:rPr>
              <a:t>d.</a:t>
            </a:r>
          </a:p>
          <a:p>
            <a:pPr algn="just">
              <a:buNone/>
            </a:pPr>
            <a:r>
              <a:rPr lang="en-US" i="1" dirty="0" smtClean="0">
                <a:ea typeface="Cambria Math" pitchFamily="18" charset="0"/>
              </a:rPr>
              <a:t>                </a:t>
            </a:r>
            <a:r>
              <a:rPr lang="en-US" dirty="0" smtClean="0">
                <a:ea typeface="Cambria Math" pitchFamily="18" charset="0"/>
              </a:rPr>
              <a:t>(</a:t>
            </a:r>
            <a:r>
              <a:rPr lang="en-US" i="1" dirty="0" smtClean="0">
                <a:ea typeface="Cambria Math" pitchFamily="18" charset="0"/>
              </a:rPr>
              <a:t>Uniqueness of q and r is an Exercise</a:t>
            </a:r>
            <a:r>
              <a:rPr lang="en-US" dirty="0" smtClean="0">
                <a:ea typeface="Cambria Math" pitchFamily="18" charset="0"/>
              </a:rPr>
              <a:t>)</a:t>
            </a:r>
            <a:endParaRPr lang="en-US" dirty="0"/>
          </a:p>
        </p:txBody>
      </p:sp>
      <p:sp>
        <p:nvSpPr>
          <p:cNvPr id="4" name="Isosceles Triangle 3"/>
          <p:cNvSpPr/>
          <p:nvPr/>
        </p:nvSpPr>
        <p:spPr>
          <a:xfrm rot="5400000" flipH="1" flipV="1">
            <a:off x="8267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5:</a:t>
            </a:r>
            <a:br>
              <a:rPr lang="en-US" dirty="0" smtClean="0"/>
            </a:br>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Outline</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p>
          <a:p>
            <a:r>
              <a:rPr lang="en-US" dirty="0" smtClean="0"/>
              <a:t>Recursively Defined Sets and Structures</a:t>
            </a:r>
          </a:p>
          <a:p>
            <a:r>
              <a:rPr lang="en-US" dirty="0" smtClean="0"/>
              <a:t>Structural Induction</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Recursion</a:t>
            </a:r>
            <a:endParaRPr lang="en-CA" dirty="0"/>
          </a:p>
        </p:txBody>
      </p:sp>
      <p:sp>
        <p:nvSpPr>
          <p:cNvPr id="3" name="Content Placeholder 2"/>
          <p:cNvSpPr>
            <a:spLocks noGrp="1"/>
          </p:cNvSpPr>
          <p:nvPr>
            <p:ph idx="1"/>
          </p:nvPr>
        </p:nvSpPr>
        <p:spPr/>
        <p:txBody>
          <a:bodyPr>
            <a:normAutofit/>
          </a:bodyPr>
          <a:lstStyle/>
          <a:p>
            <a:pPr algn="just"/>
            <a:r>
              <a:rPr lang="en-CA" i="1" dirty="0" smtClean="0"/>
              <a:t>Recursion:</a:t>
            </a:r>
            <a:r>
              <a:rPr lang="en-CA" dirty="0" smtClean="0"/>
              <a:t> “The determination of a succession of elements (as numbers or functions) by operation on one or more preceding elements according to a rule or formula involving a finite number of steps”</a:t>
            </a:r>
          </a:p>
          <a:p>
            <a:pPr>
              <a:buNone/>
            </a:pPr>
            <a:r>
              <a:rPr lang="en-CA" dirty="0" smtClean="0"/>
              <a:t>   				[Merriam-Webster Dictionary]</a:t>
            </a:r>
          </a:p>
          <a:p>
            <a:endParaRPr lang="en-CA"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t>
            </a:r>
            <a:r>
              <a:rPr lang="en-CA" dirty="0" err="1" smtClean="0"/>
              <a:t>Godel</a:t>
            </a:r>
            <a:r>
              <a:rPr lang="en-CA" dirty="0" smtClean="0"/>
              <a:t>, Escher, Bach” by D. Hofstadter</a:t>
            </a:r>
            <a:endParaRPr lang="en-CA" dirty="0"/>
          </a:p>
        </p:txBody>
      </p:sp>
      <p:pic>
        <p:nvPicPr>
          <p:cNvPr id="4" name="Content Placeholder 3" descr="GEBcover.jpg"/>
          <p:cNvPicPr>
            <a:picLocks noGrp="1" noChangeAspect="1"/>
          </p:cNvPicPr>
          <p:nvPr>
            <p:ph idx="1"/>
          </p:nvPr>
        </p:nvPicPr>
        <p:blipFill>
          <a:blip r:embed="rId2" cstate="print"/>
          <a:stretch>
            <a:fillRect/>
          </a:stretch>
        </p:blipFill>
        <p:spPr>
          <a:xfrm>
            <a:off x="2057400" y="990600"/>
            <a:ext cx="4876800" cy="5632704"/>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pPr algn="ctr"/>
            <a:r>
              <a:rPr lang="en-CA" dirty="0" err="1" smtClean="0"/>
              <a:t>Sierpinski</a:t>
            </a:r>
            <a:r>
              <a:rPr lang="en-CA" dirty="0" smtClean="0"/>
              <a:t> Triangle</a:t>
            </a:r>
            <a:endParaRPr lang="en-CA" dirty="0"/>
          </a:p>
        </p:txBody>
      </p:sp>
      <p:sp>
        <p:nvSpPr>
          <p:cNvPr id="3" name="Content Placeholder 2"/>
          <p:cNvSpPr>
            <a:spLocks noGrp="1"/>
          </p:cNvSpPr>
          <p:nvPr>
            <p:ph idx="1"/>
          </p:nvPr>
        </p:nvSpPr>
        <p:spPr>
          <a:xfrm>
            <a:off x="381000" y="1600200"/>
            <a:ext cx="8229600" cy="4389120"/>
          </a:xfrm>
        </p:spPr>
        <p:txBody>
          <a:bodyPr>
            <a:normAutofit/>
          </a:bodyPr>
          <a:lstStyle/>
          <a:p>
            <a:pPr algn="just"/>
            <a:r>
              <a:rPr lang="en-CA" dirty="0" err="1" smtClean="0"/>
              <a:t>Sierpinski</a:t>
            </a:r>
            <a:r>
              <a:rPr lang="en-CA" dirty="0" smtClean="0"/>
              <a:t> triangles are formed by starting with a triangle and then forming 3 triangles (black) within the original by connecting the midpoints of the sides of the original triangle.  </a:t>
            </a:r>
          </a:p>
          <a:p>
            <a:pPr algn="ctr">
              <a:buNone/>
            </a:pPr>
            <a:r>
              <a:rPr lang="en-CA" dirty="0" smtClean="0">
                <a:solidFill>
                  <a:schemeClr val="tx2"/>
                </a:solidFill>
              </a:rPr>
              <a:t>1 recursion                   2 recursions</a:t>
            </a:r>
          </a:p>
          <a:p>
            <a:endParaRPr lang="en-CA" dirty="0"/>
          </a:p>
        </p:txBody>
      </p:sp>
      <p:pic>
        <p:nvPicPr>
          <p:cNvPr id="5" name="Picture 4" descr="sierp1.gif"/>
          <p:cNvPicPr>
            <a:picLocks noChangeAspect="1"/>
          </p:cNvPicPr>
          <p:nvPr/>
        </p:nvPicPr>
        <p:blipFill>
          <a:blip r:embed="rId2" cstate="print"/>
          <a:stretch>
            <a:fillRect/>
          </a:stretch>
        </p:blipFill>
        <p:spPr>
          <a:xfrm>
            <a:off x="1049755" y="4419600"/>
            <a:ext cx="6722645" cy="22860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CA" dirty="0" smtClean="0"/>
              <a:t>  </a:t>
            </a:r>
            <a:r>
              <a:rPr lang="en-CA" dirty="0" err="1" smtClean="0"/>
              <a:t>Sierpinski</a:t>
            </a:r>
            <a:r>
              <a:rPr lang="en-CA" dirty="0" smtClean="0"/>
              <a:t> Triangle</a:t>
            </a:r>
            <a:endParaRPr lang="en-CA" dirty="0"/>
          </a:p>
        </p:txBody>
      </p:sp>
      <p:pic>
        <p:nvPicPr>
          <p:cNvPr id="4" name="Content Placeholder 3" descr="250px-Sierpinski1.png"/>
          <p:cNvPicPr>
            <a:picLocks noChangeAspect="1"/>
          </p:cNvPicPr>
          <p:nvPr/>
        </p:nvPicPr>
        <p:blipFill>
          <a:blip r:embed="rId2" cstate="print"/>
          <a:stretch>
            <a:fillRect/>
          </a:stretch>
        </p:blipFill>
        <p:spPr>
          <a:xfrm>
            <a:off x="609600" y="1580356"/>
            <a:ext cx="8308224" cy="42870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Theorems</a:t>
            </a:r>
            <a:endParaRPr lang="en-US" dirty="0"/>
          </a:p>
        </p:txBody>
      </p:sp>
      <p:sp>
        <p:nvSpPr>
          <p:cNvPr id="3" name="Content Placeholder 2"/>
          <p:cNvSpPr>
            <a:spLocks noGrp="1"/>
          </p:cNvSpPr>
          <p:nvPr>
            <p:ph idx="1"/>
          </p:nvPr>
        </p:nvSpPr>
        <p:spPr/>
        <p:txBody>
          <a:bodyPr>
            <a:normAutofit/>
          </a:bodyPr>
          <a:lstStyle/>
          <a:p>
            <a:r>
              <a:rPr lang="en-US" dirty="0" smtClean="0"/>
              <a:t>Many theorems have the form:  </a:t>
            </a:r>
          </a:p>
          <a:p>
            <a:pPr>
              <a:buNone/>
            </a:pPr>
            <a:endParaRPr lang="en-US" dirty="0" smtClean="0"/>
          </a:p>
          <a:p>
            <a:r>
              <a:rPr lang="en-US" dirty="0" smtClean="0"/>
              <a:t>To prove them, we show that where </a:t>
            </a:r>
            <a:r>
              <a:rPr lang="en-US" i="1" dirty="0" smtClean="0"/>
              <a:t>c</a:t>
            </a:r>
            <a:r>
              <a:rPr lang="en-US" dirty="0" smtClean="0"/>
              <a:t> is an arbitrary element of the domain, </a:t>
            </a:r>
          </a:p>
          <a:p>
            <a:endParaRPr lang="en-US" dirty="0" smtClean="0"/>
          </a:p>
          <a:p>
            <a:r>
              <a:rPr lang="en-US" dirty="0" smtClean="0"/>
              <a:t>So, we must prove something of the form:  </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069431" y="2347912"/>
            <a:ext cx="2416969" cy="319088"/>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3390900" y="4024312"/>
            <a:ext cx="1714500" cy="319088"/>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3657600" y="5410200"/>
            <a:ext cx="965835" cy="304800"/>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Dragon Curve</a:t>
            </a:r>
            <a:endParaRPr lang="en-CA" dirty="0"/>
          </a:p>
        </p:txBody>
      </p:sp>
      <p:pic>
        <p:nvPicPr>
          <p:cNvPr id="4" name="Content Placeholder 3" descr="220px-Fractal_dragon_curve.jpg"/>
          <p:cNvPicPr>
            <a:picLocks noGrp="1" noChangeAspect="1"/>
          </p:cNvPicPr>
          <p:nvPr>
            <p:ph idx="1"/>
          </p:nvPr>
        </p:nvPicPr>
        <p:blipFill>
          <a:blip r:embed="rId2" cstate="print"/>
          <a:stretch>
            <a:fillRect/>
          </a:stretch>
        </p:blipFill>
        <p:spPr>
          <a:xfrm>
            <a:off x="1676400" y="990600"/>
            <a:ext cx="5638800" cy="5638800"/>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CA" dirty="0" smtClean="0"/>
              <a:t> Visual Art:  Escher</a:t>
            </a:r>
            <a:endParaRPr lang="en-CA" dirty="0"/>
          </a:p>
        </p:txBody>
      </p:sp>
      <p:sp>
        <p:nvSpPr>
          <p:cNvPr id="3" name="Content Placeholder 2"/>
          <p:cNvSpPr>
            <a:spLocks noGrp="1"/>
          </p:cNvSpPr>
          <p:nvPr>
            <p:ph idx="1"/>
          </p:nvPr>
        </p:nvSpPr>
        <p:spPr>
          <a:xfrm>
            <a:off x="381000" y="1447800"/>
            <a:ext cx="4343400" cy="4389120"/>
          </a:xfrm>
        </p:spPr>
        <p:txBody>
          <a:bodyPr>
            <a:normAutofit/>
          </a:bodyPr>
          <a:lstStyle/>
          <a:p>
            <a:pPr algn="just"/>
            <a:r>
              <a:rPr lang="en-CA" dirty="0" smtClean="0"/>
              <a:t>M.C. Escher  (1898 – 1972) was a Dutch graphic artist who combined recursion and pattern repetition in a unique way. </a:t>
            </a:r>
          </a:p>
          <a:p>
            <a:pPr algn="just"/>
            <a:endParaRPr lang="en-CA" dirty="0" smtClean="0"/>
          </a:p>
          <a:p>
            <a:pPr algn="just"/>
            <a:r>
              <a:rPr lang="en-CA" dirty="0" smtClean="0"/>
              <a:t>“Drawing Hands”</a:t>
            </a:r>
          </a:p>
          <a:p>
            <a:pPr>
              <a:buNone/>
            </a:pPr>
            <a:endParaRPr lang="en-CA" i="1" dirty="0" smtClean="0"/>
          </a:p>
          <a:p>
            <a:endParaRPr lang="en-CA" dirty="0" smtClean="0"/>
          </a:p>
          <a:p>
            <a:endParaRPr lang="en-CA" dirty="0" smtClean="0"/>
          </a:p>
        </p:txBody>
      </p:sp>
      <p:pic>
        <p:nvPicPr>
          <p:cNvPr id="4" name="Picture 3" descr="escher-hands.png"/>
          <p:cNvPicPr>
            <a:picLocks noChangeAspect="1"/>
          </p:cNvPicPr>
          <p:nvPr/>
        </p:nvPicPr>
        <p:blipFill>
          <a:blip r:embed="rId2" cstate="print"/>
          <a:stretch>
            <a:fillRect/>
          </a:stretch>
        </p:blipFill>
        <p:spPr>
          <a:xfrm>
            <a:off x="4839238" y="1600200"/>
            <a:ext cx="4304762" cy="3809524"/>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smtClean="0"/>
              <a:t>Escher: “Swans”</a:t>
            </a:r>
            <a:endParaRPr lang="en-CA" dirty="0"/>
          </a:p>
        </p:txBody>
      </p:sp>
      <p:pic>
        <p:nvPicPr>
          <p:cNvPr id="4" name="Content Placeholder 3" descr="escher-swans.jpg"/>
          <p:cNvPicPr>
            <a:picLocks noGrp="1" noChangeAspect="1"/>
          </p:cNvPicPr>
          <p:nvPr>
            <p:ph idx="1"/>
          </p:nvPr>
        </p:nvPicPr>
        <p:blipFill>
          <a:blip r:embed="rId2" cstate="print"/>
          <a:stretch>
            <a:fillRect/>
          </a:stretch>
        </p:blipFill>
        <p:spPr>
          <a:xfrm>
            <a:off x="860662" y="1161447"/>
            <a:ext cx="7826138" cy="4934553"/>
          </a:xfr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CA" dirty="0" smtClean="0"/>
              <a:t>Escher: “Circle Limit III”</a:t>
            </a:r>
            <a:endParaRPr lang="en-CA" dirty="0"/>
          </a:p>
        </p:txBody>
      </p:sp>
      <p:pic>
        <p:nvPicPr>
          <p:cNvPr id="4" name="Content Placeholder 3" descr="escher-fish.jpg"/>
          <p:cNvPicPr>
            <a:picLocks noGrp="1" noChangeAspect="1"/>
          </p:cNvPicPr>
          <p:nvPr>
            <p:ph idx="1"/>
          </p:nvPr>
        </p:nvPicPr>
        <p:blipFill>
          <a:blip r:embed="rId2" cstate="print"/>
          <a:stretch>
            <a:fillRect/>
          </a:stretch>
        </p:blipFill>
        <p:spPr>
          <a:xfrm>
            <a:off x="1828800" y="1143000"/>
            <a:ext cx="5410200" cy="5410200"/>
          </a:xfr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fontScale="92500"/>
          </a:bodyPr>
          <a:lstStyle/>
          <a:p>
            <a:pPr algn="just"/>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lgn="just"/>
            <a:r>
              <a:rPr lang="en-US" dirty="0" smtClean="0"/>
              <a:t>BASIS STEP: Specify the value of the function at zero.</a:t>
            </a:r>
          </a:p>
          <a:p>
            <a:pPr lvl="1" algn="just"/>
            <a:r>
              <a:rPr lang="en-US" dirty="0" smtClean="0"/>
              <a:t>RECURSIVE STEP: Give a rule for finding its value at an integer from its values at smaller integers.</a:t>
            </a:r>
          </a:p>
          <a:p>
            <a:pPr lvl="1" algn="just"/>
            <a:endParaRPr lang="en-US" dirty="0" smtClean="0"/>
          </a:p>
          <a:p>
            <a:pPr algn="just"/>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 This was done using recurrence relations in Section </a:t>
            </a:r>
            <a:r>
              <a:rPr lang="en-US" dirty="0" smtClean="0">
                <a:latin typeface="Cambria Math" pitchFamily="18" charset="0"/>
                <a:ea typeface="Cambria Math" pitchFamily="18" charset="0"/>
              </a:rPr>
              <a:t>2.4</a:t>
            </a:r>
            <a:r>
              <a:rPr lang="en-US" dirty="0" smtClean="0"/>
              <a:t>.</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buNone/>
            </a:pPr>
            <a:endParaRPr lang="en-US" dirty="0" smtClean="0">
              <a:latin typeface="Cambria Math"/>
              <a:ea typeface="Cambria Math"/>
            </a:endParaRPr>
          </a:p>
          <a:p>
            <a:r>
              <a:rPr lang="en-US" b="1" dirty="0" smtClean="0"/>
              <a:t>Example:  </a:t>
            </a:r>
            <a:r>
              <a:rPr lang="en-US" dirty="0" smtClean="0"/>
              <a:t>Give a recursive definition of the factorial function </a:t>
            </a:r>
            <a:r>
              <a:rPr lang="en-US" i="1" dirty="0" smtClean="0"/>
              <a:t>n</a:t>
            </a:r>
            <a:r>
              <a:rPr lang="en-US" dirty="0" smtClean="0"/>
              <a:t>!:</a:t>
            </a:r>
          </a:p>
          <a:p>
            <a:r>
              <a:rPr lang="en-US" b="1" dirty="0" smtClean="0"/>
              <a:t>Solution</a:t>
            </a:r>
            <a:r>
              <a:rPr lang="en-US" dirty="0" smtClean="0"/>
              <a:t>:</a:t>
            </a:r>
          </a:p>
          <a:p>
            <a:pPr marL="971550" lvl="1" indent="-514350">
              <a:buNone/>
            </a:pP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i="1" dirty="0" smtClean="0"/>
              <a:t> f</a:t>
            </a:r>
            <a:r>
              <a:rPr lang="en-US" dirty="0" smtClean="0"/>
              <a:t>(</a:t>
            </a:r>
            <a:r>
              <a:rPr lang="en-US" i="1" dirty="0" smtClean="0"/>
              <a:t>n</a:t>
            </a:r>
            <a:r>
              <a:rPr lang="en-US" dirty="0" smtClean="0"/>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r>
              <a:rPr lang="en-US" b="1" dirty="0" smtClean="0"/>
              <a:t>Example</a:t>
            </a:r>
            <a:r>
              <a:rPr lang="en-US" dirty="0" smtClean="0"/>
              <a:t>: Give a recursive definition of:</a:t>
            </a:r>
          </a:p>
          <a:p>
            <a:endParaRPr lang="en-US" dirty="0" smtClean="0"/>
          </a:p>
          <a:p>
            <a:endParaRPr lang="en-US" dirty="0" smtClean="0"/>
          </a:p>
          <a:p>
            <a:pPr>
              <a:buNone/>
            </a:pPr>
            <a:r>
              <a:rPr lang="en-US" b="1" dirty="0" smtClean="0"/>
              <a:t>   </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2514600" y="2514600"/>
            <a:ext cx="706755" cy="702945"/>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r>
              <a:rPr lang="en-US" b="1" dirty="0" smtClean="0"/>
              <a:t>Example</a:t>
            </a:r>
            <a:r>
              <a:rPr lang="en-US" dirty="0" smtClean="0"/>
              <a:t>: Give a recursive definition of:</a:t>
            </a:r>
          </a:p>
          <a:p>
            <a:endParaRPr lang="en-US" dirty="0" smtClean="0"/>
          </a:p>
          <a:p>
            <a:endParaRPr lang="en-US" dirty="0" smtClean="0"/>
          </a:p>
          <a:p>
            <a:r>
              <a:rPr lang="en-US" b="1" dirty="0" smtClean="0"/>
              <a:t>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r>
              <a:rPr lang="en-US" b="1" dirty="0" smtClean="0"/>
              <a:t>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6934200" y="2942920"/>
            <a:ext cx="1400556" cy="1629080"/>
          </a:xfrm>
          <a:prstGeom prst="rect">
            <a:avLst/>
          </a:prstGeom>
        </p:spPr>
      </p:pic>
      <p:sp>
        <p:nvSpPr>
          <p:cNvPr id="6" name="TextBox 5"/>
          <p:cNvSpPr txBox="1"/>
          <p:nvPr/>
        </p:nvSpPr>
        <p:spPr>
          <a:xfrm>
            <a:off x="6934200" y="4687669"/>
            <a:ext cx="1524000" cy="646331"/>
          </a:xfrm>
          <a:prstGeom prst="rect">
            <a:avLst/>
          </a:prstGeom>
          <a:noFill/>
        </p:spPr>
        <p:txBody>
          <a:bodyPr wrap="square" rtlCol="0">
            <a:spAutoFit/>
          </a:bodyPr>
          <a:lstStyle/>
          <a:p>
            <a:pPr algn="ctr"/>
            <a:r>
              <a:rPr lang="en-US" dirty="0" smtClean="0">
                <a:latin typeface="Arial" pitchFamily="34" charset="0"/>
                <a:cs typeface="Arial" pitchFamily="34" charset="0"/>
              </a:rPr>
              <a:t>Fibonacci </a:t>
            </a:r>
          </a:p>
          <a:p>
            <a:pPr algn="ctr"/>
            <a:r>
              <a:rPr lang="en-US" dirty="0" smtClean="0">
                <a:latin typeface="Arial" pitchFamily="34" charset="0"/>
                <a:cs typeface="Arial" pitchFamily="34" charset="0"/>
              </a:rPr>
              <a:t>(</a:t>
            </a:r>
            <a:r>
              <a:rPr lang="en-US" dirty="0" smtClean="0">
                <a:latin typeface="Arial" pitchFamily="34" charset="0"/>
                <a:ea typeface="Cambria Math" pitchFamily="18" charset="0"/>
                <a:cs typeface="Arial" pitchFamily="34" charset="0"/>
              </a:rPr>
              <a:t>1170</a:t>
            </a:r>
            <a:r>
              <a:rPr lang="en-US" dirty="0" smtClean="0">
                <a:latin typeface="Arial" pitchFamily="34" charset="0"/>
                <a:cs typeface="Arial" pitchFamily="34" charset="0"/>
              </a:rPr>
              <a:t>- </a:t>
            </a:r>
            <a:r>
              <a:rPr lang="en-US" dirty="0" smtClean="0">
                <a:latin typeface="Arial" pitchFamily="34" charset="0"/>
                <a:ea typeface="Cambria Math" pitchFamily="18" charset="0"/>
                <a:cs typeface="Arial" pitchFamily="34" charset="0"/>
              </a:rPr>
              <a:t>1250</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62500" lnSpcReduction="20000"/>
          </a:bodyPr>
          <a:lstStyle/>
          <a:p>
            <a:r>
              <a:rPr lang="en-US" i="1" dirty="0" smtClean="0">
                <a:solidFill>
                  <a:srgbClr val="FF0000"/>
                </a:solidFill>
              </a:rPr>
              <a:t>Recursive</a:t>
            </a:r>
            <a:r>
              <a:rPr lang="en-US" i="1" dirty="0" smtClean="0"/>
              <a:t> </a:t>
            </a:r>
            <a:r>
              <a:rPr lang="en-US" i="1" dirty="0" smtClean="0">
                <a:solidFill>
                  <a:srgbClr val="FF0000"/>
                </a:solidFill>
              </a:rPr>
              <a:t>definitions</a:t>
            </a:r>
            <a:r>
              <a:rPr lang="en-US" i="1" dirty="0" smtClean="0"/>
              <a:t> </a:t>
            </a:r>
            <a:r>
              <a:rPr lang="en-US" dirty="0" smtClean="0"/>
              <a:t>of sets have two parts:</a:t>
            </a:r>
          </a:p>
          <a:p>
            <a:pPr lvl="1" algn="just"/>
            <a:r>
              <a:rPr lang="en-US" dirty="0" smtClean="0"/>
              <a:t>The </a:t>
            </a:r>
            <a:r>
              <a:rPr lang="en-US" dirty="0" smtClean="0">
                <a:solidFill>
                  <a:srgbClr val="0070C0"/>
                </a:solidFill>
              </a:rPr>
              <a:t>basis step </a:t>
            </a:r>
            <a:r>
              <a:rPr lang="en-US" dirty="0" smtClean="0"/>
              <a:t>specifies an initial collection of elements.</a:t>
            </a:r>
          </a:p>
          <a:p>
            <a:pPr lvl="1"/>
            <a:r>
              <a:rPr lang="en-US" dirty="0" smtClean="0"/>
              <a:t>The </a:t>
            </a:r>
            <a:r>
              <a:rPr lang="en-US" dirty="0" smtClean="0">
                <a:solidFill>
                  <a:srgbClr val="0070C0"/>
                </a:solidFill>
              </a:rPr>
              <a:t>recursive step </a:t>
            </a:r>
            <a:r>
              <a:rPr lang="en-US" dirty="0" smtClean="0"/>
              <a:t>gives the rules for forming  </a:t>
            </a:r>
            <a:r>
              <a:rPr lang="en-US" i="1" u="sng" dirty="0" smtClean="0"/>
              <a:t>new elements </a:t>
            </a:r>
            <a:r>
              <a:rPr lang="en-US" dirty="0" smtClean="0"/>
              <a:t>in the set from those </a:t>
            </a:r>
            <a:r>
              <a:rPr lang="en-US" i="1" dirty="0" smtClean="0"/>
              <a:t>already</a:t>
            </a:r>
            <a:r>
              <a:rPr lang="en-US" dirty="0" smtClean="0"/>
              <a:t> </a:t>
            </a:r>
            <a:r>
              <a:rPr lang="en-US" i="1" dirty="0" smtClean="0"/>
              <a:t>known</a:t>
            </a:r>
            <a:r>
              <a:rPr lang="en-US" dirty="0" smtClean="0"/>
              <a:t> to be in the set.</a:t>
            </a:r>
          </a:p>
          <a:p>
            <a:endParaRPr lang="en-US" dirty="0" smtClean="0"/>
          </a:p>
          <a:p>
            <a:pPr algn="just"/>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p>
          <a:p>
            <a:endParaRPr lang="en-US" dirty="0" smtClean="0"/>
          </a:p>
          <a:p>
            <a:pPr algn="just"/>
            <a:r>
              <a:rPr lang="en-US" dirty="0" smtClean="0"/>
              <a:t>We will always assume that the exclusion rule holds, even if it is not explicitly mentioned. </a:t>
            </a:r>
          </a:p>
          <a:p>
            <a:endParaRPr lang="en-US" dirty="0" smtClean="0"/>
          </a:p>
          <a:p>
            <a:pPr algn="just"/>
            <a:r>
              <a:rPr lang="en-US" dirty="0" smtClean="0"/>
              <a:t>A form of induction, called </a:t>
            </a:r>
            <a:r>
              <a:rPr lang="en-US" i="1" dirty="0" smtClean="0"/>
              <a:t>structural induction</a:t>
            </a:r>
            <a:r>
              <a:rPr lang="en-US" dirty="0" smtClean="0"/>
              <a:t>, is used to prove results about recursively defined sets. </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rightarrow Q(x))$&#10;&#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p_1 \times p_2 \times \ldots\times p_n \; + 1$&#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a = b$ &amp; Premise\\&#10;2. $a^{2} = a\times b$ &amp; Multiply both sides of (1) by a\\&#10;3. $a^{2} - b^{2} = a\times b -b^{2}$ &amp;  Subtract $b^{2}$ from both sides of (2)\\&#10;4. $(a - b)(a + b) = b(a - b)$ &amp; Algebra on (3)\\&#10;5. $ a + b = b$&amp; Divide both sides by $a - b$\\&#10;6. $2b = b$ &amp; Replace a by b in (5) because $a = b$\\&#10;7. $2 = 1$&amp; Divide both sides of (6) by b\\&#10;&#10;\end{tabular}&#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a = b$ &amp; Premise\\&#10;2. $a^{2} = a\times b$ &amp; Multiply both sides of (1) by a\\&#10;3. $a^{2} - b^{2} = a\times b -b^{2}$ &amp;  Subtract $b^{2}$ from both sides of (2)\\&#10;4. $(a - b)(a + b) = b(a - b)$ &amp; Algebra on (3)\\&#10;5. $ a + b = b$&amp; Divide both sides by $a - b$\\&#10;6. $2b = b$ &amp; Replace a by b in (5) because $a = b$\\&#10;7. $2 = 1$&amp; Divide both sides of (6) by b\\&#10;&#10;\end{tabular}&#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 \leftrightarrow\\&#10;\hspace*{1cm} [(p_1 \rightarrow q) \wedge (p_2 \rightarrow q) \wedge \ldots \wedge(p_n \rightarrow q)]$&#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i  \rightarrow q$&#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exists x P(x)$&#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neg P(x) \equiv \neg \forall x P(x)$&#10;\end{document}"/>
  <p:tag name="IGUANATEXSIZE" val="25"/>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10;\end{document}"/>
  <p:tag name="IGUANATEXSIZE" val="2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c) \rightarrow Q(c)$&#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10;\end{document}"/>
  <p:tag name="IGUANATEXSIZE" val="25"/>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rightarrow q$&#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p/q, \;\; s = t/u, \;\; u\not=0,\; q\not= 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s = \frac{p}{q} + \frac{t}{u} = \frac{pu + qt}{qu} = \frac{v}{w}$&#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 = \frac{a^2}{b^{2}}$&#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b^{2} = a^2$&#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b^{2} = 4c^{2}$&#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 = 2c^{2}$&#10;\end{document}"/>
  <p:tag name="IGUANATEXSIZE" val="25"/>
</p:tagLst>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9284</TotalTime>
  <Words>10515</Words>
  <Application>Microsoft Office PowerPoint</Application>
  <PresentationFormat>On-screen Show (4:3)</PresentationFormat>
  <Paragraphs>883</Paragraphs>
  <Slides>132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132</vt:i4>
      </vt:variant>
    </vt:vector>
  </HeadingPairs>
  <TitlesOfParts>
    <vt:vector size="140" baseType="lpstr">
      <vt:lpstr>Arial</vt:lpstr>
      <vt:lpstr>Wingdings</vt:lpstr>
      <vt:lpstr>Calibri</vt:lpstr>
      <vt:lpstr>Symbol</vt:lpstr>
      <vt:lpstr>Cambria Math</vt:lpstr>
      <vt:lpstr>Wingdings 2</vt:lpstr>
      <vt:lpstr>Times New Roman</vt:lpstr>
      <vt:lpstr>1</vt:lpstr>
      <vt:lpstr>Lectures 23-26 Proof Techniques</vt:lpstr>
      <vt:lpstr>Intended Learning Outcomes</vt:lpstr>
      <vt:lpstr>Topics</vt:lpstr>
      <vt:lpstr>Section 1: Mathematical Proofs</vt:lpstr>
      <vt:lpstr>Section Outline</vt:lpstr>
      <vt:lpstr>Proofs of Mathematical Statements</vt:lpstr>
      <vt:lpstr>Definitions</vt:lpstr>
      <vt:lpstr>Forms of  Theorems </vt:lpstr>
      <vt:lpstr>Proving Theorems</vt:lpstr>
      <vt:lpstr>Proving Conditional Statements: p → q  (0)  The easy cases</vt:lpstr>
      <vt:lpstr>Even and Odd Integers</vt:lpstr>
      <vt:lpstr>Proving Conditional Statements: p → q (1)  Direct Proof </vt:lpstr>
      <vt:lpstr>Proving Conditional Statements: p → q (1)  Direct Proof </vt:lpstr>
      <vt:lpstr>Proving Conditional Statements: p → q (1)  Direct Proof </vt:lpstr>
      <vt:lpstr>Proving Conditional Statements: p → q (1)  Direct Proof </vt:lpstr>
      <vt:lpstr>Proving Conditional Statements: p → q          (2) Proof by Contraposition </vt:lpstr>
      <vt:lpstr>Proving Conditional Statements: p → q          (2) Proof by Contraposition</vt:lpstr>
      <vt:lpstr>Proving Conditional Statements: p → q          (2) Proof by Contraposition</vt:lpstr>
      <vt:lpstr>Proving Conditional Statements: p → q          (2) Proof by Contraposition</vt:lpstr>
      <vt:lpstr>Proving Conditional Statements: p → q  (3) Proof by Contradiction</vt:lpstr>
      <vt:lpstr>Proving Conditional Statements: p → q  (3) Proof by Contradiction</vt:lpstr>
      <vt:lpstr>Proving Conditional Statements: p → q  (3) Proof by Contradiction</vt:lpstr>
      <vt:lpstr>Proof by Contradiction </vt:lpstr>
      <vt:lpstr>  Theorems that are Biconditional     Statements</vt:lpstr>
      <vt:lpstr>Fallacious Proof</vt:lpstr>
      <vt:lpstr>Fallacious Proof</vt:lpstr>
      <vt:lpstr>Looking Ahead</vt:lpstr>
      <vt:lpstr>Section 2: Proof Methods and Strategy</vt:lpstr>
      <vt:lpstr>Section Outline</vt:lpstr>
      <vt:lpstr>Proof by Cases</vt:lpstr>
      <vt:lpstr>Proof by Cases</vt:lpstr>
      <vt:lpstr>Proof by Cases</vt:lpstr>
      <vt:lpstr>Proof by Cases</vt:lpstr>
      <vt:lpstr>Without Loss of Generality</vt:lpstr>
      <vt:lpstr>Without Loss of Generality</vt:lpstr>
      <vt:lpstr>Existence Proofs</vt:lpstr>
      <vt:lpstr>Nonconstructive Existence Proofs</vt:lpstr>
      <vt:lpstr>Nonconstructive Existence Proofs</vt:lpstr>
      <vt:lpstr>Counterexamples</vt:lpstr>
      <vt:lpstr>Uniqueness Proofs</vt:lpstr>
      <vt:lpstr>Uniqueness Proofs</vt:lpstr>
      <vt:lpstr>Proof and Disproof: Tilings</vt:lpstr>
      <vt:lpstr>Tilings</vt:lpstr>
      <vt:lpstr>Tilings</vt:lpstr>
      <vt:lpstr>Tilings </vt:lpstr>
      <vt:lpstr>Tilings</vt:lpstr>
      <vt:lpstr>The Role of Open Problems</vt:lpstr>
      <vt:lpstr>An Open Problem</vt:lpstr>
      <vt:lpstr>Additional Proof Methods</vt:lpstr>
      <vt:lpstr>Section 3: Mathematical Induction</vt:lpstr>
      <vt:lpstr>Section Outline</vt:lpstr>
      <vt:lpstr>Climbing an  Infinite Ladder</vt:lpstr>
      <vt:lpstr>Principle of Mathematical Induction</vt:lpstr>
      <vt:lpstr>Using Mathematical  Induction</vt:lpstr>
      <vt:lpstr>Validity of Mathematical Induction</vt:lpstr>
      <vt:lpstr>How Mathematical Induction Works</vt:lpstr>
      <vt:lpstr>Proving a Summation Formula by Mathematical Induction</vt:lpstr>
      <vt:lpstr>Conjecturing and Proving Correct a Summation Formula</vt:lpstr>
      <vt:lpstr>Conjecturing and Proving Correct a Summation Formula</vt:lpstr>
      <vt:lpstr>Proving Inequalities</vt:lpstr>
      <vt:lpstr>Proving Inequalities</vt:lpstr>
      <vt:lpstr>Proving Inequalities</vt:lpstr>
      <vt:lpstr>Proving Divisibility Results</vt:lpstr>
      <vt:lpstr>Proving Divisibility Results</vt:lpstr>
      <vt:lpstr>Number of Subsets of a Finite Set</vt:lpstr>
      <vt:lpstr>Number of Subsets of a Finite Set</vt:lpstr>
      <vt:lpstr>Tiling Checkerboards</vt:lpstr>
      <vt:lpstr>Tiling Checkerboards</vt:lpstr>
      <vt:lpstr>Tiling Checkerboards</vt:lpstr>
      <vt:lpstr>An Incorrect “Proof” by Mathematical Induction</vt:lpstr>
      <vt:lpstr>An Incorrect “Proof” by Mathematical Induction</vt:lpstr>
      <vt:lpstr>Template for Proofs by Mathematical Induction</vt:lpstr>
      <vt:lpstr>Section 4: Strong Induction and Well-Ordering</vt:lpstr>
      <vt:lpstr>Section Outline</vt:lpstr>
      <vt:lpstr>Strong Induction</vt:lpstr>
      <vt:lpstr>Strong Induction and   the Infinite Ladder</vt:lpstr>
      <vt:lpstr>Proof using Strong Induction</vt:lpstr>
      <vt:lpstr>Choosing the Induction Form</vt:lpstr>
      <vt:lpstr>Proof of the Fundamental Theorem of Arithmetic (Existence)</vt:lpstr>
      <vt:lpstr>Proof using Strong Induction</vt:lpstr>
      <vt:lpstr>Proof of Same Example using Mathematical Induction</vt:lpstr>
      <vt:lpstr>Well-Ordering Property</vt:lpstr>
      <vt:lpstr>Well-Ordering Property</vt:lpstr>
      <vt:lpstr>Section 5: Recursive Definitions and Structural Induction</vt:lpstr>
      <vt:lpstr>Section Outline</vt:lpstr>
      <vt:lpstr>Recursion</vt:lpstr>
      <vt:lpstr>“Godel, Escher, Bach” by D. Hofstadter</vt:lpstr>
      <vt:lpstr>Sierpinski Triangle</vt:lpstr>
      <vt:lpstr>  Sierpinski Triangle</vt:lpstr>
      <vt:lpstr>Dragon Curve</vt:lpstr>
      <vt:lpstr> Visual Art:  Escher</vt:lpstr>
      <vt:lpstr>Escher: “Swans”</vt:lpstr>
      <vt:lpstr>Escher: “Circle Limit III”</vt:lpstr>
      <vt:lpstr>Recursively Defined Functions</vt:lpstr>
      <vt:lpstr>Recursively Defined Functions</vt:lpstr>
      <vt:lpstr>Recursively Defined Functions</vt:lpstr>
      <vt:lpstr>Recursively Defined Functions</vt:lpstr>
      <vt:lpstr>Fibonacci Numbers</vt:lpstr>
      <vt:lpstr>Recursively Defined Sets and Structures</vt:lpstr>
      <vt:lpstr>Recursively Defined Sets and Structures</vt:lpstr>
      <vt:lpstr>Strings</vt:lpstr>
      <vt:lpstr>String Concatenation</vt:lpstr>
      <vt:lpstr>Length of a String</vt:lpstr>
      <vt:lpstr>Balanced Parentheses</vt:lpstr>
      <vt:lpstr>Balanced Parentheses</vt:lpstr>
      <vt:lpstr>Well-Formed Formulas (WFFs)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Structural Induction and Binary Trees</vt:lpstr>
      <vt:lpstr>Section 6: Recursive Algorithms</vt:lpstr>
      <vt:lpstr>Section Outline</vt:lpstr>
      <vt:lpstr>Recursive Algorithms</vt:lpstr>
      <vt:lpstr>Recursive Factorial Algorithm</vt:lpstr>
      <vt:lpstr>Recursive Exponentiation Algorithm</vt:lpstr>
      <vt:lpstr>Recursive GCD Algorithm</vt:lpstr>
      <vt:lpstr>Proving Recursive Algorithms Correct</vt:lpstr>
      <vt:lpstr>Summary</vt:lpstr>
      <vt:lpstr>Summary</vt:lpstr>
      <vt:lpstr>Summary</vt:lpstr>
      <vt:lpstr>Summary</vt:lpstr>
      <vt:lpstr>Summary</vt:lpstr>
      <vt:lpstr>Summary</vt:lpstr>
      <vt:lpstr>Summary</vt:lpstr>
      <vt:lpstr>Summary</vt:lpstr>
      <vt:lpstr>Summary</vt:lpstr>
      <vt:lpstr>Summary</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Techniques</dc:title>
  <dc:creator>N D Gangadhar</dc:creator>
  <cp:lastModifiedBy>prafulla</cp:lastModifiedBy>
  <cp:revision>574</cp:revision>
  <dcterms:created xsi:type="dcterms:W3CDTF">2011-03-27T19:08:31Z</dcterms:created>
  <dcterms:modified xsi:type="dcterms:W3CDTF">2018-08-21T04:55:08Z</dcterms:modified>
</cp:coreProperties>
</file>