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1"/>
  </p:notesMasterIdLst>
  <p:sldIdLst>
    <p:sldId id="256" r:id="rId2"/>
    <p:sldId id="315" r:id="rId3"/>
    <p:sldId id="396" r:id="rId4"/>
    <p:sldId id="294" r:id="rId5"/>
    <p:sldId id="317" r:id="rId6"/>
    <p:sldId id="295" r:id="rId7"/>
    <p:sldId id="297" r:id="rId8"/>
    <p:sldId id="362" r:id="rId9"/>
    <p:sldId id="367" r:id="rId10"/>
    <p:sldId id="343" r:id="rId11"/>
    <p:sldId id="397" r:id="rId12"/>
    <p:sldId id="298" r:id="rId13"/>
    <p:sldId id="299" r:id="rId14"/>
    <p:sldId id="300" r:id="rId15"/>
    <p:sldId id="301" r:id="rId16"/>
    <p:sldId id="306" r:id="rId17"/>
    <p:sldId id="386" r:id="rId18"/>
    <p:sldId id="387" r:id="rId19"/>
    <p:sldId id="307" r:id="rId20"/>
    <p:sldId id="309" r:id="rId21"/>
    <p:sldId id="390" r:id="rId22"/>
    <p:sldId id="465" r:id="rId23"/>
    <p:sldId id="391" r:id="rId24"/>
    <p:sldId id="399" r:id="rId25"/>
    <p:sldId id="403" r:id="rId26"/>
    <p:sldId id="404" r:id="rId27"/>
    <p:sldId id="393" r:id="rId28"/>
    <p:sldId id="392" r:id="rId29"/>
    <p:sldId id="401" r:id="rId30"/>
    <p:sldId id="318" r:id="rId31"/>
    <p:sldId id="319" r:id="rId32"/>
    <p:sldId id="324" r:id="rId33"/>
    <p:sldId id="325" r:id="rId34"/>
    <p:sldId id="326" r:id="rId35"/>
    <p:sldId id="369" r:id="rId36"/>
    <p:sldId id="329" r:id="rId37"/>
    <p:sldId id="328" r:id="rId38"/>
    <p:sldId id="370" r:id="rId39"/>
    <p:sldId id="378" r:id="rId40"/>
    <p:sldId id="379" r:id="rId41"/>
    <p:sldId id="380" r:id="rId42"/>
    <p:sldId id="381" r:id="rId43"/>
    <p:sldId id="384" r:id="rId44"/>
    <p:sldId id="382" r:id="rId45"/>
    <p:sldId id="383" r:id="rId46"/>
    <p:sldId id="330" r:id="rId47"/>
    <p:sldId id="331" r:id="rId48"/>
    <p:sldId id="341" r:id="rId49"/>
    <p:sldId id="332" r:id="rId50"/>
    <p:sldId id="333" r:id="rId51"/>
    <p:sldId id="371" r:id="rId52"/>
    <p:sldId id="334" r:id="rId53"/>
    <p:sldId id="372" r:id="rId54"/>
    <p:sldId id="335" r:id="rId55"/>
    <p:sldId id="373" r:id="rId56"/>
    <p:sldId id="336" r:id="rId57"/>
    <p:sldId id="406" r:id="rId58"/>
    <p:sldId id="407" r:id="rId59"/>
    <p:sldId id="408" r:id="rId60"/>
    <p:sldId id="409" r:id="rId61"/>
    <p:sldId id="410" r:id="rId62"/>
    <p:sldId id="411" r:id="rId63"/>
    <p:sldId id="412" r:id="rId64"/>
    <p:sldId id="413" r:id="rId65"/>
    <p:sldId id="414" r:id="rId66"/>
    <p:sldId id="320" r:id="rId67"/>
    <p:sldId id="321" r:id="rId68"/>
    <p:sldId id="348" r:id="rId69"/>
    <p:sldId id="366" r:id="rId70"/>
    <p:sldId id="347" r:id="rId71"/>
    <p:sldId id="374" r:id="rId72"/>
    <p:sldId id="349" r:id="rId73"/>
    <p:sldId id="375" r:id="rId74"/>
    <p:sldId id="350" r:id="rId75"/>
    <p:sldId id="351" r:id="rId76"/>
    <p:sldId id="355" r:id="rId77"/>
    <p:sldId id="352" r:id="rId78"/>
    <p:sldId id="354" r:id="rId79"/>
    <p:sldId id="322" r:id="rId80"/>
    <p:sldId id="323" r:id="rId81"/>
    <p:sldId id="356" r:id="rId82"/>
    <p:sldId id="357" r:id="rId83"/>
    <p:sldId id="358" r:id="rId84"/>
    <p:sldId id="376" r:id="rId85"/>
    <p:sldId id="359" r:id="rId86"/>
    <p:sldId id="377" r:id="rId87"/>
    <p:sldId id="360" r:id="rId88"/>
    <p:sldId id="361" r:id="rId89"/>
    <p:sldId id="415" r:id="rId90"/>
    <p:sldId id="416" r:id="rId91"/>
    <p:sldId id="417" r:id="rId92"/>
    <p:sldId id="418" r:id="rId93"/>
    <p:sldId id="419" r:id="rId94"/>
    <p:sldId id="420" r:id="rId95"/>
    <p:sldId id="421" r:id="rId96"/>
    <p:sldId id="422" r:id="rId97"/>
    <p:sldId id="423" r:id="rId98"/>
    <p:sldId id="466" r:id="rId99"/>
    <p:sldId id="424" r:id="rId100"/>
    <p:sldId id="425" r:id="rId101"/>
    <p:sldId id="426" r:id="rId102"/>
    <p:sldId id="427" r:id="rId103"/>
    <p:sldId id="428" r:id="rId104"/>
    <p:sldId id="429" r:id="rId105"/>
    <p:sldId id="430" r:id="rId106"/>
    <p:sldId id="431" r:id="rId107"/>
    <p:sldId id="432" r:id="rId108"/>
    <p:sldId id="433" r:id="rId109"/>
    <p:sldId id="434" r:id="rId110"/>
    <p:sldId id="435" r:id="rId111"/>
    <p:sldId id="436" r:id="rId112"/>
    <p:sldId id="437" r:id="rId113"/>
    <p:sldId id="438" r:id="rId114"/>
    <p:sldId id="439" r:id="rId115"/>
    <p:sldId id="440" r:id="rId116"/>
    <p:sldId id="441" r:id="rId117"/>
    <p:sldId id="442" r:id="rId118"/>
    <p:sldId id="443" r:id="rId119"/>
    <p:sldId id="444" r:id="rId120"/>
    <p:sldId id="445" r:id="rId121"/>
    <p:sldId id="446" r:id="rId122"/>
    <p:sldId id="447" r:id="rId123"/>
    <p:sldId id="448" r:id="rId124"/>
    <p:sldId id="449" r:id="rId125"/>
    <p:sldId id="450" r:id="rId126"/>
    <p:sldId id="451" r:id="rId127"/>
    <p:sldId id="452" r:id="rId128"/>
    <p:sldId id="453" r:id="rId129"/>
    <p:sldId id="454" r:id="rId130"/>
    <p:sldId id="455" r:id="rId131"/>
    <p:sldId id="456" r:id="rId132"/>
    <p:sldId id="457" r:id="rId133"/>
    <p:sldId id="458" r:id="rId134"/>
    <p:sldId id="459" r:id="rId135"/>
    <p:sldId id="460" r:id="rId136"/>
    <p:sldId id="461" r:id="rId137"/>
    <p:sldId id="462" r:id="rId138"/>
    <p:sldId id="463" r:id="rId139"/>
    <p:sldId id="464" r:id="rId1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1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Note: the property “symmetric” and “</a:t>
            </a:r>
            <a:r>
              <a:rPr lang="en-CA" dirty="0" err="1" smtClean="0"/>
              <a:t>antisymmetric</a:t>
            </a:r>
            <a:r>
              <a:rPr lang="en-CA" dirty="0" smtClean="0"/>
              <a:t>” are not opposite. A relation may have both or neither.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4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9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C00000"/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+mn-lt"/>
              </a:defRPr>
            </a:lvl1pPr>
            <a:lvl2pPr algn="just">
              <a:defRPr>
                <a:latin typeface="+mn-lt"/>
              </a:defRPr>
            </a:lvl2pPr>
            <a:lvl3pPr algn="just">
              <a:defRPr>
                <a:latin typeface="+mn-lt"/>
              </a:defRPr>
            </a:lvl3pPr>
            <a:lvl4pPr algn="just">
              <a:defRPr>
                <a:latin typeface="+mn-lt"/>
              </a:defRPr>
            </a:lvl4pPr>
            <a:lvl5pPr algn="just"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1575" y="6324600"/>
            <a:ext cx="352425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86800" y="6324600"/>
            <a:ext cx="5619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2DA475D-DCCF-4FF2-91E8-145F3DDF76E9}" type="slidenum">
              <a:rPr lang="en-US">
                <a:solidFill>
                  <a:schemeClr val="bg1"/>
                </a:solidFill>
                <a:latin typeface="Arial" pitchFamily="34" charset="0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Arial" pitchFamily="34" charset="0"/>
              <a:cs typeface="+mn-cs"/>
            </a:endParaRPr>
          </a:p>
        </p:txBody>
      </p:sp>
      <p:pic>
        <p:nvPicPr>
          <p:cNvPr id="1030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081712"/>
            <a:ext cx="458141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23813" y="6654800"/>
            <a:ext cx="2178051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cs typeface="+mn-cs"/>
              </a:rPr>
              <a:t>Faculty of Engineering &amp; Technology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6038" y="6654800"/>
            <a:ext cx="250581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smtClean="0">
                <a:solidFill>
                  <a:schemeClr val="bg1"/>
                </a:solidFill>
                <a:latin typeface="+mn-lt"/>
                <a:cs typeface="+mn-cs"/>
              </a:rPr>
              <a:t>© </a:t>
            </a:r>
            <a:r>
              <a:rPr lang="en-US" sz="1050" dirty="0">
                <a:solidFill>
                  <a:schemeClr val="bg1"/>
                </a:solidFill>
                <a:latin typeface="+mn-lt"/>
                <a:cs typeface="+mn-cs"/>
              </a:rPr>
              <a:t>Ramaiah University of Applied Sciences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e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1.xml"/><Relationship Id="rId7" Type="http://schemas.openxmlformats.org/officeDocument/2006/relationships/image" Target="../media/image20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5.xml"/><Relationship Id="rId7" Type="http://schemas.openxmlformats.org/officeDocument/2006/relationships/image" Target="../media/image2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19.xml"/><Relationship Id="rId7" Type="http://schemas.openxmlformats.org/officeDocument/2006/relationships/image" Target="../media/image2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4.xml"/><Relationship Id="rId7" Type="http://schemas.openxmlformats.org/officeDocument/2006/relationships/image" Target="../media/image3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38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1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5.jpeg"/><Relationship Id="rId4" Type="http://schemas.openxmlformats.org/officeDocument/2006/relationships/image" Target="../media/image44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1.wmf"/><Relationship Id="rId9" Type="http://schemas.openxmlformats.org/officeDocument/2006/relationships/image" Target="../media/image47.jpe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mtClean="0"/>
              <a:t>Lectures </a:t>
            </a:r>
            <a:r>
              <a:rPr lang="en-US" smtClean="0"/>
              <a:t>29-34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Abstract Algebra and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 D Gangadhar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Relations on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Example</a:t>
            </a:r>
            <a:r>
              <a:rPr lang="en-US" dirty="0" smtClean="0"/>
              <a:t>: Consider these relations on the set of integers: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|</a:t>
            </a:r>
            <a:r>
              <a:rPr lang="en-US" i="1" dirty="0" smtClean="0"/>
              <a:t>a|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|</a:t>
            </a:r>
            <a:r>
              <a:rPr lang="en-US" i="1" dirty="0" smtClean="0">
                <a:latin typeface="Cambria Math"/>
                <a:ea typeface="Cambria Math"/>
              </a:rPr>
              <a:t>b\ </a:t>
            </a:r>
            <a:r>
              <a:rPr lang="en-US" dirty="0" smtClean="0">
                <a:latin typeface="Cambria Math"/>
                <a:ea typeface="Cambria Math"/>
              </a:rPr>
              <a:t>},                     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Note that these relations are on an infinite set and each of these relations is an infinite set. </a:t>
            </a:r>
          </a:p>
          <a:p>
            <a:pPr>
              <a:buNone/>
            </a:pPr>
            <a:r>
              <a:rPr lang="en-US" dirty="0" smtClean="0">
                <a:ea typeface="Cambria Math"/>
              </a:rPr>
              <a:t>	For each of these pairs, determine to which relations it belongs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mbria Math"/>
                <a:ea typeface="Cambria Math"/>
              </a:rPr>
              <a:t>           (1,1), (1, 2), (2, 1), (1, −1), and (2, 2)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Topological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 total ordering ≤ is said to be </a:t>
            </a:r>
            <a:r>
              <a:rPr lang="en-US" altLang="zh-TW" b="1" dirty="0" smtClean="0">
                <a:ea typeface="新細明體" pitchFamily="18" charset="-120"/>
              </a:rPr>
              <a:t>compatible </a:t>
            </a:r>
            <a:r>
              <a:rPr lang="en-US" altLang="zh-TW" dirty="0" smtClean="0">
                <a:ea typeface="新細明體" pitchFamily="18" charset="-120"/>
              </a:rPr>
              <a:t>with the partial ordering R if a ≤  b whenever a R b.</a:t>
            </a:r>
          </a:p>
          <a:p>
            <a:r>
              <a:rPr lang="en-US" altLang="zh-TW" b="1" dirty="0" smtClean="0">
                <a:ea typeface="新細明體" pitchFamily="18" charset="-120"/>
              </a:rPr>
              <a:t>Topological sorting </a:t>
            </a:r>
            <a:r>
              <a:rPr lang="en-US" altLang="zh-TW" dirty="0" smtClean="0">
                <a:ea typeface="新細明體" pitchFamily="18" charset="-120"/>
              </a:rPr>
              <a:t>is constructing a compatible total ordering from a partial ordering</a:t>
            </a:r>
          </a:p>
          <a:p>
            <a:r>
              <a:rPr lang="en-US" altLang="zh-TW" b="1" dirty="0" smtClean="0">
                <a:ea typeface="新細明體" pitchFamily="18" charset="-120"/>
              </a:rPr>
              <a:t>Lemma</a:t>
            </a:r>
            <a:r>
              <a:rPr lang="en-US" altLang="zh-TW" dirty="0" smtClean="0">
                <a:ea typeface="新細明體" pitchFamily="18" charset="-120"/>
              </a:rPr>
              <a:t>: Every finite nonempty </a:t>
            </a:r>
            <a:r>
              <a:rPr lang="en-US" altLang="zh-TW" dirty="0" err="1" smtClean="0">
                <a:ea typeface="新細明體" pitchFamily="18" charset="-120"/>
              </a:rPr>
              <a:t>poset</a:t>
            </a:r>
            <a:r>
              <a:rPr lang="en-US" altLang="zh-TW" dirty="0" smtClean="0">
                <a:ea typeface="新細明體" pitchFamily="18" charset="-120"/>
              </a:rPr>
              <a:t> (S, ≤) has at lease one minimal element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Topological Sorting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ea typeface="新細明體" pitchFamily="18" charset="-120"/>
              </a:rPr>
              <a:t>Procedure </a:t>
            </a:r>
            <a:r>
              <a:rPr lang="en-US" altLang="zh-TW" dirty="0" smtClean="0">
                <a:ea typeface="新細明體" pitchFamily="18" charset="-120"/>
              </a:rPr>
              <a:t>topological sort (S, ≤: finite </a:t>
            </a:r>
            <a:r>
              <a:rPr lang="en-US" altLang="zh-TW" dirty="0" err="1" smtClean="0">
                <a:ea typeface="新細明體" pitchFamily="18" charset="-120"/>
              </a:rPr>
              <a:t>poset</a:t>
            </a:r>
            <a:r>
              <a:rPr lang="en-US" altLang="zh-TW" dirty="0" smtClean="0">
                <a:ea typeface="新細明體" pitchFamily="18" charset="-120"/>
              </a:rPr>
              <a:t>)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k := 1</a:t>
            </a: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	while S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 </a:t>
            </a: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 	begin</a:t>
            </a:r>
          </a:p>
          <a:p>
            <a:pPr>
              <a:buNone/>
            </a:pPr>
            <a:r>
              <a:rPr lang="en-GB" dirty="0" smtClean="0">
                <a:ea typeface="新細明體" pitchFamily="18" charset="-120"/>
              </a:rPr>
              <a:t>		</a:t>
            </a:r>
            <a:r>
              <a:rPr lang="en-GB" dirty="0" err="1" smtClean="0">
                <a:ea typeface="新細明體" pitchFamily="18" charset="-120"/>
              </a:rPr>
              <a:t>ak</a:t>
            </a:r>
            <a:r>
              <a:rPr lang="en-GB" dirty="0" smtClean="0">
                <a:ea typeface="新細明體" pitchFamily="18" charset="-120"/>
              </a:rPr>
              <a:t> := a minimal element of S</a:t>
            </a:r>
          </a:p>
          <a:p>
            <a:pPr>
              <a:buNone/>
            </a:pPr>
            <a:r>
              <a:rPr lang="en-GB" dirty="0" smtClean="0">
                <a:ea typeface="新細明體" pitchFamily="18" charset="-120"/>
              </a:rPr>
              <a:t>		S := S – {</a:t>
            </a:r>
            <a:r>
              <a:rPr lang="en-GB" dirty="0" err="1" smtClean="0">
                <a:ea typeface="新細明體" pitchFamily="18" charset="-120"/>
              </a:rPr>
              <a:t>ak</a:t>
            </a:r>
            <a:r>
              <a:rPr lang="en-GB" dirty="0" smtClean="0">
                <a:ea typeface="新細明體" pitchFamily="18" charset="-120"/>
              </a:rPr>
              <a:t>}</a:t>
            </a:r>
          </a:p>
          <a:p>
            <a:pPr>
              <a:buNone/>
            </a:pPr>
            <a:r>
              <a:rPr lang="en-GB" dirty="0" smtClean="0">
                <a:ea typeface="新細明體" pitchFamily="18" charset="-120"/>
              </a:rPr>
              <a:t>		k := k+1</a:t>
            </a:r>
          </a:p>
          <a:p>
            <a:pPr>
              <a:buNone/>
            </a:pPr>
            <a:r>
              <a:rPr lang="en-GB" dirty="0" smtClean="0">
                <a:ea typeface="新細明體" pitchFamily="18" charset="-120"/>
              </a:rPr>
              <a:t>	end</a:t>
            </a: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Topological Sorting</a:t>
            </a:r>
            <a:endParaRPr lang="en-US" dirty="0"/>
          </a:p>
        </p:txBody>
      </p:sp>
      <p:pic>
        <p:nvPicPr>
          <p:cNvPr id="4" name="Content Placeholder 3" descr="08_6_0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815"/>
          <a:stretch>
            <a:fillRect/>
          </a:stretch>
        </p:blipFill>
        <p:spPr bwMode="auto">
          <a:xfrm>
            <a:off x="76200" y="1676400"/>
            <a:ext cx="888466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Topological Sorting</a:t>
            </a:r>
            <a:endParaRPr lang="en-US" dirty="0"/>
          </a:p>
        </p:txBody>
      </p:sp>
      <p:pic>
        <p:nvPicPr>
          <p:cNvPr id="4" name="Content Placeholder 3" descr="08_6_1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225" t="11324" r="17978"/>
          <a:stretch>
            <a:fillRect/>
          </a:stretch>
        </p:blipFill>
        <p:spPr bwMode="auto">
          <a:xfrm>
            <a:off x="1893425" y="1219200"/>
            <a:ext cx="5116975" cy="524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Topological Sorting</a:t>
            </a:r>
            <a:endParaRPr lang="en-US" dirty="0"/>
          </a:p>
        </p:txBody>
      </p:sp>
      <p:pic>
        <p:nvPicPr>
          <p:cNvPr id="4" name="Content Placeholder 3" descr="08_6_1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6442"/>
          <a:stretch>
            <a:fillRect/>
          </a:stretch>
        </p:blipFill>
        <p:spPr bwMode="auto">
          <a:xfrm>
            <a:off x="76200" y="1678083"/>
            <a:ext cx="8909333" cy="319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Section 8:</a:t>
            </a:r>
            <a:br>
              <a:rPr lang="en-US" altLang="en-US" dirty="0" smtClean="0"/>
            </a:br>
            <a:r>
              <a:rPr lang="en-US" altLang="en-US" dirty="0" smtClean="0"/>
              <a:t>Boolean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N D Gangadhar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Section Outline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Boolean Functions</a:t>
            </a:r>
          </a:p>
          <a:p>
            <a:r>
              <a:rPr lang="en-US" altLang="en-US" dirty="0" smtClean="0"/>
              <a:t>Representation of Boolean Functions</a:t>
            </a:r>
          </a:p>
          <a:p>
            <a:r>
              <a:rPr lang="en-US" altLang="en-US" dirty="0" smtClean="0"/>
              <a:t>Logic Gates</a:t>
            </a:r>
          </a:p>
          <a:p>
            <a:r>
              <a:rPr lang="en-US" altLang="en-US" dirty="0" err="1" smtClean="0"/>
              <a:t>Minimisation</a:t>
            </a:r>
            <a:r>
              <a:rPr lang="en-US" altLang="en-US" dirty="0" smtClean="0"/>
              <a:t> of Circuits</a:t>
            </a:r>
          </a:p>
        </p:txBody>
      </p:sp>
    </p:spTree>
    <p:extLst>
      <p:ext uri="{BB962C8B-B14F-4D97-AF65-F5344CB8AC3E}">
        <p14:creationId xmlns:p14="http://schemas.microsoft.com/office/powerpoint/2010/main" val="298154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Boolean Algebra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A minor generalization of propositional </a:t>
            </a:r>
            <a:r>
              <a:rPr lang="en-US" dirty="0" smtClean="0"/>
              <a:t>logic</a:t>
            </a:r>
            <a:endParaRPr lang="en-US" sz="1200" dirty="0"/>
          </a:p>
          <a:p>
            <a:pPr lvl="1"/>
            <a:r>
              <a:rPr lang="en-US" dirty="0"/>
              <a:t>In general, an </a:t>
            </a:r>
            <a:r>
              <a:rPr lang="en-US" i="1" dirty="0"/>
              <a:t>algebra </a:t>
            </a:r>
            <a:r>
              <a:rPr lang="en-US" dirty="0"/>
              <a:t>is any mathematical structure satisfying certain standard algebraic axioms. </a:t>
            </a:r>
            <a:endParaRPr lang="en-US" dirty="0" smtClean="0"/>
          </a:p>
          <a:p>
            <a:pPr lvl="2"/>
            <a:r>
              <a:rPr lang="en-US" dirty="0" smtClean="0"/>
              <a:t>Such </a:t>
            </a:r>
            <a:r>
              <a:rPr lang="en-US" dirty="0"/>
              <a:t>as associative/commutative/transitive </a:t>
            </a:r>
            <a:r>
              <a:rPr lang="en-US" dirty="0" smtClean="0"/>
              <a:t>laws</a:t>
            </a:r>
          </a:p>
          <a:p>
            <a:pPr lvl="1"/>
            <a:r>
              <a:rPr lang="en-US" dirty="0"/>
              <a:t>General theorems that are proved about an algebra then apply to </a:t>
            </a:r>
            <a:r>
              <a:rPr lang="en-US" i="1" dirty="0"/>
              <a:t>any </a:t>
            </a:r>
            <a:r>
              <a:rPr lang="en-US" dirty="0"/>
              <a:t>structure satisfying these </a:t>
            </a:r>
            <a:r>
              <a:rPr lang="en-US" dirty="0" smtClean="0"/>
              <a:t>axioms</a:t>
            </a:r>
          </a:p>
          <a:p>
            <a:pPr lvl="0"/>
            <a:r>
              <a:rPr lang="en-US" i="1" dirty="0"/>
              <a:t>Boolean algebra </a:t>
            </a:r>
            <a:r>
              <a:rPr lang="en-US" dirty="0"/>
              <a:t>just generalizes the rules of propositional logic to sets other than {</a:t>
            </a:r>
            <a:r>
              <a:rPr lang="en-US" b="1" dirty="0"/>
              <a:t>T</a:t>
            </a:r>
            <a:r>
              <a:rPr lang="en-US" dirty="0" smtClean="0"/>
              <a:t>, </a:t>
            </a:r>
            <a:r>
              <a:rPr lang="en-US" b="1" dirty="0" smtClean="0"/>
              <a:t>F</a:t>
            </a:r>
            <a:r>
              <a:rPr lang="en-US" dirty="0" smtClean="0"/>
              <a:t>}</a:t>
            </a:r>
            <a:endParaRPr lang="en-US" dirty="0"/>
          </a:p>
          <a:p>
            <a:pPr lvl="1"/>
            <a:r>
              <a:rPr lang="en-US" i="1" dirty="0"/>
              <a:t>E.g.</a:t>
            </a:r>
            <a:r>
              <a:rPr lang="en-US" dirty="0"/>
              <a:t>, to the set {0, 1} of base-2 digits, or the set {</a:t>
            </a:r>
            <a:r>
              <a:rPr lang="en-US" i="1" dirty="0"/>
              <a:t>V</a:t>
            </a:r>
            <a:r>
              <a:rPr lang="en-US" baseline="-25000" dirty="0"/>
              <a:t>L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baseline="-25000" dirty="0"/>
              <a:t>H</a:t>
            </a:r>
            <a:r>
              <a:rPr lang="en-US" dirty="0"/>
              <a:t>} of low and high voltage levels in a </a:t>
            </a:r>
            <a:r>
              <a:rPr lang="en-US" dirty="0" smtClean="0"/>
              <a:t>circuit.</a:t>
            </a:r>
          </a:p>
          <a:p>
            <a:pPr lvl="1"/>
            <a:r>
              <a:rPr lang="en-US" dirty="0"/>
              <a:t>We will see that this algebraic perspective lends itself to the design of </a:t>
            </a:r>
            <a:r>
              <a:rPr lang="en-US" i="1" dirty="0"/>
              <a:t>digital logic circuits</a:t>
            </a:r>
            <a:endParaRPr lang="en-US" dirty="0" smtClean="0"/>
          </a:p>
          <a:p>
            <a:pPr lvl="2"/>
            <a:r>
              <a:rPr lang="en-US" dirty="0" smtClean="0"/>
              <a:t>Claude Shannon’s Masters Thesis</a:t>
            </a:r>
          </a:p>
          <a:p>
            <a:pPr lvl="1"/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8722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Section 9:</a:t>
            </a:r>
            <a:br>
              <a:rPr lang="en-US" altLang="en-US" dirty="0" smtClean="0"/>
            </a:br>
            <a:r>
              <a:rPr lang="en-US" altLang="en-US" dirty="0" smtClean="0"/>
              <a:t>Boolean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Sum, Product, Complement</a:t>
            </a:r>
          </a:p>
          <a:p>
            <a:r>
              <a:rPr lang="en-US" dirty="0" smtClean="0"/>
              <a:t>Boolean expressions and Functions</a:t>
            </a:r>
          </a:p>
          <a:p>
            <a:r>
              <a:rPr lang="en-US" dirty="0" smtClean="0"/>
              <a:t>Boolean algebra identities </a:t>
            </a:r>
          </a:p>
          <a:p>
            <a:r>
              <a:rPr lang="en-US" dirty="0" smtClean="0"/>
              <a:t>Duality</a:t>
            </a:r>
          </a:p>
          <a:p>
            <a:r>
              <a:rPr lang="en-US" dirty="0" smtClean="0"/>
              <a:t>Abstract Boolean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5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Relations on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Example</a:t>
            </a:r>
            <a:r>
              <a:rPr lang="en-US" dirty="0" smtClean="0"/>
              <a:t>: Consider these relations on the set of integers: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|</a:t>
            </a:r>
            <a:r>
              <a:rPr lang="en-US" i="1" dirty="0" smtClean="0"/>
              <a:t>a|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|</a:t>
            </a:r>
            <a:r>
              <a:rPr lang="en-US" i="1" dirty="0" smtClean="0">
                <a:latin typeface="Cambria Math"/>
                <a:ea typeface="Cambria Math"/>
              </a:rPr>
              <a:t>b\ </a:t>
            </a:r>
            <a:r>
              <a:rPr lang="en-US" dirty="0" smtClean="0">
                <a:latin typeface="Cambria Math"/>
                <a:ea typeface="Cambria Math"/>
              </a:rPr>
              <a:t>},                     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>
              <a:buNone/>
            </a:pPr>
            <a:r>
              <a:rPr lang="en-US" dirty="0" smtClean="0"/>
              <a:t>	Note that these relations are on an infinite set and each of these relations is an infinite set. </a:t>
            </a:r>
          </a:p>
          <a:p>
            <a:pPr>
              <a:buNone/>
            </a:pPr>
            <a:r>
              <a:rPr lang="en-US" dirty="0" smtClean="0">
                <a:ea typeface="Cambria Math"/>
              </a:rPr>
              <a:t>	For each of these pairs, determine to which relations it belongs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mbria Math"/>
                <a:ea typeface="Cambria Math"/>
              </a:rPr>
              <a:t>           (1,1), (1, 2), (2, 1), (1, −1), and (2, 2)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Solution</a:t>
            </a:r>
            <a:r>
              <a:rPr lang="en-US" dirty="0" smtClean="0"/>
              <a:t>: Checking the conditions that define each relation, we see that the pair </a:t>
            </a:r>
            <a:r>
              <a:rPr lang="en-US" dirty="0" smtClean="0">
                <a:latin typeface="Cambria Math"/>
                <a:ea typeface="Cambria Math"/>
              </a:rPr>
              <a:t>(1,1)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, 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(1,2)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(2,1)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(1, −1)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 : (2,2)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Complement, Sum and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Correspond to logical NOT, OR and </a:t>
                </a:r>
                <a:r>
                  <a:rPr lang="en-US" dirty="0" err="1" smtClean="0"/>
                  <a:t>AND</a:t>
                </a:r>
                <a:endParaRPr lang="en-US" dirty="0" smtClean="0"/>
              </a:p>
              <a:p>
                <a:r>
                  <a:rPr lang="en-US" dirty="0" smtClean="0"/>
                  <a:t>The logical values are denoted </a:t>
                </a:r>
                <a:r>
                  <a:rPr lang="en-US" b="1" dirty="0" smtClean="0"/>
                  <a:t>0 </a:t>
                </a:r>
                <a:r>
                  <a:rPr lang="en-US" dirty="0" smtClean="0"/>
                  <a:t>and </a:t>
                </a:r>
                <a:r>
                  <a:rPr lang="en-US" b="1" dirty="0" smtClean="0"/>
                  <a:t>1</a:t>
                </a:r>
              </a:p>
              <a:p>
                <a:pPr lvl="1"/>
                <a:r>
                  <a:rPr lang="en-US" dirty="0" smtClean="0"/>
                  <a:t>Instead of False and True</a:t>
                </a:r>
              </a:p>
              <a:p>
                <a:pPr lvl="1"/>
                <a:r>
                  <a:rPr lang="en-US" dirty="0" smtClean="0"/>
                  <a:t>Using numbers allows algebraic thinking</a:t>
                </a:r>
              </a:p>
              <a:p>
                <a:pPr lvl="1"/>
                <a:r>
                  <a:rPr lang="en-US" dirty="0" smtClean="0"/>
                  <a:t>And binary arithmetical manipulation</a:t>
                </a:r>
              </a:p>
              <a:p>
                <a:r>
                  <a:rPr lang="en-US" dirty="0" smtClean="0"/>
                  <a:t>More algebraic notation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instead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˄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˅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Precedence Order: Complement, Sum and Product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82385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Arithmetic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Boolean Sum  (OR)</a:t>
                </a:r>
                <a:endParaRPr lang="en-US" dirty="0"/>
              </a:p>
              <a:p>
                <a:pPr lvl="1"/>
                <a:r>
                  <a:rPr lang="en-US" b="1" dirty="0"/>
                  <a:t>1 + 1 = 1,   1 + 0 = 1,   0 + 1 = 1,   0 + 0 = 0</a:t>
                </a:r>
                <a:endParaRPr lang="en-US" dirty="0"/>
              </a:p>
              <a:p>
                <a:r>
                  <a:rPr lang="en-US" dirty="0" smtClean="0"/>
                  <a:t>Boolean </a:t>
                </a:r>
                <a:r>
                  <a:rPr lang="en-US" dirty="0"/>
                  <a:t>Product  </a:t>
                </a:r>
                <a:r>
                  <a:rPr lang="en-US" dirty="0" smtClean="0"/>
                  <a:t>(AND)</a:t>
                </a:r>
                <a:endParaRPr lang="en-US" dirty="0"/>
              </a:p>
              <a:p>
                <a:pPr lvl="1"/>
                <a:r>
                  <a:rPr lang="en-US" b="1" dirty="0"/>
                  <a:t>1 · 1 = 1,    1 · 0 = 0,   0 · 1 = 0,   0 · 0 = 0</a:t>
                </a:r>
                <a:endParaRPr lang="en-US" dirty="0"/>
              </a:p>
              <a:p>
                <a:r>
                  <a:rPr lang="en-US" dirty="0" smtClean="0"/>
                  <a:t>Complement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</m:oMath>
                </a14:m>
                <a:r>
                  <a:rPr lang="en-US" dirty="0" smtClean="0"/>
                  <a:t> = </a:t>
                </a:r>
                <a:r>
                  <a:rPr lang="en-US" dirty="0"/>
                  <a:t>0</a:t>
                </a:r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acc>
                  </m:oMath>
                </a14:m>
                <a:r>
                  <a:rPr lang="en-US" dirty="0" smtClean="0"/>
                  <a:t> = 1</a:t>
                </a:r>
              </a:p>
              <a:p>
                <a:endParaRPr lang="en-US" b="1" dirty="0" smtClean="0"/>
              </a:p>
              <a:p>
                <a:r>
                  <a:rPr lang="en-US" b="1" dirty="0" smtClean="0"/>
                  <a:t>Example</a:t>
                </a:r>
                <a:r>
                  <a:rPr lang="en-US" b="1" dirty="0"/>
                  <a:t>: </a:t>
                </a:r>
                <a:r>
                  <a:rPr lang="en-US" dirty="0"/>
                  <a:t>Evaluate 1⋅0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(0 + 1)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b="1" dirty="0"/>
                  <a:t>Solution: </a:t>
                </a:r>
                <a:r>
                  <a:rPr lang="en-US" dirty="0"/>
                  <a:t>1⋅ 0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(0 + 1)</m:t>
                        </m:r>
                      </m:e>
                    </m:acc>
                  </m:oMath>
                </a14:m>
                <a:r>
                  <a:rPr lang="en-US" dirty="0"/>
                  <a:t> = 0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/>
                  <a:t> = 0 + 0 = </a:t>
                </a:r>
                <a:r>
                  <a:rPr lang="en-US" dirty="0" smtClean="0"/>
                  <a:t>0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76473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5"/>
                <a:ext cx="8229600" cy="298092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Let </a:t>
                </a:r>
                <a:r>
                  <a:rPr lang="en-US" i="1" dirty="0" smtClean="0"/>
                  <a:t>B </a:t>
                </a:r>
                <a:r>
                  <a:rPr lang="en-US" dirty="0" smtClean="0"/>
                  <a:t>= {0, 1} be the set of Boolean values</a:t>
                </a:r>
              </a:p>
              <a:p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, and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b="1" dirty="0" smtClean="0"/>
                  <a:t>Boolean function of degree n</a:t>
                </a:r>
              </a:p>
              <a:p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distinct Boolean functions of degree n</a:t>
                </a:r>
              </a:p>
              <a:p>
                <a:pPr lvl="1"/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rows in the truth table, with 0 or 1 in each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5"/>
                <a:ext cx="8229600" cy="2980923"/>
              </a:xfrm>
              <a:blipFill rotWithShape="0">
                <a:blip r:embed="rId2"/>
                <a:stretch>
                  <a:fillRect l="-1481" t="-5328" r="-1704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89" y="4797152"/>
            <a:ext cx="76393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2813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Example: </a:t>
                </a:r>
                <a:r>
                  <a:rPr lang="en-US" dirty="0" smtClean="0"/>
                  <a:t>Find the values of the Boolean function (of degree 2)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) = </a:t>
                </a:r>
                <a:r>
                  <a:rPr lang="en-US" i="1" dirty="0"/>
                  <a:t>x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b="1" dirty="0" smtClean="0"/>
                  <a:t>Solution: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5571"/>
          <a:stretch/>
        </p:blipFill>
        <p:spPr>
          <a:xfrm>
            <a:off x="2541137" y="3356991"/>
            <a:ext cx="3735479" cy="295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858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Example 3 </a:t>
                </a:r>
                <a:r>
                  <a:rPr lang="en-US" dirty="0" smtClean="0"/>
                  <a:t>Find the values of Boolean function (of </a:t>
                </a:r>
                <a:r>
                  <a:rPr lang="en-US" dirty="0"/>
                  <a:t>degree 3)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</a:t>
                </a:r>
                <a:r>
                  <a:rPr lang="en-US" i="1" dirty="0"/>
                  <a:t>z</a:t>
                </a:r>
                <a:r>
                  <a:rPr lang="en-US" dirty="0"/>
                  <a:t>) = </a:t>
                </a:r>
                <a:r>
                  <a:rPr lang="en-US" i="1" dirty="0" err="1"/>
                  <a:t>xy</a:t>
                </a:r>
                <a:r>
                  <a:rPr lang="en-US" i="1" dirty="0"/>
                  <a:t> </a:t>
                </a:r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b="1" dirty="0" smtClean="0"/>
                  <a:t>Solution: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40968"/>
            <a:ext cx="784887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2617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 of Degree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37" y="1772816"/>
            <a:ext cx="890992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38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Boolean function of degree </a:t>
                </a:r>
                <a:r>
                  <a:rPr lang="en-US" i="1" dirty="0"/>
                  <a:t>n </a:t>
                </a:r>
                <a:r>
                  <a:rPr lang="en-US" dirty="0"/>
                  <a:t>can be represented by </a:t>
                </a:r>
                <a:r>
                  <a:rPr lang="en-US" dirty="0" smtClean="0"/>
                  <a:t>an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-cube </a:t>
                </a:r>
                <a:r>
                  <a:rPr lang="en-US" dirty="0"/>
                  <a:t>(hypercube) with the corresponding </a:t>
                </a:r>
                <a:r>
                  <a:rPr lang="en-US" dirty="0" smtClean="0"/>
                  <a:t>function value </a:t>
                </a:r>
                <a:r>
                  <a:rPr lang="en-US" dirty="0"/>
                  <a:t>at each </a:t>
                </a:r>
                <a:r>
                  <a:rPr lang="en-US" dirty="0" smtClean="0"/>
                  <a:t>vertex</a:t>
                </a:r>
              </a:p>
              <a:p>
                <a:r>
                  <a:rPr lang="en-US" b="1" dirty="0" smtClean="0"/>
                  <a:t>Example: </a:t>
                </a:r>
              </a:p>
              <a:p>
                <a:pPr marL="0" indent="0">
                  <a:buNone/>
                </a:pPr>
                <a:r>
                  <a:rPr lang="en-US" b="1" i="1" dirty="0" smtClean="0"/>
                  <a:t>   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</a:t>
                </a:r>
                <a:r>
                  <a:rPr lang="en-US" i="1" dirty="0"/>
                  <a:t>z</a:t>
                </a:r>
                <a:r>
                  <a:rPr lang="en-US" dirty="0"/>
                  <a:t>) = </a:t>
                </a:r>
                <a:r>
                  <a:rPr lang="en-US" i="1" dirty="0" err="1"/>
                  <a:t>xy</a:t>
                </a:r>
                <a:r>
                  <a:rPr lang="en-US" i="1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5027"/>
          <a:stretch/>
        </p:blipFill>
        <p:spPr>
          <a:xfrm>
            <a:off x="4572000" y="3577431"/>
            <a:ext cx="3312368" cy="29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6000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 </a:t>
            </a:r>
            <a:r>
              <a:rPr lang="en-US" i="1" dirty="0"/>
              <a:t>x</a:t>
            </a:r>
            <a:r>
              <a:rPr lang="en-US" dirty="0"/>
              <a:t>1, …, </a:t>
            </a:r>
            <a:r>
              <a:rPr lang="en-US" i="1" dirty="0" err="1"/>
              <a:t>xn</a:t>
            </a:r>
            <a:r>
              <a:rPr lang="en-US" i="1" dirty="0"/>
              <a:t> </a:t>
            </a:r>
            <a:r>
              <a:rPr lang="en-US" dirty="0"/>
              <a:t>be </a:t>
            </a:r>
            <a:r>
              <a:rPr lang="en-US" i="1" dirty="0"/>
              <a:t>n </a:t>
            </a:r>
            <a:r>
              <a:rPr lang="en-US" dirty="0"/>
              <a:t>different Boolean </a:t>
            </a:r>
            <a:r>
              <a:rPr lang="en-US" dirty="0" smtClean="0"/>
              <a:t>variables.</a:t>
            </a:r>
          </a:p>
          <a:p>
            <a:pPr lvl="1"/>
            <a:r>
              <a:rPr lang="en-US" i="1" dirty="0" smtClean="0"/>
              <a:t>n </a:t>
            </a:r>
            <a:r>
              <a:rPr lang="en-US" dirty="0"/>
              <a:t>may be as large as desired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Boolean expression </a:t>
            </a:r>
            <a:r>
              <a:rPr lang="en-US" dirty="0"/>
              <a:t>(recursive definition) is a </a:t>
            </a:r>
            <a:r>
              <a:rPr lang="en-US" dirty="0" smtClean="0"/>
              <a:t>string of </a:t>
            </a:r>
            <a:r>
              <a:rPr lang="en-US" dirty="0"/>
              <a:t>one of the following </a:t>
            </a:r>
            <a:r>
              <a:rPr lang="en-US" dirty="0" smtClean="0"/>
              <a:t>forms:</a:t>
            </a:r>
          </a:p>
          <a:p>
            <a:pPr lvl="1"/>
            <a:r>
              <a:rPr lang="en-US" dirty="0"/>
              <a:t>Base cases: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1, …, or </a:t>
            </a:r>
            <a:r>
              <a:rPr lang="en-US" i="1" dirty="0" err="1" smtClean="0"/>
              <a:t>xn</a:t>
            </a:r>
            <a:endParaRPr lang="en-US" i="1" dirty="0" smtClean="0"/>
          </a:p>
          <a:p>
            <a:pPr lvl="1"/>
            <a:r>
              <a:rPr lang="en-US" dirty="0"/>
              <a:t>Recursive cases: </a:t>
            </a:r>
            <a:r>
              <a:rPr lang="en-US" i="1" dirty="0"/>
              <a:t>E</a:t>
            </a:r>
            <a:r>
              <a:rPr lang="en-US" sz="1600" dirty="0"/>
              <a:t>1</a:t>
            </a:r>
            <a:r>
              <a:rPr lang="en-US" dirty="0"/>
              <a:t>, (</a:t>
            </a:r>
            <a:r>
              <a:rPr lang="en-US" i="1" dirty="0"/>
              <a:t>E</a:t>
            </a:r>
            <a:r>
              <a:rPr lang="en-US" sz="1600" dirty="0"/>
              <a:t>1</a:t>
            </a:r>
            <a:r>
              <a:rPr lang="en-US" i="1" dirty="0"/>
              <a:t>E</a:t>
            </a:r>
            <a:r>
              <a:rPr lang="en-US" sz="1600" dirty="0"/>
              <a:t>2</a:t>
            </a:r>
            <a:r>
              <a:rPr lang="en-US" dirty="0"/>
              <a:t>), or (</a:t>
            </a:r>
            <a:r>
              <a:rPr lang="en-US" i="1" dirty="0"/>
              <a:t>E</a:t>
            </a:r>
            <a:r>
              <a:rPr lang="en-US" sz="1600" dirty="0"/>
              <a:t>1</a:t>
            </a:r>
            <a:r>
              <a:rPr lang="en-US" dirty="0"/>
              <a:t>+</a:t>
            </a:r>
            <a:r>
              <a:rPr lang="en-US" i="1" dirty="0"/>
              <a:t>E</a:t>
            </a:r>
            <a:r>
              <a:rPr lang="en-US" sz="1600" dirty="0"/>
              <a:t>2</a:t>
            </a:r>
            <a:r>
              <a:rPr lang="en-US" dirty="0"/>
              <a:t>), where </a:t>
            </a:r>
            <a:r>
              <a:rPr lang="en-US" i="1" dirty="0"/>
              <a:t>E</a:t>
            </a:r>
            <a:r>
              <a:rPr lang="en-US" sz="1600" dirty="0"/>
              <a:t>1 </a:t>
            </a:r>
            <a:r>
              <a:rPr lang="en-US" dirty="0"/>
              <a:t>and </a:t>
            </a:r>
            <a:r>
              <a:rPr lang="en-US" i="1" dirty="0"/>
              <a:t>E</a:t>
            </a:r>
            <a:r>
              <a:rPr lang="en-US" sz="1600" dirty="0"/>
              <a:t>2 </a:t>
            </a:r>
            <a:r>
              <a:rPr lang="en-US" dirty="0" smtClean="0"/>
              <a:t>are Boolean </a:t>
            </a:r>
            <a:r>
              <a:rPr lang="en-US" dirty="0"/>
              <a:t>expressions</a:t>
            </a:r>
            <a:r>
              <a:rPr lang="en-US" dirty="0" smtClean="0"/>
              <a:t>.</a:t>
            </a:r>
          </a:p>
          <a:p>
            <a:r>
              <a:rPr lang="en-US" dirty="0"/>
              <a:t>A Boolean expression represents a Boolean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Furthermore, </a:t>
            </a:r>
            <a:r>
              <a:rPr lang="en-US" i="1" dirty="0"/>
              <a:t>every </a:t>
            </a:r>
            <a:r>
              <a:rPr lang="en-US" dirty="0"/>
              <a:t>Boolean function (of a given degree) </a:t>
            </a:r>
            <a:r>
              <a:rPr lang="en-US" dirty="0" smtClean="0"/>
              <a:t>can be </a:t>
            </a:r>
            <a:r>
              <a:rPr lang="en-US" dirty="0"/>
              <a:t>represented by a Boolean expression</a:t>
            </a:r>
          </a:p>
        </p:txBody>
      </p:sp>
    </p:spTree>
    <p:extLst>
      <p:ext uri="{BB962C8B-B14F-4D97-AF65-F5344CB8AC3E}">
        <p14:creationId xmlns:p14="http://schemas.microsoft.com/office/powerpoint/2010/main" val="34309950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of 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Definition: </a:t>
            </a:r>
            <a:r>
              <a:rPr lang="en-US" dirty="0"/>
              <a:t>Two Boolean expressions </a:t>
            </a:r>
            <a:r>
              <a:rPr lang="en-US" i="1" dirty="0"/>
              <a:t>e</a:t>
            </a:r>
            <a:r>
              <a:rPr lang="en-US" dirty="0"/>
              <a:t>1 and </a:t>
            </a:r>
            <a:r>
              <a:rPr lang="en-US" i="1" dirty="0"/>
              <a:t>e</a:t>
            </a:r>
            <a:r>
              <a:rPr lang="en-US" dirty="0"/>
              <a:t>2 that represent </a:t>
            </a:r>
            <a:r>
              <a:rPr lang="en-US" dirty="0" smtClean="0"/>
              <a:t>the exact </a:t>
            </a:r>
            <a:r>
              <a:rPr lang="en-US" i="1" dirty="0"/>
              <a:t>same </a:t>
            </a:r>
            <a:r>
              <a:rPr lang="en-US" dirty="0"/>
              <a:t>function </a:t>
            </a:r>
            <a:r>
              <a:rPr lang="en-US" i="1" dirty="0"/>
              <a:t>f </a:t>
            </a:r>
            <a:r>
              <a:rPr lang="en-US" dirty="0"/>
              <a:t>are called </a:t>
            </a:r>
            <a:r>
              <a:rPr lang="en-US" b="1" dirty="0"/>
              <a:t>equivalent</a:t>
            </a:r>
            <a:r>
              <a:rPr lang="en-US" i="1" dirty="0"/>
              <a:t>. </a:t>
            </a:r>
            <a:endParaRPr lang="en-US" i="1" dirty="0" smtClean="0"/>
          </a:p>
          <a:p>
            <a:r>
              <a:rPr lang="en-US" dirty="0" smtClean="0"/>
              <a:t>We write </a:t>
            </a:r>
            <a:r>
              <a:rPr lang="en-US" i="1" dirty="0" smtClean="0"/>
              <a:t>e</a:t>
            </a:r>
            <a:r>
              <a:rPr lang="en-US" dirty="0" smtClean="0"/>
              <a:t>1</a:t>
            </a:r>
            <a:r>
              <a:rPr lang="en-US" dirty="0"/>
              <a:t>⇔</a:t>
            </a:r>
            <a:r>
              <a:rPr lang="en-US" i="1" dirty="0"/>
              <a:t>e</a:t>
            </a:r>
            <a:r>
              <a:rPr lang="en-US" dirty="0"/>
              <a:t>2, or just </a:t>
            </a:r>
            <a:r>
              <a:rPr lang="en-US" i="1" dirty="0" smtClean="0"/>
              <a:t>e</a:t>
            </a:r>
            <a:r>
              <a:rPr lang="en-US" dirty="0" smtClean="0"/>
              <a:t>1 = </a:t>
            </a:r>
            <a:r>
              <a:rPr lang="en-US" i="1" dirty="0" smtClean="0"/>
              <a:t>e</a:t>
            </a:r>
            <a:r>
              <a:rPr lang="en-US" dirty="0" smtClean="0"/>
              <a:t>2</a:t>
            </a:r>
          </a:p>
          <a:p>
            <a:r>
              <a:rPr lang="en-US" dirty="0"/>
              <a:t>Implicitly, the two expressions have the same value for </a:t>
            </a:r>
            <a:r>
              <a:rPr lang="en-US" i="1" dirty="0" smtClean="0"/>
              <a:t>all </a:t>
            </a:r>
            <a:r>
              <a:rPr lang="en-US" dirty="0" smtClean="0"/>
              <a:t>values </a:t>
            </a:r>
            <a:r>
              <a:rPr lang="en-US" dirty="0"/>
              <a:t>of the </a:t>
            </a:r>
            <a:r>
              <a:rPr lang="en-US" i="1" dirty="0"/>
              <a:t>free</a:t>
            </a:r>
            <a:r>
              <a:rPr lang="en-US" dirty="0"/>
              <a:t> variables appearing in </a:t>
            </a:r>
            <a:r>
              <a:rPr lang="en-US" i="1" dirty="0"/>
              <a:t>e</a:t>
            </a:r>
            <a:r>
              <a:rPr lang="en-US" dirty="0"/>
              <a:t>1 and </a:t>
            </a:r>
            <a:r>
              <a:rPr lang="en-US" i="1" dirty="0"/>
              <a:t>e</a:t>
            </a:r>
            <a:r>
              <a:rPr lang="en-US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965163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Boolean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2044820"/>
          </a:xfrm>
        </p:spPr>
        <p:txBody>
          <a:bodyPr/>
          <a:lstStyle/>
          <a:p>
            <a:r>
              <a:rPr lang="en-US" dirty="0"/>
              <a:t>The operators ¯, +, and · can be extended </a:t>
            </a:r>
            <a:r>
              <a:rPr lang="en-US" dirty="0" smtClean="0"/>
              <a:t>from operating </a:t>
            </a:r>
            <a:r>
              <a:rPr lang="en-US" dirty="0"/>
              <a:t>on expressions to </a:t>
            </a:r>
            <a:r>
              <a:rPr lang="en-US" dirty="0" smtClean="0"/>
              <a:t>operations </a:t>
            </a:r>
            <a:r>
              <a:rPr lang="en-US" dirty="0"/>
              <a:t>on </a:t>
            </a:r>
            <a:r>
              <a:rPr lang="en-US" dirty="0" smtClean="0"/>
              <a:t>functions that </a:t>
            </a:r>
            <a:r>
              <a:rPr lang="en-US" dirty="0"/>
              <a:t>they represent, in the obvious </a:t>
            </a:r>
            <a:r>
              <a:rPr lang="en-US" dirty="0" smtClean="0"/>
              <a:t>way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07" t="36410" r="11642"/>
          <a:stretch/>
        </p:blipFill>
        <p:spPr>
          <a:xfrm>
            <a:off x="971600" y="4797152"/>
            <a:ext cx="7776864" cy="1152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85" y="4077072"/>
            <a:ext cx="4868639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4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Reflexive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Definition: </a:t>
            </a:r>
            <a:r>
              <a:rPr lang="en-US" i="1" dirty="0" smtClean="0"/>
              <a:t>R</a:t>
            </a:r>
            <a:r>
              <a:rPr lang="en-US" b="1" dirty="0" smtClean="0"/>
              <a:t> </a:t>
            </a:r>
            <a:r>
              <a:rPr lang="en-US" dirty="0" smtClean="0"/>
              <a:t>is </a:t>
            </a:r>
            <a:r>
              <a:rPr lang="en-US" i="1" dirty="0" smtClean="0">
                <a:solidFill>
                  <a:srgbClr val="FF0000"/>
                </a:solidFill>
              </a:rPr>
              <a:t>reflexive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(</a:t>
            </a:r>
            <a:r>
              <a:rPr lang="en-US" i="1" dirty="0" err="1" smtClean="0"/>
              <a:t>a,a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i="1" dirty="0" smtClean="0">
                <a:solidFill>
                  <a:schemeClr val="accent1"/>
                </a:solidFill>
                <a:latin typeface="+mj-lt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for every element       </a:t>
            </a:r>
            <a:r>
              <a:rPr lang="en-US" i="1" dirty="0" smtClean="0">
                <a:latin typeface="+mj-lt"/>
                <a:ea typeface="Cambria Math"/>
              </a:rPr>
              <a:t>a </a:t>
            </a:r>
            <a:r>
              <a:rPr lang="en-US" dirty="0" smtClean="0">
                <a:latin typeface="Cambria Math"/>
                <a:ea typeface="Cambria Math"/>
              </a:rPr>
              <a:t>∊ </a:t>
            </a:r>
            <a:r>
              <a:rPr lang="en-US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r>
              <a:rPr lang="en-US" dirty="0" smtClean="0">
                <a:ea typeface="Cambria Math"/>
              </a:rPr>
              <a:t>Written symbolically, R is reflexive if and only if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  <a:ea typeface="Cambria Math"/>
              </a:rPr>
              <a:t>           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∀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x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[</a:t>
            </a:r>
            <a:r>
              <a:rPr lang="en-US" dirty="0" err="1" smtClean="0">
                <a:solidFill>
                  <a:schemeClr val="accent1"/>
                </a:solidFill>
                <a:ea typeface="Cambria Math"/>
              </a:rPr>
              <a:t>x</a:t>
            </a:r>
            <a:r>
              <a:rPr lang="en-US" dirty="0" err="1" smtClean="0">
                <a:solidFill>
                  <a:schemeClr val="accent1"/>
                </a:solidFill>
                <a:latin typeface="Cambria Math"/>
                <a:ea typeface="Cambria Math"/>
              </a:rPr>
              <a:t>∊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A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 ⟶ (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x</a:t>
            </a:r>
            <a:r>
              <a:rPr lang="en-US" dirty="0" err="1" smtClean="0">
                <a:solidFill>
                  <a:schemeClr val="accent1"/>
                </a:solidFill>
                <a:latin typeface="Cambria Math"/>
                <a:ea typeface="Cambria Math"/>
              </a:rPr>
              <a:t>,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x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) ∊ 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R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]</a:t>
            </a:r>
          </a:p>
          <a:p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 on the set of integers are reflexive: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|</a:t>
            </a:r>
            <a:r>
              <a:rPr lang="en-US" i="1" dirty="0" smtClean="0"/>
              <a:t>a|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|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| 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relations are not reflexive: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 (note that  3 ≯ 3),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 3 ≠3 + 1),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 (note that 4  + 4 ≰ 3).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ea typeface="Cambria Math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3429000"/>
            <a:ext cx="33528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 Math"/>
                <a:ea typeface="Cambria Math"/>
              </a:rPr>
              <a:t>If </a:t>
            </a:r>
            <a:r>
              <a:rPr lang="en-US" sz="1400" i="1" dirty="0" smtClean="0">
                <a:ea typeface="Cambria Math"/>
              </a:rPr>
              <a:t>A</a:t>
            </a:r>
            <a:r>
              <a:rPr lang="en-US" sz="1400" dirty="0" smtClean="0">
                <a:latin typeface="Cambria Math"/>
                <a:ea typeface="Cambria Math"/>
              </a:rPr>
              <a:t> = ∅ </a:t>
            </a:r>
            <a:r>
              <a:rPr lang="en-US" sz="1400" dirty="0" smtClean="0">
                <a:ea typeface="Cambria Math"/>
              </a:rPr>
              <a:t> then the empty relation is reflexive vacuously: The empty relation on an empty set is reflexive!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02632" cy="1143000"/>
          </a:xfrm>
        </p:spPr>
        <p:txBody>
          <a:bodyPr/>
          <a:lstStyle/>
          <a:p>
            <a:r>
              <a:rPr lang="en-US" dirty="0" smtClean="0"/>
              <a:t>Identities of 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2458616" cy="720080"/>
          </a:xfrm>
        </p:spPr>
        <p:txBody>
          <a:bodyPr/>
          <a:lstStyle/>
          <a:p>
            <a:r>
              <a:rPr lang="en-US" dirty="0" smtClean="0"/>
              <a:t>Boolean Identities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74638"/>
            <a:ext cx="5040913" cy="63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607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Identities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676668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pl-PL" i="1" dirty="0"/>
              <a:t>x</a:t>
            </a:r>
            <a:r>
              <a:rPr lang="pl-PL" dirty="0"/>
              <a:t>( </a:t>
            </a:r>
            <a:r>
              <a:rPr lang="pl-PL" i="1" dirty="0"/>
              <a:t>y </a:t>
            </a:r>
            <a:r>
              <a:rPr lang="pl-PL" dirty="0"/>
              <a:t>+ </a:t>
            </a:r>
            <a:r>
              <a:rPr lang="pl-PL" i="1" dirty="0"/>
              <a:t>z</a:t>
            </a:r>
            <a:r>
              <a:rPr lang="pl-PL" dirty="0"/>
              <a:t>) = </a:t>
            </a:r>
            <a:r>
              <a:rPr lang="pl-PL" i="1" dirty="0"/>
              <a:t>xy </a:t>
            </a:r>
            <a:r>
              <a:rPr lang="pl-PL" dirty="0"/>
              <a:t>+ </a:t>
            </a:r>
            <a:r>
              <a:rPr lang="pl-PL" i="1" dirty="0" smtClean="0"/>
              <a:t>xz</a:t>
            </a:r>
            <a:r>
              <a:rPr lang="en-US" i="1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71093"/>
            <a:ext cx="8075240" cy="363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8720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Identities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748676"/>
          </a:xfrm>
        </p:spPr>
        <p:txBody>
          <a:bodyPr/>
          <a:lstStyle/>
          <a:p>
            <a:r>
              <a:rPr lang="en-US" dirty="0" smtClean="0"/>
              <a:t>Proof of the Absorption Law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) = </a:t>
            </a:r>
            <a:r>
              <a:rPr lang="en-US" i="1" dirty="0"/>
              <a:t>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44" y="2844905"/>
            <a:ext cx="8712968" cy="260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57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 </a:t>
            </a:r>
            <a:r>
              <a:rPr lang="en-US" dirty="0"/>
              <a:t>The </a:t>
            </a:r>
            <a:r>
              <a:rPr lang="en-US" b="1" dirty="0"/>
              <a:t>dual </a:t>
            </a:r>
            <a:r>
              <a:rPr lang="en-US" i="1" dirty="0" err="1"/>
              <a:t>e</a:t>
            </a:r>
            <a:r>
              <a:rPr lang="en-US" baseline="30000" dirty="0" err="1"/>
              <a:t>d</a:t>
            </a:r>
            <a:r>
              <a:rPr lang="en-US" dirty="0"/>
              <a:t> of a Boolean expression </a:t>
            </a:r>
            <a:r>
              <a:rPr lang="en-US" i="1" dirty="0" smtClean="0"/>
              <a:t>e </a:t>
            </a:r>
            <a:r>
              <a:rPr lang="en-US" dirty="0" smtClean="0"/>
              <a:t>representing </a:t>
            </a:r>
            <a:r>
              <a:rPr lang="en-US" dirty="0"/>
              <a:t>function </a:t>
            </a:r>
            <a:r>
              <a:rPr lang="en-US" i="1" dirty="0"/>
              <a:t>f </a:t>
            </a:r>
            <a:r>
              <a:rPr lang="en-US" dirty="0"/>
              <a:t>is obtained by exchanging </a:t>
            </a:r>
            <a:r>
              <a:rPr lang="en-US" dirty="0" smtClean="0"/>
              <a:t>+ with </a:t>
            </a:r>
            <a:r>
              <a:rPr lang="en-US" dirty="0"/>
              <a:t>·, and 0 with 1 in </a:t>
            </a:r>
            <a:r>
              <a:rPr lang="en-US" i="1" dirty="0"/>
              <a:t>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function represented by </a:t>
            </a:r>
            <a:r>
              <a:rPr lang="en-US" i="1" dirty="0" err="1"/>
              <a:t>e</a:t>
            </a:r>
            <a:r>
              <a:rPr lang="en-US" baseline="30000" dirty="0" err="1"/>
              <a:t>d</a:t>
            </a:r>
            <a:r>
              <a:rPr lang="en-US" dirty="0"/>
              <a:t> is denoted </a:t>
            </a:r>
            <a:r>
              <a:rPr lang="en-US" i="1" dirty="0" err="1" smtClean="0"/>
              <a:t>f</a:t>
            </a:r>
            <a:r>
              <a:rPr lang="en-US" baseline="30000" dirty="0" err="1" smtClean="0"/>
              <a:t>d</a:t>
            </a:r>
            <a:endParaRPr lang="en-US" baseline="30000" dirty="0" smtClean="0"/>
          </a:p>
          <a:p>
            <a:r>
              <a:rPr lang="en-US" b="1" dirty="0" smtClean="0"/>
              <a:t>Duality </a:t>
            </a:r>
            <a:r>
              <a:rPr lang="en-US" b="1" dirty="0"/>
              <a:t>principle: </a:t>
            </a:r>
            <a:r>
              <a:rPr lang="en-US" dirty="0"/>
              <a:t>If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⇔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  <a:r>
              <a:rPr lang="en-US" dirty="0"/>
              <a:t> then </a:t>
            </a:r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⇔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d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Example</a:t>
            </a:r>
            <a:r>
              <a:rPr lang="en-US" b="1" dirty="0"/>
              <a:t>: </a:t>
            </a:r>
            <a:r>
              <a:rPr lang="en-US" dirty="0"/>
              <a:t>The equivalence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dirty="0" err="1"/>
              <a:t>+</a:t>
            </a:r>
            <a:r>
              <a:rPr lang="en-US" i="1" dirty="0" err="1"/>
              <a:t>y</a:t>
            </a:r>
            <a:r>
              <a:rPr lang="en-US" dirty="0"/>
              <a:t>) = </a:t>
            </a:r>
            <a:r>
              <a:rPr lang="en-US" i="1" dirty="0" smtClean="0"/>
              <a:t>x </a:t>
            </a:r>
            <a:r>
              <a:rPr lang="en-US" dirty="0" smtClean="0"/>
              <a:t>implies </a:t>
            </a:r>
            <a:r>
              <a:rPr lang="en-US" dirty="0"/>
              <a:t>(and is implied by) 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 err="1"/>
              <a:t>xy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140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Example: </a:t>
            </a:r>
            <a:r>
              <a:rPr lang="en-US" dirty="0"/>
              <a:t>Find the </a:t>
            </a:r>
            <a:r>
              <a:rPr lang="en-US" i="1" dirty="0"/>
              <a:t>dual </a:t>
            </a:r>
            <a:r>
              <a:rPr lang="en-US" dirty="0"/>
              <a:t>of the </a:t>
            </a:r>
            <a:r>
              <a:rPr lang="en-US" dirty="0" smtClean="0"/>
              <a:t>Boolean expressions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Solution: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85733"/>
            <a:ext cx="7412558" cy="671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19" y="4542677"/>
            <a:ext cx="4869503" cy="17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0970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Definition of 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4606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8124310" cy="48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8157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Any </a:t>
            </a:r>
            <a:r>
              <a:rPr lang="en-US" dirty="0"/>
              <a:t>Boolean algebra can be proven to satisfy </a:t>
            </a:r>
            <a:r>
              <a:rPr lang="en-US" dirty="0" smtClean="0"/>
              <a:t>all the </a:t>
            </a:r>
            <a:r>
              <a:rPr lang="en-US" dirty="0"/>
              <a:t>theorems of “ordinary” Boolean algebra!</a:t>
            </a:r>
          </a:p>
          <a:p>
            <a:r>
              <a:rPr lang="en-US" dirty="0" smtClean="0"/>
              <a:t>An </a:t>
            </a:r>
            <a:r>
              <a:rPr lang="en-US" dirty="0"/>
              <a:t>example of another Boolean algebra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Boolean </a:t>
            </a:r>
            <a:r>
              <a:rPr lang="en-US" dirty="0"/>
              <a:t>algebras can also be defined in terms </a:t>
            </a:r>
            <a:r>
              <a:rPr lang="en-US" dirty="0" smtClean="0"/>
              <a:t>of </a:t>
            </a:r>
            <a:r>
              <a:rPr lang="en-US" i="1" dirty="0" smtClean="0"/>
              <a:t>lattices </a:t>
            </a:r>
            <a:r>
              <a:rPr lang="en-US" dirty="0" smtClean="0"/>
              <a:t>(</a:t>
            </a:r>
            <a:r>
              <a:rPr lang="en-US" dirty="0" err="1"/>
              <a:t>p</a:t>
            </a:r>
            <a:r>
              <a:rPr lang="en-US" dirty="0" err="1" smtClean="0"/>
              <a:t>osets</a:t>
            </a:r>
            <a:r>
              <a:rPr lang="en-US" dirty="0" smtClean="0"/>
              <a:t> </a:t>
            </a:r>
            <a:r>
              <a:rPr lang="en-US" dirty="0"/>
              <a:t>where every pair 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i="1" dirty="0"/>
              <a:t> </a:t>
            </a:r>
            <a:r>
              <a:rPr lang="en-US" dirty="0"/>
              <a:t>has a </a:t>
            </a:r>
            <a:r>
              <a:rPr lang="en-US" dirty="0" err="1"/>
              <a:t>lub</a:t>
            </a:r>
            <a:r>
              <a:rPr lang="en-US" dirty="0"/>
              <a:t> and a </a:t>
            </a:r>
            <a:r>
              <a:rPr lang="en-US" dirty="0" err="1" smtClean="0"/>
              <a:t>glb</a:t>
            </a:r>
            <a:r>
              <a:rPr lang="en-US" dirty="0" smtClean="0"/>
              <a:t>)</a:t>
            </a:r>
            <a:endParaRPr lang="en-US" i="1" dirty="0" smtClean="0"/>
          </a:p>
          <a:p>
            <a:pPr lvl="1"/>
            <a:r>
              <a:rPr lang="en-US" dirty="0"/>
              <a:t>A complemented, distributed lattice is a </a:t>
            </a:r>
            <a:r>
              <a:rPr lang="en-US" dirty="0" smtClean="0"/>
              <a:t>Boolean Algebra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7022429" cy="828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861048"/>
            <a:ext cx="6048672" cy="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8876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Section 10:</a:t>
            </a:r>
            <a:br>
              <a:rPr lang="en-US" altLang="en-US" dirty="0" smtClean="0"/>
            </a:br>
            <a:r>
              <a:rPr lang="en-US" altLang="en-US" dirty="0" smtClean="0"/>
              <a:t>Representation of Boolean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Sum-of-Products</a:t>
            </a:r>
          </a:p>
          <a:p>
            <a:pPr lvl="1"/>
            <a:r>
              <a:rPr lang="en-US" dirty="0" smtClean="0"/>
              <a:t>Disjunctive Normal Form (DNF)</a:t>
            </a:r>
          </a:p>
          <a:p>
            <a:r>
              <a:rPr lang="en-US" dirty="0" smtClean="0"/>
              <a:t>Product-of-Sums</a:t>
            </a:r>
          </a:p>
          <a:p>
            <a:pPr lvl="1"/>
            <a:r>
              <a:rPr lang="en-US" dirty="0" smtClean="0"/>
              <a:t>Conjunctive Normal Form (CNF)</a:t>
            </a:r>
          </a:p>
          <a:p>
            <a:r>
              <a:rPr lang="en-US" dirty="0" smtClean="0"/>
              <a:t>Functional Completeness</a:t>
            </a:r>
          </a:p>
          <a:p>
            <a:pPr lvl="1"/>
            <a:r>
              <a:rPr lang="en-US" dirty="0" smtClean="0"/>
              <a:t>Minimal functionally complete sets of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0451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Products (DNF)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1108716"/>
          </a:xfrm>
        </p:spPr>
        <p:txBody>
          <a:bodyPr/>
          <a:lstStyle/>
          <a:p>
            <a:r>
              <a:rPr lang="en-US" b="1" dirty="0" smtClean="0"/>
              <a:t>Example: </a:t>
            </a:r>
            <a:r>
              <a:rPr lang="en-US" dirty="0"/>
              <a:t>Find the Boolean expressions </a:t>
            </a:r>
            <a:r>
              <a:rPr lang="en-US" dirty="0" smtClean="0"/>
              <a:t>that represent </a:t>
            </a:r>
            <a:r>
              <a:rPr lang="en-US" dirty="0"/>
              <a:t>the function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and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Solution: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309" y="3068960"/>
            <a:ext cx="5122179" cy="3096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-122"/>
          <a:stretch/>
        </p:blipFill>
        <p:spPr>
          <a:xfrm>
            <a:off x="1043608" y="3284984"/>
            <a:ext cx="2376264" cy="320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6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Definition: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symmetric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(</a:t>
            </a:r>
            <a:r>
              <a:rPr lang="en-US" i="1" dirty="0" err="1" smtClean="0"/>
              <a:t>b,a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 </a:t>
            </a:r>
            <a:r>
              <a:rPr lang="en-US" dirty="0" smtClean="0">
                <a:ea typeface="Cambria Math"/>
              </a:rPr>
              <a:t>whenever (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 </a:t>
            </a:r>
            <a:r>
              <a:rPr lang="en-US" dirty="0" smtClean="0">
                <a:ea typeface="Cambria Math"/>
              </a:rPr>
              <a:t>for all 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A.</a:t>
            </a:r>
            <a:r>
              <a:rPr lang="en-US" dirty="0" smtClean="0">
                <a:ea typeface="Cambria Math"/>
              </a:rPr>
              <a:t> Written symbolically,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 is symmetric if and only if </a:t>
            </a:r>
            <a:endParaRPr lang="en-US" i="1" dirty="0" smtClean="0">
              <a:ea typeface="Cambria Math"/>
            </a:endParaRP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  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x</a:t>
            </a:r>
            <a:r>
              <a:rPr lang="en-US" dirty="0" err="1" smtClean="0">
                <a:solidFill>
                  <a:schemeClr val="accent1"/>
                </a:solidFill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y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 [(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x</a:t>
            </a:r>
            <a:r>
              <a:rPr lang="en-US" dirty="0" err="1" smtClean="0">
                <a:solidFill>
                  <a:schemeClr val="accent1"/>
                </a:solidFill>
                <a:latin typeface="Cambria Math"/>
                <a:ea typeface="Cambria Math"/>
              </a:rPr>
              <a:t>,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y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) ∊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R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 ⟶ (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y</a:t>
            </a:r>
            <a:r>
              <a:rPr lang="en-US" dirty="0" err="1" smtClean="0">
                <a:solidFill>
                  <a:schemeClr val="accent1"/>
                </a:solidFill>
                <a:ea typeface="Cambria Math"/>
              </a:rPr>
              <a:t>,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x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) ∊ 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R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]</a:t>
            </a:r>
          </a:p>
          <a:p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 on the integers are symmetric: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|</a:t>
            </a:r>
            <a:r>
              <a:rPr lang="en-US" i="1" dirty="0" smtClean="0"/>
              <a:t>a|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|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|},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are not symmetric: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(note that 3 ≤ 4, but 4 ≰ 3),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 (note that 4 &gt; 3, but 3 ≯ 4),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4 = 3 + 1, but 3 ≠4 + 1).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ea typeface="Cambria Math"/>
            </a:endParaRP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Products (DNF)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b="1" dirty="0" smtClean="0"/>
                  <a:t>Definition: </a:t>
                </a:r>
                <a:r>
                  <a:rPr lang="en-US" dirty="0"/>
                  <a:t>A </a:t>
                </a:r>
                <a:r>
                  <a:rPr lang="en-US" b="1" dirty="0"/>
                  <a:t>literal </a:t>
                </a:r>
                <a:r>
                  <a:rPr lang="en-US" dirty="0"/>
                  <a:t>is a Boolean variable </a:t>
                </a:r>
                <a:r>
                  <a:rPr lang="en-US" dirty="0" smtClean="0"/>
                  <a:t>or its </a:t>
                </a:r>
                <a:r>
                  <a:rPr lang="en-US" dirty="0"/>
                  <a:t>complement. </a:t>
                </a:r>
                <a:endParaRPr lang="en-US" dirty="0" smtClean="0"/>
              </a:p>
              <a:p>
                <a:r>
                  <a:rPr lang="en-US" b="1" dirty="0" smtClean="0"/>
                  <a:t>Definition</a:t>
                </a:r>
                <a:r>
                  <a:rPr lang="en-US" dirty="0" smtClean="0"/>
                  <a:t>: A </a:t>
                </a:r>
                <a:r>
                  <a:rPr lang="en-US" b="1" dirty="0" err="1" smtClean="0"/>
                  <a:t>minterm</a:t>
                </a:r>
                <a:r>
                  <a:rPr lang="en-US" b="1" dirty="0"/>
                  <a:t> </a:t>
                </a:r>
                <a:r>
                  <a:rPr lang="en-US" dirty="0" smtClean="0"/>
                  <a:t>of </a:t>
                </a:r>
                <a:r>
                  <a:rPr lang="en-US" dirty="0"/>
                  <a:t>Boolean </a:t>
                </a:r>
                <a:r>
                  <a:rPr lang="en-US" dirty="0" smtClean="0"/>
                  <a:t>variables </a:t>
                </a:r>
                <a:r>
                  <a:rPr lang="en-US" i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 …, 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n</a:t>
                </a:r>
                <a:r>
                  <a:rPr lang="en-US" i="1" baseline="-25000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dirty="0"/>
                  <a:t>Boolean </a:t>
                </a:r>
                <a:r>
                  <a:rPr lang="en-US" dirty="0" smtClean="0"/>
                  <a:t>product </a:t>
                </a:r>
                <a:r>
                  <a:rPr lang="en-US" i="1" dirty="0" smtClean="0"/>
                  <a:t>y</a:t>
                </a:r>
                <a:r>
                  <a:rPr lang="en-US" baseline="-25000" dirty="0" smtClean="0"/>
                  <a:t>1</a:t>
                </a:r>
                <a:r>
                  <a:rPr lang="en-US" i="1" dirty="0" smtClean="0"/>
                  <a:t>y</a:t>
                </a:r>
                <a:r>
                  <a:rPr lang="en-US" baseline="-25000" dirty="0" smtClean="0"/>
                  <a:t>2</a:t>
                </a:r>
                <a:r>
                  <a:rPr lang="en-US" dirty="0"/>
                  <a:t>. . .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n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where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= 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i </a:t>
                </a:r>
                <a:r>
                  <a:rPr lang="en-US" dirty="0" smtClean="0"/>
                  <a:t>or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Example: </a:t>
                </a:r>
                <a:r>
                  <a:rPr lang="en-US" dirty="0" smtClean="0"/>
                  <a:t>Find the </a:t>
                </a:r>
                <a:r>
                  <a:rPr lang="en-US" dirty="0" err="1" smtClean="0"/>
                  <a:t>minterm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F </a:t>
                </a:r>
                <a:r>
                  <a:rPr lang="en-US" dirty="0" smtClean="0"/>
                  <a:t>such that </a:t>
                </a:r>
                <a:r>
                  <a:rPr lang="en-US" i="1" dirty="0"/>
                  <a:t>F </a:t>
                </a:r>
                <a:r>
                  <a:rPr lang="en-US" dirty="0"/>
                  <a:t>= 1 if </a:t>
                </a:r>
                <a:r>
                  <a:rPr lang="en-US" i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:r>
                  <a:rPr lang="en-US" i="1" dirty="0"/>
                  <a:t>x</a:t>
                </a:r>
                <a:r>
                  <a:rPr lang="en-US" baseline="-25000" dirty="0"/>
                  <a:t>3</a:t>
                </a:r>
                <a:r>
                  <a:rPr lang="en-US" dirty="0"/>
                  <a:t> = 0 and </a:t>
                </a:r>
                <a:r>
                  <a:rPr lang="en-US" i="1" dirty="0"/>
                  <a:t>F </a:t>
                </a:r>
                <a:r>
                  <a:rPr lang="en-US" dirty="0"/>
                  <a:t>= 0 if 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 = </a:t>
                </a:r>
                <a:r>
                  <a:rPr lang="en-US" i="1" dirty="0"/>
                  <a:t>x</a:t>
                </a:r>
                <a:r>
                  <a:rPr lang="en-US" baseline="-25000" dirty="0"/>
                  <a:t>4</a:t>
                </a:r>
                <a:r>
                  <a:rPr lang="en-US" dirty="0"/>
                  <a:t> = </a:t>
                </a:r>
                <a:r>
                  <a:rPr lang="en-US" i="1" dirty="0" smtClean="0"/>
                  <a:t>x</a:t>
                </a:r>
                <a:r>
                  <a:rPr lang="en-US" baseline="-25000" dirty="0" smtClean="0"/>
                  <a:t>5</a:t>
                </a:r>
                <a:r>
                  <a:rPr lang="en-US" dirty="0" smtClean="0"/>
                  <a:t> </a:t>
                </a:r>
                <a:r>
                  <a:rPr lang="en-US" dirty="0"/>
                  <a:t>= 1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b="1" dirty="0" smtClean="0"/>
                  <a:t>Solution: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i="1" dirty="0" smtClean="0"/>
                  <a:t>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baseline="-25000" dirty="0" smtClean="0"/>
                  <a:t> </a:t>
                </a:r>
                <a:r>
                  <a:rPr lang="en-US" i="1" dirty="0" smtClean="0"/>
                  <a:t>x</a:t>
                </a:r>
                <a:r>
                  <a:rPr lang="en-US" baseline="-25000" dirty="0" smtClean="0"/>
                  <a:t>4 </a:t>
                </a:r>
                <a:r>
                  <a:rPr lang="en-US" i="1" dirty="0" smtClean="0"/>
                  <a:t>x</a:t>
                </a:r>
                <a:r>
                  <a:rPr lang="en-US" baseline="-25000" dirty="0" smtClean="0"/>
                  <a:t>5</a:t>
                </a:r>
                <a:r>
                  <a:rPr lang="en-US" dirty="0" smtClean="0"/>
                  <a:t> </a:t>
                </a:r>
              </a:p>
              <a:p>
                <a:r>
                  <a:rPr lang="en-US" b="1" dirty="0" smtClean="0"/>
                  <a:t>Definition: </a:t>
                </a:r>
                <a:r>
                  <a:rPr lang="en-US" dirty="0"/>
                  <a:t>The sum of </a:t>
                </a:r>
                <a:r>
                  <a:rPr lang="en-US" dirty="0" err="1"/>
                  <a:t>minterms</a:t>
                </a:r>
                <a:r>
                  <a:rPr lang="en-US" dirty="0"/>
                  <a:t> that represents the functions </a:t>
                </a:r>
                <a:r>
                  <a:rPr lang="en-US" dirty="0" smtClean="0"/>
                  <a:t>is called </a:t>
                </a:r>
                <a:r>
                  <a:rPr lang="en-US" dirty="0"/>
                  <a:t>the </a:t>
                </a:r>
                <a:r>
                  <a:rPr lang="en-US" i="1" dirty="0"/>
                  <a:t>sum-of-products expansion </a:t>
                </a:r>
                <a:r>
                  <a:rPr lang="en-US" dirty="0"/>
                  <a:t>or the </a:t>
                </a:r>
                <a:r>
                  <a:rPr lang="en-US" b="1" dirty="0" smtClean="0"/>
                  <a:t>disjunctive normal </a:t>
                </a:r>
                <a:r>
                  <a:rPr lang="en-US" b="1" dirty="0"/>
                  <a:t>form </a:t>
                </a:r>
                <a:r>
                  <a:rPr lang="en-US" dirty="0"/>
                  <a:t>of the Boolean function</a:t>
                </a:r>
                <a:endParaRPr lang="en-US" b="1" dirty="0" smtClean="0"/>
              </a:p>
              <a:p>
                <a:r>
                  <a:rPr lang="en-US" b="1" dirty="0" smtClean="0"/>
                  <a:t>Example: </a:t>
                </a:r>
                <a:r>
                  <a:rPr lang="pl-PL" i="1" dirty="0"/>
                  <a:t>F</a:t>
                </a:r>
                <a:r>
                  <a:rPr lang="pl-PL" dirty="0"/>
                  <a:t>(</a:t>
                </a:r>
                <a:r>
                  <a:rPr lang="pl-PL" i="1" dirty="0"/>
                  <a:t>x</a:t>
                </a:r>
                <a:r>
                  <a:rPr lang="pl-PL" dirty="0"/>
                  <a:t>, </a:t>
                </a:r>
                <a:r>
                  <a:rPr lang="pl-PL" i="1" dirty="0"/>
                  <a:t>y</a:t>
                </a:r>
                <a:r>
                  <a:rPr lang="pl-PL" dirty="0"/>
                  <a:t>, </a:t>
                </a:r>
                <a:r>
                  <a:rPr lang="pl-PL" i="1" dirty="0"/>
                  <a:t>z</a:t>
                </a:r>
                <a:r>
                  <a:rPr lang="pl-PL" dirty="0"/>
                  <a:t>) = </a:t>
                </a:r>
                <a:r>
                  <a:rPr lang="pl-PL" i="1" dirty="0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l-PL" i="1" dirty="0"/>
                  <a:t> </a:t>
                </a:r>
                <a:r>
                  <a:rPr lang="pl-PL" dirty="0"/>
                  <a:t>+ </a:t>
                </a:r>
                <a:r>
                  <a:rPr lang="pl-PL" i="1" dirty="0" smtClean="0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l-PL" i="1" dirty="0" smtClean="0"/>
                  <a:t> </a:t>
                </a:r>
                <a:r>
                  <a:rPr lang="pl-PL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l-PL" i="1" dirty="0" smtClean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 r="-1407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6514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Products (DNF)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Example</a:t>
                </a:r>
                <a:r>
                  <a:rPr lang="en-US" dirty="0" smtClean="0"/>
                  <a:t>: </a:t>
                </a:r>
                <a:r>
                  <a:rPr lang="en-US" dirty="0"/>
                  <a:t>Find the </a:t>
                </a:r>
                <a:r>
                  <a:rPr lang="en-US" b="1" dirty="0"/>
                  <a:t>sum-of-product </a:t>
                </a:r>
                <a:r>
                  <a:rPr lang="en-US" b="1" dirty="0" smtClean="0"/>
                  <a:t>expansion </a:t>
                </a:r>
                <a:r>
                  <a:rPr lang="en-US" dirty="0" smtClean="0"/>
                  <a:t>for </a:t>
                </a:r>
                <a:r>
                  <a:rPr lang="en-US" dirty="0"/>
                  <a:t>the </a:t>
                </a:r>
                <a:r>
                  <a:rPr lang="en-US" dirty="0" smtClean="0"/>
                  <a:t>function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</a:t>
                </a:r>
                <a:r>
                  <a:rPr lang="en-US" i="1" dirty="0"/>
                  <a:t>z</a:t>
                </a:r>
                <a:r>
                  <a:rPr lang="en-US" dirty="0"/>
                  <a:t>) = (</a:t>
                </a:r>
                <a:r>
                  <a:rPr lang="en-US" i="1" dirty="0"/>
                  <a:t>x </a:t>
                </a:r>
                <a:r>
                  <a:rPr lang="en-US" dirty="0"/>
                  <a:t>+ </a:t>
                </a:r>
                <a:r>
                  <a:rPr lang="en-US" i="1" dirty="0"/>
                  <a:t>y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b="1" dirty="0" smtClean="0"/>
                  <a:t>Solution: (</a:t>
                </a:r>
                <a:r>
                  <a:rPr lang="en-US" b="1" dirty="0" err="1" smtClean="0"/>
                  <a:t>i</a:t>
                </a:r>
                <a:r>
                  <a:rPr lang="en-US" b="1" dirty="0"/>
                  <a:t>)</a:t>
                </a:r>
                <a:r>
                  <a:rPr lang="en-US" b="1" dirty="0" smtClean="0"/>
                  <a:t> </a:t>
                </a:r>
              </a:p>
              <a:p>
                <a:endParaRPr lang="en-US" b="1" dirty="0" smtClean="0"/>
              </a:p>
              <a:p>
                <a:endParaRPr lang="en-US" b="1" dirty="0"/>
              </a:p>
              <a:p>
                <a:endParaRPr lang="en-US" b="1" dirty="0" smtClean="0"/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  </a:t>
                </a:r>
                <a:r>
                  <a:rPr lang="en-US" dirty="0" smtClean="0"/>
                  <a:t>Therefore, </a:t>
                </a:r>
                <a:r>
                  <a:rPr lang="pl-PL" i="1" dirty="0" smtClean="0"/>
                  <a:t>F</a:t>
                </a:r>
                <a:r>
                  <a:rPr lang="pl-PL" dirty="0" smtClean="0"/>
                  <a:t>(</a:t>
                </a:r>
                <a:r>
                  <a:rPr lang="pl-PL" i="1" dirty="0" smtClean="0"/>
                  <a:t>x</a:t>
                </a:r>
                <a:r>
                  <a:rPr lang="pl-PL" dirty="0"/>
                  <a:t>, </a:t>
                </a:r>
                <a:r>
                  <a:rPr lang="pl-PL" i="1" dirty="0"/>
                  <a:t>y</a:t>
                </a:r>
                <a:r>
                  <a:rPr lang="pl-PL" dirty="0"/>
                  <a:t>, </a:t>
                </a:r>
                <a:r>
                  <a:rPr lang="pl-PL" i="1" dirty="0"/>
                  <a:t>z</a:t>
                </a:r>
                <a:r>
                  <a:rPr lang="pl-PL" dirty="0"/>
                  <a:t>) = </a:t>
                </a:r>
                <a:r>
                  <a:rPr lang="pl-PL" i="1" dirty="0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l-PL" i="1" dirty="0"/>
                  <a:t> </a:t>
                </a:r>
                <a:r>
                  <a:rPr lang="pl-PL" dirty="0"/>
                  <a:t>+ </a:t>
                </a:r>
                <a:r>
                  <a:rPr lang="pl-PL" i="1" dirty="0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l-PL" i="1" dirty="0"/>
                  <a:t> </a:t>
                </a:r>
                <a:r>
                  <a:rPr lang="pl-PL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l-PL" i="1" dirty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852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212976"/>
            <a:ext cx="587736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2589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Products (DNF)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8229600" cy="5069155"/>
              </a:xfrm>
            </p:spPr>
            <p:txBody>
              <a:bodyPr/>
              <a:lstStyle/>
              <a:p>
                <a:r>
                  <a:rPr lang="en-US" b="1" dirty="0" smtClean="0"/>
                  <a:t>Solution: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(ii)</a:t>
                </a:r>
              </a:p>
              <a:p>
                <a:endParaRPr lang="en-US" b="1" dirty="0"/>
              </a:p>
              <a:p>
                <a:endParaRPr lang="en-US" b="1" dirty="0" smtClean="0"/>
              </a:p>
              <a:p>
                <a:endParaRPr lang="en-US" b="1" dirty="0"/>
              </a:p>
              <a:p>
                <a:endParaRPr lang="en-US" b="1" dirty="0" smtClean="0"/>
              </a:p>
              <a:p>
                <a:endParaRPr lang="en-US" b="1" dirty="0"/>
              </a:p>
              <a:p>
                <a:endParaRPr lang="en-US" b="1" dirty="0" smtClean="0"/>
              </a:p>
              <a:p>
                <a:endParaRPr lang="en-US" b="1" dirty="0" smtClean="0"/>
              </a:p>
              <a:p>
                <a:pPr lvl="1"/>
                <a:r>
                  <a:rPr lang="en-US" b="1" dirty="0" smtClean="0"/>
                  <a:t>Therefore, </a:t>
                </a:r>
                <a:r>
                  <a:rPr lang="pl-PL" i="1" dirty="0"/>
                  <a:t>F</a:t>
                </a:r>
                <a:r>
                  <a:rPr lang="pl-PL" dirty="0"/>
                  <a:t>(</a:t>
                </a:r>
                <a:r>
                  <a:rPr lang="pl-PL" i="1" dirty="0"/>
                  <a:t>x</a:t>
                </a:r>
                <a:r>
                  <a:rPr lang="pl-PL" dirty="0"/>
                  <a:t>, </a:t>
                </a:r>
                <a:r>
                  <a:rPr lang="pl-PL" i="1" dirty="0"/>
                  <a:t>y</a:t>
                </a:r>
                <a:r>
                  <a:rPr lang="pl-PL" dirty="0"/>
                  <a:t>, </a:t>
                </a:r>
                <a:r>
                  <a:rPr lang="pl-PL" i="1" dirty="0"/>
                  <a:t>z</a:t>
                </a:r>
                <a:r>
                  <a:rPr lang="pl-PL" dirty="0"/>
                  <a:t>) = </a:t>
                </a:r>
                <a:r>
                  <a:rPr lang="pl-PL" i="1" dirty="0"/>
                  <a:t>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l-PL" i="1" dirty="0"/>
                  <a:t> </a:t>
                </a:r>
                <a:r>
                  <a:rPr lang="pl-PL" dirty="0"/>
                  <a:t>+ </a:t>
                </a:r>
                <a:r>
                  <a:rPr lang="pl-PL" i="1" dirty="0"/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l-PL" i="1" dirty="0"/>
                  <a:t> </a:t>
                </a:r>
                <a:r>
                  <a:rPr lang="pl-PL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l-PL" i="1" dirty="0"/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b="1" dirty="0" smtClean="0"/>
                  <a:t> 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229600" cy="5069155"/>
              </a:xfrm>
              <a:blipFill rotWithShape="0">
                <a:blip r:embed="rId2"/>
                <a:stretch>
                  <a:fillRect l="-1704" t="-1564" b="-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176"/>
          <a:stretch/>
        </p:blipFill>
        <p:spPr>
          <a:xfrm>
            <a:off x="1619672" y="2253739"/>
            <a:ext cx="6048672" cy="3191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53053"/>
          <a:stretch/>
        </p:blipFill>
        <p:spPr>
          <a:xfrm>
            <a:off x="923628" y="5517232"/>
            <a:ext cx="7824836" cy="4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271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Products (DNF)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Theorem: </a:t>
            </a:r>
            <a:r>
              <a:rPr lang="en-US" dirty="0"/>
              <a:t>Any Boolean function can </a:t>
            </a:r>
            <a:r>
              <a:rPr lang="en-US" dirty="0" smtClean="0"/>
              <a:t>be represented </a:t>
            </a:r>
            <a:r>
              <a:rPr lang="en-US" dirty="0"/>
              <a:t>as a sum of products of </a:t>
            </a:r>
            <a:r>
              <a:rPr lang="en-US" dirty="0" smtClean="0"/>
              <a:t>variables and </a:t>
            </a:r>
            <a:r>
              <a:rPr lang="en-US" dirty="0"/>
              <a:t>their complements</a:t>
            </a:r>
            <a:r>
              <a:rPr lang="en-US" dirty="0" smtClean="0"/>
              <a:t>.</a:t>
            </a:r>
          </a:p>
          <a:p>
            <a:r>
              <a:rPr lang="en-US" b="1" dirty="0"/>
              <a:t>Proof: </a:t>
            </a:r>
            <a:r>
              <a:rPr lang="en-US" dirty="0"/>
              <a:t>By </a:t>
            </a:r>
            <a:r>
              <a:rPr lang="en-US" dirty="0" smtClean="0"/>
              <a:t>construction, </a:t>
            </a:r>
            <a:r>
              <a:rPr lang="en-US" dirty="0"/>
              <a:t>from the function’s </a:t>
            </a:r>
            <a:r>
              <a:rPr lang="en-US" dirty="0" smtClean="0"/>
              <a:t>truth table</a:t>
            </a:r>
            <a:r>
              <a:rPr lang="en-US" dirty="0"/>
              <a:t>. For each row that is 1, include a term in </a:t>
            </a:r>
            <a:r>
              <a:rPr lang="en-US" dirty="0" smtClean="0"/>
              <a:t>the sum </a:t>
            </a:r>
            <a:r>
              <a:rPr lang="en-US" dirty="0"/>
              <a:t>that is a product representing the condition </a:t>
            </a:r>
            <a:r>
              <a:rPr lang="en-US" dirty="0" smtClean="0"/>
              <a:t>that the </a:t>
            </a:r>
            <a:r>
              <a:rPr lang="en-US" dirty="0"/>
              <a:t>variables have the values given for that row</a:t>
            </a:r>
          </a:p>
        </p:txBody>
      </p:sp>
    </p:spTree>
    <p:extLst>
      <p:ext uri="{BB962C8B-B14F-4D97-AF65-F5344CB8AC3E}">
        <p14:creationId xmlns:p14="http://schemas.microsoft.com/office/powerpoint/2010/main" val="417861739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Products (DNF)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each </a:t>
            </a:r>
            <a:r>
              <a:rPr lang="en-US" dirty="0" err="1" smtClean="0"/>
              <a:t>minterm</a:t>
            </a:r>
            <a:r>
              <a:rPr lang="en-US" dirty="0" smtClean="0"/>
              <a:t> is product of </a:t>
            </a:r>
            <a:r>
              <a:rPr lang="en-US" i="1" dirty="0" smtClean="0"/>
              <a:t>n </a:t>
            </a:r>
            <a:r>
              <a:rPr lang="en-US" dirty="0" smtClean="0"/>
              <a:t>literals, </a:t>
            </a:r>
            <a:r>
              <a:rPr lang="en-US" b="1" dirty="0" smtClean="0"/>
              <a:t>at most one </a:t>
            </a:r>
            <a:r>
              <a:rPr lang="en-US" b="1" dirty="0" err="1" smtClean="0"/>
              <a:t>minterm</a:t>
            </a:r>
            <a:r>
              <a:rPr lang="en-US" b="1" dirty="0" smtClean="0"/>
              <a:t> can have a value 1</a:t>
            </a:r>
          </a:p>
          <a:p>
            <a:r>
              <a:rPr lang="en-US" dirty="0" smtClean="0"/>
              <a:t>The Disjunctive </a:t>
            </a:r>
            <a:r>
              <a:rPr lang="en-US" dirty="0"/>
              <a:t>N</a:t>
            </a:r>
            <a:r>
              <a:rPr lang="en-US" dirty="0" smtClean="0"/>
              <a:t>ormal </a:t>
            </a:r>
            <a:r>
              <a:rPr lang="en-US" dirty="0"/>
              <a:t>F</a:t>
            </a:r>
            <a:r>
              <a:rPr lang="en-US" dirty="0" smtClean="0"/>
              <a:t>orm </a:t>
            </a:r>
            <a:r>
              <a:rPr lang="en-US" dirty="0"/>
              <a:t>(DNF</a:t>
            </a:r>
            <a:r>
              <a:rPr lang="en-US" dirty="0" smtClean="0"/>
              <a:t>) representation of a degree-</a:t>
            </a:r>
            <a:r>
              <a:rPr lang="en-US" i="1" dirty="0" smtClean="0"/>
              <a:t>n </a:t>
            </a:r>
            <a:r>
              <a:rPr lang="en-US" dirty="0" smtClean="0"/>
              <a:t>Boolean </a:t>
            </a:r>
            <a:r>
              <a:rPr lang="en-US" dirty="0"/>
              <a:t>function </a:t>
            </a:r>
            <a:r>
              <a:rPr lang="en-US" i="1" dirty="0"/>
              <a:t>f </a:t>
            </a:r>
            <a:r>
              <a:rPr lang="en-US" dirty="0"/>
              <a:t>is the unique sum of </a:t>
            </a:r>
            <a:r>
              <a:rPr lang="en-US" dirty="0" err="1" smtClean="0"/>
              <a:t>minterms</a:t>
            </a:r>
            <a:r>
              <a:rPr lang="en-US" dirty="0" smtClean="0"/>
              <a:t> of </a:t>
            </a:r>
            <a:r>
              <a:rPr lang="en-US" dirty="0"/>
              <a:t>the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Also termed sum-of-products expansion of </a:t>
            </a:r>
            <a:r>
              <a:rPr lang="en-US" i="1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02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Conjunctive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Definition: </a:t>
            </a:r>
            <a:r>
              <a:rPr lang="en-US" dirty="0" smtClean="0"/>
              <a:t>A </a:t>
            </a:r>
            <a:r>
              <a:rPr lang="en-US" b="1" dirty="0" err="1"/>
              <a:t>maxterm</a:t>
            </a:r>
            <a:r>
              <a:rPr lang="en-US" dirty="0"/>
              <a:t> is a sum of literals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Definition: </a:t>
            </a:r>
            <a:r>
              <a:rPr lang="en-US" dirty="0" smtClean="0"/>
              <a:t>CNF </a:t>
            </a:r>
            <a:r>
              <a:rPr lang="en-US" dirty="0"/>
              <a:t>is a </a:t>
            </a:r>
            <a:r>
              <a:rPr lang="en-US" b="1" dirty="0"/>
              <a:t>product-of-</a:t>
            </a:r>
            <a:r>
              <a:rPr lang="en-US" b="1" dirty="0" err="1"/>
              <a:t>maxterms</a:t>
            </a:r>
            <a:r>
              <a:rPr lang="en-US" b="1" dirty="0"/>
              <a:t> </a:t>
            </a:r>
            <a:r>
              <a:rPr lang="en-US" dirty="0" smtClean="0"/>
              <a:t>representation of Boolean functions</a:t>
            </a:r>
          </a:p>
          <a:p>
            <a:r>
              <a:rPr lang="en-US" dirty="0" smtClean="0"/>
              <a:t>Generating CNF from DNF: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ake </a:t>
            </a:r>
            <a:r>
              <a:rPr lang="en-US" dirty="0"/>
              <a:t>the DNF representation for complement ¬</a:t>
            </a:r>
            <a:r>
              <a:rPr lang="en-US" i="1" dirty="0"/>
              <a:t>f</a:t>
            </a:r>
            <a:r>
              <a:rPr lang="en-US" dirty="0" smtClean="0"/>
              <a:t>,</a:t>
            </a:r>
          </a:p>
          <a:p>
            <a:pPr marL="457200" lvl="1" indent="0" algn="ctr">
              <a:buNone/>
            </a:pPr>
            <a:r>
              <a:rPr lang="en-US" dirty="0" smtClean="0"/>
              <a:t>¬</a:t>
            </a:r>
            <a:r>
              <a:rPr lang="en-US" i="1" dirty="0"/>
              <a:t>f </a:t>
            </a:r>
            <a:r>
              <a:rPr lang="en-US" dirty="0"/>
              <a:t>= </a:t>
            </a:r>
            <a:r>
              <a:rPr lang="el-GR" sz="3200" dirty="0"/>
              <a:t>Σ</a:t>
            </a:r>
            <a:r>
              <a:rPr lang="en-US" sz="3200" i="1" baseline="-25000" dirty="0" err="1" smtClean="0"/>
              <a:t>i</a:t>
            </a:r>
            <a:r>
              <a:rPr lang="en-US" sz="3200" i="1" baseline="-25000" dirty="0" smtClean="0"/>
              <a:t> </a:t>
            </a:r>
            <a:r>
              <a:rPr lang="el-GR" sz="3200" dirty="0" smtClean="0"/>
              <a:t>Π</a:t>
            </a:r>
            <a:r>
              <a:rPr lang="en-US" sz="3200" i="1" baseline="-25000" dirty="0"/>
              <a:t>j</a:t>
            </a:r>
            <a:r>
              <a:rPr lang="en-US" sz="3200" i="1" dirty="0"/>
              <a:t>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baseline="-25000" dirty="0" err="1" smtClean="0"/>
              <a:t>,</a:t>
            </a:r>
            <a:r>
              <a:rPr lang="en-US" i="1" baseline="-25000" dirty="0" err="1" smtClean="0"/>
              <a:t>j</a:t>
            </a:r>
            <a:endParaRPr lang="en-US" i="1" dirty="0" smtClean="0"/>
          </a:p>
          <a:p>
            <a:pPr lvl="1" algn="l"/>
            <a:r>
              <a:rPr lang="en-US" dirty="0" smtClean="0"/>
              <a:t>Then, complement both the sides, apply De Morgan’s Laws:</a:t>
            </a:r>
          </a:p>
          <a:p>
            <a:pPr marL="457200" lvl="1" indent="0" algn="ctr">
              <a:buNone/>
            </a:pPr>
            <a:r>
              <a:rPr lang="en-US" i="1" dirty="0" smtClean="0"/>
              <a:t>f </a:t>
            </a:r>
            <a:r>
              <a:rPr lang="en-US" dirty="0"/>
              <a:t>= </a:t>
            </a:r>
            <a:r>
              <a:rPr lang="el-GR" dirty="0" smtClean="0"/>
              <a:t>Π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l-GR" dirty="0" smtClean="0"/>
              <a:t>Σ</a:t>
            </a:r>
            <a:r>
              <a:rPr lang="en-US" i="1" baseline="-25000" dirty="0" smtClean="0"/>
              <a:t>j </a:t>
            </a:r>
            <a:r>
              <a:rPr lang="en-US" dirty="0" smtClean="0"/>
              <a:t>¬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baseline="-25000" dirty="0" err="1" smtClean="0"/>
              <a:t>,</a:t>
            </a:r>
            <a:r>
              <a:rPr lang="en-US" i="1" baseline="-25000" dirty="0" err="1" smtClean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1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Conjunctive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CNF Directly from the Truth Table</a:t>
            </a:r>
          </a:p>
          <a:p>
            <a:pPr lvl="1"/>
            <a:r>
              <a:rPr lang="en-US" dirty="0" smtClean="0"/>
              <a:t>Use the rows of the Truth Table of </a:t>
            </a:r>
            <a:r>
              <a:rPr lang="en-US" i="1" dirty="0" smtClean="0"/>
              <a:t>f </a:t>
            </a:r>
            <a:r>
              <a:rPr lang="en-US" dirty="0" smtClean="0"/>
              <a:t>where its value is 0</a:t>
            </a:r>
          </a:p>
          <a:p>
            <a:r>
              <a:rPr lang="en-US" b="1" dirty="0" smtClean="0"/>
              <a:t>Example: </a:t>
            </a:r>
          </a:p>
          <a:p>
            <a:pPr lvl="1"/>
            <a:r>
              <a:rPr lang="pl-PL" i="1" dirty="0"/>
              <a:t>F</a:t>
            </a:r>
            <a:r>
              <a:rPr lang="pl-PL" dirty="0"/>
              <a:t>(</a:t>
            </a:r>
            <a:r>
              <a:rPr lang="pl-PL" i="1" dirty="0"/>
              <a:t>x</a:t>
            </a:r>
            <a:r>
              <a:rPr lang="pl-PL" dirty="0"/>
              <a:t>, </a:t>
            </a:r>
            <a:r>
              <a:rPr lang="pl-PL" i="1" dirty="0"/>
              <a:t>y</a:t>
            </a:r>
            <a:r>
              <a:rPr lang="pl-PL" dirty="0"/>
              <a:t>, </a:t>
            </a:r>
            <a:r>
              <a:rPr lang="pl-PL" i="1" dirty="0"/>
              <a:t>z</a:t>
            </a:r>
            <a:r>
              <a:rPr lang="pl-PL" dirty="0"/>
              <a:t>) = </a:t>
            </a:r>
            <a:endParaRPr lang="en-US" dirty="0" smtClean="0"/>
          </a:p>
          <a:p>
            <a:pPr lvl="1"/>
            <a:r>
              <a:rPr lang="en-US" i="1" dirty="0" smtClean="0"/>
              <a:t>G(x, y, z</a:t>
            </a:r>
            <a:r>
              <a:rPr lang="en-US" dirty="0" smtClean="0"/>
              <a:t>) = 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912"/>
          <a:stretch/>
        </p:blipFill>
        <p:spPr>
          <a:xfrm>
            <a:off x="5580112" y="2942099"/>
            <a:ext cx="2304256" cy="320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530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Definition: </a:t>
            </a:r>
            <a:r>
              <a:rPr lang="en-US" dirty="0" smtClean="0"/>
              <a:t>Since every Boolean function can be expressed in terms of		     the set of operators	    is termed </a:t>
            </a:r>
            <a:r>
              <a:rPr lang="en-US" b="1" dirty="0" smtClean="0"/>
              <a:t>functionally complete</a:t>
            </a:r>
            <a:endParaRPr lang="en-US" dirty="0"/>
          </a:p>
          <a:p>
            <a:r>
              <a:rPr lang="en-US" dirty="0" smtClean="0"/>
              <a:t>There are other sets that are also functionally complete</a:t>
            </a:r>
          </a:p>
          <a:p>
            <a:pPr lvl="1"/>
            <a:r>
              <a:rPr lang="en-US" dirty="0" smtClean="0"/>
              <a:t>We can eliminate either . or + using </a:t>
            </a:r>
            <a:r>
              <a:rPr lang="en-US" dirty="0" err="1" smtClean="0"/>
              <a:t>DeMorgan’s</a:t>
            </a:r>
            <a:r>
              <a:rPr lang="en-US" dirty="0" smtClean="0"/>
              <a:t> Laws</a:t>
            </a:r>
          </a:p>
          <a:p>
            <a:pPr lvl="1"/>
            <a:r>
              <a:rPr lang="en-US" dirty="0" smtClean="0"/>
              <a:t>NAND and NOR are also functionally complete (as singleton set: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427984" y="2243499"/>
            <a:ext cx="865535" cy="432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627784" y="2661720"/>
            <a:ext cx="936104" cy="401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2030226" y="5903305"/>
            <a:ext cx="4846030" cy="4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2872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Reversible Boolean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Definition: </a:t>
            </a:r>
            <a:r>
              <a:rPr lang="en-US" dirty="0" smtClean="0"/>
              <a:t>A </a:t>
            </a:r>
            <a:r>
              <a:rPr lang="en-US" b="1" dirty="0" smtClean="0"/>
              <a:t>reversible </a:t>
            </a:r>
            <a:r>
              <a:rPr lang="en-US" dirty="0" smtClean="0"/>
              <a:t>Boolean function of degree </a:t>
            </a:r>
            <a:r>
              <a:rPr lang="en-US" i="1" dirty="0" smtClean="0"/>
              <a:t>n </a:t>
            </a:r>
            <a:r>
              <a:rPr lang="en-US" dirty="0" smtClean="0"/>
              <a:t>is a </a:t>
            </a:r>
            <a:r>
              <a:rPr lang="en-US" dirty="0" err="1" smtClean="0"/>
              <a:t>bijective</a:t>
            </a:r>
            <a:r>
              <a:rPr lang="en-US" dirty="0" smtClean="0"/>
              <a:t> function </a:t>
            </a:r>
            <a:r>
              <a:rPr lang="en-US" i="1" dirty="0" smtClean="0"/>
              <a:t>f: 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/>
              <a:t> </a:t>
            </a:r>
            <a:r>
              <a:rPr lang="en-US" dirty="0" smtClean="0"/>
              <a:t>↔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Corresponds to a permutation of 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endParaRPr lang="en-US" dirty="0"/>
          </a:p>
          <a:p>
            <a:r>
              <a:rPr lang="en-US" dirty="0" smtClean="0"/>
              <a:t>Reversible unary and binary Boolean operators are </a:t>
            </a:r>
            <a:r>
              <a:rPr lang="en-US" dirty="0" err="1" smtClean="0"/>
              <a:t>bijective</a:t>
            </a:r>
            <a:r>
              <a:rPr lang="en-US" dirty="0" smtClean="0"/>
              <a:t> operators on B and B</a:t>
            </a:r>
            <a:r>
              <a:rPr lang="en-US" baseline="30000" dirty="0" smtClean="0"/>
              <a:t>2</a:t>
            </a:r>
            <a:r>
              <a:rPr lang="en-US" dirty="0" smtClean="0"/>
              <a:t>, respectively</a:t>
            </a:r>
            <a:r>
              <a:rPr lang="en-US" baseline="30000" dirty="0" smtClean="0"/>
              <a:t> </a:t>
            </a:r>
          </a:p>
          <a:p>
            <a:r>
              <a:rPr lang="en-US" dirty="0" smtClean="0"/>
              <a:t>It turns out that </a:t>
            </a:r>
            <a:r>
              <a:rPr lang="en-US" i="1" dirty="0" smtClean="0"/>
              <a:t>no </a:t>
            </a:r>
            <a:r>
              <a:rPr lang="en-US" dirty="0" smtClean="0"/>
              <a:t>set of reversible unary and binary Boolean operators are functionally complete</a:t>
            </a:r>
          </a:p>
          <a:p>
            <a:r>
              <a:rPr lang="en-US" dirty="0" smtClean="0"/>
              <a:t>However, there are many ternary reversible operators that are functionally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0680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mtClean="0"/>
              <a:t>Summary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Abstract Algebra deals with the study of discrete mathematical structures based on their algebraic properties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Boolean Algebra, Set Identities, Propositional Identities as well as Groups, Fields, Rings formed by integer and modular arithmetic are studied as Abstract Algebraic structures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Equivalence Classes are induced by Equivalence Relations</a:t>
            </a:r>
          </a:p>
          <a:p>
            <a:pPr>
              <a:defRPr/>
            </a:pPr>
            <a:r>
              <a:rPr lang="en-US" dirty="0"/>
              <a:t>Logic circuits are modelled using Boolean </a:t>
            </a:r>
            <a:r>
              <a:rPr lang="en-US" dirty="0" smtClean="0"/>
              <a:t>Functions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Boolean Functions </a:t>
            </a:r>
            <a:r>
              <a:rPr lang="en-US" dirty="0" smtClean="0"/>
              <a:t>and Boolean Algebra is employed to design logic circuits using logic gates</a:t>
            </a:r>
          </a:p>
        </p:txBody>
      </p:sp>
    </p:spTree>
    <p:extLst>
      <p:ext uri="{BB962C8B-B14F-4D97-AF65-F5344CB8AC3E}">
        <p14:creationId xmlns:p14="http://schemas.microsoft.com/office/powerpoint/2010/main" val="36366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Antisymmetric</a:t>
            </a:r>
            <a:r>
              <a:rPr lang="en-US" dirty="0" smtClean="0"/>
              <a:t>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Definition</a:t>
            </a:r>
            <a:r>
              <a:rPr lang="en-US" dirty="0" err="1" smtClean="0"/>
              <a:t>:A</a:t>
            </a:r>
            <a:r>
              <a:rPr lang="en-US" dirty="0" smtClean="0"/>
              <a:t> relation </a:t>
            </a:r>
            <a:r>
              <a:rPr lang="en-US" i="1" dirty="0" smtClean="0"/>
              <a:t>R</a:t>
            </a:r>
            <a:r>
              <a:rPr lang="en-US" dirty="0" smtClean="0"/>
              <a:t> on a set </a:t>
            </a:r>
            <a:r>
              <a:rPr lang="en-US" i="1" dirty="0" smtClean="0"/>
              <a:t>A</a:t>
            </a:r>
            <a:r>
              <a:rPr lang="en-US" dirty="0" smtClean="0"/>
              <a:t> such that for all</a:t>
            </a:r>
            <a:r>
              <a:rPr lang="en-US" i="1" dirty="0" smtClean="0">
                <a:ea typeface="Cambria Math"/>
              </a:rPr>
              <a:t>   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</a:t>
            </a:r>
            <a:r>
              <a:rPr lang="en-US" b="1" i="1" dirty="0" smtClean="0">
                <a:ea typeface="Cambria Math"/>
              </a:rPr>
              <a:t>  </a:t>
            </a:r>
            <a:r>
              <a:rPr lang="en-US" dirty="0" smtClean="0"/>
              <a:t>if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b="1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and </a:t>
            </a:r>
            <a:r>
              <a:rPr lang="en-US" dirty="0" smtClean="0"/>
              <a:t>(</a:t>
            </a:r>
            <a:r>
              <a:rPr lang="en-US" i="1" dirty="0" err="1" smtClean="0"/>
              <a:t>b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b="1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then </a:t>
            </a:r>
            <a:r>
              <a:rPr lang="en-US" i="1" dirty="0" smtClean="0">
                <a:ea typeface="Cambria Math"/>
              </a:rPr>
              <a:t>a = b  </a:t>
            </a:r>
            <a:r>
              <a:rPr lang="en-US" dirty="0" smtClean="0">
                <a:ea typeface="Cambria Math"/>
              </a:rPr>
              <a:t>is called </a:t>
            </a:r>
            <a:r>
              <a:rPr lang="en-US" i="1" dirty="0" err="1" smtClean="0">
                <a:solidFill>
                  <a:srgbClr val="FF0000"/>
                </a:solidFill>
                <a:ea typeface="Cambria Math"/>
              </a:rPr>
              <a:t>antisymmetric</a:t>
            </a:r>
            <a:r>
              <a:rPr lang="en-US" dirty="0" smtClean="0">
                <a:ea typeface="Cambria Math"/>
              </a:rPr>
              <a:t>. Written symbolically,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 is </a:t>
            </a:r>
            <a:r>
              <a:rPr lang="en-US" dirty="0" err="1" smtClean="0">
                <a:ea typeface="Cambria Math"/>
              </a:rPr>
              <a:t>antisymmetric</a:t>
            </a:r>
            <a:r>
              <a:rPr lang="en-US" dirty="0" smtClean="0">
                <a:ea typeface="Cambria Math"/>
              </a:rPr>
              <a:t> if and only if 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x</a:t>
            </a:r>
            <a:r>
              <a:rPr lang="en-US" dirty="0" err="1" smtClean="0">
                <a:solidFill>
                  <a:schemeClr val="accent1"/>
                </a:solidFill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y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 [(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x</a:t>
            </a:r>
            <a:r>
              <a:rPr lang="en-US" dirty="0" err="1" smtClean="0">
                <a:solidFill>
                  <a:schemeClr val="accent1"/>
                </a:solidFill>
                <a:latin typeface="Cambria Math"/>
                <a:ea typeface="Cambria Math"/>
              </a:rPr>
              <a:t>,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y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) ∊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R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 ∧ (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y</a:t>
            </a:r>
            <a:r>
              <a:rPr lang="en-US" dirty="0" err="1" smtClean="0">
                <a:solidFill>
                  <a:schemeClr val="accent1"/>
                </a:solidFill>
                <a:latin typeface="Cambria Math"/>
                <a:ea typeface="Cambria Math"/>
              </a:rPr>
              <a:t>,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x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) ∊ 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R 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⟶ 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x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 = 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y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]</a:t>
            </a:r>
            <a:endParaRPr lang="en-US" dirty="0" smtClean="0">
              <a:solidFill>
                <a:schemeClr val="accent1"/>
              </a:solidFill>
              <a:ea typeface="Cambria Math"/>
            </a:endParaRPr>
          </a:p>
          <a:p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 on the integers are </a:t>
            </a:r>
            <a:r>
              <a:rPr lang="en-US" dirty="0" err="1" smtClean="0">
                <a:ea typeface="Cambria Math"/>
              </a:rPr>
              <a:t>antisymmetric</a:t>
            </a:r>
            <a:r>
              <a:rPr lang="en-US" dirty="0" smtClean="0"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relations are not </a:t>
            </a:r>
            <a:r>
              <a:rPr lang="en-US" dirty="0" err="1" smtClean="0">
                <a:latin typeface="Cambria Math"/>
                <a:ea typeface="Cambria Math"/>
              </a:rPr>
              <a:t>antisymmetric</a:t>
            </a:r>
            <a:r>
              <a:rPr lang="en-US" dirty="0" smtClean="0">
                <a:latin typeface="Cambria Math"/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|</a:t>
            </a:r>
            <a:r>
              <a:rPr lang="en-US" i="1" dirty="0" smtClean="0"/>
              <a:t>a|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|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| } 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(note that both (1,−1) and (−1,1)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),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(note that both (1,2) and (2,1)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endParaRPr lang="en-CA" dirty="0" smtClean="0"/>
          </a:p>
          <a:p>
            <a:r>
              <a:rPr lang="en-CA" dirty="0" smtClean="0"/>
              <a:t>The property “symmetric” and “</a:t>
            </a:r>
            <a:r>
              <a:rPr lang="en-CA" dirty="0" err="1" smtClean="0"/>
              <a:t>antisymmetric</a:t>
            </a:r>
            <a:r>
              <a:rPr lang="en-CA" dirty="0" smtClean="0"/>
              <a:t>” are not opposite. A relation may have both or neither.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3316069"/>
            <a:ext cx="3200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any integer, if a</a:t>
            </a:r>
            <a:r>
              <a:rPr lang="en-US" i="1" dirty="0" smtClean="0"/>
              <a:t> 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 , </a:t>
            </a:r>
            <a:r>
              <a:rPr lang="en-US" dirty="0" smtClean="0">
                <a:latin typeface="Cambria Math"/>
                <a:ea typeface="Cambria Math"/>
              </a:rPr>
              <a:t>then</a:t>
            </a:r>
            <a:r>
              <a:rPr lang="en-US" i="1" dirty="0" smtClean="0">
                <a:latin typeface="Cambria Math"/>
                <a:ea typeface="Cambria Math"/>
              </a:rPr>
              <a:t> a = b.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48000" y="3581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Definition: </a:t>
            </a:r>
            <a:r>
              <a:rPr lang="en-US" dirty="0" smtClean="0"/>
              <a:t>A relation </a:t>
            </a:r>
            <a:r>
              <a:rPr lang="en-US" i="1" dirty="0" smtClean="0"/>
              <a:t>R</a:t>
            </a:r>
            <a:r>
              <a:rPr lang="en-US" dirty="0" smtClean="0"/>
              <a:t> on a set </a:t>
            </a:r>
            <a:r>
              <a:rPr lang="en-US" i="1" dirty="0" smtClean="0"/>
              <a:t>A</a:t>
            </a:r>
            <a:r>
              <a:rPr lang="en-US" dirty="0" smtClean="0"/>
              <a:t> is called </a:t>
            </a:r>
            <a:r>
              <a:rPr lang="en-US" i="1" dirty="0" smtClean="0">
                <a:solidFill>
                  <a:srgbClr val="FF0000"/>
                </a:solidFill>
              </a:rPr>
              <a:t>transitive</a:t>
            </a:r>
            <a:r>
              <a:rPr lang="en-US" dirty="0" smtClean="0"/>
              <a:t> if whenever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b="1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and </a:t>
            </a:r>
            <a:r>
              <a:rPr lang="en-US" dirty="0" smtClean="0"/>
              <a:t>(</a:t>
            </a:r>
            <a:r>
              <a:rPr lang="en-US" i="1" dirty="0" err="1" smtClean="0"/>
              <a:t>b</a:t>
            </a:r>
            <a:r>
              <a:rPr lang="en-US" dirty="0" err="1" smtClean="0"/>
              <a:t>,</a:t>
            </a:r>
            <a:r>
              <a:rPr lang="en-US" i="1" dirty="0" err="1" smtClean="0"/>
              <a:t>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, then 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, for all </a:t>
            </a:r>
            <a:r>
              <a:rPr lang="en-US" i="1" dirty="0" err="1" smtClean="0">
                <a:ea typeface="Cambria Math"/>
              </a:rPr>
              <a:t>a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b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c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. Written symbolically,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 is transitive if and only if 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      ∀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x</a:t>
            </a:r>
            <a:r>
              <a:rPr lang="en-US" dirty="0" err="1" smtClean="0">
                <a:solidFill>
                  <a:schemeClr val="accent1"/>
                </a:solidFill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y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 ∀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z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[(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x</a:t>
            </a:r>
            <a:r>
              <a:rPr lang="en-US" dirty="0" err="1" smtClean="0">
                <a:solidFill>
                  <a:schemeClr val="accent1"/>
                </a:solidFill>
                <a:latin typeface="Cambria Math"/>
                <a:ea typeface="Cambria Math"/>
              </a:rPr>
              <a:t>,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y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) ∊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R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 ∧ (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y</a:t>
            </a:r>
            <a:r>
              <a:rPr lang="en-US" dirty="0" err="1" smtClean="0">
                <a:solidFill>
                  <a:schemeClr val="accent1"/>
                </a:solidFill>
                <a:latin typeface="Cambria Math"/>
                <a:ea typeface="Cambria Math"/>
              </a:rPr>
              <a:t>,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z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) ∊ R ⟶ (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x</a:t>
            </a:r>
            <a:r>
              <a:rPr lang="en-US" dirty="0" err="1" smtClean="0">
                <a:solidFill>
                  <a:schemeClr val="accent1"/>
                </a:solidFill>
                <a:latin typeface="Cambria Math"/>
                <a:ea typeface="Cambria Math"/>
              </a:rPr>
              <a:t>,</a:t>
            </a:r>
            <a:r>
              <a:rPr lang="en-US" i="1" dirty="0" err="1" smtClean="0">
                <a:solidFill>
                  <a:schemeClr val="accent1"/>
                </a:solidFill>
                <a:ea typeface="Cambria Math"/>
              </a:rPr>
              <a:t>z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) ∊ 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R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 ]</a:t>
            </a:r>
            <a:endParaRPr lang="en-US" dirty="0" smtClean="0">
              <a:solidFill>
                <a:schemeClr val="accent1"/>
              </a:solidFill>
              <a:ea typeface="Cambria Math"/>
            </a:endParaRPr>
          </a:p>
          <a:p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 on the integers are transitive: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|</a:t>
            </a:r>
            <a:r>
              <a:rPr lang="en-US" i="1" dirty="0" smtClean="0"/>
              <a:t>a|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|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| 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are not transitive: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both (4,3) and (3,2)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, but not (4,2)),</a:t>
            </a:r>
          </a:p>
          <a:p>
            <a:pPr lvl="1">
              <a:buNone/>
            </a:pP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(note that both (2,1) and (1,2)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, but not (2,2)).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>
              <a:ea typeface="Cambria Math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581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86200" y="3276600"/>
            <a:ext cx="3429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every integer,</a:t>
            </a:r>
            <a:r>
              <a:rPr lang="en-US" i="1" dirty="0" smtClean="0"/>
              <a:t> 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</a:p>
          <a:p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and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c</a:t>
            </a:r>
            <a:r>
              <a:rPr lang="en-US" i="1" dirty="0" smtClean="0">
                <a:latin typeface="Cambria Math"/>
                <a:ea typeface="Cambria Math"/>
              </a:rPr>
              <a:t>, </a:t>
            </a:r>
            <a:r>
              <a:rPr lang="en-US" dirty="0" smtClean="0">
                <a:latin typeface="Cambria Math"/>
                <a:ea typeface="Cambria Math"/>
              </a:rPr>
              <a:t>then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c. 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Given two relations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and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, we can combine them using basic set operations to form new relations such as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∪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,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∩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,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−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, and</a:t>
            </a:r>
            <a:r>
              <a:rPr lang="en-US" sz="2800" i="1" dirty="0" smtClean="0"/>
              <a:t> 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−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Example</a:t>
            </a:r>
            <a:r>
              <a:rPr lang="en-US" sz="2800" dirty="0" smtClean="0"/>
              <a:t>: Let </a:t>
            </a:r>
            <a:r>
              <a:rPr lang="en-US" sz="2800" i="1" dirty="0" smtClean="0"/>
              <a:t>A</a:t>
            </a:r>
            <a:r>
              <a:rPr lang="en-US" sz="2800" dirty="0" smtClean="0"/>
              <a:t> = {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sz="2800" dirty="0" smtClean="0"/>
              <a:t>}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i="1" dirty="0" smtClean="0"/>
              <a:t>= </a:t>
            </a:r>
            <a:r>
              <a:rPr lang="en-US" sz="2800" dirty="0" smtClean="0"/>
              <a:t>{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1,2,3,4</a:t>
            </a:r>
            <a:r>
              <a:rPr lang="en-US" sz="2800" dirty="0" smtClean="0"/>
              <a:t>}. The relations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= 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sz="2800" dirty="0" smtClean="0"/>
              <a:t>)} and                             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 = 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sz="2800" dirty="0" smtClean="0"/>
              <a:t>)} can be combined using basic set operations to form new relations: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876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∪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 smtClean="0"/>
              <a:t>={(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sz="2800" dirty="0" smtClean="0"/>
              <a:t>)}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54864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∩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 smtClean="0"/>
              <a:t>={(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sz="2800" dirty="0" smtClean="0"/>
              <a:t>)}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54864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−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 smtClean="0"/>
              <a:t>={(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sz="2800" dirty="0" smtClean="0"/>
              <a:t>)} 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61722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−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800" dirty="0" smtClean="0"/>
              <a:t>={(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sz="2800" dirty="0" smtClean="0"/>
              <a:t>)}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Definition:</a:t>
            </a:r>
            <a:r>
              <a:rPr lang="en-US" dirty="0" smtClean="0"/>
              <a:t>  Suppose</a:t>
            </a:r>
          </a:p>
          <a:p>
            <a:pPr lvl="1"/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is a relation from a set </a:t>
            </a:r>
            <a:r>
              <a:rPr lang="en-US" i="1" dirty="0" smtClean="0"/>
              <a:t>A</a:t>
            </a:r>
            <a:r>
              <a:rPr lang="en-US" dirty="0" smtClean="0"/>
              <a:t> to a set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a relation from </a:t>
            </a:r>
            <a:r>
              <a:rPr lang="en-US" i="1" dirty="0" smtClean="0"/>
              <a:t>B</a:t>
            </a:r>
            <a:r>
              <a:rPr lang="en-US" dirty="0" smtClean="0"/>
              <a:t> to a set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Then the </a:t>
            </a:r>
            <a:r>
              <a:rPr lang="en-US" i="1" dirty="0" smtClean="0"/>
              <a:t>composition</a:t>
            </a:r>
            <a:r>
              <a:rPr lang="en-US" dirty="0" smtClean="0"/>
              <a:t> (or </a:t>
            </a:r>
            <a:r>
              <a:rPr lang="en-US" i="1" dirty="0" smtClean="0"/>
              <a:t>composite</a:t>
            </a:r>
            <a:r>
              <a:rPr lang="en-US" dirty="0" smtClean="0"/>
              <a:t>) of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baseline="-25000" dirty="0" smtClean="0"/>
              <a:t>  </a:t>
            </a:r>
            <a:r>
              <a:rPr lang="en-US" dirty="0" smtClean="0"/>
              <a:t>with</a:t>
            </a:r>
            <a:r>
              <a:rPr lang="en-US" b="1" baseline="-25000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is a relation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C</a:t>
            </a:r>
            <a:r>
              <a:rPr lang="en-US" dirty="0" smtClean="0"/>
              <a:t> where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x,y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a member of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 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y,z</a:t>
            </a:r>
            <a:r>
              <a:rPr lang="en-US" dirty="0" smtClean="0"/>
              <a:t>)</a:t>
            </a:r>
            <a:r>
              <a:rPr lang="en-US" i="1" dirty="0" smtClean="0"/>
              <a:t>  </a:t>
            </a:r>
            <a:r>
              <a:rPr lang="en-US" dirty="0" smtClean="0"/>
              <a:t>is a member of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/>
              <a:t>,</a:t>
            </a:r>
            <a:r>
              <a:rPr lang="en-US" dirty="0" smtClean="0"/>
              <a:t> then (</a:t>
            </a:r>
            <a:r>
              <a:rPr lang="en-US" i="1" dirty="0" err="1" smtClean="0"/>
              <a:t>x,z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a member of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</a:rPr>
              <a:t>∘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  <a:endParaRPr lang="en-US" i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Representing the  Composition of a Relation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09800" y="220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098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2133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0" name="Oval 9"/>
          <p:cNvSpPr/>
          <p:nvPr/>
        </p:nvSpPr>
        <p:spPr>
          <a:xfrm>
            <a:off x="44958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72000" y="2895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167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056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5600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56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47800" y="3048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467600" y="1676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43800" y="2514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438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y</a:t>
            </a:r>
            <a:endParaRPr lang="en-US" sz="28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438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z</a:t>
            </a:r>
            <a:endParaRPr lang="en-US" sz="28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1600200"/>
            <a:ext cx="7620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sz="2800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1600200"/>
            <a:ext cx="762000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endParaRPr lang="en-US" sz="2800" baseline="-25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43200" y="2438400"/>
            <a:ext cx="1676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628900" y="2705100"/>
            <a:ext cx="2057400" cy="1981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105400" y="2057400"/>
            <a:ext cx="13716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29200" y="2286000"/>
            <a:ext cx="16002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4724400" y="2819400"/>
            <a:ext cx="2209800" cy="16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5105400" y="1676400"/>
            <a:ext cx="609600" cy="3733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914400" y="1600200"/>
            <a:ext cx="533400" cy="3810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8229600" y="1752600"/>
            <a:ext cx="609600" cy="36576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>
            <a:off x="3733800" y="1676400"/>
            <a:ext cx="609600" cy="37338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14800" y="2819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n</a:t>
            </a:r>
            <a:endParaRPr lang="en-US" sz="28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4114800" y="1752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114800" y="3581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o</a:t>
            </a:r>
            <a:endParaRPr lang="en-US" sz="28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910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Composition of a Relation with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Definition:</a:t>
            </a:r>
            <a:r>
              <a:rPr lang="en-US" dirty="0" smtClean="0"/>
              <a:t>  Suppose </a:t>
            </a:r>
            <a:r>
              <a:rPr lang="en-US" i="1" dirty="0" smtClean="0"/>
              <a:t>R</a:t>
            </a:r>
            <a:r>
              <a:rPr lang="en-US" dirty="0" smtClean="0"/>
              <a:t> is a relation on a set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Then the </a:t>
            </a:r>
            <a:r>
              <a:rPr lang="en-US" i="1" dirty="0" smtClean="0"/>
              <a:t>composition</a:t>
            </a:r>
            <a:r>
              <a:rPr lang="en-US" dirty="0" smtClean="0"/>
              <a:t> (or </a:t>
            </a:r>
            <a:r>
              <a:rPr lang="en-US" i="1" dirty="0" smtClean="0"/>
              <a:t>composite</a:t>
            </a:r>
            <a:r>
              <a:rPr lang="en-US" dirty="0" smtClean="0"/>
              <a:t>) of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baseline="-25000" dirty="0" smtClean="0"/>
              <a:t> </a:t>
            </a:r>
            <a:r>
              <a:rPr lang="en-US" dirty="0" smtClean="0"/>
              <a:t>with</a:t>
            </a:r>
            <a:r>
              <a:rPr lang="en-US" b="1" baseline="-25000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denoted by </a:t>
            </a:r>
            <a:r>
              <a:rPr lang="en-US" i="1" dirty="0" smtClean="0"/>
              <a:t>R</a:t>
            </a:r>
            <a:r>
              <a:rPr lang="en-US" b="1" dirty="0" smtClean="0">
                <a:latin typeface="Cambria Math"/>
                <a:ea typeface="Cambria Math"/>
              </a:rPr>
              <a:t>∘</a:t>
            </a:r>
            <a:r>
              <a:rPr lang="en-US" dirty="0" smtClean="0"/>
              <a:t> </a:t>
            </a:r>
            <a:r>
              <a:rPr lang="en-US" i="1" dirty="0" smtClean="0"/>
              <a:t>R, </a:t>
            </a:r>
            <a:r>
              <a:rPr lang="en-US" dirty="0" smtClean="0"/>
              <a:t>is a relation on  </a:t>
            </a:r>
            <a:r>
              <a:rPr lang="en-US" i="1" dirty="0" smtClean="0"/>
              <a:t>A</a:t>
            </a:r>
            <a:r>
              <a:rPr lang="en-US" dirty="0" smtClean="0"/>
              <a:t>  where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x,y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a member of </a:t>
            </a:r>
            <a:r>
              <a:rPr lang="en-US" i="1" dirty="0" smtClean="0"/>
              <a:t>R</a:t>
            </a:r>
            <a:r>
              <a:rPr lang="en-US" b="1" dirty="0" smtClean="0"/>
              <a:t> 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y,z</a:t>
            </a:r>
            <a:r>
              <a:rPr lang="en-US" dirty="0" smtClean="0"/>
              <a:t>)</a:t>
            </a:r>
            <a:r>
              <a:rPr lang="en-US" i="1" dirty="0" smtClean="0"/>
              <a:t>  </a:t>
            </a:r>
            <a:r>
              <a:rPr lang="en-US" dirty="0" smtClean="0"/>
              <a:t>is a member of </a:t>
            </a:r>
            <a:r>
              <a:rPr lang="en-US" i="1" dirty="0" smtClean="0"/>
              <a:t>R</a:t>
            </a:r>
            <a:r>
              <a:rPr lang="en-US" b="1" dirty="0" smtClean="0"/>
              <a:t>,</a:t>
            </a:r>
            <a:r>
              <a:rPr lang="en-US" dirty="0" smtClean="0"/>
              <a:t> then (</a:t>
            </a:r>
            <a:r>
              <a:rPr lang="en-US" i="1" dirty="0" err="1" smtClean="0"/>
              <a:t>x,z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a member of </a:t>
            </a:r>
            <a:r>
              <a:rPr lang="en-US" i="1" dirty="0" smtClean="0"/>
              <a:t>R</a:t>
            </a:r>
            <a:r>
              <a:rPr lang="en-US" b="1" dirty="0" smtClean="0">
                <a:latin typeface="Cambria Math"/>
                <a:ea typeface="Cambria Math"/>
              </a:rPr>
              <a:t>∘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Example: </a:t>
            </a:r>
            <a:r>
              <a:rPr lang="en-US" dirty="0" smtClean="0"/>
              <a:t>Let  </a:t>
            </a:r>
            <a:r>
              <a:rPr lang="en-US" i="1" dirty="0" smtClean="0"/>
              <a:t>R </a:t>
            </a:r>
            <a:r>
              <a:rPr lang="en-US" dirty="0" smtClean="0"/>
              <a:t>be the relation on the set of all people such that </a:t>
            </a:r>
            <a:r>
              <a:rPr lang="en-US" i="1" dirty="0" smtClean="0"/>
              <a:t>(a, b) </a:t>
            </a:r>
            <a:r>
              <a:rPr lang="en-US" dirty="0" smtClean="0"/>
              <a:t>is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i="1" dirty="0" smtClean="0"/>
              <a:t>R</a:t>
            </a:r>
            <a:r>
              <a:rPr lang="en-US" dirty="0" smtClean="0"/>
              <a:t> if person </a:t>
            </a:r>
            <a:r>
              <a:rPr lang="en-US" i="1" dirty="0" smtClean="0"/>
              <a:t>a</a:t>
            </a:r>
            <a:r>
              <a:rPr lang="en-US" dirty="0" smtClean="0"/>
              <a:t> is parent of person </a:t>
            </a:r>
            <a:r>
              <a:rPr lang="en-US" i="1" dirty="0" smtClean="0"/>
              <a:t>b</a:t>
            </a:r>
            <a:r>
              <a:rPr lang="en-US" dirty="0" smtClean="0"/>
              <a:t>. Then </a:t>
            </a:r>
            <a:r>
              <a:rPr lang="en-US" i="1" dirty="0" smtClean="0"/>
              <a:t>(a, c) </a:t>
            </a:r>
            <a:r>
              <a:rPr lang="en-US" dirty="0" smtClean="0"/>
              <a:t>is in (</a:t>
            </a:r>
            <a:r>
              <a:rPr lang="en-US" i="1" dirty="0" smtClean="0"/>
              <a:t>R</a:t>
            </a:r>
            <a:r>
              <a:rPr lang="en-US" b="1" dirty="0" smtClean="0">
                <a:latin typeface="Cambria Math"/>
                <a:ea typeface="Cambria Math"/>
              </a:rPr>
              <a:t>∘</a:t>
            </a:r>
            <a:r>
              <a:rPr lang="en-US" dirty="0" smtClean="0"/>
              <a:t> </a:t>
            </a:r>
            <a:r>
              <a:rPr lang="en-US" i="1" dirty="0" smtClean="0"/>
              <a:t>R)  </a:t>
            </a:r>
            <a:r>
              <a:rPr lang="en-US" dirty="0" err="1" smtClean="0"/>
              <a:t>iff</a:t>
            </a:r>
            <a:r>
              <a:rPr lang="en-US" dirty="0" smtClean="0"/>
              <a:t> there is a person </a:t>
            </a:r>
            <a:r>
              <a:rPr lang="en-US" i="1" dirty="0" smtClean="0"/>
              <a:t>b </a:t>
            </a:r>
            <a:r>
              <a:rPr lang="en-US" dirty="0" smtClean="0"/>
              <a:t>such that </a:t>
            </a:r>
            <a:r>
              <a:rPr lang="en-US" i="1" dirty="0" smtClean="0"/>
              <a:t>(a, b) </a:t>
            </a:r>
            <a:r>
              <a:rPr lang="en-US" dirty="0" smtClean="0"/>
              <a:t>is in </a:t>
            </a:r>
            <a:r>
              <a:rPr lang="en-US" i="1" dirty="0" smtClean="0"/>
              <a:t>R </a:t>
            </a:r>
            <a:r>
              <a:rPr lang="en-US" dirty="0" smtClean="0"/>
              <a:t>and</a:t>
            </a:r>
            <a:r>
              <a:rPr lang="en-US" i="1" dirty="0" smtClean="0"/>
              <a:t> (b, c) </a:t>
            </a:r>
            <a:r>
              <a:rPr lang="en-US" dirty="0" smtClean="0"/>
              <a:t>is in </a:t>
            </a:r>
            <a:r>
              <a:rPr lang="en-US" i="1" dirty="0" smtClean="0"/>
              <a:t>R</a:t>
            </a:r>
            <a:r>
              <a:rPr lang="en-US" dirty="0" smtClean="0"/>
              <a:t>. In other words, </a:t>
            </a:r>
            <a:r>
              <a:rPr lang="en-US" i="1" dirty="0" smtClean="0"/>
              <a:t>(a, c) </a:t>
            </a:r>
            <a:r>
              <a:rPr lang="en-US" dirty="0" smtClean="0"/>
              <a:t>is in </a:t>
            </a:r>
            <a:r>
              <a:rPr lang="en-US" i="1" dirty="0" smtClean="0"/>
              <a:t>R</a:t>
            </a:r>
            <a:r>
              <a:rPr lang="en-US" dirty="0" smtClean="0"/>
              <a:t> if and only if </a:t>
            </a:r>
            <a:r>
              <a:rPr lang="en-US" i="1" dirty="0" smtClean="0"/>
              <a:t>a</a:t>
            </a:r>
            <a:r>
              <a:rPr lang="en-US" dirty="0" smtClean="0"/>
              <a:t> is a grandparent of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At the end of the lectures, the student will be able to</a:t>
            </a:r>
            <a:endParaRPr lang="en-US" dirty="0" smtClean="0"/>
          </a:p>
          <a:p>
            <a:r>
              <a:rPr lang="en-US" dirty="0" smtClean="0"/>
              <a:t>Describe relations and explain their properties</a:t>
            </a:r>
          </a:p>
          <a:p>
            <a:r>
              <a:rPr lang="en-US" dirty="0"/>
              <a:t>Describe the concepts and properties of Boolean </a:t>
            </a:r>
            <a:r>
              <a:rPr lang="en-US" dirty="0" smtClean="0"/>
              <a:t>Algebra</a:t>
            </a:r>
          </a:p>
          <a:p>
            <a:r>
              <a:rPr lang="en-US" dirty="0" smtClean="0"/>
              <a:t>Explain the application of relations for Relational Data Modelling, Relational Databases and their operations</a:t>
            </a:r>
          </a:p>
          <a:p>
            <a:r>
              <a:rPr lang="en-US" dirty="0" smtClean="0"/>
              <a:t>Explain representations of relations and their closures</a:t>
            </a:r>
          </a:p>
          <a:p>
            <a:r>
              <a:rPr lang="en-US" dirty="0" smtClean="0"/>
              <a:t>Explain Equivalence Relations, Classes and Partitions</a:t>
            </a:r>
          </a:p>
          <a:p>
            <a:r>
              <a:rPr lang="en-US" dirty="0" smtClean="0"/>
              <a:t>Explain Partial Orderings on sets and Lattices</a:t>
            </a:r>
          </a:p>
          <a:p>
            <a:r>
              <a:rPr lang="en-US" dirty="0" smtClean="0"/>
              <a:t>Explain Boolean Functions and their representations</a:t>
            </a:r>
          </a:p>
          <a:p>
            <a:r>
              <a:rPr lang="en-US" dirty="0" smtClean="0"/>
              <a:t>Explain how Logic Gates and Circuits can be used for </a:t>
            </a:r>
            <a:r>
              <a:rPr lang="en-US" dirty="0" err="1" smtClean="0"/>
              <a:t>realiasation</a:t>
            </a:r>
            <a:r>
              <a:rPr lang="en-US" dirty="0" smtClean="0"/>
              <a:t> of Boolean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Powers of a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Definition:</a:t>
            </a:r>
            <a:r>
              <a:rPr lang="en-US" dirty="0" smtClean="0"/>
              <a:t>  Let </a:t>
            </a:r>
            <a:r>
              <a:rPr lang="en-US" i="1" dirty="0" smtClean="0"/>
              <a:t>R</a:t>
            </a:r>
            <a:r>
              <a:rPr lang="en-US" dirty="0" smtClean="0"/>
              <a:t> be a binary relation on </a:t>
            </a:r>
            <a:r>
              <a:rPr lang="en-US" i="1" dirty="0" smtClean="0"/>
              <a:t>A</a:t>
            </a:r>
            <a:r>
              <a:rPr lang="en-US" dirty="0" smtClean="0"/>
              <a:t>. Then the powers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of the relation </a:t>
            </a:r>
            <a:r>
              <a:rPr lang="en-US" i="1" dirty="0" smtClean="0"/>
              <a:t>R</a:t>
            </a:r>
            <a:r>
              <a:rPr lang="en-US" dirty="0" smtClean="0"/>
              <a:t> can be defined recursively by:</a:t>
            </a:r>
          </a:p>
          <a:p>
            <a:pPr lvl="1"/>
            <a:r>
              <a:rPr lang="en-US" dirty="0" smtClean="0"/>
              <a:t>Basis Step: </a:t>
            </a:r>
            <a:r>
              <a:rPr lang="en-US" i="1" dirty="0" smtClean="0"/>
              <a:t>R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</a:p>
          <a:p>
            <a:pPr lvl="1"/>
            <a:r>
              <a:rPr lang="en-US" dirty="0" smtClean="0"/>
              <a:t>Recursive Step:  </a:t>
            </a:r>
            <a:r>
              <a:rPr lang="en-US" i="1" dirty="0" smtClean="0"/>
              <a:t>R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+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b="1" baseline="30000" dirty="0" smtClean="0"/>
              <a:t> </a:t>
            </a:r>
            <a:r>
              <a:rPr lang="en-US" b="1" dirty="0" smtClean="0">
                <a:latin typeface="Cambria Math"/>
                <a:ea typeface="Cambria Math"/>
              </a:rPr>
              <a:t>∘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</a:p>
          <a:p>
            <a:pPr lvl="1">
              <a:buNone/>
            </a:pPr>
            <a:endParaRPr lang="en-US" i="1" dirty="0" smtClean="0"/>
          </a:p>
          <a:p>
            <a:r>
              <a:rPr lang="en-US" dirty="0" smtClean="0"/>
              <a:t>The powers of a transitive relation are subsets of the </a:t>
            </a:r>
          </a:p>
          <a:p>
            <a:pPr>
              <a:buNone/>
            </a:pPr>
            <a:r>
              <a:rPr lang="en-US" dirty="0" smtClean="0"/>
              <a:t>    relation. This is established by the following theorem: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Theorem: </a:t>
            </a:r>
            <a:r>
              <a:rPr lang="en-US" dirty="0" smtClean="0"/>
              <a:t>The relation </a:t>
            </a:r>
            <a:r>
              <a:rPr lang="en-US" i="1" dirty="0" smtClean="0"/>
              <a:t>R</a:t>
            </a:r>
            <a:r>
              <a:rPr lang="en-US" dirty="0" smtClean="0"/>
              <a:t> on a set </a:t>
            </a:r>
            <a:r>
              <a:rPr lang="en-US" i="1" dirty="0" smtClean="0"/>
              <a:t>A</a:t>
            </a:r>
            <a:r>
              <a:rPr lang="en-US" dirty="0" smtClean="0"/>
              <a:t> is transitive </a:t>
            </a:r>
            <a:r>
              <a:rPr lang="en-US" dirty="0" err="1" smtClean="0"/>
              <a:t>iff</a:t>
            </a:r>
            <a:r>
              <a:rPr lang="en-US" dirty="0" smtClean="0"/>
              <a:t>                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for all positive integers </a:t>
            </a:r>
            <a:r>
              <a:rPr lang="en-US" i="1" dirty="0" smtClean="0"/>
              <a:t>n. </a:t>
            </a:r>
          </a:p>
          <a:p>
            <a:pPr>
              <a:buNone/>
            </a:pPr>
            <a:r>
              <a:rPr lang="en-US" i="1" dirty="0" smtClean="0"/>
              <a:t>   	</a:t>
            </a:r>
            <a:r>
              <a:rPr lang="en-US" dirty="0" smtClean="0"/>
              <a:t>(</a:t>
            </a:r>
            <a:r>
              <a:rPr lang="en-US" i="1" dirty="0" smtClean="0"/>
              <a:t>A proof via mathematical induction can be given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ctr"/>
            <a:r>
              <a:rPr lang="en-CA" i="1" dirty="0" smtClean="0"/>
              <a:t>N</a:t>
            </a:r>
            <a:r>
              <a:rPr lang="en-CA" dirty="0" smtClean="0"/>
              <a:t>-</a:t>
            </a:r>
            <a:r>
              <a:rPr lang="en-CA" dirty="0" err="1" smtClean="0"/>
              <a:t>ary</a:t>
            </a:r>
            <a:r>
              <a:rPr lang="en-CA" dirty="0" smtClean="0"/>
              <a:t> relations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 smtClean="0"/>
              <a:t>Definition</a:t>
            </a:r>
            <a:r>
              <a:rPr lang="en-CA" dirty="0" smtClean="0"/>
              <a:t>: Let </a:t>
            </a:r>
            <a:r>
              <a:rPr lang="en-CA" i="1" dirty="0" smtClean="0"/>
              <a:t>A</a:t>
            </a:r>
            <a:r>
              <a:rPr lang="en-CA" sz="1900" i="1" dirty="0" smtClean="0"/>
              <a:t>1</a:t>
            </a:r>
            <a:r>
              <a:rPr lang="en-CA" i="1" dirty="0" smtClean="0"/>
              <a:t>, A</a:t>
            </a:r>
            <a:r>
              <a:rPr lang="en-CA" sz="1900" i="1" dirty="0" smtClean="0"/>
              <a:t>2</a:t>
            </a:r>
            <a:r>
              <a:rPr lang="en-CA" i="1" dirty="0" smtClean="0"/>
              <a:t>, ..., A</a:t>
            </a:r>
            <a:r>
              <a:rPr lang="en-CA" sz="1900" i="1" dirty="0" smtClean="0"/>
              <a:t>n</a:t>
            </a:r>
            <a:r>
              <a:rPr lang="en-CA" i="1" dirty="0" smtClean="0"/>
              <a:t> </a:t>
            </a:r>
            <a:r>
              <a:rPr lang="en-CA" dirty="0" smtClean="0"/>
              <a:t>be sets. An </a:t>
            </a:r>
            <a:r>
              <a:rPr lang="en-CA" i="1" dirty="0" smtClean="0"/>
              <a:t>n</a:t>
            </a:r>
            <a:r>
              <a:rPr lang="en-CA" dirty="0" smtClean="0"/>
              <a:t>-</a:t>
            </a:r>
            <a:r>
              <a:rPr lang="en-CA" dirty="0" err="1" smtClean="0"/>
              <a:t>ary</a:t>
            </a:r>
            <a:r>
              <a:rPr lang="en-CA" dirty="0" smtClean="0"/>
              <a:t> relation on these sets is a subset of </a:t>
            </a:r>
            <a:r>
              <a:rPr lang="en-CA" i="1" dirty="0" smtClean="0"/>
              <a:t>A</a:t>
            </a:r>
            <a:r>
              <a:rPr lang="en-CA" sz="1900" i="1" dirty="0" smtClean="0"/>
              <a:t>1</a:t>
            </a:r>
            <a:r>
              <a:rPr lang="en-CA" i="1" dirty="0" smtClean="0"/>
              <a:t> </a:t>
            </a:r>
            <a:r>
              <a:rPr lang="en-CA" dirty="0" smtClean="0"/>
              <a:t>x</a:t>
            </a:r>
            <a:r>
              <a:rPr lang="en-CA" i="1" dirty="0" smtClean="0"/>
              <a:t> A</a:t>
            </a:r>
            <a:r>
              <a:rPr lang="en-CA" sz="1900" i="1" dirty="0" smtClean="0"/>
              <a:t>2</a:t>
            </a:r>
            <a:r>
              <a:rPr lang="en-CA" i="1" dirty="0" smtClean="0"/>
              <a:t> </a:t>
            </a:r>
            <a:r>
              <a:rPr lang="en-CA" dirty="0" smtClean="0"/>
              <a:t>x</a:t>
            </a:r>
            <a:r>
              <a:rPr lang="en-CA" i="1" dirty="0" smtClean="0"/>
              <a:t> ... </a:t>
            </a:r>
            <a:r>
              <a:rPr lang="en-CA" dirty="0" smtClean="0"/>
              <a:t>x</a:t>
            </a:r>
            <a:r>
              <a:rPr lang="en-CA" i="1" dirty="0" smtClean="0"/>
              <a:t> A</a:t>
            </a:r>
            <a:r>
              <a:rPr lang="en-CA" sz="1900" i="1" dirty="0" smtClean="0"/>
              <a:t>n</a:t>
            </a:r>
            <a:r>
              <a:rPr lang="en-CA" dirty="0" smtClean="0"/>
              <a:t>. The sets </a:t>
            </a:r>
            <a:r>
              <a:rPr lang="en-CA" i="1" dirty="0" smtClean="0"/>
              <a:t>A</a:t>
            </a:r>
            <a:r>
              <a:rPr lang="en-CA" sz="1900" i="1" dirty="0" smtClean="0"/>
              <a:t>1</a:t>
            </a:r>
            <a:r>
              <a:rPr lang="en-CA" i="1" dirty="0" smtClean="0"/>
              <a:t>, A</a:t>
            </a:r>
            <a:r>
              <a:rPr lang="en-CA" sz="1900" i="1" dirty="0" smtClean="0"/>
              <a:t>2</a:t>
            </a:r>
            <a:r>
              <a:rPr lang="en-CA" dirty="0" smtClean="0"/>
              <a:t>, ..., </a:t>
            </a:r>
            <a:r>
              <a:rPr lang="en-CA" i="1" dirty="0" smtClean="0"/>
              <a:t>A</a:t>
            </a:r>
            <a:r>
              <a:rPr lang="en-CA" sz="1900" i="1" dirty="0" smtClean="0"/>
              <a:t>n</a:t>
            </a:r>
            <a:r>
              <a:rPr lang="en-CA" dirty="0" smtClean="0"/>
              <a:t> are called the domains of the relation and </a:t>
            </a:r>
            <a:r>
              <a:rPr lang="en-CA" i="1" dirty="0" smtClean="0"/>
              <a:t>n</a:t>
            </a:r>
            <a:r>
              <a:rPr lang="en-CA" dirty="0" smtClean="0"/>
              <a:t> is called the degree.</a:t>
            </a:r>
          </a:p>
          <a:p>
            <a:r>
              <a:rPr lang="en-CA" b="1" dirty="0" smtClean="0"/>
              <a:t>Example</a:t>
            </a:r>
            <a:r>
              <a:rPr lang="en-CA" dirty="0" smtClean="0"/>
              <a:t>:  Let </a:t>
            </a:r>
            <a:r>
              <a:rPr lang="en-CA" i="1" dirty="0" smtClean="0"/>
              <a:t>R</a:t>
            </a:r>
            <a:r>
              <a:rPr lang="en-CA" dirty="0" smtClean="0"/>
              <a:t> be the ternary relation on </a:t>
            </a:r>
            <a:r>
              <a:rPr lang="en-CA" i="1" dirty="0" smtClean="0"/>
              <a:t>Z </a:t>
            </a:r>
            <a:r>
              <a:rPr lang="en-CA" dirty="0" smtClean="0"/>
              <a:t>x</a:t>
            </a:r>
            <a:r>
              <a:rPr lang="en-CA" i="1" dirty="0" smtClean="0"/>
              <a:t> Z </a:t>
            </a:r>
            <a:r>
              <a:rPr lang="en-CA" dirty="0" smtClean="0"/>
              <a:t>x</a:t>
            </a:r>
            <a:r>
              <a:rPr lang="en-CA" i="1" dirty="0" smtClean="0"/>
              <a:t> Z+ </a:t>
            </a:r>
            <a:r>
              <a:rPr lang="en-CA" dirty="0" smtClean="0"/>
              <a:t>consisting of triples </a:t>
            </a:r>
            <a:r>
              <a:rPr lang="en-CA" i="1" dirty="0" smtClean="0"/>
              <a:t>(a, b, m) </a:t>
            </a:r>
            <a:r>
              <a:rPr lang="en-CA" dirty="0" smtClean="0"/>
              <a:t>where   </a:t>
            </a:r>
            <a:r>
              <a:rPr lang="en-CA" i="1" dirty="0" smtClean="0"/>
              <a:t> </a:t>
            </a:r>
          </a:p>
          <a:p>
            <a:pPr>
              <a:buNone/>
            </a:pPr>
            <a:r>
              <a:rPr lang="en-CA" i="1" dirty="0" smtClean="0"/>
              <a:t>    	</a:t>
            </a:r>
            <a:r>
              <a:rPr lang="en-CA" dirty="0" smtClean="0"/>
              <a:t>Then </a:t>
            </a:r>
            <a:r>
              <a:rPr lang="en-CA" i="1" dirty="0" smtClean="0"/>
              <a:t>(-1, 9, 5), (8, 2, 3) </a:t>
            </a:r>
            <a:r>
              <a:rPr lang="en-CA" dirty="0" smtClean="0"/>
              <a:t>and </a:t>
            </a:r>
            <a:r>
              <a:rPr lang="en-CA" i="1" dirty="0" smtClean="0"/>
              <a:t>(14, 0, 7) </a:t>
            </a:r>
            <a:r>
              <a:rPr lang="en-CA" dirty="0" smtClean="0"/>
              <a:t> belong to </a:t>
            </a:r>
            <a:r>
              <a:rPr lang="en-CA" i="1" dirty="0" smtClean="0"/>
              <a:t>R</a:t>
            </a:r>
            <a:r>
              <a:rPr lang="en-CA" dirty="0" smtClean="0"/>
              <a:t>, but</a:t>
            </a:r>
          </a:p>
          <a:p>
            <a:pPr>
              <a:buNone/>
            </a:pPr>
            <a:r>
              <a:rPr lang="en-CA" dirty="0" smtClean="0"/>
              <a:t>     </a:t>
            </a:r>
            <a:r>
              <a:rPr lang="en-CA" i="1" dirty="0" smtClean="0"/>
              <a:t>(7, 2, 3) </a:t>
            </a:r>
            <a:r>
              <a:rPr lang="en-CA" dirty="0" smtClean="0"/>
              <a:t>does not.</a:t>
            </a:r>
          </a:p>
          <a:p>
            <a:r>
              <a:rPr lang="en-CA" b="1" dirty="0" smtClean="0"/>
              <a:t>Example</a:t>
            </a:r>
            <a:r>
              <a:rPr lang="en-CA" dirty="0" smtClean="0"/>
              <a:t>: Let </a:t>
            </a:r>
            <a:r>
              <a:rPr lang="en-CA" i="1" dirty="0" smtClean="0"/>
              <a:t>R’</a:t>
            </a:r>
            <a:r>
              <a:rPr lang="en-CA" dirty="0" smtClean="0"/>
              <a:t> be the relation consisting of 5-tuples</a:t>
            </a:r>
          </a:p>
          <a:p>
            <a:pPr>
              <a:buNone/>
            </a:pPr>
            <a:r>
              <a:rPr lang="en-CA" i="1" dirty="0" smtClean="0"/>
              <a:t>   	(A, N, S, D, T) </a:t>
            </a:r>
            <a:r>
              <a:rPr lang="en-CA" dirty="0" smtClean="0"/>
              <a:t>representing airplane flights, where </a:t>
            </a:r>
            <a:r>
              <a:rPr lang="en-CA" i="1" dirty="0" smtClean="0"/>
              <a:t>A</a:t>
            </a:r>
            <a:r>
              <a:rPr lang="en-CA" dirty="0" smtClean="0"/>
              <a:t> is the airline, </a:t>
            </a:r>
            <a:r>
              <a:rPr lang="en-CA" i="1" dirty="0" smtClean="0"/>
              <a:t>N </a:t>
            </a:r>
            <a:r>
              <a:rPr lang="en-CA" dirty="0" smtClean="0"/>
              <a:t>is the flight number, </a:t>
            </a:r>
            <a:r>
              <a:rPr lang="en-CA" i="1" dirty="0" smtClean="0"/>
              <a:t>S</a:t>
            </a:r>
            <a:r>
              <a:rPr lang="en-CA" dirty="0" smtClean="0"/>
              <a:t> is the starting point, </a:t>
            </a:r>
            <a:r>
              <a:rPr lang="en-CA" i="1" dirty="0" smtClean="0"/>
              <a:t>D</a:t>
            </a:r>
            <a:r>
              <a:rPr lang="en-CA" dirty="0" smtClean="0"/>
              <a:t> is the destination and  </a:t>
            </a:r>
            <a:r>
              <a:rPr lang="en-CA" i="1" dirty="0" smtClean="0"/>
              <a:t>T</a:t>
            </a:r>
            <a:r>
              <a:rPr lang="en-CA" dirty="0" smtClean="0"/>
              <a:t> is the departure time. The degree of this relation is 5.</a:t>
            </a:r>
            <a:endParaRPr lang="en-CA" dirty="0"/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5562600" y="3225800"/>
          <a:ext cx="1511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3" name="Equation" r:id="rId3" imgW="863280" imgH="203040" progId="Equation.3">
                  <p:embed/>
                </p:oleObj>
              </mc:Choice>
              <mc:Fallback>
                <p:oleObj name="Equation" r:id="rId3" imgW="8632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25800"/>
                        <a:ext cx="1511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2:</a:t>
            </a:r>
            <a:br>
              <a:rPr lang="en-US" dirty="0" smtClean="0"/>
            </a:br>
            <a:r>
              <a:rPr lang="en-US" dirty="0" smtClean="0"/>
              <a:t>Relational Data Modelling and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 Databases and Relations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90800"/>
          </a:xfrm>
        </p:spPr>
        <p:txBody>
          <a:bodyPr>
            <a:normAutofit fontScale="85000" lnSpcReduction="10000"/>
          </a:bodyPr>
          <a:lstStyle/>
          <a:p>
            <a:r>
              <a:rPr lang="en-CA" sz="3100" dirty="0" smtClean="0"/>
              <a:t>Relations are often used to represent </a:t>
            </a:r>
            <a:r>
              <a:rPr lang="en-CA" sz="3100" b="1" dirty="0" smtClean="0">
                <a:solidFill>
                  <a:srgbClr val="FF0000"/>
                </a:solidFill>
              </a:rPr>
              <a:t>databases</a:t>
            </a:r>
          </a:p>
          <a:p>
            <a:r>
              <a:rPr lang="en-CA" sz="3100" dirty="0" smtClean="0"/>
              <a:t>Relations used to represent databases are also called </a:t>
            </a:r>
            <a:r>
              <a:rPr lang="en-CA" sz="3100" i="1" dirty="0" smtClean="0"/>
              <a:t>tables, </a:t>
            </a:r>
            <a:r>
              <a:rPr lang="en-CA" sz="3100" dirty="0" smtClean="0"/>
              <a:t>because they are often displayed as tables</a:t>
            </a:r>
            <a:endParaRPr lang="en-CA" dirty="0" smtClean="0"/>
          </a:p>
          <a:p>
            <a:r>
              <a:rPr lang="en-CA" sz="3100" dirty="0" smtClean="0"/>
              <a:t>The database query language SQL (</a:t>
            </a:r>
            <a:r>
              <a:rPr lang="en-CA" sz="3100" i="1" dirty="0" smtClean="0"/>
              <a:t>Structured Query Language</a:t>
            </a:r>
            <a:r>
              <a:rPr lang="en-CA" sz="3100" dirty="0" smtClean="0"/>
              <a:t>) is used to carry out operations on tables</a:t>
            </a:r>
          </a:p>
          <a:p>
            <a:r>
              <a:rPr lang="en-CA" sz="3100" dirty="0" smtClean="0"/>
              <a:t>Each column of the table corresponds to an </a:t>
            </a:r>
            <a:r>
              <a:rPr lang="en-CA" sz="3100" i="1" dirty="0" smtClean="0"/>
              <a:t>attribute</a:t>
            </a:r>
          </a:p>
          <a:p>
            <a:endParaRPr lang="en-CA" sz="3100" i="1" dirty="0" smtClean="0"/>
          </a:p>
          <a:p>
            <a:pPr>
              <a:buNone/>
            </a:pPr>
            <a:endParaRPr lang="en-CA" sz="31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CA" dirty="0">
              <a:solidFill>
                <a:schemeClr val="accent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7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t08_2_01"/>
          <p:cNvPicPr>
            <a:picLocks noChangeAspect="1" noChangeArrowheads="1"/>
          </p:cNvPicPr>
          <p:nvPr/>
        </p:nvPicPr>
        <p:blipFill>
          <a:blip r:embed="rId5"/>
          <a:srcRect t="7959"/>
          <a:stretch>
            <a:fillRect/>
          </a:stretch>
        </p:blipFill>
        <p:spPr bwMode="auto">
          <a:xfrm>
            <a:off x="1676400" y="3886200"/>
            <a:ext cx="5715000" cy="264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Relational Data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5112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Relational data model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Records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Fields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Tables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Primary key</a:t>
            </a:r>
          </a:p>
          <a:p>
            <a:pPr>
              <a:buNone/>
            </a:pPr>
            <a:endParaRPr lang="en-CA" sz="31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CA" dirty="0">
              <a:solidFill>
                <a:schemeClr val="accent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9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Operations on n-array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ea typeface="新細明體" pitchFamily="18" charset="-120"/>
              </a:rPr>
              <a:t>Definition</a:t>
            </a:r>
            <a:r>
              <a:rPr lang="en-US" altLang="zh-TW" dirty="0" smtClean="0">
                <a:ea typeface="新細明體" pitchFamily="18" charset="-120"/>
              </a:rPr>
              <a:t>: Let R be an n-</a:t>
            </a:r>
            <a:r>
              <a:rPr lang="en-US" altLang="zh-TW" dirty="0" err="1" smtClean="0">
                <a:ea typeface="新細明體" pitchFamily="18" charset="-120"/>
              </a:rPr>
              <a:t>ary</a:t>
            </a:r>
            <a:r>
              <a:rPr lang="en-US" altLang="zh-TW" dirty="0" smtClean="0">
                <a:ea typeface="新細明體" pitchFamily="18" charset="-120"/>
              </a:rPr>
              <a:t> relation and C a condition that elements in R may satisfy. Then the </a:t>
            </a:r>
            <a:r>
              <a:rPr lang="en-US" altLang="zh-TW" b="1" i="1" dirty="0" smtClean="0">
                <a:ea typeface="新細明體" pitchFamily="18" charset="-120"/>
              </a:rPr>
              <a:t>selection operator </a:t>
            </a:r>
            <a:r>
              <a:rPr lang="en-US" altLang="zh-TW" i="1" dirty="0" smtClean="0">
                <a:ea typeface="新細明體" pitchFamily="18" charset="-120"/>
              </a:rPr>
              <a:t>S</a:t>
            </a:r>
            <a:r>
              <a:rPr lang="en-US" altLang="zh-TW" i="1" baseline="-25000" dirty="0" smtClean="0">
                <a:ea typeface="新細明體" pitchFamily="18" charset="-120"/>
              </a:rPr>
              <a:t>C</a:t>
            </a:r>
            <a:r>
              <a:rPr lang="en-US" altLang="zh-TW" dirty="0" smtClean="0">
                <a:ea typeface="新細明體" pitchFamily="18" charset="-120"/>
              </a:rPr>
              <a:t> maps the n-</a:t>
            </a:r>
            <a:r>
              <a:rPr lang="en-US" altLang="zh-TW" dirty="0" err="1" smtClean="0">
                <a:ea typeface="新細明體" pitchFamily="18" charset="-120"/>
              </a:rPr>
              <a:t>ary</a:t>
            </a:r>
            <a:r>
              <a:rPr lang="en-US" altLang="zh-TW" dirty="0" smtClean="0">
                <a:ea typeface="新細明體" pitchFamily="18" charset="-120"/>
              </a:rPr>
              <a:t> relation R to the n-</a:t>
            </a:r>
            <a:r>
              <a:rPr lang="en-US" altLang="zh-TW" dirty="0" err="1" smtClean="0">
                <a:ea typeface="新細明體" pitchFamily="18" charset="-120"/>
              </a:rPr>
              <a:t>ary</a:t>
            </a:r>
            <a:r>
              <a:rPr lang="en-US" altLang="zh-TW" dirty="0" smtClean="0">
                <a:ea typeface="新細明體" pitchFamily="18" charset="-120"/>
              </a:rPr>
              <a:t> relation of all n-</a:t>
            </a:r>
            <a:r>
              <a:rPr lang="en-US" altLang="zh-TW" dirty="0" err="1" smtClean="0">
                <a:ea typeface="新細明體" pitchFamily="18" charset="-120"/>
              </a:rPr>
              <a:t>tuples</a:t>
            </a:r>
            <a:r>
              <a:rPr lang="en-US" altLang="zh-TW" dirty="0" smtClean="0">
                <a:ea typeface="新細明體" pitchFamily="18" charset="-120"/>
              </a:rPr>
              <a:t> from R that satisfy the condition C.</a:t>
            </a:r>
          </a:p>
          <a:p>
            <a:r>
              <a:rPr lang="en-US" altLang="zh-TW" b="1" dirty="0" smtClean="0">
                <a:ea typeface="新細明體" pitchFamily="18" charset="-120"/>
              </a:rPr>
              <a:t>Definition</a:t>
            </a:r>
            <a:r>
              <a:rPr lang="en-US" altLang="zh-TW" dirty="0" smtClean="0">
                <a:ea typeface="新細明體" pitchFamily="18" charset="-120"/>
              </a:rPr>
              <a:t>: The </a:t>
            </a:r>
            <a:r>
              <a:rPr lang="en-US" altLang="zh-TW" b="1" i="1" dirty="0" smtClean="0">
                <a:ea typeface="新細明體" pitchFamily="18" charset="-120"/>
              </a:rPr>
              <a:t>projection</a:t>
            </a:r>
            <a:r>
              <a:rPr lang="en-US" altLang="zh-TW" i="1" dirty="0" smtClean="0">
                <a:ea typeface="新細明體" pitchFamily="18" charset="-120"/>
              </a:rPr>
              <a:t> P</a:t>
            </a:r>
            <a:r>
              <a:rPr lang="en-US" altLang="zh-TW" i="1" baseline="-25000" dirty="0" smtClean="0">
                <a:ea typeface="新細明體" pitchFamily="18" charset="-120"/>
              </a:rPr>
              <a:t>i1i2…</a:t>
            </a:r>
            <a:r>
              <a:rPr lang="en-US" altLang="zh-TW" i="1" baseline="-25000" dirty="0" err="1" smtClean="0">
                <a:ea typeface="新細明體" pitchFamily="18" charset="-120"/>
              </a:rPr>
              <a:t>im</a:t>
            </a:r>
            <a:r>
              <a:rPr lang="en-US" altLang="zh-TW" dirty="0" smtClean="0">
                <a:ea typeface="新細明體" pitchFamily="18" charset="-120"/>
              </a:rPr>
              <a:t> where i1&lt;i2&lt;…&lt;</a:t>
            </a:r>
            <a:r>
              <a:rPr lang="en-US" altLang="zh-TW" dirty="0" err="1" smtClean="0">
                <a:ea typeface="新細明體" pitchFamily="18" charset="-120"/>
              </a:rPr>
              <a:t>im</a:t>
            </a:r>
            <a:r>
              <a:rPr lang="en-US" altLang="zh-TW" dirty="0" smtClean="0">
                <a:ea typeface="新細明體" pitchFamily="18" charset="-120"/>
              </a:rPr>
              <a:t>, maps the n-</a:t>
            </a:r>
            <a:r>
              <a:rPr lang="en-US" altLang="zh-TW" dirty="0" err="1" smtClean="0">
                <a:ea typeface="新細明體" pitchFamily="18" charset="-120"/>
              </a:rPr>
              <a:t>tuple</a:t>
            </a:r>
            <a:r>
              <a:rPr lang="en-US" altLang="zh-TW" dirty="0" smtClean="0">
                <a:ea typeface="新細明體" pitchFamily="18" charset="-120"/>
              </a:rPr>
              <a:t> (a</a:t>
            </a:r>
            <a:r>
              <a:rPr lang="en-US" altLang="zh-TW" baseline="-25000" dirty="0" smtClean="0">
                <a:ea typeface="新細明體" pitchFamily="18" charset="-120"/>
              </a:rPr>
              <a:t>1</a:t>
            </a:r>
            <a:r>
              <a:rPr lang="en-US" altLang="zh-TW" dirty="0" smtClean="0">
                <a:ea typeface="新細明體" pitchFamily="18" charset="-120"/>
              </a:rPr>
              <a:t>,a</a:t>
            </a:r>
            <a:r>
              <a:rPr lang="en-US" altLang="zh-TW" baseline="-25000" dirty="0" smtClean="0">
                <a:ea typeface="新細明體" pitchFamily="18" charset="-120"/>
              </a:rPr>
              <a:t>2</a:t>
            </a:r>
            <a:r>
              <a:rPr lang="en-US" altLang="zh-TW" dirty="0" smtClean="0">
                <a:ea typeface="新細明體" pitchFamily="18" charset="-120"/>
              </a:rPr>
              <a:t>,…,a</a:t>
            </a:r>
            <a:r>
              <a:rPr lang="en-US" altLang="zh-TW" baseline="-25000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) to the m-</a:t>
            </a:r>
            <a:r>
              <a:rPr lang="en-US" altLang="zh-TW" dirty="0" err="1" smtClean="0">
                <a:ea typeface="新細明體" pitchFamily="18" charset="-120"/>
              </a:rPr>
              <a:t>tuple</a:t>
            </a:r>
            <a:r>
              <a:rPr lang="en-US" altLang="zh-TW" dirty="0" smtClean="0">
                <a:ea typeface="新細明體" pitchFamily="18" charset="-120"/>
              </a:rPr>
              <a:t> (a</a:t>
            </a:r>
            <a:r>
              <a:rPr lang="en-US" altLang="zh-TW" baseline="-25000" dirty="0" smtClean="0">
                <a:ea typeface="新細明體" pitchFamily="18" charset="-120"/>
              </a:rPr>
              <a:t>i1</a:t>
            </a:r>
            <a:r>
              <a:rPr lang="en-US" altLang="zh-TW" dirty="0" smtClean="0">
                <a:ea typeface="新細明體" pitchFamily="18" charset="-120"/>
              </a:rPr>
              <a:t>,a</a:t>
            </a:r>
            <a:r>
              <a:rPr lang="en-US" altLang="zh-TW" baseline="-25000" dirty="0" smtClean="0">
                <a:ea typeface="新細明體" pitchFamily="18" charset="-120"/>
              </a:rPr>
              <a:t>i2</a:t>
            </a:r>
            <a:r>
              <a:rPr lang="en-US" altLang="zh-TW" dirty="0" smtClean="0">
                <a:ea typeface="新細明體" pitchFamily="18" charset="-120"/>
              </a:rPr>
              <a:t>,…,a</a:t>
            </a:r>
            <a:r>
              <a:rPr lang="en-US" altLang="zh-TW" baseline="-25000" dirty="0" smtClean="0">
                <a:ea typeface="新細明體" pitchFamily="18" charset="-120"/>
              </a:rPr>
              <a:t>im</a:t>
            </a:r>
            <a:r>
              <a:rPr lang="en-US" altLang="zh-TW" dirty="0" smtClean="0">
                <a:ea typeface="新細明體" pitchFamily="18" charset="-120"/>
              </a:rPr>
              <a:t>), where m&lt;=n.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Operations on Database Relations</a:t>
            </a:r>
            <a:endParaRPr lang="en-US" dirty="0"/>
          </a:p>
        </p:txBody>
      </p:sp>
      <p:pic>
        <p:nvPicPr>
          <p:cNvPr id="4" name="Content Placeholder 3" descr="t08_2_0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5244" t="6250" r="12348"/>
          <a:stretch>
            <a:fillRect/>
          </a:stretch>
        </p:blipFill>
        <p:spPr bwMode="auto">
          <a:xfrm>
            <a:off x="228600" y="990600"/>
            <a:ext cx="2895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 descr="t08_2_03"/>
          <p:cNvPicPr>
            <a:picLocks noChangeAspect="1" noChangeArrowheads="1"/>
          </p:cNvPicPr>
          <p:nvPr/>
        </p:nvPicPr>
        <p:blipFill>
          <a:blip r:embed="rId3"/>
          <a:srcRect t="7495"/>
          <a:stretch>
            <a:fillRect/>
          </a:stretch>
        </p:blipFill>
        <p:spPr bwMode="auto">
          <a:xfrm>
            <a:off x="4343400" y="1295400"/>
            <a:ext cx="47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 descr="t08_2_04"/>
          <p:cNvPicPr>
            <a:picLocks noChangeAspect="1" noChangeArrowheads="1"/>
          </p:cNvPicPr>
          <p:nvPr/>
        </p:nvPicPr>
        <p:blipFill>
          <a:blip r:embed="rId4"/>
          <a:srcRect l="6250" t="12655" r="4167"/>
          <a:stretch>
            <a:fillRect/>
          </a:stretch>
        </p:blipFill>
        <p:spPr bwMode="auto">
          <a:xfrm>
            <a:off x="990600" y="4525617"/>
            <a:ext cx="3276600" cy="210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Natural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 smtClean="0"/>
              <a:t>The</a:t>
            </a:r>
            <a:r>
              <a:rPr lang="en-CA" sz="2800" i="1" dirty="0" smtClean="0"/>
              <a:t> </a:t>
            </a:r>
            <a:r>
              <a:rPr lang="en-CA" sz="2800" b="1" dirty="0" smtClean="0"/>
              <a:t>natural</a:t>
            </a:r>
            <a:r>
              <a:rPr lang="en-CA" sz="2800" dirty="0" smtClean="0"/>
              <a:t> </a:t>
            </a:r>
            <a:r>
              <a:rPr lang="en-CA" sz="2800" b="1" dirty="0" smtClean="0"/>
              <a:t>join</a:t>
            </a:r>
            <a:r>
              <a:rPr lang="en-CA" sz="2800" dirty="0" smtClean="0"/>
              <a:t> binary operator combines two tables into one, when these tables share some identical fields.</a:t>
            </a:r>
          </a:p>
          <a:p>
            <a:r>
              <a:rPr lang="en-CA" sz="2800" dirty="0" smtClean="0"/>
              <a:t>The result of the </a:t>
            </a:r>
            <a:r>
              <a:rPr lang="en-CA" sz="2800" b="1" dirty="0" smtClean="0"/>
              <a:t>natural join </a:t>
            </a:r>
            <a:r>
              <a:rPr lang="en-CA" sz="2800" dirty="0" smtClean="0"/>
              <a:t>between </a:t>
            </a:r>
            <a:r>
              <a:rPr lang="en-CA" sz="2800" i="1" dirty="0" smtClean="0"/>
              <a:t>R </a:t>
            </a:r>
            <a:r>
              <a:rPr lang="en-CA" sz="2800" dirty="0" smtClean="0"/>
              <a:t>and </a:t>
            </a:r>
            <a:r>
              <a:rPr lang="en-CA" sz="2800" i="1" dirty="0" smtClean="0"/>
              <a:t>S</a:t>
            </a:r>
            <a:r>
              <a:rPr lang="en-CA" sz="2800" dirty="0" smtClean="0"/>
              <a:t> is the set of all combinations of </a:t>
            </a:r>
            <a:r>
              <a:rPr lang="en-CA" sz="2800" dirty="0" err="1" smtClean="0"/>
              <a:t>tuples</a:t>
            </a:r>
            <a:r>
              <a:rPr lang="en-CA" sz="2800" dirty="0" smtClean="0"/>
              <a:t> in </a:t>
            </a:r>
            <a:r>
              <a:rPr lang="en-CA" sz="2800" i="1" dirty="0" smtClean="0"/>
              <a:t>R</a:t>
            </a:r>
            <a:r>
              <a:rPr lang="en-CA" sz="2800" dirty="0" smtClean="0"/>
              <a:t> and </a:t>
            </a:r>
            <a:r>
              <a:rPr lang="en-CA" sz="2800" i="1" dirty="0" smtClean="0"/>
              <a:t>S</a:t>
            </a:r>
            <a:r>
              <a:rPr lang="en-CA" sz="2800" dirty="0" smtClean="0"/>
              <a:t> that are equal on their common attribute names.</a:t>
            </a:r>
          </a:p>
          <a:p>
            <a:r>
              <a:rPr lang="en-CA" sz="2800" b="1" dirty="0" smtClean="0"/>
              <a:t>Example</a:t>
            </a:r>
          </a:p>
          <a:p>
            <a:pPr lvl="1"/>
            <a:r>
              <a:rPr lang="en-CA" sz="2400" dirty="0" smtClean="0"/>
              <a:t>A table contains  fields  for </a:t>
            </a:r>
            <a:r>
              <a:rPr lang="en-CA" sz="2400" dirty="0" smtClean="0">
                <a:solidFill>
                  <a:schemeClr val="accent2"/>
                </a:solidFill>
              </a:rPr>
              <a:t>airline</a:t>
            </a:r>
            <a:r>
              <a:rPr lang="en-CA" sz="2400" dirty="0" smtClean="0"/>
              <a:t>, </a:t>
            </a:r>
            <a:r>
              <a:rPr lang="en-CA" sz="2400" u="sng" dirty="0" smtClean="0">
                <a:solidFill>
                  <a:schemeClr val="accent1"/>
                </a:solidFill>
              </a:rPr>
              <a:t>flight number</a:t>
            </a:r>
            <a:r>
              <a:rPr lang="en-CA" sz="2400" dirty="0" smtClean="0"/>
              <a:t>, and </a:t>
            </a:r>
            <a:r>
              <a:rPr lang="en-CA" sz="2400" u="sng" dirty="0" smtClean="0">
                <a:solidFill>
                  <a:schemeClr val="accent1"/>
                </a:solidFill>
              </a:rPr>
              <a:t>gate</a:t>
            </a:r>
            <a:endParaRPr lang="en-CA" sz="2400" dirty="0" smtClean="0"/>
          </a:p>
          <a:p>
            <a:pPr lvl="1"/>
            <a:r>
              <a:rPr lang="en-CA" sz="2400" dirty="0" smtClean="0"/>
              <a:t>A second table  contains fields for </a:t>
            </a:r>
            <a:r>
              <a:rPr lang="en-CA" sz="2400" u="sng" dirty="0" smtClean="0">
                <a:solidFill>
                  <a:srgbClr val="CC3399"/>
                </a:solidFill>
              </a:rPr>
              <a:t>flight number</a:t>
            </a:r>
            <a:r>
              <a:rPr lang="en-CA" sz="2400" dirty="0" smtClean="0"/>
              <a:t>, </a:t>
            </a:r>
            <a:r>
              <a:rPr lang="en-CA" sz="2400" u="sng" dirty="0" smtClean="0">
                <a:solidFill>
                  <a:srgbClr val="CC3399"/>
                </a:solidFill>
              </a:rPr>
              <a:t>gate</a:t>
            </a:r>
            <a:r>
              <a:rPr lang="en-CA" sz="2400" dirty="0" smtClean="0"/>
              <a:t>, and </a:t>
            </a:r>
            <a:r>
              <a:rPr lang="en-CA" sz="2400" dirty="0" smtClean="0">
                <a:solidFill>
                  <a:srgbClr val="CC3399"/>
                </a:solidFill>
              </a:rPr>
              <a:t>departure time</a:t>
            </a:r>
            <a:r>
              <a:rPr lang="en-CA" sz="2400" dirty="0" smtClean="0"/>
              <a:t>. </a:t>
            </a:r>
          </a:p>
          <a:p>
            <a:pPr lvl="1"/>
            <a:r>
              <a:rPr lang="en-CA" sz="2400" dirty="0" smtClean="0"/>
              <a:t>One can use </a:t>
            </a:r>
            <a:r>
              <a:rPr lang="en-CA" sz="2400" i="1" dirty="0" smtClean="0"/>
              <a:t>natural join </a:t>
            </a:r>
            <a:r>
              <a:rPr lang="en-CA" sz="2400" dirty="0" smtClean="0"/>
              <a:t>to combine these two relations into a third one containing fields for 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airline, flight number, gate </a:t>
            </a:r>
            <a:r>
              <a:rPr lang="en-CA" sz="2400" dirty="0" smtClean="0"/>
              <a:t>and 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departure time</a:t>
            </a:r>
            <a:r>
              <a:rPr lang="en-CA" sz="2400" dirty="0" smtClean="0">
                <a:solidFill>
                  <a:schemeClr val="accent1"/>
                </a:solidFill>
              </a:rPr>
              <a:t>. </a:t>
            </a:r>
          </a:p>
          <a:p>
            <a:endParaRPr lang="en-CA" sz="28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2286" b="4571"/>
          <a:stretch>
            <a:fillRect/>
          </a:stretch>
        </p:blipFill>
        <p:spPr bwMode="auto">
          <a:xfrm>
            <a:off x="152400" y="457200"/>
            <a:ext cx="4171293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t="2494" r="3279"/>
          <a:stretch>
            <a:fillRect/>
          </a:stretch>
        </p:blipFill>
        <p:spPr bwMode="auto">
          <a:xfrm>
            <a:off x="4343400" y="609600"/>
            <a:ext cx="4495800" cy="297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l="249" r="1995" b="5476"/>
          <a:stretch>
            <a:fillRect/>
          </a:stretch>
        </p:blipFill>
        <p:spPr bwMode="auto">
          <a:xfrm>
            <a:off x="990600" y="3505200"/>
            <a:ext cx="7467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184065" y="152400"/>
            <a:ext cx="411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(Table 5) </a:t>
            </a:r>
            <a:r>
              <a:rPr lang="en-CA" b="1" dirty="0" smtClean="0">
                <a:solidFill>
                  <a:srgbClr val="FF0000"/>
                </a:solidFill>
              </a:rPr>
              <a:t>Natural Join </a:t>
            </a:r>
            <a:r>
              <a:rPr lang="en-CA" b="1" dirty="0" smtClean="0"/>
              <a:t>(Table 6) </a:t>
            </a:r>
            <a:r>
              <a:rPr lang="en-CA" b="1" dirty="0" smtClean="0">
                <a:solidFill>
                  <a:srgbClr val="FF0000"/>
                </a:solidFill>
              </a:rPr>
              <a:t>=</a:t>
            </a:r>
            <a:r>
              <a:rPr lang="en-CA" b="1" dirty="0" smtClean="0"/>
              <a:t> (Table 7)</a:t>
            </a:r>
            <a:endParaRPr lang="en-CA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ea typeface="新細明體" pitchFamily="18" charset="-120"/>
              </a:rPr>
              <a:t>Definition</a:t>
            </a:r>
            <a:r>
              <a:rPr lang="en-US" altLang="zh-TW" dirty="0" smtClean="0">
                <a:ea typeface="新細明體" pitchFamily="18" charset="-120"/>
              </a:rPr>
              <a:t>: Let </a:t>
            </a:r>
            <a:r>
              <a:rPr lang="en-US" altLang="zh-TW" i="1" dirty="0" smtClean="0">
                <a:ea typeface="新細明體" pitchFamily="18" charset="-120"/>
              </a:rPr>
              <a:t>R</a:t>
            </a:r>
            <a:r>
              <a:rPr lang="en-US" altLang="zh-TW" dirty="0" smtClean="0">
                <a:ea typeface="新細明體" pitchFamily="18" charset="-120"/>
              </a:rPr>
              <a:t> be a relation of degree </a:t>
            </a:r>
            <a:r>
              <a:rPr lang="en-US" altLang="zh-TW" i="1" dirty="0" smtClean="0">
                <a:ea typeface="新細明體" pitchFamily="18" charset="-120"/>
              </a:rPr>
              <a:t>m</a:t>
            </a:r>
            <a:r>
              <a:rPr lang="en-US" altLang="zh-TW" dirty="0" smtClean="0">
                <a:ea typeface="新細明體" pitchFamily="18" charset="-120"/>
              </a:rPr>
              <a:t> and </a:t>
            </a:r>
            <a:r>
              <a:rPr lang="en-US" altLang="zh-TW" i="1" dirty="0" smtClean="0">
                <a:ea typeface="新細明體" pitchFamily="18" charset="-120"/>
              </a:rPr>
              <a:t>S</a:t>
            </a:r>
            <a:r>
              <a:rPr lang="en-US" altLang="zh-TW" dirty="0" smtClean="0">
                <a:ea typeface="新細明體" pitchFamily="18" charset="-120"/>
              </a:rPr>
              <a:t> a relation of degree 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. The </a:t>
            </a:r>
            <a:r>
              <a:rPr lang="en-US" altLang="zh-TW" i="1" dirty="0" smtClean="0">
                <a:ea typeface="新細明體" pitchFamily="18" charset="-120"/>
              </a:rPr>
              <a:t>join </a:t>
            </a:r>
            <a:r>
              <a:rPr lang="en-US" altLang="zh-TW" i="1" dirty="0" err="1" smtClean="0">
                <a:ea typeface="新細明體" pitchFamily="18" charset="-120"/>
              </a:rPr>
              <a:t>J</a:t>
            </a:r>
            <a:r>
              <a:rPr lang="en-US" altLang="zh-TW" i="1" baseline="-25000" dirty="0" err="1" smtClean="0">
                <a:ea typeface="新細明體" pitchFamily="18" charset="-120"/>
              </a:rPr>
              <a:t>p</a:t>
            </a:r>
            <a:r>
              <a:rPr lang="en-US" altLang="zh-TW" i="1" dirty="0" smtClean="0">
                <a:ea typeface="新細明體" pitchFamily="18" charset="-120"/>
              </a:rPr>
              <a:t>(R,S)</a:t>
            </a:r>
            <a:r>
              <a:rPr lang="en-US" altLang="zh-TW" dirty="0" smtClean="0">
                <a:ea typeface="新細明體" pitchFamily="18" charset="-120"/>
              </a:rPr>
              <a:t>, where </a:t>
            </a:r>
            <a:r>
              <a:rPr lang="en-US" altLang="zh-TW" i="1" dirty="0" err="1" smtClean="0">
                <a:ea typeface="新細明體" pitchFamily="18" charset="-120"/>
              </a:rPr>
              <a:t>p≤m</a:t>
            </a:r>
            <a:r>
              <a:rPr lang="en-US" altLang="zh-TW" dirty="0" smtClean="0">
                <a:ea typeface="新細明體" pitchFamily="18" charset="-120"/>
              </a:rPr>
              <a:t> and </a:t>
            </a:r>
            <a:r>
              <a:rPr lang="en-US" altLang="zh-TW" i="1" dirty="0" err="1" smtClean="0">
                <a:ea typeface="新細明體" pitchFamily="18" charset="-120"/>
              </a:rPr>
              <a:t>p≤n</a:t>
            </a:r>
            <a:r>
              <a:rPr lang="en-US" altLang="zh-TW" dirty="0" smtClean="0">
                <a:ea typeface="新細明體" pitchFamily="18" charset="-120"/>
              </a:rPr>
              <a:t>, is a relation of degree </a:t>
            </a:r>
            <a:r>
              <a:rPr lang="en-US" altLang="zh-TW" i="1" dirty="0" err="1" smtClean="0">
                <a:ea typeface="新細明體" pitchFamily="18" charset="-120"/>
              </a:rPr>
              <a:t>m+n</a:t>
            </a:r>
            <a:r>
              <a:rPr lang="en-US" altLang="zh-TW" i="1" dirty="0" smtClean="0">
                <a:ea typeface="新細明體" pitchFamily="18" charset="-120"/>
              </a:rPr>
              <a:t>-p</a:t>
            </a:r>
            <a:r>
              <a:rPr lang="en-US" altLang="zh-TW" dirty="0" smtClean="0">
                <a:ea typeface="新細明體" pitchFamily="18" charset="-120"/>
              </a:rPr>
              <a:t> that consists of all (</a:t>
            </a:r>
            <a:r>
              <a:rPr lang="en-US" altLang="zh-TW" i="1" dirty="0" err="1" smtClean="0">
                <a:ea typeface="新細明體" pitchFamily="18" charset="-120"/>
              </a:rPr>
              <a:t>m+n</a:t>
            </a:r>
            <a:r>
              <a:rPr lang="en-US" altLang="zh-TW" i="1" dirty="0" smtClean="0">
                <a:ea typeface="新細明體" pitchFamily="18" charset="-120"/>
              </a:rPr>
              <a:t>-p</a:t>
            </a:r>
            <a:r>
              <a:rPr lang="en-US" altLang="zh-TW" dirty="0" smtClean="0">
                <a:ea typeface="新細明體" pitchFamily="18" charset="-120"/>
              </a:rPr>
              <a:t>)-</a:t>
            </a:r>
            <a:r>
              <a:rPr lang="en-US" altLang="zh-TW" dirty="0" err="1" smtClean="0">
                <a:ea typeface="新細明體" pitchFamily="18" charset="-120"/>
              </a:rPr>
              <a:t>tuples</a:t>
            </a:r>
            <a:r>
              <a:rPr lang="en-US" altLang="zh-TW" dirty="0" smtClean="0">
                <a:ea typeface="新細明體" pitchFamily="18" charset="-120"/>
              </a:rPr>
              <a:t> (</a:t>
            </a:r>
            <a:r>
              <a:rPr lang="en-US" altLang="zh-TW" i="1" dirty="0" smtClean="0">
                <a:ea typeface="新細明體" pitchFamily="18" charset="-120"/>
              </a:rPr>
              <a:t>a</a:t>
            </a:r>
            <a:r>
              <a:rPr lang="en-US" altLang="zh-TW" i="1" baseline="-25000" dirty="0" smtClean="0">
                <a:ea typeface="新細明體" pitchFamily="18" charset="-120"/>
              </a:rPr>
              <a:t>1</a:t>
            </a:r>
            <a:r>
              <a:rPr lang="en-US" altLang="zh-TW" i="1" dirty="0" smtClean="0">
                <a:ea typeface="新細明體" pitchFamily="18" charset="-120"/>
              </a:rPr>
              <a:t>,a</a:t>
            </a:r>
            <a:r>
              <a:rPr lang="en-US" altLang="zh-TW" i="1" baseline="-25000" dirty="0" smtClean="0">
                <a:ea typeface="新細明體" pitchFamily="18" charset="-120"/>
              </a:rPr>
              <a:t>2</a:t>
            </a:r>
            <a:r>
              <a:rPr lang="en-US" altLang="zh-TW" i="1" dirty="0" smtClean="0">
                <a:ea typeface="新細明體" pitchFamily="18" charset="-120"/>
              </a:rPr>
              <a:t>,…,a</a:t>
            </a:r>
            <a:r>
              <a:rPr lang="en-US" altLang="zh-TW" i="1" baseline="-25000" dirty="0" smtClean="0">
                <a:ea typeface="新細明體" pitchFamily="18" charset="-120"/>
              </a:rPr>
              <a:t>m-p</a:t>
            </a:r>
            <a:r>
              <a:rPr lang="en-US" altLang="zh-TW" i="1" dirty="0" smtClean="0">
                <a:ea typeface="新細明體" pitchFamily="18" charset="-120"/>
              </a:rPr>
              <a:t>,c</a:t>
            </a:r>
            <a:r>
              <a:rPr lang="en-US" altLang="zh-TW" i="1" baseline="-25000" dirty="0" smtClean="0">
                <a:ea typeface="新細明體" pitchFamily="18" charset="-120"/>
              </a:rPr>
              <a:t>1</a:t>
            </a:r>
            <a:r>
              <a:rPr lang="en-US" altLang="zh-TW" i="1" dirty="0" smtClean="0">
                <a:ea typeface="新細明體" pitchFamily="18" charset="-120"/>
              </a:rPr>
              <a:t>,c</a:t>
            </a:r>
            <a:r>
              <a:rPr lang="en-US" altLang="zh-TW" i="1" baseline="-25000" dirty="0" smtClean="0">
                <a:ea typeface="新細明體" pitchFamily="18" charset="-120"/>
              </a:rPr>
              <a:t>2</a:t>
            </a:r>
            <a:r>
              <a:rPr lang="en-US" altLang="zh-TW" i="1" dirty="0" smtClean="0">
                <a:ea typeface="新細明體" pitchFamily="18" charset="-120"/>
              </a:rPr>
              <a:t>,…,c</a:t>
            </a:r>
            <a:r>
              <a:rPr lang="en-US" altLang="zh-TW" i="1" baseline="-25000" dirty="0" smtClean="0">
                <a:ea typeface="新細明體" pitchFamily="18" charset="-120"/>
              </a:rPr>
              <a:t>p</a:t>
            </a:r>
            <a:r>
              <a:rPr lang="en-US" altLang="zh-TW" i="1" dirty="0" smtClean="0">
                <a:ea typeface="新細明體" pitchFamily="18" charset="-120"/>
              </a:rPr>
              <a:t>,b</a:t>
            </a:r>
            <a:r>
              <a:rPr lang="en-US" altLang="zh-TW" i="1" baseline="-25000" dirty="0" smtClean="0">
                <a:ea typeface="新細明體" pitchFamily="18" charset="-120"/>
              </a:rPr>
              <a:t>1</a:t>
            </a:r>
            <a:r>
              <a:rPr lang="en-US" altLang="zh-TW" i="1" dirty="0" smtClean="0">
                <a:ea typeface="新細明體" pitchFamily="18" charset="-120"/>
              </a:rPr>
              <a:t>,b</a:t>
            </a:r>
            <a:r>
              <a:rPr lang="en-US" altLang="zh-TW" i="1" baseline="-25000" dirty="0" smtClean="0">
                <a:ea typeface="新細明體" pitchFamily="18" charset="-120"/>
              </a:rPr>
              <a:t>2</a:t>
            </a:r>
            <a:r>
              <a:rPr lang="en-US" altLang="zh-TW" i="1" dirty="0" smtClean="0">
                <a:ea typeface="新細明體" pitchFamily="18" charset="-120"/>
              </a:rPr>
              <a:t>,…,</a:t>
            </a:r>
            <a:r>
              <a:rPr lang="en-US" altLang="zh-TW" i="1" dirty="0" err="1" smtClean="0">
                <a:ea typeface="新細明體" pitchFamily="18" charset="-120"/>
              </a:rPr>
              <a:t>b</a:t>
            </a:r>
            <a:r>
              <a:rPr lang="en-US" altLang="zh-TW" i="1" baseline="-25000" dirty="0" err="1" smtClean="0">
                <a:ea typeface="新細明體" pitchFamily="18" charset="-120"/>
              </a:rPr>
              <a:t>n</a:t>
            </a:r>
            <a:r>
              <a:rPr lang="en-US" altLang="zh-TW" i="1" baseline="-25000" dirty="0" smtClean="0">
                <a:ea typeface="新細明體" pitchFamily="18" charset="-120"/>
              </a:rPr>
              <a:t>-p</a:t>
            </a:r>
            <a:r>
              <a:rPr lang="en-US" altLang="zh-TW" dirty="0" smtClean="0">
                <a:ea typeface="新細明體" pitchFamily="18" charset="-120"/>
              </a:rPr>
              <a:t>), where the </a:t>
            </a:r>
            <a:r>
              <a:rPr lang="en-US" altLang="zh-TW" i="1" dirty="0" smtClean="0">
                <a:ea typeface="新細明體" pitchFamily="18" charset="-120"/>
              </a:rPr>
              <a:t>m</a:t>
            </a:r>
            <a:r>
              <a:rPr lang="en-US" altLang="zh-TW" dirty="0" smtClean="0">
                <a:ea typeface="新細明體" pitchFamily="18" charset="-120"/>
              </a:rPr>
              <a:t>-</a:t>
            </a:r>
            <a:r>
              <a:rPr lang="en-US" altLang="zh-TW" dirty="0" err="1" smtClean="0">
                <a:ea typeface="新細明體" pitchFamily="18" charset="-120"/>
              </a:rPr>
              <a:t>tuple</a:t>
            </a:r>
            <a:r>
              <a:rPr lang="en-US" altLang="zh-TW" dirty="0" smtClean="0">
                <a:ea typeface="新細明體" pitchFamily="18" charset="-120"/>
              </a:rPr>
              <a:t> (</a:t>
            </a:r>
            <a:r>
              <a:rPr lang="en-US" altLang="zh-TW" i="1" dirty="0" smtClean="0">
                <a:ea typeface="新細明體" pitchFamily="18" charset="-120"/>
              </a:rPr>
              <a:t>a</a:t>
            </a:r>
            <a:r>
              <a:rPr lang="en-US" altLang="zh-TW" i="1" baseline="-25000" dirty="0" smtClean="0">
                <a:ea typeface="新細明體" pitchFamily="18" charset="-120"/>
              </a:rPr>
              <a:t>1</a:t>
            </a:r>
            <a:r>
              <a:rPr lang="en-US" altLang="zh-TW" i="1" dirty="0" smtClean="0">
                <a:ea typeface="新細明體" pitchFamily="18" charset="-120"/>
              </a:rPr>
              <a:t>,a</a:t>
            </a:r>
            <a:r>
              <a:rPr lang="en-US" altLang="zh-TW" i="1" baseline="-25000" dirty="0" smtClean="0">
                <a:ea typeface="新細明體" pitchFamily="18" charset="-120"/>
              </a:rPr>
              <a:t>2</a:t>
            </a:r>
            <a:r>
              <a:rPr lang="en-US" altLang="zh-TW" i="1" dirty="0" smtClean="0">
                <a:ea typeface="新細明體" pitchFamily="18" charset="-120"/>
              </a:rPr>
              <a:t>,…,a</a:t>
            </a:r>
            <a:r>
              <a:rPr lang="en-US" altLang="zh-TW" i="1" baseline="-25000" dirty="0" smtClean="0">
                <a:ea typeface="新細明體" pitchFamily="18" charset="-120"/>
              </a:rPr>
              <a:t>m-p</a:t>
            </a:r>
            <a:r>
              <a:rPr lang="en-US" altLang="zh-TW" i="1" dirty="0" smtClean="0">
                <a:ea typeface="新細明體" pitchFamily="18" charset="-120"/>
              </a:rPr>
              <a:t>,c</a:t>
            </a:r>
            <a:r>
              <a:rPr lang="en-US" altLang="zh-TW" i="1" baseline="-25000" dirty="0" smtClean="0">
                <a:ea typeface="新細明體" pitchFamily="18" charset="-120"/>
              </a:rPr>
              <a:t>1</a:t>
            </a:r>
            <a:r>
              <a:rPr lang="en-US" altLang="zh-TW" i="1" dirty="0" smtClean="0">
                <a:ea typeface="新細明體" pitchFamily="18" charset="-120"/>
              </a:rPr>
              <a:t>,c</a:t>
            </a:r>
            <a:r>
              <a:rPr lang="en-US" altLang="zh-TW" i="1" baseline="-25000" dirty="0" smtClean="0">
                <a:ea typeface="新細明體" pitchFamily="18" charset="-120"/>
              </a:rPr>
              <a:t>2</a:t>
            </a:r>
            <a:r>
              <a:rPr lang="en-US" altLang="zh-TW" i="1" dirty="0" smtClean="0">
                <a:ea typeface="新細明體" pitchFamily="18" charset="-120"/>
              </a:rPr>
              <a:t>,…,c</a:t>
            </a:r>
            <a:r>
              <a:rPr lang="en-US" altLang="zh-TW" i="1" baseline="-25000" dirty="0" smtClean="0">
                <a:ea typeface="新細明體" pitchFamily="18" charset="-120"/>
              </a:rPr>
              <a:t>p</a:t>
            </a:r>
            <a:r>
              <a:rPr lang="en-US" altLang="zh-TW" dirty="0" smtClean="0">
                <a:ea typeface="新細明體" pitchFamily="18" charset="-120"/>
              </a:rPr>
              <a:t>) belongs to </a:t>
            </a:r>
            <a:r>
              <a:rPr lang="en-US" altLang="zh-TW" i="1" dirty="0" smtClean="0">
                <a:ea typeface="新細明體" pitchFamily="18" charset="-120"/>
              </a:rPr>
              <a:t>R</a:t>
            </a:r>
            <a:r>
              <a:rPr lang="en-US" altLang="zh-TW" dirty="0" smtClean="0">
                <a:ea typeface="新細明體" pitchFamily="18" charset="-120"/>
              </a:rPr>
              <a:t> and the 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-</a:t>
            </a:r>
            <a:r>
              <a:rPr lang="en-US" altLang="zh-TW" dirty="0" err="1" smtClean="0">
                <a:ea typeface="新細明體" pitchFamily="18" charset="-120"/>
              </a:rPr>
              <a:t>tuple</a:t>
            </a:r>
            <a:r>
              <a:rPr lang="en-US" altLang="zh-TW" dirty="0" smtClean="0">
                <a:ea typeface="新細明體" pitchFamily="18" charset="-120"/>
              </a:rPr>
              <a:t> (</a:t>
            </a:r>
            <a:r>
              <a:rPr lang="en-US" altLang="zh-TW" i="1" dirty="0" smtClean="0">
                <a:ea typeface="新細明體" pitchFamily="18" charset="-120"/>
              </a:rPr>
              <a:t>c</a:t>
            </a:r>
            <a:r>
              <a:rPr lang="en-US" altLang="zh-TW" i="1" baseline="-25000" dirty="0" smtClean="0">
                <a:ea typeface="新細明體" pitchFamily="18" charset="-120"/>
              </a:rPr>
              <a:t>1</a:t>
            </a:r>
            <a:r>
              <a:rPr lang="en-US" altLang="zh-TW" i="1" dirty="0" smtClean="0">
                <a:ea typeface="新細明體" pitchFamily="18" charset="-120"/>
              </a:rPr>
              <a:t>,c</a:t>
            </a:r>
            <a:r>
              <a:rPr lang="en-US" altLang="zh-TW" i="1" baseline="-25000" dirty="0" smtClean="0">
                <a:ea typeface="新細明體" pitchFamily="18" charset="-120"/>
              </a:rPr>
              <a:t>2</a:t>
            </a:r>
            <a:r>
              <a:rPr lang="en-US" altLang="zh-TW" i="1" dirty="0" smtClean="0">
                <a:ea typeface="新細明體" pitchFamily="18" charset="-120"/>
              </a:rPr>
              <a:t>,…,c</a:t>
            </a:r>
            <a:r>
              <a:rPr lang="en-US" altLang="zh-TW" i="1" baseline="-25000" dirty="0" smtClean="0">
                <a:ea typeface="新細明體" pitchFamily="18" charset="-120"/>
              </a:rPr>
              <a:t>p</a:t>
            </a:r>
            <a:r>
              <a:rPr lang="en-US" altLang="zh-TW" i="1" dirty="0" smtClean="0">
                <a:ea typeface="新細明體" pitchFamily="18" charset="-120"/>
              </a:rPr>
              <a:t>,b</a:t>
            </a:r>
            <a:r>
              <a:rPr lang="en-US" altLang="zh-TW" i="1" baseline="-25000" dirty="0" smtClean="0">
                <a:ea typeface="新細明體" pitchFamily="18" charset="-120"/>
              </a:rPr>
              <a:t>1</a:t>
            </a:r>
            <a:r>
              <a:rPr lang="en-US" altLang="zh-TW" i="1" dirty="0" smtClean="0">
                <a:ea typeface="新細明體" pitchFamily="18" charset="-120"/>
              </a:rPr>
              <a:t>,b</a:t>
            </a:r>
            <a:r>
              <a:rPr lang="en-US" altLang="zh-TW" i="1" baseline="-25000" dirty="0" smtClean="0">
                <a:ea typeface="新細明體" pitchFamily="18" charset="-120"/>
              </a:rPr>
              <a:t>2</a:t>
            </a:r>
            <a:r>
              <a:rPr lang="en-US" altLang="zh-TW" i="1" dirty="0" smtClean="0">
                <a:ea typeface="新細明體" pitchFamily="18" charset="-120"/>
              </a:rPr>
              <a:t>,…,</a:t>
            </a:r>
            <a:r>
              <a:rPr lang="en-US" altLang="zh-TW" i="1" dirty="0" err="1" smtClean="0">
                <a:ea typeface="新細明體" pitchFamily="18" charset="-120"/>
              </a:rPr>
              <a:t>b</a:t>
            </a:r>
            <a:r>
              <a:rPr lang="en-US" altLang="zh-TW" i="1" baseline="-25000" dirty="0" err="1" smtClean="0">
                <a:ea typeface="新細明體" pitchFamily="18" charset="-120"/>
              </a:rPr>
              <a:t>n</a:t>
            </a:r>
            <a:r>
              <a:rPr lang="en-US" altLang="zh-TW" i="1" baseline="-25000" dirty="0" smtClean="0">
                <a:ea typeface="新細明體" pitchFamily="18" charset="-120"/>
              </a:rPr>
              <a:t>-p</a:t>
            </a:r>
            <a:r>
              <a:rPr lang="en-US" altLang="zh-TW" dirty="0" smtClean="0">
                <a:ea typeface="新細明體" pitchFamily="18" charset="-120"/>
              </a:rPr>
              <a:t>) belongs to </a:t>
            </a:r>
            <a:r>
              <a:rPr lang="en-US" altLang="zh-TW" i="1" dirty="0" smtClean="0">
                <a:ea typeface="新細明體" pitchFamily="18" charset="-120"/>
              </a:rPr>
              <a:t>S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Relations and Their Properties</a:t>
            </a:r>
          </a:p>
          <a:p>
            <a:r>
              <a:rPr lang="en-US" dirty="0" smtClean="0"/>
              <a:t>Relational Data Modelling and Databases</a:t>
            </a:r>
          </a:p>
          <a:p>
            <a:r>
              <a:rPr lang="en-US" dirty="0" smtClean="0"/>
              <a:t>Representation of Relations</a:t>
            </a:r>
          </a:p>
          <a:p>
            <a:r>
              <a:rPr lang="en-US" dirty="0" smtClean="0"/>
              <a:t>Closure of Relations</a:t>
            </a:r>
          </a:p>
          <a:p>
            <a:r>
              <a:rPr lang="en-US" dirty="0" smtClean="0"/>
              <a:t>Equivalence Relations</a:t>
            </a:r>
          </a:p>
          <a:p>
            <a:r>
              <a:rPr lang="en-US" dirty="0" smtClean="0"/>
              <a:t>Partial Orderings</a:t>
            </a:r>
          </a:p>
          <a:p>
            <a:r>
              <a:rPr lang="en-US" dirty="0" smtClean="0"/>
              <a:t>Lattices</a:t>
            </a:r>
          </a:p>
          <a:p>
            <a:r>
              <a:rPr lang="en-US" dirty="0" smtClean="0"/>
              <a:t>Boolean Algebra</a:t>
            </a:r>
          </a:p>
          <a:p>
            <a:r>
              <a:rPr lang="en-US" altLang="en-US" dirty="0"/>
              <a:t>Boolean Functions</a:t>
            </a:r>
          </a:p>
          <a:p>
            <a:r>
              <a:rPr lang="en-US" altLang="en-US" dirty="0"/>
              <a:t>Representation of Boolean Functions</a:t>
            </a:r>
          </a:p>
          <a:p>
            <a:r>
              <a:rPr lang="en-US" altLang="en-US" dirty="0"/>
              <a:t>Logic </a:t>
            </a:r>
            <a:r>
              <a:rPr lang="en-US" altLang="en-US" dirty="0" smtClean="0"/>
              <a:t>Gates and Circuits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3:</a:t>
            </a:r>
            <a:br>
              <a:rPr lang="en-US" dirty="0" smtClean="0"/>
            </a:br>
            <a:r>
              <a:rPr lang="en-US" dirty="0" smtClean="0"/>
              <a:t>Representation of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Relations using Matrices</a:t>
            </a:r>
          </a:p>
          <a:p>
            <a:r>
              <a:rPr lang="en-US" dirty="0" smtClean="0"/>
              <a:t>Representing Relations using Digraphs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Relations Using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relation between finite sets can be represented using a </a:t>
            </a:r>
            <a:r>
              <a:rPr lang="en-US" dirty="0" smtClean="0">
                <a:solidFill>
                  <a:schemeClr val="accent1"/>
                </a:solidFill>
              </a:rPr>
              <a:t>zero-one matrix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Suppose </a:t>
            </a:r>
            <a:r>
              <a:rPr lang="en-US" i="1" dirty="0" smtClean="0"/>
              <a:t>R</a:t>
            </a:r>
            <a:r>
              <a:rPr lang="en-US" dirty="0" smtClean="0"/>
              <a:t> is a relation from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} to                        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n</a:t>
            </a:r>
            <a:r>
              <a:rPr lang="en-US" dirty="0" smtClean="0"/>
              <a:t>}.</a:t>
            </a:r>
          </a:p>
          <a:p>
            <a:pPr lvl="1"/>
            <a:r>
              <a:rPr lang="en-US" dirty="0" smtClean="0"/>
              <a:t>The elements of the two sets can be listed in any particular arbitrary order. When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, we use the same ordering. </a:t>
            </a:r>
          </a:p>
          <a:p>
            <a:r>
              <a:rPr lang="en-US" dirty="0" smtClean="0"/>
              <a:t>The relation </a:t>
            </a:r>
            <a:r>
              <a:rPr lang="en-US" i="1" dirty="0" smtClean="0"/>
              <a:t>R</a:t>
            </a:r>
            <a:r>
              <a:rPr lang="en-US" dirty="0" smtClean="0"/>
              <a:t> is represented by the </a:t>
            </a:r>
            <a:r>
              <a:rPr lang="en-US" i="1" dirty="0" smtClean="0"/>
              <a:t>m x n </a:t>
            </a:r>
            <a:r>
              <a:rPr lang="en-US" dirty="0" smtClean="0"/>
              <a:t>matrix                                        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dirty="0" smtClean="0"/>
              <a:t> = [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], where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matrix representing </a:t>
            </a:r>
            <a:r>
              <a:rPr lang="en-US" i="1" dirty="0" smtClean="0"/>
              <a:t>R</a:t>
            </a:r>
            <a:r>
              <a:rPr lang="en-US" dirty="0" smtClean="0"/>
              <a:t> has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as its 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) entry when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related to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and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if 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not related to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4572000"/>
            <a:ext cx="276034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Representing Relations Using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Suppose that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 smtClean="0"/>
              <a:t>} and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 smtClean="0"/>
              <a:t>}. Let  </a:t>
            </a:r>
            <a:r>
              <a:rPr lang="en-US" i="1" dirty="0" smtClean="0"/>
              <a:t>R</a:t>
            </a:r>
            <a:r>
              <a:rPr lang="en-US" dirty="0" smtClean="0"/>
              <a:t> be  the relation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 containing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if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,   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 </a:t>
            </a:r>
            <a:r>
              <a:rPr lang="en-US" i="1" dirty="0" smtClean="0"/>
              <a:t>B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dirty="0" smtClean="0"/>
              <a:t> &gt; </a:t>
            </a:r>
            <a:r>
              <a:rPr lang="en-US" i="1" dirty="0" smtClean="0"/>
              <a:t>b</a:t>
            </a:r>
            <a:r>
              <a:rPr lang="en-US" dirty="0" smtClean="0"/>
              <a:t>. What is the matrix representing </a:t>
            </a:r>
            <a:r>
              <a:rPr lang="en-US" i="1" dirty="0" smtClean="0"/>
              <a:t>R </a:t>
            </a:r>
            <a:r>
              <a:rPr lang="en-US" dirty="0" smtClean="0"/>
              <a:t> (assuming the ordering of elements is the same as the increasing numerical order)?</a:t>
            </a:r>
          </a:p>
          <a:p>
            <a:r>
              <a:rPr lang="en-US" b="1" dirty="0" smtClean="0"/>
              <a:t>Solution: </a:t>
            </a:r>
            <a:r>
              <a:rPr lang="en-US" dirty="0" smtClean="0"/>
              <a:t>Because </a:t>
            </a:r>
            <a:r>
              <a:rPr lang="en-US" i="1" dirty="0" smtClean="0"/>
              <a:t>R</a:t>
            </a:r>
            <a:r>
              <a:rPr lang="en-US" dirty="0" smtClean="0"/>
              <a:t> = 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2,1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3,1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3,2</a:t>
            </a:r>
            <a:r>
              <a:rPr lang="en-US" dirty="0" smtClean="0"/>
              <a:t>)}, the matrix is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505199" y="5335905"/>
            <a:ext cx="2410831" cy="1141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Representing Relations Using Matrices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 and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}. Which ordered pairs are in the relation </a:t>
            </a:r>
            <a:r>
              <a:rPr lang="en-US" i="1" dirty="0" smtClean="0"/>
              <a:t>R</a:t>
            </a:r>
            <a:r>
              <a:rPr lang="en-US" dirty="0" smtClean="0"/>
              <a:t> represented by the matrix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</a:t>
            </a:r>
            <a:endParaRPr lang="en-US" sz="20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3276600"/>
            <a:ext cx="308229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Representing Relations Using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 and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}. Which ordered pairs are in the relation </a:t>
            </a:r>
            <a:r>
              <a:rPr lang="en-US" i="1" dirty="0" smtClean="0"/>
              <a:t>R</a:t>
            </a:r>
            <a:r>
              <a:rPr lang="en-US" dirty="0" smtClean="0"/>
              <a:t> represented by the matrix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Solution: </a:t>
            </a:r>
            <a:r>
              <a:rPr lang="en-US" dirty="0" smtClean="0"/>
              <a:t>Because </a:t>
            </a:r>
            <a:r>
              <a:rPr lang="en-US" i="1" dirty="0" smtClean="0"/>
              <a:t>R</a:t>
            </a:r>
            <a:r>
              <a:rPr lang="en-US" dirty="0" smtClean="0"/>
              <a:t>  consists of those ordered pairs (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) with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it follows that:</a:t>
            </a:r>
          </a:p>
          <a:p>
            <a:pPr algn="ctr">
              <a:buNone/>
            </a:pPr>
            <a:r>
              <a:rPr lang="en-US" sz="2600" i="1" dirty="0" smtClean="0"/>
              <a:t>       </a:t>
            </a:r>
          </a:p>
          <a:p>
            <a:pPr algn="ctr">
              <a:buNone/>
            </a:pPr>
            <a:r>
              <a:rPr lang="en-US" sz="2600" i="1" dirty="0" smtClean="0"/>
              <a:t>R </a:t>
            </a:r>
            <a:r>
              <a:rPr lang="en-US" sz="2600" dirty="0" smtClean="0"/>
              <a:t>= {(</a:t>
            </a:r>
            <a:r>
              <a:rPr lang="en-US" sz="2600" i="1" dirty="0" smtClean="0"/>
              <a:t>a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600" i="1" dirty="0" smtClean="0">
                <a:ea typeface="Cambria Math" pitchFamily="18" charset="0"/>
              </a:rPr>
              <a:t> b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 smtClean="0"/>
              <a:t>), (</a:t>
            </a:r>
            <a:r>
              <a:rPr lang="en-US" sz="2600" i="1" dirty="0" smtClean="0">
                <a:ea typeface="Cambria Math" pitchFamily="18" charset="0"/>
              </a:rPr>
              <a:t>a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600" i="1" dirty="0" smtClean="0"/>
              <a:t> b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 smtClean="0"/>
              <a:t>),(</a:t>
            </a:r>
            <a:r>
              <a:rPr lang="en-US" sz="2600" i="1" dirty="0" smtClean="0">
                <a:ea typeface="Cambria Math" pitchFamily="18" charset="0"/>
              </a:rPr>
              <a:t>a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600" i="1" dirty="0" smtClean="0">
                <a:ea typeface="Cambria Math" pitchFamily="18" charset="0"/>
              </a:rPr>
              <a:t> b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dirty="0" smtClean="0"/>
              <a:t>), (</a:t>
            </a:r>
            <a:r>
              <a:rPr lang="en-US" sz="2600" i="1" dirty="0" smtClean="0">
                <a:ea typeface="Cambria Math" pitchFamily="18" charset="0"/>
              </a:rPr>
              <a:t>a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600" i="1" dirty="0" smtClean="0"/>
              <a:t> b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600" dirty="0" smtClean="0"/>
              <a:t>),(</a:t>
            </a:r>
            <a:r>
              <a:rPr lang="en-US" sz="2600" i="1" dirty="0" smtClean="0">
                <a:ea typeface="Cambria Math" pitchFamily="18" charset="0"/>
              </a:rPr>
              <a:t>a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600" i="1" dirty="0" smtClean="0">
                <a:ea typeface="Cambria Math" pitchFamily="18" charset="0"/>
              </a:rPr>
              <a:t> b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 smtClean="0"/>
              <a:t>), {(</a:t>
            </a:r>
            <a:r>
              <a:rPr lang="en-US" sz="2600" i="1" dirty="0" smtClean="0"/>
              <a:t>a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600" i="1" dirty="0" smtClean="0">
                <a:ea typeface="Cambria Math" pitchFamily="18" charset="0"/>
              </a:rPr>
              <a:t> b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dirty="0" smtClean="0"/>
              <a:t>), (</a:t>
            </a:r>
            <a:r>
              <a:rPr lang="en-US" sz="2600" i="1" dirty="0" smtClean="0">
                <a:ea typeface="Cambria Math" pitchFamily="18" charset="0"/>
              </a:rPr>
              <a:t>a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600" i="1" dirty="0" smtClean="0"/>
              <a:t> b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600" dirty="0" smtClean="0"/>
              <a:t>)}. </a:t>
            </a:r>
            <a:endParaRPr lang="en-US" sz="26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429000" y="2895600"/>
            <a:ext cx="308229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of Relations 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7"/>
          </a:xfrm>
        </p:spPr>
        <p:txBody>
          <a:bodyPr/>
          <a:lstStyle/>
          <a:p>
            <a:r>
              <a:rPr lang="en-US" sz="2400" dirty="0" smtClean="0"/>
              <a:t>If </a:t>
            </a:r>
            <a:r>
              <a:rPr lang="en-US" sz="2400" i="1" dirty="0" smtClean="0"/>
              <a:t>R</a:t>
            </a:r>
            <a:r>
              <a:rPr lang="en-US" sz="2400" dirty="0" smtClean="0"/>
              <a:t> is a </a:t>
            </a:r>
            <a:r>
              <a:rPr lang="en-US" sz="2400" dirty="0" smtClean="0">
                <a:solidFill>
                  <a:schemeClr val="accent1"/>
                </a:solidFill>
              </a:rPr>
              <a:t>reflexive</a:t>
            </a:r>
            <a:r>
              <a:rPr lang="en-US" sz="2400" dirty="0" smtClean="0"/>
              <a:t> relation, all the elements on the main diagonal of </a:t>
            </a:r>
            <a:r>
              <a:rPr lang="en-US" sz="2400" i="1" dirty="0" smtClean="0"/>
              <a:t>M</a:t>
            </a:r>
            <a:r>
              <a:rPr lang="en-US" sz="2400" i="1" baseline="-25000" dirty="0" smtClean="0"/>
              <a:t>R</a:t>
            </a:r>
            <a:r>
              <a:rPr lang="en-US" sz="2400" dirty="0" smtClean="0"/>
              <a:t> are equal to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i="1" dirty="0" smtClean="0"/>
              <a:t>R</a:t>
            </a:r>
            <a:r>
              <a:rPr lang="en-US" sz="2400" dirty="0" smtClean="0"/>
              <a:t> is a </a:t>
            </a:r>
            <a:r>
              <a:rPr lang="en-US" sz="2400" dirty="0" smtClean="0">
                <a:solidFill>
                  <a:schemeClr val="accent1"/>
                </a:solidFill>
              </a:rPr>
              <a:t>symmetric</a:t>
            </a:r>
            <a:r>
              <a:rPr lang="en-US" sz="2400" dirty="0" smtClean="0"/>
              <a:t> relation, if and only if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ij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 smtClean="0"/>
              <a:t>whenever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ji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. </a:t>
            </a:r>
            <a:r>
              <a:rPr lang="en-US" sz="2400" i="1" dirty="0" smtClean="0"/>
              <a:t>R</a:t>
            </a:r>
            <a:r>
              <a:rPr lang="en-US" sz="2400" dirty="0" smtClean="0"/>
              <a:t> is an </a:t>
            </a:r>
            <a:r>
              <a:rPr lang="en-US" sz="2400" dirty="0" err="1" smtClean="0">
                <a:solidFill>
                  <a:schemeClr val="accent1"/>
                </a:solidFill>
              </a:rPr>
              <a:t>antisymmetric</a:t>
            </a:r>
            <a:r>
              <a:rPr lang="en-US" sz="2400" dirty="0" smtClean="0"/>
              <a:t> relation, if and only if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ij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  or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ji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 when  </a:t>
            </a:r>
            <a:r>
              <a:rPr lang="en-US" sz="2400" i="1" dirty="0" err="1" smtClean="0">
                <a:ea typeface="Cambria Math" pitchFamily="18" charset="0"/>
              </a:rPr>
              <a:t>i</a:t>
            </a:r>
            <a:r>
              <a:rPr lang="en-US" sz="2400" dirty="0" smtClean="0">
                <a:latin typeface="Cambria Math"/>
                <a:ea typeface="Cambria Math"/>
              </a:rPr>
              <a:t>≠</a:t>
            </a:r>
            <a:r>
              <a:rPr lang="en-US" sz="2400" i="1" dirty="0" smtClean="0">
                <a:ea typeface="Cambria Math" pitchFamily="18" charset="0"/>
              </a:rPr>
              <a:t> j</a:t>
            </a:r>
            <a:r>
              <a:rPr lang="en-US" sz="2400" dirty="0" smtClean="0"/>
              <a:t>. </a:t>
            </a:r>
          </a:p>
          <a:p>
            <a:endParaRPr lang="en-US" sz="2400" dirty="0"/>
          </a:p>
        </p:txBody>
      </p:sp>
      <p:pic>
        <p:nvPicPr>
          <p:cNvPr id="4" name="Content Placeholder 3" descr="08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1905000"/>
            <a:ext cx="1219200" cy="1238480"/>
          </a:xfrm>
          <a:prstGeom prst="rect">
            <a:avLst/>
          </a:prstGeom>
        </p:spPr>
      </p:pic>
      <p:pic>
        <p:nvPicPr>
          <p:cNvPr id="5" name="Content Placeholder 5" descr="08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4191000"/>
            <a:ext cx="453631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Relation on a 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Suppose that the relation </a:t>
            </a:r>
            <a:r>
              <a:rPr lang="en-US" i="1" dirty="0" smtClean="0"/>
              <a:t>R</a:t>
            </a:r>
            <a:r>
              <a:rPr lang="en-US" dirty="0" smtClean="0"/>
              <a:t> on a set is represented by the matrix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	Is </a:t>
            </a:r>
            <a:r>
              <a:rPr lang="en-US" i="1" dirty="0" smtClean="0"/>
              <a:t>R</a:t>
            </a:r>
            <a:r>
              <a:rPr lang="en-US" dirty="0" smtClean="0"/>
              <a:t> reflexive, symmetric, and/or </a:t>
            </a:r>
            <a:r>
              <a:rPr lang="en-US" dirty="0" err="1" smtClean="0"/>
              <a:t>antisymmetric</a:t>
            </a:r>
            <a:r>
              <a:rPr lang="en-US" dirty="0" smtClean="0"/>
              <a:t>?</a:t>
            </a: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177540" y="2821305"/>
            <a:ext cx="230886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Relation on a 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Suppose that the relation </a:t>
            </a:r>
            <a:r>
              <a:rPr lang="en-US" i="1" dirty="0" smtClean="0"/>
              <a:t>R</a:t>
            </a:r>
            <a:r>
              <a:rPr lang="en-US" dirty="0" smtClean="0"/>
              <a:t> on a set is represented by the matrix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	Is </a:t>
            </a:r>
            <a:r>
              <a:rPr lang="en-US" i="1" dirty="0" smtClean="0"/>
              <a:t>R</a:t>
            </a:r>
            <a:r>
              <a:rPr lang="en-US" dirty="0" smtClean="0"/>
              <a:t> reflexive, symmetric, and/or </a:t>
            </a:r>
            <a:r>
              <a:rPr lang="en-US" dirty="0" err="1" smtClean="0"/>
              <a:t>antisymmetric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Solution</a:t>
            </a:r>
            <a:r>
              <a:rPr lang="en-US" dirty="0" smtClean="0"/>
              <a:t>: Because all the diagonal elements are equal to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 is reflexive. Because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dirty="0" smtClean="0"/>
              <a:t> is symmetric, </a:t>
            </a:r>
            <a:r>
              <a:rPr lang="en-US" i="1" dirty="0" smtClean="0"/>
              <a:t>R</a:t>
            </a:r>
            <a:r>
              <a:rPr lang="en-US" dirty="0" smtClean="0"/>
              <a:t> is symmetric and not </a:t>
            </a:r>
            <a:r>
              <a:rPr lang="en-US" dirty="0" err="1" smtClean="0"/>
              <a:t>antisymmetric</a:t>
            </a:r>
            <a:r>
              <a:rPr lang="en-US" dirty="0" smtClean="0"/>
              <a:t> because both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" pitchFamily="18" charset="0"/>
              </a:rPr>
              <a:t>1,2</a:t>
            </a:r>
            <a:r>
              <a:rPr lang="en-US" dirty="0" smtClean="0"/>
              <a:t> and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2,1</a:t>
            </a:r>
            <a:r>
              <a:rPr lang="en-US" dirty="0" smtClean="0"/>
              <a:t>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352800" y="2592705"/>
            <a:ext cx="230886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Matrices for Combinations of Relations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matrix of the </a:t>
            </a:r>
            <a:r>
              <a:rPr lang="en-CA" dirty="0" smtClean="0">
                <a:solidFill>
                  <a:schemeClr val="accent1"/>
                </a:solidFill>
              </a:rPr>
              <a:t>union</a:t>
            </a:r>
            <a:r>
              <a:rPr lang="en-CA" dirty="0" smtClean="0"/>
              <a:t> of two relations is the </a:t>
            </a:r>
            <a:r>
              <a:rPr lang="en-CA" dirty="0" smtClean="0">
                <a:solidFill>
                  <a:srgbClr val="FF0000"/>
                </a:solidFill>
              </a:rPr>
              <a:t>join</a:t>
            </a:r>
            <a:r>
              <a:rPr lang="en-CA" dirty="0" smtClean="0"/>
              <a:t> (Boolean OR) between the  matrices of the component relations</a:t>
            </a:r>
          </a:p>
          <a:p>
            <a:r>
              <a:rPr lang="en-CA" dirty="0" smtClean="0"/>
              <a:t>The matrix of the </a:t>
            </a:r>
            <a:r>
              <a:rPr lang="en-CA" dirty="0" smtClean="0">
                <a:solidFill>
                  <a:schemeClr val="accent1"/>
                </a:solidFill>
              </a:rPr>
              <a:t>intersection</a:t>
            </a:r>
            <a:r>
              <a:rPr lang="en-CA" dirty="0" smtClean="0"/>
              <a:t> of two relations if the  </a:t>
            </a:r>
            <a:r>
              <a:rPr lang="en-CA" dirty="0" smtClean="0">
                <a:solidFill>
                  <a:srgbClr val="FF0000"/>
                </a:solidFill>
              </a:rPr>
              <a:t>meet </a:t>
            </a:r>
            <a:r>
              <a:rPr lang="en-CA" dirty="0" smtClean="0"/>
              <a:t>(Boolean AND) between the matrices of the component relations</a:t>
            </a:r>
          </a:p>
          <a:p>
            <a:r>
              <a:rPr lang="en-CA" dirty="0" smtClean="0"/>
              <a:t>The matrix of the </a:t>
            </a:r>
            <a:r>
              <a:rPr lang="en-CA" dirty="0" smtClean="0">
                <a:solidFill>
                  <a:schemeClr val="accent1"/>
                </a:solidFill>
              </a:rPr>
              <a:t>composite relation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smtClean="0">
                <a:solidFill>
                  <a:schemeClr val="accent1"/>
                </a:solidFill>
              </a:rPr>
              <a:t>R</a:t>
            </a:r>
            <a:r>
              <a:rPr lang="en-US" b="1" dirty="0" smtClean="0">
                <a:solidFill>
                  <a:schemeClr val="accent1"/>
                </a:solidFill>
                <a:latin typeface="Cambria Math"/>
                <a:ea typeface="Cambria Math"/>
              </a:rPr>
              <a:t>∘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R) 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Boolean Product </a:t>
            </a:r>
            <a:r>
              <a:rPr lang="en-US" dirty="0" smtClean="0"/>
              <a:t>between the matrix representing </a:t>
            </a:r>
            <a:r>
              <a:rPr lang="en-US" i="1" dirty="0" smtClean="0"/>
              <a:t>R </a:t>
            </a:r>
            <a:r>
              <a:rPr lang="en-US" dirty="0" smtClean="0"/>
              <a:t>and itself.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1:</a:t>
            </a:r>
            <a:br>
              <a:rPr lang="en-US" dirty="0" smtClean="0"/>
            </a:br>
            <a:r>
              <a:rPr lang="en-US" dirty="0" smtClean="0"/>
              <a:t>Relations and Their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Joins and Meets of Zero-One Matrices (Recall)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sz="2800" b="1" dirty="0" smtClean="0"/>
              <a:t>A</a:t>
            </a:r>
            <a:r>
              <a:rPr lang="en-US" sz="2800" dirty="0" smtClean="0"/>
              <a:t> = [</a:t>
            </a:r>
            <a:r>
              <a:rPr lang="en-US" sz="2800" i="1" dirty="0" err="1" smtClean="0">
                <a:ea typeface="Cambria Math" pitchFamily="18" charset="0"/>
              </a:rPr>
              <a:t>a</a:t>
            </a:r>
            <a:r>
              <a:rPr lang="en-US" sz="2800" i="1" baseline="-25000" dirty="0" err="1" smtClean="0">
                <a:ea typeface="Cambria Math" pitchFamily="18" charset="0"/>
              </a:rPr>
              <a:t>ij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]  and </a:t>
            </a:r>
            <a:r>
              <a:rPr lang="en-US" sz="2800" b="1" dirty="0" smtClean="0"/>
              <a:t>B</a:t>
            </a:r>
            <a:r>
              <a:rPr lang="en-US" sz="2800" dirty="0" smtClean="0"/>
              <a:t> = [</a:t>
            </a:r>
            <a:r>
              <a:rPr lang="en-US" sz="2800" i="1" dirty="0" err="1" smtClean="0">
                <a:ea typeface="Cambria Math" pitchFamily="18" charset="0"/>
              </a:rPr>
              <a:t>b</a:t>
            </a:r>
            <a:r>
              <a:rPr lang="en-US" sz="2800" i="1" baseline="-25000" dirty="0" err="1" smtClean="0">
                <a:ea typeface="Cambria Math" pitchFamily="18" charset="0"/>
              </a:rPr>
              <a:t>ij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] be an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ea typeface="Cambria Math"/>
                <a:sym typeface="Symbol"/>
              </a:rPr>
              <a:t>zero-one matrices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The </a:t>
            </a:r>
            <a:r>
              <a:rPr lang="en-US" i="1" dirty="0" smtClean="0">
                <a:solidFill>
                  <a:srgbClr val="FF0000"/>
                </a:solidFill>
                <a:ea typeface="Cambria Math"/>
                <a:sym typeface="Symbol"/>
              </a:rPr>
              <a:t>join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>
                <a:ea typeface="Cambria Math"/>
                <a:sym typeface="Symbol"/>
              </a:rPr>
              <a:t>is the zero-one matrix with (</a:t>
            </a:r>
            <a:r>
              <a:rPr lang="en-US" i="1" dirty="0" err="1" smtClean="0">
                <a:ea typeface="Cambria Math"/>
                <a:sym typeface="Symbol"/>
              </a:rPr>
              <a:t>i,j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err="1" smtClean="0">
                <a:ea typeface="Cambria Math"/>
                <a:sym typeface="Symbol"/>
              </a:rPr>
              <a:t>th</a:t>
            </a:r>
            <a:r>
              <a:rPr lang="en-US" dirty="0" smtClean="0">
                <a:ea typeface="Cambria Math"/>
                <a:sym typeface="Symbol"/>
              </a:rPr>
              <a:t>  entry  </a:t>
            </a:r>
            <a:r>
              <a:rPr lang="en-US" i="1" dirty="0" err="1" smtClean="0">
                <a:ea typeface="Cambria Math"/>
                <a:sym typeface="Symbol"/>
              </a:rPr>
              <a:t>a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∨ </a:t>
            </a:r>
            <a:r>
              <a:rPr lang="en-US" i="1" dirty="0" err="1" smtClean="0">
                <a:ea typeface="Cambria Math"/>
                <a:sym typeface="Symbol"/>
              </a:rPr>
              <a:t>b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ea typeface="Cambria Math"/>
                <a:sym typeface="Symbol"/>
              </a:rPr>
              <a:t>.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The </a:t>
            </a:r>
            <a:r>
              <a:rPr lang="en-US" i="1" dirty="0" smtClean="0">
                <a:ea typeface="Cambria Math"/>
                <a:sym typeface="Symbol"/>
              </a:rPr>
              <a:t>join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/>
              <a:t>is denoted by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. </a:t>
            </a:r>
          </a:p>
          <a:p>
            <a:pPr lvl="1"/>
            <a:r>
              <a:rPr lang="en-US" dirty="0" smtClean="0">
                <a:sym typeface="Symbol"/>
              </a:rPr>
              <a:t>T</a:t>
            </a:r>
            <a:r>
              <a:rPr lang="en-US" dirty="0" smtClean="0"/>
              <a:t>he </a:t>
            </a:r>
            <a:r>
              <a:rPr lang="en-US" dirty="0" smtClean="0">
                <a:solidFill>
                  <a:srgbClr val="FF0000"/>
                </a:solidFill>
              </a:rPr>
              <a:t>meet </a:t>
            </a:r>
            <a:r>
              <a:rPr lang="en-US" dirty="0" smtClean="0"/>
              <a:t>of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of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/>
              <a:t>is the zero-one matrix with </a:t>
            </a:r>
            <a:r>
              <a:rPr lang="en-US" dirty="0" smtClean="0">
                <a:ea typeface="Cambria Math"/>
                <a:sym typeface="Symbol"/>
              </a:rPr>
              <a:t>(</a:t>
            </a:r>
            <a:r>
              <a:rPr lang="en-US" i="1" dirty="0" err="1" smtClean="0">
                <a:ea typeface="Cambria Math"/>
                <a:sym typeface="Symbol"/>
              </a:rPr>
              <a:t>i,j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err="1" smtClean="0">
                <a:ea typeface="Cambria Math"/>
                <a:sym typeface="Symbol"/>
              </a:rPr>
              <a:t>th</a:t>
            </a:r>
            <a:r>
              <a:rPr lang="en-US" dirty="0" smtClean="0"/>
              <a:t> </a:t>
            </a:r>
            <a:r>
              <a:rPr lang="en-US" dirty="0" smtClean="0">
                <a:ea typeface="Cambria Math" pitchFamily="18" charset="0"/>
              </a:rPr>
              <a:t>entry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i="1" dirty="0" err="1" smtClean="0">
                <a:ea typeface="Cambria Math"/>
                <a:sym typeface="Symbol"/>
              </a:rPr>
              <a:t>a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err="1" smtClean="0">
                <a:ea typeface="Cambria Math"/>
                <a:sym typeface="Symbol"/>
              </a:rPr>
              <a:t>b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sym typeface="Symbol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The </a:t>
            </a:r>
            <a:r>
              <a:rPr lang="en-US" i="1" dirty="0" smtClean="0">
                <a:ea typeface="Cambria Math"/>
                <a:sym typeface="Symbol"/>
              </a:rPr>
              <a:t>meet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/>
              <a:t>is denoted       by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Joins and Meets of Zero-One Matrices </a:t>
            </a:r>
            <a:r>
              <a:rPr lang="en-US" dirty="0"/>
              <a:t>(Recall)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r>
              <a:rPr lang="en-US" dirty="0" smtClean="0"/>
              <a:t>: Find the join and meet of the zero-one matrices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828801" y="2895600"/>
            <a:ext cx="2047875" cy="6096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419600" y="2895600"/>
            <a:ext cx="203454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Joins and Meets of Zero-One Matrices </a:t>
            </a:r>
            <a:r>
              <a:rPr lang="en-US" dirty="0"/>
              <a:t>(Recall)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r>
              <a:rPr lang="en-US" dirty="0" smtClean="0"/>
              <a:t>: Find the join and meet of the zero-one matrices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The join of 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The meet of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is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828801" y="2895600"/>
            <a:ext cx="2047875" cy="6096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419600" y="2895600"/>
            <a:ext cx="2034540" cy="60960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438400" y="4419600"/>
            <a:ext cx="5501640" cy="60960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514600" y="5715000"/>
            <a:ext cx="550164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Recall Matrix Multiplication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product</a:t>
            </a:r>
            <a:r>
              <a:rPr lang="en-US" dirty="0" smtClean="0"/>
              <a:t> of an </a:t>
            </a:r>
            <a:r>
              <a:rPr lang="en-US" i="1" dirty="0" smtClean="0"/>
              <a:t>(</a:t>
            </a:r>
            <a:r>
              <a:rPr lang="en-US" i="1" dirty="0" err="1" smtClean="0"/>
              <a:t>mxk</a:t>
            </a:r>
            <a:r>
              <a:rPr lang="en-US" i="1" dirty="0" smtClean="0"/>
              <a:t>) </a:t>
            </a:r>
            <a:r>
              <a:rPr lang="en-US" dirty="0" smtClean="0"/>
              <a:t>matrix </a:t>
            </a:r>
            <a:r>
              <a:rPr lang="en-US" sz="2800" b="1" dirty="0" smtClean="0"/>
              <a:t>A</a:t>
            </a:r>
            <a:r>
              <a:rPr lang="en-US" sz="2800" dirty="0" smtClean="0"/>
              <a:t> = [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800" i="1" baseline="-25000" dirty="0" err="1" smtClean="0">
                <a:ea typeface="Cambria Math" pitchFamily="18" charset="0"/>
              </a:rPr>
              <a:t>is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], and  </a:t>
            </a:r>
          </a:p>
          <a:p>
            <a:pPr>
              <a:buNone/>
            </a:pP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                                a (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k x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n)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matrix </a:t>
            </a:r>
            <a:r>
              <a:rPr lang="en-US" sz="2800" b="1" dirty="0" smtClean="0"/>
              <a:t>B</a:t>
            </a:r>
            <a:r>
              <a:rPr lang="en-US" sz="2800" dirty="0" smtClean="0"/>
              <a:t> = [</a:t>
            </a:r>
            <a:r>
              <a:rPr lang="en-US" sz="2800" dirty="0" err="1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sz="2800" i="1" baseline="-25000" dirty="0" err="1" smtClean="0">
                <a:ea typeface="Cambria Math" pitchFamily="18" charset="0"/>
              </a:rPr>
              <a:t>sj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]  is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914400" y="2438400"/>
            <a:ext cx="2658904" cy="182308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191000" y="2590800"/>
            <a:ext cx="3307556" cy="1140143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495800" y="4195286"/>
            <a:ext cx="2768918" cy="1367314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295400" y="6007706"/>
            <a:ext cx="7315200" cy="492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Boolean Product of Zero-One Matrices </a:t>
            </a:r>
            <a:r>
              <a:rPr lang="en-US" dirty="0"/>
              <a:t>(Recall)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sz="2800" b="1" dirty="0" smtClean="0"/>
              <a:t>A</a:t>
            </a:r>
            <a:r>
              <a:rPr lang="en-US" sz="2800" dirty="0" smtClean="0"/>
              <a:t> = [</a:t>
            </a:r>
            <a:r>
              <a:rPr lang="en-US" sz="2800" i="1" dirty="0" err="1" smtClean="0">
                <a:ea typeface="Cambria Math" pitchFamily="18" charset="0"/>
              </a:rPr>
              <a:t>a</a:t>
            </a:r>
            <a:r>
              <a:rPr lang="en-US" sz="2800" i="1" baseline="-25000" dirty="0" err="1" smtClean="0">
                <a:ea typeface="Cambria Math" pitchFamily="18" charset="0"/>
              </a:rPr>
              <a:t>is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]  be an </a:t>
            </a:r>
            <a:r>
              <a:rPr lang="en-US" sz="2800" i="1" dirty="0" smtClean="0">
                <a:ea typeface="Cambria Math" pitchFamily="18" charset="0"/>
              </a:rPr>
              <a:t>m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800" i="1" dirty="0" smtClean="0">
                <a:ea typeface="Cambria Math" pitchFamily="18" charset="0"/>
                <a:sym typeface="Symbol"/>
              </a:rPr>
              <a:t>k</a:t>
            </a:r>
            <a:r>
              <a:rPr lang="en-US" sz="2800" dirty="0" smtClean="0">
                <a:latin typeface="Cambria Math"/>
                <a:ea typeface="Cambria Math"/>
                <a:sym typeface="Symbol"/>
              </a:rPr>
              <a:t> zero-one matrix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sz="2800" b="1" dirty="0" smtClean="0"/>
              <a:t>B</a:t>
            </a:r>
            <a:r>
              <a:rPr lang="en-US" sz="2800" dirty="0" smtClean="0"/>
              <a:t> = [</a:t>
            </a:r>
            <a:r>
              <a:rPr lang="en-US" sz="2800" i="1" dirty="0" err="1" smtClean="0">
                <a:ea typeface="Cambria Math" pitchFamily="18" charset="0"/>
              </a:rPr>
              <a:t>b</a:t>
            </a:r>
            <a:r>
              <a:rPr lang="en-US" sz="2800" i="1" baseline="-25000" dirty="0" err="1" smtClean="0">
                <a:ea typeface="Cambria Math" pitchFamily="18" charset="0"/>
              </a:rPr>
              <a:t>sj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] be a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zero-one matrix. The </a:t>
            </a:r>
            <a:r>
              <a:rPr lang="en-US" i="1" dirty="0" smtClean="0">
                <a:solidFill>
                  <a:srgbClr val="FF0000"/>
                </a:solidFill>
                <a:ea typeface="Cambria Math"/>
                <a:sym typeface="Symbol"/>
              </a:rPr>
              <a:t>Boolean product</a:t>
            </a:r>
            <a:r>
              <a:rPr lang="en-US" dirty="0" smtClean="0">
                <a:solidFill>
                  <a:srgbClr val="FF0000"/>
                </a:solidFill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,</a:t>
            </a:r>
            <a:r>
              <a:rPr lang="en-US" b="1" dirty="0" smtClean="0">
                <a:ea typeface="Cambria Math"/>
                <a:sym typeface="Symbol"/>
              </a:rPr>
              <a:t> </a:t>
            </a:r>
            <a:r>
              <a:rPr lang="en-US" dirty="0" smtClean="0"/>
              <a:t>denoted by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⊙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, is the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ea typeface="Cambria Math"/>
                <a:sym typeface="Symbol"/>
              </a:rPr>
              <a:t>zero-one matrix with the (</a:t>
            </a:r>
            <a:r>
              <a:rPr lang="en-US" i="1" dirty="0" err="1" smtClean="0">
                <a:ea typeface="Cambria Math"/>
                <a:sym typeface="Symbol"/>
              </a:rPr>
              <a:t>i,j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err="1" smtClean="0">
                <a:ea typeface="Cambria Math"/>
                <a:sym typeface="Symbol"/>
              </a:rPr>
              <a:t>th</a:t>
            </a:r>
            <a:r>
              <a:rPr lang="en-US" dirty="0" smtClean="0">
                <a:ea typeface="Cambria Math"/>
                <a:sym typeface="Symbol"/>
              </a:rPr>
              <a:t> entry defined as</a:t>
            </a: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           </a:t>
            </a:r>
            <a:r>
              <a:rPr lang="en-US" i="1" dirty="0" err="1" smtClean="0">
                <a:solidFill>
                  <a:srgbClr val="FF0000"/>
                </a:solidFill>
                <a:ea typeface="Cambria Math"/>
                <a:sym typeface="Symbol"/>
              </a:rPr>
              <a:t>c</a:t>
            </a:r>
            <a:r>
              <a:rPr lang="en-US" i="1" baseline="-25000" dirty="0" err="1" smtClean="0">
                <a:solidFill>
                  <a:srgbClr val="FF0000"/>
                </a:solidFill>
                <a:ea typeface="Cambria Math"/>
                <a:sym typeface="Symbol"/>
              </a:rPr>
              <a:t>ij</a:t>
            </a:r>
            <a:r>
              <a:rPr lang="en-US" baseline="-25000" dirty="0" smtClean="0">
                <a:solidFill>
                  <a:srgbClr val="FF0000"/>
                </a:solidFill>
                <a:ea typeface="Cambria Math"/>
                <a:sym typeface="Symbol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ambria Math"/>
                <a:sym typeface="Symbol"/>
              </a:rPr>
              <a:t>= (</a:t>
            </a:r>
            <a:r>
              <a:rPr lang="en-US" i="1" dirty="0" smtClean="0">
                <a:solidFill>
                  <a:srgbClr val="FF0000"/>
                </a:solidFill>
                <a:ea typeface="Cambria Math"/>
                <a:sym typeface="Symbol"/>
              </a:rPr>
              <a:t>a</a:t>
            </a:r>
            <a:r>
              <a:rPr lang="en-US" i="1" baseline="-25000" dirty="0" smtClean="0">
                <a:solidFill>
                  <a:srgbClr val="FF0000"/>
                </a:solidFill>
                <a:ea typeface="Cambria Math"/>
                <a:sym typeface="Symbol"/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  <a:ea typeface="Cambria Math"/>
                <a:sym typeface="Symbol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smtClean="0">
                <a:solidFill>
                  <a:srgbClr val="FF0000"/>
                </a:solidFill>
                <a:ea typeface="Cambria Math"/>
                <a:sym typeface="Symbol"/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  <a:ea typeface="Cambria Math"/>
                <a:sym typeface="Symbol"/>
              </a:rPr>
              <a:t>1</a:t>
            </a:r>
            <a:r>
              <a:rPr lang="en-US" i="1" baseline="-25000" dirty="0" smtClean="0">
                <a:solidFill>
                  <a:srgbClr val="FF0000"/>
                </a:solidFill>
                <a:ea typeface="Cambria Math"/>
                <a:sym typeface="Symbol"/>
              </a:rPr>
              <a:t>j</a:t>
            </a:r>
            <a:r>
              <a:rPr lang="en-US" dirty="0" smtClean="0">
                <a:solidFill>
                  <a:srgbClr val="FF0000"/>
                </a:solidFill>
                <a:ea typeface="Cambria Math"/>
                <a:sym typeface="Symbol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∨</a:t>
            </a:r>
            <a:r>
              <a:rPr lang="en-US" dirty="0" smtClean="0">
                <a:solidFill>
                  <a:srgbClr val="FF0000"/>
                </a:solidFill>
                <a:ea typeface="Cambria Math"/>
                <a:sym typeface="Symbol"/>
              </a:rPr>
              <a:t> (</a:t>
            </a:r>
            <a:r>
              <a:rPr lang="en-US" i="1" dirty="0" smtClean="0">
                <a:solidFill>
                  <a:srgbClr val="FF0000"/>
                </a:solidFill>
                <a:ea typeface="Cambria Math"/>
                <a:sym typeface="Symbol"/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  <a:ea typeface="Cambria Math"/>
                <a:sym typeface="Symbol"/>
              </a:rPr>
              <a:t>i2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smtClean="0">
                <a:solidFill>
                  <a:srgbClr val="FF0000"/>
                </a:solidFill>
                <a:ea typeface="Cambria Math"/>
                <a:sym typeface="Symbol"/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  <a:ea typeface="Cambria Math"/>
                <a:sym typeface="Symbol"/>
              </a:rPr>
              <a:t>2j</a:t>
            </a:r>
            <a:r>
              <a:rPr lang="en-US" dirty="0" smtClean="0">
                <a:solidFill>
                  <a:srgbClr val="FF0000"/>
                </a:solidFill>
                <a:ea typeface="Cambria Math"/>
                <a:sym typeface="Symbol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 ∨ … ∨ </a:t>
            </a:r>
            <a:r>
              <a:rPr lang="en-US" dirty="0" smtClean="0">
                <a:solidFill>
                  <a:srgbClr val="FF0000"/>
                </a:solidFill>
                <a:ea typeface="Cambria Math"/>
                <a:sym typeface="Symbol"/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  <a:ea typeface="Cambria Math"/>
                <a:sym typeface="Symbol"/>
              </a:rPr>
              <a:t>a</a:t>
            </a:r>
            <a:r>
              <a:rPr lang="en-US" i="1" baseline="-25000" dirty="0" err="1" smtClean="0">
                <a:solidFill>
                  <a:srgbClr val="FF0000"/>
                </a:solidFill>
                <a:ea typeface="Cambria Math"/>
                <a:sym typeface="Symbol"/>
              </a:rPr>
              <a:t>ik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err="1" smtClean="0">
                <a:solidFill>
                  <a:srgbClr val="FF0000"/>
                </a:solidFill>
                <a:ea typeface="Cambria Math"/>
                <a:sym typeface="Symbol"/>
              </a:rPr>
              <a:t>b</a:t>
            </a:r>
            <a:r>
              <a:rPr lang="en-US" i="1" baseline="-25000" dirty="0" err="1" smtClean="0">
                <a:solidFill>
                  <a:srgbClr val="FF0000"/>
                </a:solidFill>
                <a:ea typeface="Cambria Math"/>
                <a:sym typeface="Symbol"/>
              </a:rPr>
              <a:t>kj</a:t>
            </a:r>
            <a:r>
              <a:rPr lang="en-US" dirty="0" smtClean="0">
                <a:solidFill>
                  <a:srgbClr val="FF0000"/>
                </a:solidFill>
                <a:ea typeface="Cambria Math"/>
                <a:sym typeface="Symbol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.</a:t>
            </a:r>
          </a:p>
          <a:p>
            <a:r>
              <a:rPr lang="en-US" b="1" dirty="0" smtClean="0">
                <a:ea typeface="Cambria Math"/>
                <a:sym typeface="Symbol"/>
              </a:rPr>
              <a:t>Example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 </a:t>
            </a:r>
            <a:r>
              <a:rPr lang="en-US" dirty="0" smtClean="0">
                <a:ea typeface="Cambria Math"/>
                <a:sym typeface="Symbol"/>
              </a:rPr>
              <a:t>Find the Boolean product of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dirty="0" smtClean="0">
                <a:ea typeface="Cambria Math"/>
                <a:sym typeface="Symbol"/>
              </a:rPr>
              <a:t> and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, where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689735" y="5640705"/>
            <a:ext cx="1739265" cy="91249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680460" y="5791200"/>
            <a:ext cx="2034540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15000" y="62600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715000" y="2133600"/>
            <a:ext cx="154781" cy="1524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724400" y="2590800"/>
            <a:ext cx="154781" cy="1524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143000" y="3352800"/>
            <a:ext cx="154781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Boolean Product of Zero-One Matrices </a:t>
            </a:r>
            <a:r>
              <a:rPr lang="en-US" dirty="0"/>
              <a:t>(Recall)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The Boolean product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⊙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  <a:r>
              <a:rPr lang="en-US" dirty="0" smtClean="0"/>
              <a:t> is given by</a:t>
            </a:r>
            <a:endParaRPr lang="en-US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33600" y="5029200"/>
            <a:ext cx="1821180" cy="912495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133600" y="3886200"/>
            <a:ext cx="2872740" cy="912495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295400" y="2590800"/>
            <a:ext cx="731139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Representing Relations Using Digraphs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directed graph</a:t>
            </a:r>
            <a:r>
              <a:rPr lang="en-US" dirty="0" smtClean="0"/>
              <a:t>, or </a:t>
            </a:r>
            <a:r>
              <a:rPr lang="en-US" i="1" dirty="0" smtClean="0"/>
              <a:t>digraph</a:t>
            </a:r>
            <a:r>
              <a:rPr lang="en-US" dirty="0" smtClean="0"/>
              <a:t>, consists of a set </a:t>
            </a:r>
            <a:r>
              <a:rPr lang="en-US" i="1" dirty="0" smtClean="0"/>
              <a:t>V</a:t>
            </a:r>
            <a:r>
              <a:rPr lang="en-US" dirty="0" smtClean="0"/>
              <a:t> of </a:t>
            </a:r>
            <a:r>
              <a:rPr lang="en-US" i="1" dirty="0" smtClean="0"/>
              <a:t>vertices</a:t>
            </a:r>
            <a:r>
              <a:rPr lang="en-US" dirty="0" smtClean="0"/>
              <a:t> (or </a:t>
            </a:r>
            <a:r>
              <a:rPr lang="en-US" i="1" dirty="0" smtClean="0"/>
              <a:t>nodes</a:t>
            </a:r>
            <a:r>
              <a:rPr lang="en-US" dirty="0" smtClean="0"/>
              <a:t>) together with a set </a:t>
            </a:r>
            <a:r>
              <a:rPr lang="en-US" i="1" dirty="0" smtClean="0"/>
              <a:t>E</a:t>
            </a:r>
            <a:r>
              <a:rPr lang="en-US" dirty="0" smtClean="0"/>
              <a:t> of ordered pairs of elements of </a:t>
            </a:r>
            <a:r>
              <a:rPr lang="en-US" i="1" dirty="0" smtClean="0"/>
              <a:t>V</a:t>
            </a:r>
            <a:r>
              <a:rPr lang="en-US" dirty="0" smtClean="0"/>
              <a:t> called </a:t>
            </a:r>
            <a:r>
              <a:rPr lang="en-US" i="1" dirty="0" smtClean="0"/>
              <a:t>edges</a:t>
            </a:r>
            <a:r>
              <a:rPr lang="en-US" dirty="0" smtClean="0"/>
              <a:t> (or </a:t>
            </a:r>
            <a:r>
              <a:rPr lang="en-US" i="1" dirty="0" smtClean="0"/>
              <a:t>arcs</a:t>
            </a:r>
            <a:r>
              <a:rPr lang="en-US" dirty="0" smtClean="0"/>
              <a:t>). The vertex </a:t>
            </a:r>
            <a:r>
              <a:rPr lang="en-US" i="1" dirty="0" smtClean="0"/>
              <a:t>a</a:t>
            </a:r>
            <a:r>
              <a:rPr lang="en-US" dirty="0" smtClean="0"/>
              <a:t> is called the </a:t>
            </a:r>
            <a:r>
              <a:rPr lang="en-US" i="1" dirty="0" smtClean="0"/>
              <a:t>initial vertex</a:t>
            </a:r>
            <a:r>
              <a:rPr lang="en-US" dirty="0" smtClean="0"/>
              <a:t> of the edge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), and the vertex </a:t>
            </a:r>
            <a:r>
              <a:rPr lang="en-US" i="1" dirty="0" smtClean="0"/>
              <a:t>b</a:t>
            </a:r>
            <a:r>
              <a:rPr lang="en-US" dirty="0" smtClean="0"/>
              <a:t> is called the </a:t>
            </a:r>
            <a:r>
              <a:rPr lang="en-US" i="1" dirty="0" smtClean="0"/>
              <a:t>terminal vertex </a:t>
            </a:r>
            <a:r>
              <a:rPr lang="en-US" dirty="0" smtClean="0"/>
              <a:t>of this edge.</a:t>
            </a:r>
          </a:p>
          <a:p>
            <a:pPr lvl="1"/>
            <a:r>
              <a:rPr lang="en-US" dirty="0" smtClean="0"/>
              <a:t>An edge of the form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dirty="0" smtClean="0"/>
              <a:t>) is called a </a:t>
            </a:r>
            <a:r>
              <a:rPr lang="en-US" i="1" dirty="0" smtClean="0"/>
              <a:t>loop</a:t>
            </a:r>
            <a:r>
              <a:rPr lang="en-US" dirty="0" smtClean="0"/>
              <a:t>.  </a:t>
            </a:r>
          </a:p>
          <a:p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:  A drawing of the directed graph with vertices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and </a:t>
            </a:r>
            <a:r>
              <a:rPr lang="en-US" i="1" dirty="0" smtClean="0"/>
              <a:t>d</a:t>
            </a:r>
            <a:r>
              <a:rPr lang="en-US" dirty="0" smtClean="0"/>
              <a:t>, and edges  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),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), (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), (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), (</a:t>
            </a:r>
            <a:r>
              <a:rPr lang="en-US" i="1" dirty="0" smtClean="0"/>
              <a:t>c</a:t>
            </a:r>
            <a:r>
              <a:rPr lang="en-US" dirty="0" smtClean="0"/>
              <a:t>, a), (</a:t>
            </a:r>
            <a:r>
              <a:rPr lang="en-US" i="1" dirty="0" smtClean="0"/>
              <a:t>c,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), and (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is shown here.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08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4215448"/>
            <a:ext cx="2057400" cy="23368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Digraphs Representing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8</a:t>
            </a:r>
            <a:r>
              <a:rPr lang="en-US" dirty="0" smtClean="0"/>
              <a:t>: What are the ordered pairs in the relation represented by this directed graph?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The ordered pairs in the relation are</a:t>
            </a:r>
          </a:p>
          <a:p>
            <a:pPr>
              <a:buNone/>
            </a:pPr>
            <a:r>
              <a:rPr lang="en-US" sz="2800" i="1" dirty="0" smtClean="0"/>
              <a:t>   	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1, 3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1, 4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2, 1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2, 2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2, 3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3, 1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3, 3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4, 1</a:t>
            </a:r>
            <a:r>
              <a:rPr lang="en-US" sz="2800" dirty="0" smtClean="0"/>
              <a:t>),  and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4, 3</a:t>
            </a:r>
            <a:r>
              <a:rPr lang="en-US" sz="280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08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2743200"/>
            <a:ext cx="1527810" cy="1637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 Properties of a Relation from its Digraph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4389120"/>
          </a:xfrm>
        </p:spPr>
        <p:txBody>
          <a:bodyPr>
            <a:normAutofit/>
          </a:bodyPr>
          <a:lstStyle/>
          <a:p>
            <a:r>
              <a:rPr lang="en-US" i="1" dirty="0" smtClean="0">
                <a:ea typeface="Cambria Math"/>
              </a:rPr>
              <a:t>Reflexivity</a:t>
            </a:r>
            <a:r>
              <a:rPr lang="en-US" dirty="0" smtClean="0">
                <a:ea typeface="Cambria Math"/>
              </a:rPr>
              <a:t>: A loop must be present at all vertices in the graph.</a:t>
            </a:r>
          </a:p>
          <a:p>
            <a:r>
              <a:rPr lang="en-US" i="1" dirty="0" smtClean="0">
                <a:ea typeface="Cambria Math"/>
              </a:rPr>
              <a:t>Symmetry</a:t>
            </a:r>
            <a:r>
              <a:rPr lang="en-US" dirty="0" smtClean="0">
                <a:latin typeface="Cambria Math"/>
                <a:ea typeface="Cambria Math"/>
              </a:rPr>
              <a:t>: If </a:t>
            </a:r>
            <a:r>
              <a:rPr lang="en-US" dirty="0" smtClean="0">
                <a:ea typeface="Cambria Math"/>
              </a:rPr>
              <a:t> (</a:t>
            </a:r>
            <a:r>
              <a:rPr lang="en-US" i="1" dirty="0" err="1" smtClean="0">
                <a:ea typeface="Cambria Math"/>
              </a:rPr>
              <a:t>x,y</a:t>
            </a:r>
            <a:r>
              <a:rPr lang="en-US" dirty="0" smtClean="0">
                <a:ea typeface="Cambria Math"/>
              </a:rPr>
              <a:t>) is an edge,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then so is (</a:t>
            </a:r>
            <a:r>
              <a:rPr lang="en-US" i="1" dirty="0" err="1" smtClean="0">
                <a:ea typeface="Cambria Math"/>
              </a:rPr>
              <a:t>y,x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.</a:t>
            </a:r>
          </a:p>
          <a:p>
            <a:r>
              <a:rPr lang="en-US" i="1" dirty="0" err="1" smtClean="0">
                <a:ea typeface="Cambria Math"/>
              </a:rPr>
              <a:t>Antisymmetry</a:t>
            </a:r>
            <a:r>
              <a:rPr lang="en-US" dirty="0" smtClean="0">
                <a:ea typeface="Cambria Math"/>
              </a:rPr>
              <a:t>: If (</a:t>
            </a:r>
            <a:r>
              <a:rPr lang="en-US" i="1" dirty="0" err="1" smtClean="0">
                <a:ea typeface="Cambria Math"/>
              </a:rPr>
              <a:t>x,y</a:t>
            </a:r>
            <a:r>
              <a:rPr lang="en-US" dirty="0" smtClean="0">
                <a:ea typeface="Cambria Math"/>
              </a:rPr>
              <a:t>) with </a:t>
            </a:r>
            <a:r>
              <a:rPr lang="en-US" i="1" dirty="0" smtClean="0">
                <a:ea typeface="Cambria Math"/>
              </a:rPr>
              <a:t>x 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y</a:t>
            </a:r>
            <a:r>
              <a:rPr lang="en-US" dirty="0" smtClean="0">
                <a:ea typeface="Cambria Math"/>
              </a:rPr>
              <a:t> is an edge, then (</a:t>
            </a:r>
            <a:r>
              <a:rPr lang="en-US" i="1" dirty="0" err="1" smtClean="0">
                <a:ea typeface="Cambria Math"/>
              </a:rPr>
              <a:t>y,x</a:t>
            </a:r>
            <a:r>
              <a:rPr lang="en-US" dirty="0" smtClean="0">
                <a:ea typeface="Cambria Math"/>
              </a:rPr>
              <a:t>) is not an edge. </a:t>
            </a:r>
          </a:p>
          <a:p>
            <a:r>
              <a:rPr lang="en-US" i="1" dirty="0" smtClean="0">
                <a:ea typeface="Cambria Math"/>
              </a:rPr>
              <a:t>Transitivity</a:t>
            </a:r>
            <a:r>
              <a:rPr lang="en-US" dirty="0" smtClean="0">
                <a:latin typeface="Cambria Math"/>
                <a:ea typeface="Cambria Math"/>
              </a:rPr>
              <a:t>: If 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x,y</a:t>
            </a:r>
            <a:r>
              <a:rPr lang="en-US" dirty="0" smtClean="0">
                <a:ea typeface="Cambria Math"/>
              </a:rPr>
              <a:t>) and (</a:t>
            </a:r>
            <a:r>
              <a:rPr lang="en-US" i="1" dirty="0" err="1" smtClean="0">
                <a:ea typeface="Cambria Math"/>
              </a:rPr>
              <a:t>y,z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are edges, then so is (</a:t>
            </a:r>
            <a:r>
              <a:rPr lang="en-US" i="1" dirty="0" err="1" smtClean="0">
                <a:ea typeface="Cambria Math"/>
              </a:rPr>
              <a:t>x,z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. </a:t>
            </a:r>
            <a:endParaRPr lang="en-US" dirty="0" smtClean="0"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49530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Reflexive?</a:t>
            </a:r>
            <a:r>
              <a:rPr lang="en-US" dirty="0" smtClean="0"/>
              <a:t> No, not every vertex has a loop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Symmetric?</a:t>
            </a:r>
            <a:r>
              <a:rPr lang="en-US" dirty="0" smtClean="0"/>
              <a:t> Yes  (trivially), there is no edge from  any one vertex to another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err="1" smtClean="0"/>
              <a:t>Antisymmetric</a:t>
            </a:r>
            <a:r>
              <a:rPr lang="en-US" i="1" dirty="0" smtClean="0"/>
              <a:t>?</a:t>
            </a:r>
            <a:r>
              <a:rPr lang="en-US" dirty="0" smtClean="0"/>
              <a:t> Yes  (trivially), there is no edge from any one vertex</a:t>
            </a:r>
          </a:p>
          <a:p>
            <a:r>
              <a:rPr lang="en-US" dirty="0" smtClean="0"/>
              <a:t>                 to another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Transitive?</a:t>
            </a:r>
            <a:r>
              <a:rPr lang="en-US" dirty="0" smtClean="0"/>
              <a:t> Yes, (trivially) since there is no edge from any one vertex to another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6670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443216" y="2399168"/>
            <a:ext cx="382419" cy="353085"/>
          </a:xfrm>
          <a:custGeom>
            <a:avLst/>
            <a:gdLst>
              <a:gd name="connsiteX0" fmla="*/ 127968 w 382419"/>
              <a:gd name="connsiteY0" fmla="*/ 353085 h 353085"/>
              <a:gd name="connsiteX1" fmla="*/ 37434 w 382419"/>
              <a:gd name="connsiteY1" fmla="*/ 280658 h 353085"/>
              <a:gd name="connsiteX2" fmla="*/ 19327 w 382419"/>
              <a:gd name="connsiteY2" fmla="*/ 253497 h 353085"/>
              <a:gd name="connsiteX3" fmla="*/ 1220 w 382419"/>
              <a:gd name="connsiteY3" fmla="*/ 226337 h 353085"/>
              <a:gd name="connsiteX4" fmla="*/ 10273 w 382419"/>
              <a:gd name="connsiteY4" fmla="*/ 99588 h 353085"/>
              <a:gd name="connsiteX5" fmla="*/ 73647 w 382419"/>
              <a:gd name="connsiteY5" fmla="*/ 27161 h 353085"/>
              <a:gd name="connsiteX6" fmla="*/ 164182 w 382419"/>
              <a:gd name="connsiteY6" fmla="*/ 0 h 353085"/>
              <a:gd name="connsiteX7" fmla="*/ 290931 w 382419"/>
              <a:gd name="connsiteY7" fmla="*/ 18107 h 353085"/>
              <a:gd name="connsiteX8" fmla="*/ 318091 w 382419"/>
              <a:gd name="connsiteY8" fmla="*/ 36214 h 353085"/>
              <a:gd name="connsiteX9" fmla="*/ 327144 w 382419"/>
              <a:gd name="connsiteY9" fmla="*/ 63375 h 353085"/>
              <a:gd name="connsiteX10" fmla="*/ 345251 w 382419"/>
              <a:gd name="connsiteY10" fmla="*/ 90535 h 353085"/>
              <a:gd name="connsiteX11" fmla="*/ 363358 w 382419"/>
              <a:gd name="connsiteY11" fmla="*/ 144856 h 353085"/>
              <a:gd name="connsiteX12" fmla="*/ 372412 w 382419"/>
              <a:gd name="connsiteY12" fmla="*/ 172016 h 353085"/>
              <a:gd name="connsiteX13" fmla="*/ 381465 w 382419"/>
              <a:gd name="connsiteY13" fmla="*/ 208230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2419" h="353085">
                <a:moveTo>
                  <a:pt x="127968" y="353085"/>
                </a:moveTo>
                <a:cubicBezTo>
                  <a:pt x="53002" y="328098"/>
                  <a:pt x="84234" y="350860"/>
                  <a:pt x="37434" y="280658"/>
                </a:cubicBezTo>
                <a:lnTo>
                  <a:pt x="19327" y="253497"/>
                </a:lnTo>
                <a:lnTo>
                  <a:pt x="1220" y="226337"/>
                </a:lnTo>
                <a:cubicBezTo>
                  <a:pt x="4238" y="184087"/>
                  <a:pt x="0" y="140681"/>
                  <a:pt x="10273" y="99588"/>
                </a:cubicBezTo>
                <a:cubicBezTo>
                  <a:pt x="17157" y="72052"/>
                  <a:pt x="46063" y="39421"/>
                  <a:pt x="73647" y="27161"/>
                </a:cubicBezTo>
                <a:cubicBezTo>
                  <a:pt x="101983" y="14567"/>
                  <a:pt x="134087" y="7524"/>
                  <a:pt x="164182" y="0"/>
                </a:cubicBezTo>
                <a:cubicBezTo>
                  <a:pt x="189615" y="2312"/>
                  <a:pt x="256099" y="691"/>
                  <a:pt x="290931" y="18107"/>
                </a:cubicBezTo>
                <a:cubicBezTo>
                  <a:pt x="300663" y="22973"/>
                  <a:pt x="309038" y="30178"/>
                  <a:pt x="318091" y="36214"/>
                </a:cubicBezTo>
                <a:cubicBezTo>
                  <a:pt x="321109" y="45268"/>
                  <a:pt x="322876" y="54839"/>
                  <a:pt x="327144" y="63375"/>
                </a:cubicBezTo>
                <a:cubicBezTo>
                  <a:pt x="332010" y="73107"/>
                  <a:pt x="340832" y="80592"/>
                  <a:pt x="345251" y="90535"/>
                </a:cubicBezTo>
                <a:cubicBezTo>
                  <a:pt x="353003" y="107976"/>
                  <a:pt x="357322" y="126749"/>
                  <a:pt x="363358" y="144856"/>
                </a:cubicBezTo>
                <a:lnTo>
                  <a:pt x="372412" y="172016"/>
                </a:lnTo>
                <a:cubicBezTo>
                  <a:pt x="382419" y="202038"/>
                  <a:pt x="381465" y="189634"/>
                  <a:pt x="381465" y="20823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33600" y="2743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672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67200" y="2667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457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dirty="0" smtClean="0">
                <a:solidFill>
                  <a:srgbClr val="C00000"/>
                </a:solidFill>
                <a:latin typeface="+mj-lt"/>
                <a:ea typeface="+mj-ea"/>
                <a:cs typeface="Times New Roman" pitchFamily="18" charset="0"/>
              </a:rPr>
              <a:t>Determining  Properties of a Relation from its Digraph</a:t>
            </a:r>
            <a:endParaRPr lang="en-US" sz="3600" dirty="0">
              <a:solidFill>
                <a:srgbClr val="C00000"/>
              </a:solidFill>
              <a:latin typeface="+mj-lt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 and Functions</a:t>
            </a:r>
          </a:p>
          <a:p>
            <a:r>
              <a:rPr lang="en-US" dirty="0" smtClean="0"/>
              <a:t>Properties of Relations</a:t>
            </a:r>
          </a:p>
          <a:p>
            <a:pPr lvl="1"/>
            <a:r>
              <a:rPr lang="en-US" dirty="0" smtClean="0"/>
              <a:t>Reflexive Relations</a:t>
            </a:r>
          </a:p>
          <a:p>
            <a:pPr lvl="1"/>
            <a:r>
              <a:rPr lang="en-US" dirty="0" smtClean="0"/>
              <a:t>Symmetric and </a:t>
            </a:r>
            <a:r>
              <a:rPr lang="en-US" dirty="0" err="1" smtClean="0"/>
              <a:t>Antisymmetric</a:t>
            </a:r>
            <a:r>
              <a:rPr lang="en-US" dirty="0" smtClean="0"/>
              <a:t> Relations</a:t>
            </a:r>
          </a:p>
          <a:p>
            <a:pPr lvl="1"/>
            <a:r>
              <a:rPr lang="en-US" dirty="0" smtClean="0"/>
              <a:t>Transitive Relations</a:t>
            </a:r>
          </a:p>
          <a:p>
            <a:r>
              <a:rPr lang="en-US" dirty="0" smtClean="0"/>
              <a:t>Combining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67000" y="2743200"/>
            <a:ext cx="1981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05000" y="2667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267200" y="2895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9050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41910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34" name="Oval 33"/>
          <p:cNvSpPr/>
          <p:nvPr/>
        </p:nvSpPr>
        <p:spPr>
          <a:xfrm>
            <a:off x="23622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24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724400" y="2971800"/>
            <a:ext cx="0" cy="11430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29200" y="2895600"/>
            <a:ext cx="0" cy="12954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5400" dirty="0" smtClean="0">
                <a:solidFill>
                  <a:srgbClr val="C00000"/>
                </a:solidFill>
                <a:cs typeface="Times New Roman" pitchFamily="18" charset="0"/>
              </a:rPr>
              <a:t>Determining  Properties of a Relation from its Digraph</a:t>
            </a:r>
            <a:endParaRPr lang="en-US" sz="5400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9200" y="47244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Reflexive?</a:t>
            </a:r>
            <a:r>
              <a:rPr lang="en-US" dirty="0" smtClean="0"/>
              <a:t> No, there are no loops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Symmetric?</a:t>
            </a:r>
            <a:r>
              <a:rPr lang="en-US" dirty="0" smtClean="0"/>
              <a:t> No, there is an edge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, but not from </a:t>
            </a:r>
            <a:r>
              <a:rPr lang="en-US" i="1" dirty="0" smtClean="0"/>
              <a:t>b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err="1" smtClean="0"/>
              <a:t>Antisymmetric</a:t>
            </a:r>
            <a:r>
              <a:rPr lang="en-US" i="1" dirty="0" smtClean="0"/>
              <a:t>?</a:t>
            </a:r>
            <a:r>
              <a:rPr lang="en-US" dirty="0" smtClean="0"/>
              <a:t> No, there is an edge from </a:t>
            </a:r>
            <a:r>
              <a:rPr lang="en-US" i="1" dirty="0" smtClean="0"/>
              <a:t>d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to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Transitive?</a:t>
            </a:r>
            <a:r>
              <a:rPr lang="en-US" dirty="0" smtClean="0"/>
              <a:t> No, there are edges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c</a:t>
            </a:r>
            <a:r>
              <a:rPr lang="en-US" dirty="0" smtClean="0"/>
              <a:t> and from </a:t>
            </a:r>
            <a:r>
              <a:rPr lang="en-US" i="1" dirty="0" smtClean="0"/>
              <a:t>c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               but  there is no edge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67000" y="2743200"/>
            <a:ext cx="1981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05000" y="2667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267200" y="2895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9050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41910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34" name="Oval 33"/>
          <p:cNvSpPr/>
          <p:nvPr/>
        </p:nvSpPr>
        <p:spPr>
          <a:xfrm>
            <a:off x="23622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24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724400" y="2971800"/>
            <a:ext cx="0" cy="11430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29200" y="2895600"/>
            <a:ext cx="0" cy="12954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5400" dirty="0" smtClean="0">
                <a:solidFill>
                  <a:srgbClr val="C00000"/>
                </a:solidFill>
                <a:cs typeface="Times New Roman" pitchFamily="18" charset="0"/>
              </a:rPr>
              <a:t>Determining  Properties of a Relation from its Digraph</a:t>
            </a:r>
            <a:endParaRPr lang="en-US" sz="5400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67000" y="2743200"/>
            <a:ext cx="1981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943100" y="3390900"/>
            <a:ext cx="9906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43200" y="2895600"/>
            <a:ext cx="190500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2590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196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05000" y="3962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2971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24" name="Oval 23"/>
          <p:cNvSpPr/>
          <p:nvPr/>
        </p:nvSpPr>
        <p:spPr>
          <a:xfrm>
            <a:off x="2514600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5400" dirty="0" smtClean="0">
                <a:solidFill>
                  <a:srgbClr val="C00000"/>
                </a:solidFill>
                <a:cs typeface="Times New Roman" pitchFamily="18" charset="0"/>
              </a:rPr>
              <a:t>Determining  Properties of a Relation from its Digraph</a:t>
            </a:r>
            <a:endParaRPr lang="en-US" sz="5400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4400" y="48768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Reflexive?</a:t>
            </a:r>
            <a:r>
              <a:rPr lang="en-US" dirty="0" smtClean="0"/>
              <a:t> No, there are no loops</a:t>
            </a:r>
          </a:p>
          <a:p>
            <a:r>
              <a:rPr lang="en-US" i="1" dirty="0" smtClean="0"/>
              <a:t>Symmetric?</a:t>
            </a:r>
            <a:r>
              <a:rPr lang="en-US" dirty="0" smtClean="0"/>
              <a:t>  No, for example, there is no edge from </a:t>
            </a:r>
            <a:r>
              <a:rPr lang="en-US" i="1" dirty="0" smtClean="0"/>
              <a:t>c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Antisymmetric</a:t>
            </a:r>
            <a:r>
              <a:rPr lang="en-US" i="1" dirty="0" smtClean="0"/>
              <a:t>?</a:t>
            </a:r>
            <a:r>
              <a:rPr lang="en-US" dirty="0" smtClean="0"/>
              <a:t> Yes, whenever there is an edge from one</a:t>
            </a:r>
          </a:p>
          <a:p>
            <a:r>
              <a:rPr lang="en-US" dirty="0" smtClean="0"/>
              <a:t>         vertex  to another, there is not one going back  </a:t>
            </a:r>
          </a:p>
          <a:p>
            <a:r>
              <a:rPr lang="en-US" i="1" dirty="0" smtClean="0"/>
              <a:t>Transitive? </a:t>
            </a:r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67000" y="2743200"/>
            <a:ext cx="1981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943100" y="3390900"/>
            <a:ext cx="9906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43200" y="2895600"/>
            <a:ext cx="190500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2590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196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05000" y="3962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2971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24" name="Oval 23"/>
          <p:cNvSpPr/>
          <p:nvPr/>
        </p:nvSpPr>
        <p:spPr>
          <a:xfrm>
            <a:off x="2514600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5400" dirty="0" smtClean="0">
                <a:solidFill>
                  <a:srgbClr val="C00000"/>
                </a:solidFill>
                <a:cs typeface="Times New Roman" pitchFamily="18" charset="0"/>
              </a:rPr>
              <a:t>Determining  Properties of a Relation from its Digraph</a:t>
            </a:r>
            <a:endParaRPr lang="en-US" sz="5400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006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38400" y="39624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7000" y="2819400"/>
            <a:ext cx="23622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743200" y="2743200"/>
            <a:ext cx="190500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590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3886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2286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09600" y="381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5400" dirty="0" smtClean="0">
                <a:solidFill>
                  <a:srgbClr val="C00000"/>
                </a:solidFill>
                <a:cs typeface="Times New Roman" pitchFamily="18" charset="0"/>
              </a:rPr>
              <a:t>Determining  Properties of a Relation from its Digraph</a:t>
            </a:r>
            <a:endParaRPr lang="en-US" sz="5400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006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38400" y="39624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47244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Reflexive?</a:t>
            </a:r>
            <a:r>
              <a:rPr lang="en-US" dirty="0" smtClean="0"/>
              <a:t> No, there are no loops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Symmetric?</a:t>
            </a:r>
            <a:r>
              <a:rPr lang="en-US" dirty="0" smtClean="0"/>
              <a:t> No, for example, there is no edge from </a:t>
            </a:r>
            <a:r>
              <a:rPr lang="en-US" i="1" dirty="0" smtClean="0"/>
              <a:t>d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err="1" smtClean="0"/>
              <a:t>Antisymmetric</a:t>
            </a:r>
            <a:r>
              <a:rPr lang="en-US" i="1" dirty="0" smtClean="0"/>
              <a:t>?</a:t>
            </a:r>
            <a:r>
              <a:rPr lang="en-US" dirty="0" smtClean="0"/>
              <a:t> Yes, whenever there is an edge from one vertex</a:t>
            </a:r>
          </a:p>
          <a:p>
            <a:r>
              <a:rPr lang="en-US" dirty="0" smtClean="0"/>
              <a:t>                  to another, there is not one going back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Transitive? </a:t>
            </a:r>
            <a:r>
              <a:rPr lang="en-US" dirty="0" smtClean="0"/>
              <a:t>Yes (trivially), there  are no two edges where the first</a:t>
            </a:r>
          </a:p>
          <a:p>
            <a:r>
              <a:rPr lang="en-US" dirty="0" smtClean="0"/>
              <a:t>                  edge ends at the vertex where the second edge begins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7000" y="2819400"/>
            <a:ext cx="23622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743200" y="2743200"/>
            <a:ext cx="190500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590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3886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2286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09600" y="381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5400" dirty="0" smtClean="0">
                <a:solidFill>
                  <a:srgbClr val="C00000"/>
                </a:solidFill>
                <a:cs typeface="Times New Roman" pitchFamily="18" charset="0"/>
              </a:rPr>
              <a:t>Determining  Properties of a Relation from its Digraph</a:t>
            </a:r>
            <a:endParaRPr lang="en-US" sz="5400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Example of the Powers of a Relation</a:t>
            </a:r>
            <a:endParaRPr lang="en-US" sz="4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19200" y="1320225"/>
            <a:ext cx="2286000" cy="1956375"/>
            <a:chOff x="1905000" y="2590800"/>
            <a:chExt cx="4572000" cy="4587861"/>
          </a:xfrm>
        </p:grpSpPr>
        <p:sp>
          <p:nvSpPr>
            <p:cNvPr id="4" name="Oval 3"/>
            <p:cNvSpPr/>
            <p:nvPr/>
          </p:nvSpPr>
          <p:spPr>
            <a:xfrm>
              <a:off x="23622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362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1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5000" y="2743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a</a:t>
              </a:r>
              <a:endParaRPr lang="en-US" sz="28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25908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b</a:t>
              </a:r>
              <a:endParaRPr lang="en-US" sz="2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5029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c</a:t>
              </a:r>
              <a:endParaRPr lang="en-US" sz="2800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38400" y="5105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d</a:t>
              </a:r>
              <a:endParaRPr lang="en-US" sz="2800" i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95600" y="28956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819400" y="30480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5067300" y="37719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2819400" y="46482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86200" y="5807315"/>
              <a:ext cx="381000" cy="137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/>
                <a:t>R</a:t>
              </a:r>
              <a:endParaRPr lang="en-US" sz="3200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9200" y="1320225"/>
            <a:ext cx="2133600" cy="1956375"/>
            <a:chOff x="1676400" y="1676400"/>
            <a:chExt cx="4800600" cy="4609120"/>
          </a:xfrm>
        </p:grpSpPr>
        <p:sp>
          <p:nvSpPr>
            <p:cNvPr id="22" name="Oval 21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64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a</a:t>
              </a:r>
              <a:endParaRPr lang="en-US" sz="2800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b</a:t>
              </a:r>
              <a:endParaRPr lang="en-US" sz="2800" i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4191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c</a:t>
              </a:r>
              <a:endParaRPr lang="en-US" sz="28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8400" y="4267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d</a:t>
              </a:r>
              <a:endParaRPr lang="en-US" sz="2800" i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62350" y="4907820"/>
              <a:ext cx="1474470" cy="1377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/>
                <a:t>R</a:t>
              </a:r>
              <a:r>
                <a:rPr lang="en-US" sz="3200" baseline="30000" dirty="0" smtClean="0"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3200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895600" y="2209800"/>
              <a:ext cx="2514600" cy="1371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6019800" y="5562600"/>
            <a:ext cx="753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R</a:t>
            </a:r>
            <a:r>
              <a:rPr lang="en-US" sz="32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en-US" sz="3200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4191000" y="2209800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6019800" y="3505200"/>
            <a:ext cx="304800" cy="2286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0800000">
            <a:off x="4191000" y="4724400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066800" y="3682425"/>
            <a:ext cx="2743200" cy="2108775"/>
            <a:chOff x="1752600" y="1676400"/>
            <a:chExt cx="4876800" cy="4177096"/>
          </a:xfrm>
        </p:grpSpPr>
        <p:sp>
          <p:nvSpPr>
            <p:cNvPr id="67" name="Oval 66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52600" y="1905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a</a:t>
              </a:r>
              <a:endParaRPr lang="en-US" sz="2800" i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484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b</a:t>
              </a:r>
              <a:endParaRPr lang="en-US" sz="28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86400" y="4191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c</a:t>
              </a:r>
              <a:endParaRPr lang="en-US" sz="2800" i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438400" y="4267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d</a:t>
              </a:r>
              <a:endParaRPr lang="en-US" sz="2800" i="1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2895600" y="20574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513667" y="4695164"/>
              <a:ext cx="1828800" cy="1158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/>
                <a:t>R</a:t>
              </a:r>
              <a:r>
                <a:rPr lang="en-US" sz="3200" baseline="30000" dirty="0" smtClean="0">
                  <a:latin typeface="Cambria Math" pitchFamily="18" charset="0"/>
                  <a:ea typeface="Cambria Math" pitchFamily="18" charset="0"/>
                </a:rPr>
                <a:t>4</a:t>
              </a:r>
              <a:endParaRPr lang="en-US" sz="3200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219200" y="5983069"/>
            <a:ext cx="70104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pair (</a:t>
            </a:r>
            <a:r>
              <a:rPr lang="en-US" dirty="0" err="1" smtClean="0"/>
              <a:t>x,y</a:t>
            </a:r>
            <a:r>
              <a:rPr lang="en-US" dirty="0" smtClean="0"/>
              <a:t>) is in  </a:t>
            </a:r>
            <a:r>
              <a:rPr lang="en-US" i="1" dirty="0" err="1" smtClean="0"/>
              <a:t>R</a:t>
            </a:r>
            <a:r>
              <a:rPr lang="en-US" i="1" baseline="30000" dirty="0" err="1" smtClean="0"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 if there is a path of length </a:t>
            </a:r>
            <a:r>
              <a:rPr lang="en-US" i="1" dirty="0" smtClean="0"/>
              <a:t>n</a:t>
            </a:r>
            <a:r>
              <a:rPr lang="en-US" dirty="0" smtClean="0"/>
              <a:t> from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y</a:t>
            </a:r>
            <a:r>
              <a:rPr lang="en-US" dirty="0" smtClean="0"/>
              <a:t>  in </a:t>
            </a:r>
            <a:r>
              <a:rPr lang="en-US" i="1" dirty="0" smtClean="0"/>
              <a:t>R</a:t>
            </a:r>
            <a:endParaRPr lang="en-US" dirty="0" smtClean="0"/>
          </a:p>
          <a:p>
            <a:r>
              <a:rPr lang="en-US" dirty="0" smtClean="0"/>
              <a:t>             (following the direction of the arrows). </a:t>
            </a: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002306" y="4038600"/>
            <a:ext cx="2465294" cy="1460910"/>
            <a:chOff x="5002306" y="4038600"/>
            <a:chExt cx="2465294" cy="1460910"/>
          </a:xfrm>
        </p:grpSpPr>
        <p:sp>
          <p:nvSpPr>
            <p:cNvPr id="36" name="Oval 35"/>
            <p:cNvSpPr/>
            <p:nvPr/>
          </p:nvSpPr>
          <p:spPr>
            <a:xfrm>
              <a:off x="5325035" y="4182568"/>
              <a:ext cx="179294" cy="169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325035" y="4995779"/>
              <a:ext cx="179294" cy="169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759388" y="4995779"/>
              <a:ext cx="179294" cy="169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795247" y="4182568"/>
              <a:ext cx="179294" cy="169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2306" y="4182568"/>
              <a:ext cx="179294" cy="23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a</a:t>
              </a:r>
              <a:endParaRPr lang="en-US" sz="2800" i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88306" y="4114800"/>
              <a:ext cx="179294" cy="23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b</a:t>
              </a:r>
              <a:endParaRPr lang="en-US" sz="2800" i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95247" y="5232966"/>
              <a:ext cx="179294" cy="23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c</a:t>
              </a:r>
              <a:endParaRPr lang="en-US" sz="2800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60894" y="5266850"/>
              <a:ext cx="179294" cy="23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d</a:t>
              </a:r>
              <a:endParaRPr lang="en-US" sz="2800" i="1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5125682" y="4690804"/>
              <a:ext cx="542141" cy="7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reeform 92"/>
            <p:cNvSpPr/>
            <p:nvPr/>
          </p:nvSpPr>
          <p:spPr>
            <a:xfrm>
              <a:off x="6907306" y="4038600"/>
              <a:ext cx="330850" cy="348856"/>
            </a:xfrm>
            <a:custGeom>
              <a:avLst/>
              <a:gdLst>
                <a:gd name="connsiteX0" fmla="*/ 0 w 330850"/>
                <a:gd name="connsiteY0" fmla="*/ 126749 h 348856"/>
                <a:gd name="connsiteX1" fmla="*/ 45268 w 330850"/>
                <a:gd name="connsiteY1" fmla="*/ 45268 h 348856"/>
                <a:gd name="connsiteX2" fmla="*/ 72428 w 330850"/>
                <a:gd name="connsiteY2" fmla="*/ 36214 h 348856"/>
                <a:gd name="connsiteX3" fmla="*/ 99588 w 330850"/>
                <a:gd name="connsiteY3" fmla="*/ 18107 h 348856"/>
                <a:gd name="connsiteX4" fmla="*/ 153909 w 330850"/>
                <a:gd name="connsiteY4" fmla="*/ 0 h 348856"/>
                <a:gd name="connsiteX5" fmla="*/ 190123 w 330850"/>
                <a:gd name="connsiteY5" fmla="*/ 9054 h 348856"/>
                <a:gd name="connsiteX6" fmla="*/ 244444 w 330850"/>
                <a:gd name="connsiteY6" fmla="*/ 27161 h 348856"/>
                <a:gd name="connsiteX7" fmla="*/ 307818 w 330850"/>
                <a:gd name="connsiteY7" fmla="*/ 108642 h 348856"/>
                <a:gd name="connsiteX8" fmla="*/ 316872 w 330850"/>
                <a:gd name="connsiteY8" fmla="*/ 135802 h 348856"/>
                <a:gd name="connsiteX9" fmla="*/ 289711 w 330850"/>
                <a:gd name="connsiteY9" fmla="*/ 298765 h 348856"/>
                <a:gd name="connsiteX10" fmla="*/ 262551 w 330850"/>
                <a:gd name="connsiteY10" fmla="*/ 307818 h 348856"/>
                <a:gd name="connsiteX11" fmla="*/ 235390 w 330850"/>
                <a:gd name="connsiteY11" fmla="*/ 325925 h 348856"/>
                <a:gd name="connsiteX12" fmla="*/ 90535 w 330850"/>
                <a:gd name="connsiteY12" fmla="*/ 325925 h 348856"/>
                <a:gd name="connsiteX13" fmla="*/ 36214 w 330850"/>
                <a:gd name="connsiteY13" fmla="*/ 307818 h 34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850" h="348856">
                  <a:moveTo>
                    <a:pt x="0" y="126749"/>
                  </a:moveTo>
                  <a:cubicBezTo>
                    <a:pt x="7972" y="102834"/>
                    <a:pt x="21921" y="53051"/>
                    <a:pt x="45268" y="45268"/>
                  </a:cubicBezTo>
                  <a:cubicBezTo>
                    <a:pt x="54321" y="42250"/>
                    <a:pt x="63892" y="40482"/>
                    <a:pt x="72428" y="36214"/>
                  </a:cubicBezTo>
                  <a:cubicBezTo>
                    <a:pt x="82160" y="31348"/>
                    <a:pt x="89645" y="22526"/>
                    <a:pt x="99588" y="18107"/>
                  </a:cubicBezTo>
                  <a:cubicBezTo>
                    <a:pt x="117029" y="10355"/>
                    <a:pt x="153909" y="0"/>
                    <a:pt x="153909" y="0"/>
                  </a:cubicBezTo>
                  <a:cubicBezTo>
                    <a:pt x="165980" y="3018"/>
                    <a:pt x="178205" y="5479"/>
                    <a:pt x="190123" y="9054"/>
                  </a:cubicBezTo>
                  <a:cubicBezTo>
                    <a:pt x="208404" y="14539"/>
                    <a:pt x="244444" y="27161"/>
                    <a:pt x="244444" y="27161"/>
                  </a:cubicBezTo>
                  <a:cubicBezTo>
                    <a:pt x="267879" y="50596"/>
                    <a:pt x="296988" y="76154"/>
                    <a:pt x="307818" y="108642"/>
                  </a:cubicBezTo>
                  <a:lnTo>
                    <a:pt x="316872" y="135802"/>
                  </a:lnTo>
                  <a:cubicBezTo>
                    <a:pt x="315989" y="149048"/>
                    <a:pt x="330850" y="265854"/>
                    <a:pt x="289711" y="298765"/>
                  </a:cubicBezTo>
                  <a:cubicBezTo>
                    <a:pt x="282259" y="304727"/>
                    <a:pt x="271604" y="304800"/>
                    <a:pt x="262551" y="307818"/>
                  </a:cubicBezTo>
                  <a:cubicBezTo>
                    <a:pt x="253497" y="313854"/>
                    <a:pt x="245122" y="321059"/>
                    <a:pt x="235390" y="325925"/>
                  </a:cubicBezTo>
                  <a:cubicBezTo>
                    <a:pt x="189530" y="348856"/>
                    <a:pt x="140940" y="329803"/>
                    <a:pt x="90535" y="325925"/>
                  </a:cubicBezTo>
                  <a:lnTo>
                    <a:pt x="36214" y="307818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6831106" y="4876800"/>
              <a:ext cx="330850" cy="348856"/>
            </a:xfrm>
            <a:custGeom>
              <a:avLst/>
              <a:gdLst>
                <a:gd name="connsiteX0" fmla="*/ 0 w 330850"/>
                <a:gd name="connsiteY0" fmla="*/ 126749 h 348856"/>
                <a:gd name="connsiteX1" fmla="*/ 45268 w 330850"/>
                <a:gd name="connsiteY1" fmla="*/ 45268 h 348856"/>
                <a:gd name="connsiteX2" fmla="*/ 72428 w 330850"/>
                <a:gd name="connsiteY2" fmla="*/ 36214 h 348856"/>
                <a:gd name="connsiteX3" fmla="*/ 99588 w 330850"/>
                <a:gd name="connsiteY3" fmla="*/ 18107 h 348856"/>
                <a:gd name="connsiteX4" fmla="*/ 153909 w 330850"/>
                <a:gd name="connsiteY4" fmla="*/ 0 h 348856"/>
                <a:gd name="connsiteX5" fmla="*/ 190123 w 330850"/>
                <a:gd name="connsiteY5" fmla="*/ 9054 h 348856"/>
                <a:gd name="connsiteX6" fmla="*/ 244444 w 330850"/>
                <a:gd name="connsiteY6" fmla="*/ 27161 h 348856"/>
                <a:gd name="connsiteX7" fmla="*/ 307818 w 330850"/>
                <a:gd name="connsiteY7" fmla="*/ 108642 h 348856"/>
                <a:gd name="connsiteX8" fmla="*/ 316872 w 330850"/>
                <a:gd name="connsiteY8" fmla="*/ 135802 h 348856"/>
                <a:gd name="connsiteX9" fmla="*/ 289711 w 330850"/>
                <a:gd name="connsiteY9" fmla="*/ 298765 h 348856"/>
                <a:gd name="connsiteX10" fmla="*/ 262551 w 330850"/>
                <a:gd name="connsiteY10" fmla="*/ 307818 h 348856"/>
                <a:gd name="connsiteX11" fmla="*/ 235390 w 330850"/>
                <a:gd name="connsiteY11" fmla="*/ 325925 h 348856"/>
                <a:gd name="connsiteX12" fmla="*/ 90535 w 330850"/>
                <a:gd name="connsiteY12" fmla="*/ 325925 h 348856"/>
                <a:gd name="connsiteX13" fmla="*/ 36214 w 330850"/>
                <a:gd name="connsiteY13" fmla="*/ 307818 h 34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850" h="348856">
                  <a:moveTo>
                    <a:pt x="0" y="126749"/>
                  </a:moveTo>
                  <a:cubicBezTo>
                    <a:pt x="7972" y="102834"/>
                    <a:pt x="21921" y="53051"/>
                    <a:pt x="45268" y="45268"/>
                  </a:cubicBezTo>
                  <a:cubicBezTo>
                    <a:pt x="54321" y="42250"/>
                    <a:pt x="63892" y="40482"/>
                    <a:pt x="72428" y="36214"/>
                  </a:cubicBezTo>
                  <a:cubicBezTo>
                    <a:pt x="82160" y="31348"/>
                    <a:pt x="89645" y="22526"/>
                    <a:pt x="99588" y="18107"/>
                  </a:cubicBezTo>
                  <a:cubicBezTo>
                    <a:pt x="117029" y="10355"/>
                    <a:pt x="153909" y="0"/>
                    <a:pt x="153909" y="0"/>
                  </a:cubicBezTo>
                  <a:cubicBezTo>
                    <a:pt x="165980" y="3018"/>
                    <a:pt x="178205" y="5479"/>
                    <a:pt x="190123" y="9054"/>
                  </a:cubicBezTo>
                  <a:cubicBezTo>
                    <a:pt x="208404" y="14539"/>
                    <a:pt x="244444" y="27161"/>
                    <a:pt x="244444" y="27161"/>
                  </a:cubicBezTo>
                  <a:cubicBezTo>
                    <a:pt x="267879" y="50596"/>
                    <a:pt x="296988" y="76154"/>
                    <a:pt x="307818" y="108642"/>
                  </a:cubicBezTo>
                  <a:lnTo>
                    <a:pt x="316872" y="135802"/>
                  </a:lnTo>
                  <a:cubicBezTo>
                    <a:pt x="315989" y="149048"/>
                    <a:pt x="330850" y="265854"/>
                    <a:pt x="289711" y="298765"/>
                  </a:cubicBezTo>
                  <a:cubicBezTo>
                    <a:pt x="282259" y="304727"/>
                    <a:pt x="271604" y="304800"/>
                    <a:pt x="262551" y="307818"/>
                  </a:cubicBezTo>
                  <a:cubicBezTo>
                    <a:pt x="253497" y="313854"/>
                    <a:pt x="245122" y="321059"/>
                    <a:pt x="235390" y="325925"/>
                  </a:cubicBezTo>
                  <a:cubicBezTo>
                    <a:pt x="189530" y="348856"/>
                    <a:pt x="140940" y="329803"/>
                    <a:pt x="90535" y="325925"/>
                  </a:cubicBezTo>
                  <a:lnTo>
                    <a:pt x="36214" y="307818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rot="881162">
              <a:off x="5422548" y="4909739"/>
              <a:ext cx="304800" cy="348856"/>
            </a:xfrm>
            <a:custGeom>
              <a:avLst/>
              <a:gdLst>
                <a:gd name="connsiteX0" fmla="*/ 0 w 330850"/>
                <a:gd name="connsiteY0" fmla="*/ 126749 h 348856"/>
                <a:gd name="connsiteX1" fmla="*/ 45268 w 330850"/>
                <a:gd name="connsiteY1" fmla="*/ 45268 h 348856"/>
                <a:gd name="connsiteX2" fmla="*/ 72428 w 330850"/>
                <a:gd name="connsiteY2" fmla="*/ 36214 h 348856"/>
                <a:gd name="connsiteX3" fmla="*/ 99588 w 330850"/>
                <a:gd name="connsiteY3" fmla="*/ 18107 h 348856"/>
                <a:gd name="connsiteX4" fmla="*/ 153909 w 330850"/>
                <a:gd name="connsiteY4" fmla="*/ 0 h 348856"/>
                <a:gd name="connsiteX5" fmla="*/ 190123 w 330850"/>
                <a:gd name="connsiteY5" fmla="*/ 9054 h 348856"/>
                <a:gd name="connsiteX6" fmla="*/ 244444 w 330850"/>
                <a:gd name="connsiteY6" fmla="*/ 27161 h 348856"/>
                <a:gd name="connsiteX7" fmla="*/ 307818 w 330850"/>
                <a:gd name="connsiteY7" fmla="*/ 108642 h 348856"/>
                <a:gd name="connsiteX8" fmla="*/ 316872 w 330850"/>
                <a:gd name="connsiteY8" fmla="*/ 135802 h 348856"/>
                <a:gd name="connsiteX9" fmla="*/ 289711 w 330850"/>
                <a:gd name="connsiteY9" fmla="*/ 298765 h 348856"/>
                <a:gd name="connsiteX10" fmla="*/ 262551 w 330850"/>
                <a:gd name="connsiteY10" fmla="*/ 307818 h 348856"/>
                <a:gd name="connsiteX11" fmla="*/ 235390 w 330850"/>
                <a:gd name="connsiteY11" fmla="*/ 325925 h 348856"/>
                <a:gd name="connsiteX12" fmla="*/ 90535 w 330850"/>
                <a:gd name="connsiteY12" fmla="*/ 325925 h 348856"/>
                <a:gd name="connsiteX13" fmla="*/ 36214 w 330850"/>
                <a:gd name="connsiteY13" fmla="*/ 307818 h 34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850" h="348856">
                  <a:moveTo>
                    <a:pt x="0" y="126749"/>
                  </a:moveTo>
                  <a:cubicBezTo>
                    <a:pt x="7972" y="102834"/>
                    <a:pt x="21921" y="53051"/>
                    <a:pt x="45268" y="45268"/>
                  </a:cubicBezTo>
                  <a:cubicBezTo>
                    <a:pt x="54321" y="42250"/>
                    <a:pt x="63892" y="40482"/>
                    <a:pt x="72428" y="36214"/>
                  </a:cubicBezTo>
                  <a:cubicBezTo>
                    <a:pt x="82160" y="31348"/>
                    <a:pt x="89645" y="22526"/>
                    <a:pt x="99588" y="18107"/>
                  </a:cubicBezTo>
                  <a:cubicBezTo>
                    <a:pt x="117029" y="10355"/>
                    <a:pt x="153909" y="0"/>
                    <a:pt x="153909" y="0"/>
                  </a:cubicBezTo>
                  <a:cubicBezTo>
                    <a:pt x="165980" y="3018"/>
                    <a:pt x="178205" y="5479"/>
                    <a:pt x="190123" y="9054"/>
                  </a:cubicBezTo>
                  <a:cubicBezTo>
                    <a:pt x="208404" y="14539"/>
                    <a:pt x="244444" y="27161"/>
                    <a:pt x="244444" y="27161"/>
                  </a:cubicBezTo>
                  <a:cubicBezTo>
                    <a:pt x="267879" y="50596"/>
                    <a:pt x="296988" y="76154"/>
                    <a:pt x="307818" y="108642"/>
                  </a:cubicBezTo>
                  <a:lnTo>
                    <a:pt x="316872" y="135802"/>
                  </a:lnTo>
                  <a:cubicBezTo>
                    <a:pt x="315989" y="149048"/>
                    <a:pt x="330850" y="265854"/>
                    <a:pt x="289711" y="298765"/>
                  </a:cubicBezTo>
                  <a:cubicBezTo>
                    <a:pt x="282259" y="304727"/>
                    <a:pt x="271604" y="304800"/>
                    <a:pt x="262551" y="307818"/>
                  </a:cubicBezTo>
                  <a:cubicBezTo>
                    <a:pt x="253497" y="313854"/>
                    <a:pt x="245122" y="321059"/>
                    <a:pt x="235390" y="325925"/>
                  </a:cubicBezTo>
                  <a:cubicBezTo>
                    <a:pt x="189530" y="348856"/>
                    <a:pt x="140940" y="329803"/>
                    <a:pt x="90535" y="325925"/>
                  </a:cubicBezTo>
                  <a:lnTo>
                    <a:pt x="36214" y="307818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4:</a:t>
            </a:r>
            <a:br>
              <a:rPr lang="en-US" dirty="0" smtClean="0"/>
            </a:br>
            <a:r>
              <a:rPr lang="en-US" dirty="0" smtClean="0"/>
              <a:t>Closure of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Closure of a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ea typeface="新細明體" pitchFamily="18" charset="-120"/>
              </a:rPr>
              <a:t>Definition</a:t>
            </a:r>
            <a:r>
              <a:rPr lang="en-US" altLang="zh-TW" dirty="0" smtClean="0">
                <a:ea typeface="新細明體" pitchFamily="18" charset="-120"/>
              </a:rPr>
              <a:t>: Let R be a relation on a set A. R may or may not have some property P. If there is a relation S with property P containing R such that S is a subset of every relation with property P containing R, then S is called the </a:t>
            </a:r>
            <a:r>
              <a:rPr lang="en-US" altLang="zh-TW" b="1" i="1" dirty="0" smtClean="0">
                <a:ea typeface="新細明體" pitchFamily="18" charset="-120"/>
              </a:rPr>
              <a:t>closure</a:t>
            </a:r>
            <a:r>
              <a:rPr lang="en-US" altLang="zh-TW" dirty="0" smtClean="0">
                <a:ea typeface="新細明體" pitchFamily="18" charset="-120"/>
              </a:rPr>
              <a:t> of R with respect to P.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zh-TW" sz="3200" dirty="0" smtClean="0">
                <a:ea typeface="新細明體" pitchFamily="18" charset="-120"/>
              </a:rPr>
              <a:t>S: the smallest relation that contains R</a:t>
            </a:r>
          </a:p>
          <a:p>
            <a:r>
              <a:rPr lang="en-GB" altLang="zh-TW" dirty="0" smtClean="0">
                <a:ea typeface="新細明體" pitchFamily="18" charset="-120"/>
              </a:rPr>
              <a:t>Example: Telephone call connection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b="1" dirty="0" smtClean="0">
                <a:ea typeface="新細明體" pitchFamily="18" charset="-120"/>
              </a:rPr>
              <a:t>Reflexive closure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Ex: R={(1,1),(1,2),(2,1),(3,2)} on the set A={1,2,3}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The smallest relation contains R?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The reflexive closure of R=R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</a:t>
            </a:r>
            <a:r>
              <a:rPr lang="en-US" altLang="zh-TW" dirty="0" smtClean="0">
                <a:ea typeface="新細明體" pitchFamily="18" charset="-120"/>
              </a:rPr>
              <a:t>∆, where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dirty="0" smtClean="0">
                <a:ea typeface="新細明體" pitchFamily="18" charset="-120"/>
              </a:rPr>
              <a:t>	∆ = {(</a:t>
            </a:r>
            <a:r>
              <a:rPr lang="en-US" altLang="zh-TW" dirty="0" err="1" smtClean="0">
                <a:ea typeface="新細明體" pitchFamily="18" charset="-120"/>
              </a:rPr>
              <a:t>a,a</a:t>
            </a:r>
            <a:r>
              <a:rPr lang="en-US" altLang="zh-TW" dirty="0" smtClean="0">
                <a:ea typeface="新細明體" pitchFamily="18" charset="-120"/>
              </a:rPr>
              <a:t>)|</a:t>
            </a:r>
            <a:r>
              <a:rPr lang="en-US" altLang="zh-TW" dirty="0" err="1" smtClean="0">
                <a:ea typeface="新細明體" pitchFamily="18" charset="-120"/>
              </a:rPr>
              <a:t>a</a:t>
            </a:r>
            <a:r>
              <a:rPr lang="en-US" altLang="zh-TW" dirty="0" err="1" smtClean="0">
                <a:ea typeface="新細明體" pitchFamily="18" charset="-120"/>
                <a:sym typeface="Symbol" pitchFamily="18" charset="2"/>
              </a:rPr>
              <a:t>A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}</a:t>
            </a:r>
            <a:endParaRPr lang="en-US" altLang="zh-TW" sz="2000" dirty="0" smtClean="0">
              <a:ea typeface="新細明體" pitchFamily="18" charset="-12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TW" b="1" dirty="0" smtClean="0">
                <a:ea typeface="新細明體" pitchFamily="18" charset="-120"/>
                <a:sym typeface="Symbol" pitchFamily="18" charset="2"/>
              </a:rPr>
              <a:t>Symmetric closure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The symmetric closure of R=R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</a:t>
            </a:r>
            <a:r>
              <a:rPr lang="en-US" altLang="zh-TW" dirty="0" smtClean="0">
                <a:ea typeface="新細明體" pitchFamily="18" charset="-120"/>
              </a:rPr>
              <a:t>R</a:t>
            </a:r>
            <a:r>
              <a:rPr lang="en-US" altLang="zh-TW" baseline="30000" dirty="0" smtClean="0">
                <a:ea typeface="新細明體" pitchFamily="18" charset="-120"/>
              </a:rPr>
              <a:t>-1</a:t>
            </a:r>
            <a:r>
              <a:rPr lang="en-US" altLang="zh-TW" dirty="0" smtClean="0">
                <a:ea typeface="新細明體" pitchFamily="18" charset="-120"/>
              </a:rPr>
              <a:t>, where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TW" dirty="0" smtClean="0">
                <a:ea typeface="新細明體" pitchFamily="18" charset="-120"/>
              </a:rPr>
              <a:t>	R</a:t>
            </a:r>
            <a:r>
              <a:rPr lang="en-US" altLang="zh-TW" baseline="30000" dirty="0" smtClean="0">
                <a:ea typeface="新細明體" pitchFamily="18" charset="-120"/>
              </a:rPr>
              <a:t>-1</a:t>
            </a:r>
            <a:r>
              <a:rPr lang="en-US" altLang="zh-TW" dirty="0" smtClean="0">
                <a:ea typeface="新細明體" pitchFamily="18" charset="-120"/>
              </a:rPr>
              <a:t> ={(</a:t>
            </a:r>
            <a:r>
              <a:rPr lang="en-US" altLang="zh-TW" dirty="0" err="1" smtClean="0">
                <a:ea typeface="新細明體" pitchFamily="18" charset="-120"/>
              </a:rPr>
              <a:t>b,a</a:t>
            </a:r>
            <a:r>
              <a:rPr lang="en-US" altLang="zh-TW" dirty="0" smtClean="0">
                <a:ea typeface="新細明體" pitchFamily="18" charset="-120"/>
              </a:rPr>
              <a:t>)|(</a:t>
            </a:r>
            <a:r>
              <a:rPr lang="en-US" altLang="zh-TW" dirty="0" err="1" smtClean="0">
                <a:ea typeface="新細明體" pitchFamily="18" charset="-120"/>
              </a:rPr>
              <a:t>a,b</a:t>
            </a:r>
            <a:r>
              <a:rPr lang="en-US" altLang="zh-TW" dirty="0" smtClean="0">
                <a:ea typeface="新細明體" pitchFamily="18" charset="-120"/>
              </a:rPr>
              <a:t>)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R}</a:t>
            </a:r>
            <a:endParaRPr lang="en-US" altLang="zh-TW" sz="2400" dirty="0" smtClean="0">
              <a:ea typeface="新細明體" pitchFamily="18" charset="-12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TW" b="1" dirty="0" smtClean="0">
                <a:ea typeface="新細明體" pitchFamily="18" charset="-120"/>
              </a:rPr>
              <a:t>Transitive closure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More complex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7"/>
          </a:xfrm>
        </p:spPr>
        <p:txBody>
          <a:bodyPr/>
          <a:lstStyle/>
          <a:p>
            <a:r>
              <a:rPr lang="en-US" sz="2800" b="1" dirty="0" smtClean="0"/>
              <a:t>Definition:</a:t>
            </a:r>
            <a:r>
              <a:rPr lang="en-US" sz="2800" dirty="0" smtClean="0"/>
              <a:t> A </a:t>
            </a:r>
            <a:r>
              <a:rPr lang="en-US" sz="2800" i="1" dirty="0" smtClean="0"/>
              <a:t>binary relation R</a:t>
            </a:r>
            <a:r>
              <a:rPr lang="en-US" sz="2800" dirty="0" smtClean="0"/>
              <a:t> from a set </a:t>
            </a:r>
            <a:r>
              <a:rPr lang="en-US" sz="2800" i="1" dirty="0" smtClean="0"/>
              <a:t>A</a:t>
            </a:r>
            <a:r>
              <a:rPr lang="en-US" sz="2800" dirty="0" smtClean="0"/>
              <a:t> to a set </a:t>
            </a:r>
            <a:r>
              <a:rPr lang="en-US" sz="2800" i="1" dirty="0" smtClean="0"/>
              <a:t>B</a:t>
            </a:r>
            <a:r>
              <a:rPr lang="en-US" sz="2800" dirty="0" smtClean="0"/>
              <a:t> is a subset </a:t>
            </a:r>
            <a:r>
              <a:rPr lang="en-US" sz="2800" i="1" dirty="0" smtClean="0"/>
              <a:t>R </a:t>
            </a:r>
            <a:r>
              <a:rPr lang="en-US" sz="2800" dirty="0" smtClean="0">
                <a:latin typeface="Cambria Math"/>
                <a:ea typeface="Cambria Math"/>
              </a:rPr>
              <a:t>⊆</a:t>
            </a:r>
            <a:r>
              <a:rPr lang="en-US" sz="2800" i="1" dirty="0" smtClean="0">
                <a:latin typeface="Cambria Math"/>
                <a:ea typeface="Cambria Math"/>
              </a:rPr>
              <a:t> A </a:t>
            </a:r>
            <a:r>
              <a:rPr lang="en-US" sz="2800" dirty="0" smtClean="0">
                <a:latin typeface="Cambria Math"/>
                <a:ea typeface="Cambria Math"/>
              </a:rPr>
              <a:t>×</a:t>
            </a:r>
            <a:r>
              <a:rPr lang="en-US" sz="2800" i="1" dirty="0" smtClean="0">
                <a:latin typeface="Cambria Math"/>
                <a:ea typeface="Cambria Math"/>
              </a:rPr>
              <a:t> B.</a:t>
            </a:r>
          </a:p>
          <a:p>
            <a:r>
              <a:rPr lang="en-US" sz="2800" b="1" dirty="0" smtClean="0">
                <a:ea typeface="Cambria Math"/>
              </a:rPr>
              <a:t>Example</a:t>
            </a:r>
            <a:r>
              <a:rPr lang="en-US" sz="2800" dirty="0" smtClean="0">
                <a:ea typeface="Cambria Math"/>
              </a:rPr>
              <a:t>:</a:t>
            </a:r>
          </a:p>
          <a:p>
            <a:pPr lvl="1"/>
            <a:r>
              <a:rPr lang="en-US" sz="2400" dirty="0" smtClean="0">
                <a:ea typeface="Cambria Math"/>
              </a:rPr>
              <a:t>Let </a:t>
            </a:r>
            <a:r>
              <a:rPr lang="en-US" sz="2400" i="1" dirty="0" smtClean="0">
                <a:ea typeface="Cambria Math"/>
              </a:rPr>
              <a:t>A = </a:t>
            </a:r>
            <a:r>
              <a:rPr lang="en-US" sz="2400" dirty="0" smtClean="0">
                <a:ea typeface="Cambria Math"/>
              </a:rPr>
              <a:t>{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dirty="0" smtClean="0">
                <a:ea typeface="Cambria Math"/>
              </a:rPr>
              <a:t>,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sz="2400" dirty="0" smtClean="0">
                <a:ea typeface="Cambria Math"/>
              </a:rPr>
              <a:t>}</a:t>
            </a:r>
            <a:r>
              <a:rPr lang="en-US" sz="2400" i="1" dirty="0" smtClean="0">
                <a:ea typeface="Cambria Math"/>
              </a:rPr>
              <a:t> </a:t>
            </a:r>
            <a:r>
              <a:rPr lang="en-US" sz="2400" dirty="0" smtClean="0">
                <a:ea typeface="Cambria Math"/>
              </a:rPr>
              <a:t>and</a:t>
            </a:r>
            <a:r>
              <a:rPr lang="en-US" sz="2400" i="1" dirty="0" smtClean="0">
                <a:ea typeface="Cambria Math"/>
              </a:rPr>
              <a:t> B = </a:t>
            </a:r>
            <a:r>
              <a:rPr lang="en-US" sz="2400" dirty="0" smtClean="0">
                <a:ea typeface="Cambria Math"/>
              </a:rPr>
              <a:t>{</a:t>
            </a:r>
            <a:r>
              <a:rPr lang="en-US" sz="2400" i="1" dirty="0" err="1" smtClean="0">
                <a:ea typeface="Cambria Math"/>
              </a:rPr>
              <a:t>a,b</a:t>
            </a:r>
            <a:r>
              <a:rPr lang="en-US" sz="2400" dirty="0" smtClean="0">
                <a:ea typeface="Cambria Math"/>
              </a:rPr>
              <a:t>} </a:t>
            </a:r>
          </a:p>
          <a:p>
            <a:pPr lvl="1"/>
            <a:r>
              <a:rPr lang="en-US" sz="2400" dirty="0" smtClean="0">
                <a:ea typeface="Cambria Math"/>
              </a:rPr>
              <a:t>{(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sz="2400" i="1" dirty="0" smtClean="0">
                <a:ea typeface="Cambria Math"/>
              </a:rPr>
              <a:t>a</a:t>
            </a:r>
            <a:r>
              <a:rPr lang="en-US" sz="2400" dirty="0" smtClean="0">
                <a:ea typeface="Cambria Math"/>
              </a:rPr>
              <a:t>)</a:t>
            </a:r>
            <a:r>
              <a:rPr lang="en-US" sz="2400" i="1" dirty="0" smtClean="0">
                <a:ea typeface="Cambria Math"/>
              </a:rPr>
              <a:t>, </a:t>
            </a:r>
            <a:r>
              <a:rPr lang="en-US" sz="2400" dirty="0" smtClean="0">
                <a:ea typeface="Cambria Math"/>
              </a:rPr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sz="2400" i="1" dirty="0" smtClean="0">
                <a:ea typeface="Cambria Math"/>
              </a:rPr>
              <a:t>b</a:t>
            </a:r>
            <a:r>
              <a:rPr lang="en-US" sz="2400" dirty="0" smtClean="0">
                <a:ea typeface="Cambria Math"/>
              </a:rPr>
              <a:t>)</a:t>
            </a:r>
            <a:r>
              <a:rPr lang="en-US" sz="2400" i="1" dirty="0" smtClean="0">
                <a:ea typeface="Cambria Math"/>
              </a:rPr>
              <a:t>, </a:t>
            </a:r>
            <a:r>
              <a:rPr lang="en-US" sz="2400" dirty="0" smtClean="0">
                <a:ea typeface="Cambria Math"/>
              </a:rPr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sz="2400" i="1" dirty="0" smtClean="0">
                <a:ea typeface="Cambria Math"/>
              </a:rPr>
              <a:t>a</a:t>
            </a:r>
            <a:r>
              <a:rPr lang="en-US" sz="2400" dirty="0" smtClean="0">
                <a:ea typeface="Cambria Math"/>
              </a:rPr>
              <a:t>) </a:t>
            </a:r>
            <a:r>
              <a:rPr lang="en-US" sz="2400" i="1" dirty="0" smtClean="0">
                <a:ea typeface="Cambria Math"/>
              </a:rPr>
              <a:t>, </a:t>
            </a:r>
            <a:r>
              <a:rPr lang="en-US" sz="2400" dirty="0" smtClean="0">
                <a:ea typeface="Cambria Math"/>
              </a:rPr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2, </a:t>
            </a:r>
            <a:r>
              <a:rPr lang="en-US" sz="2400" i="1" dirty="0" smtClean="0">
                <a:ea typeface="Cambria Math"/>
              </a:rPr>
              <a:t>b</a:t>
            </a:r>
            <a:r>
              <a:rPr lang="en-US" sz="2400" dirty="0" smtClean="0">
                <a:ea typeface="Cambria Math"/>
              </a:rPr>
              <a:t>)} is a relation from </a:t>
            </a:r>
            <a:r>
              <a:rPr lang="en-US" sz="2400" i="1" dirty="0" smtClean="0">
                <a:ea typeface="Cambria Math"/>
              </a:rPr>
              <a:t>A</a:t>
            </a:r>
            <a:r>
              <a:rPr lang="en-US" sz="2400" dirty="0" smtClean="0">
                <a:ea typeface="Cambria Math"/>
              </a:rPr>
              <a:t> to </a:t>
            </a:r>
            <a:r>
              <a:rPr lang="en-US" sz="2400" i="1" dirty="0" smtClean="0">
                <a:ea typeface="Cambria Math"/>
              </a:rPr>
              <a:t>B</a:t>
            </a:r>
            <a:r>
              <a:rPr lang="en-US" sz="2400" dirty="0" smtClean="0">
                <a:ea typeface="Cambria Math"/>
              </a:rPr>
              <a:t>. </a:t>
            </a:r>
          </a:p>
          <a:p>
            <a:pPr lvl="1"/>
            <a:r>
              <a:rPr lang="en-US" sz="2400" dirty="0" smtClean="0">
                <a:ea typeface="Cambria Math"/>
              </a:rPr>
              <a:t>We can represent relations from a set </a:t>
            </a:r>
            <a:r>
              <a:rPr lang="en-US" sz="2400" i="1" dirty="0" smtClean="0">
                <a:ea typeface="Cambria Math"/>
              </a:rPr>
              <a:t>A</a:t>
            </a:r>
            <a:r>
              <a:rPr lang="en-US" sz="2400" dirty="0" smtClean="0">
                <a:ea typeface="Cambria Math"/>
              </a:rPr>
              <a:t> to a set </a:t>
            </a:r>
            <a:r>
              <a:rPr lang="en-US" sz="2400" i="1" dirty="0" smtClean="0">
                <a:ea typeface="Cambria Math"/>
              </a:rPr>
              <a:t>B</a:t>
            </a:r>
            <a:r>
              <a:rPr lang="en-US" sz="2400" dirty="0" smtClean="0">
                <a:ea typeface="Cambria Math"/>
              </a:rPr>
              <a:t> graphically or using a table:</a:t>
            </a:r>
          </a:p>
          <a:p>
            <a:endParaRPr lang="en-US" sz="2800" dirty="0">
              <a:latin typeface="+mj-lt"/>
            </a:endParaRPr>
          </a:p>
        </p:txBody>
      </p:sp>
      <p:pic>
        <p:nvPicPr>
          <p:cNvPr id="4" name="Picture 3" descr="08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599" y="4267200"/>
            <a:ext cx="4114801" cy="2300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3750425"/>
            <a:ext cx="3276600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/>
              <a:t>Relations are more general than functions.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 smtClean="0"/>
              <a:t>A function is a relation where exactly one element of </a:t>
            </a:r>
            <a:r>
              <a:rPr lang="en-US" sz="2400" i="1" dirty="0" smtClean="0"/>
              <a:t>B</a:t>
            </a:r>
            <a:r>
              <a:rPr lang="en-US" sz="2400" dirty="0" smtClean="0"/>
              <a:t> is related to each element of </a:t>
            </a:r>
            <a:r>
              <a:rPr lang="en-US" sz="2400" i="1" dirty="0" smtClean="0"/>
              <a:t>A.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Paths in Directed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b="1" dirty="0" smtClean="0">
                <a:ea typeface="新細明體" pitchFamily="18" charset="-120"/>
              </a:rPr>
              <a:t>Definition</a:t>
            </a:r>
            <a:r>
              <a:rPr lang="en-US" altLang="zh-TW" sz="2800" dirty="0" smtClean="0">
                <a:ea typeface="新細明體" pitchFamily="18" charset="-120"/>
              </a:rPr>
              <a:t>: A </a:t>
            </a:r>
            <a:r>
              <a:rPr lang="en-US" altLang="zh-TW" sz="2800" i="1" dirty="0" smtClean="0">
                <a:ea typeface="新細明體" pitchFamily="18" charset="-120"/>
              </a:rPr>
              <a:t>path</a:t>
            </a:r>
            <a:r>
              <a:rPr lang="en-US" altLang="zh-TW" sz="2800" dirty="0" smtClean="0">
                <a:ea typeface="新細明體" pitchFamily="18" charset="-120"/>
              </a:rPr>
              <a:t> from a to b in the directed graph G is a sequence of edges (x0,x1), (x1,x2), …,(xn-1,xn) in G, where n is a nonnegative integer, and x0=a and </a:t>
            </a:r>
            <a:r>
              <a:rPr lang="en-US" altLang="zh-TW" sz="2800" dirty="0" err="1" smtClean="0">
                <a:ea typeface="新細明體" pitchFamily="18" charset="-120"/>
              </a:rPr>
              <a:t>xn</a:t>
            </a:r>
            <a:r>
              <a:rPr lang="en-US" altLang="zh-TW" sz="2800" dirty="0" smtClean="0">
                <a:ea typeface="新細明體" pitchFamily="18" charset="-120"/>
              </a:rPr>
              <a:t> = b.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The path denoted by x0,x1,…,xn-1, </a:t>
            </a:r>
            <a:r>
              <a:rPr lang="en-US" altLang="zh-TW" sz="2400" dirty="0" err="1" smtClean="0">
                <a:ea typeface="新細明體" pitchFamily="18" charset="-120"/>
              </a:rPr>
              <a:t>xn</a:t>
            </a:r>
            <a:r>
              <a:rPr lang="en-US" altLang="zh-TW" sz="2400" dirty="0" smtClean="0">
                <a:ea typeface="新細明體" pitchFamily="18" charset="-120"/>
              </a:rPr>
              <a:t> has length n.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A path of length n &gt;=1 that begins and ends at the same vertex is called a circuit or cycle.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There is a path from a to b in R if there is a sequence of elements a, x1, x2, …, xn-1, b with (a,x1)</a:t>
            </a:r>
            <a:r>
              <a:rPr lang="en-US" altLang="zh-TW" sz="2400" dirty="0" smtClean="0">
                <a:ea typeface="新細明體" pitchFamily="18" charset="-120"/>
                <a:sym typeface="Symbol" pitchFamily="18" charset="2"/>
              </a:rPr>
              <a:t>R, (x1,x2)R, …, and (xn-1,b)R.</a:t>
            </a:r>
          </a:p>
          <a:p>
            <a:pPr lvl="1">
              <a:lnSpc>
                <a:spcPct val="90000"/>
              </a:lnSpc>
            </a:pPr>
            <a:endParaRPr lang="en-US" altLang="zh-TW" sz="2400" dirty="0" smtClean="0">
              <a:ea typeface="新細明體" pitchFamily="18" charset="-12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Paths in Directed Graph of a Relation</a:t>
            </a:r>
            <a:endParaRPr lang="en-US" dirty="0"/>
          </a:p>
        </p:txBody>
      </p:sp>
      <p:pic>
        <p:nvPicPr>
          <p:cNvPr id="4" name="Content Placeholder 3" descr="08_4_0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0140"/>
          <a:stretch>
            <a:fillRect/>
          </a:stretch>
        </p:blipFill>
        <p:spPr bwMode="auto">
          <a:xfrm>
            <a:off x="1295400" y="1607979"/>
            <a:ext cx="6710279" cy="418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Paths in Directed Graph of a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ea typeface="新細明體" pitchFamily="18" charset="-120"/>
              </a:rPr>
              <a:t>Theorem</a:t>
            </a:r>
            <a:r>
              <a:rPr lang="en-US" altLang="zh-TW" dirty="0" smtClean="0">
                <a:ea typeface="新細明體" pitchFamily="18" charset="-120"/>
              </a:rPr>
              <a:t>: Let R be a relation on a set A. There is a path of length n, where n is a positive integer, from a to b </a:t>
            </a:r>
            <a:r>
              <a:rPr lang="en-US" altLang="zh-TW" dirty="0" err="1" smtClean="0">
                <a:ea typeface="新細明體" pitchFamily="18" charset="-120"/>
              </a:rPr>
              <a:t>iff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 algn="ctr">
              <a:buNone/>
            </a:pP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dirty="0" err="1" smtClean="0">
                <a:ea typeface="新細明體" pitchFamily="18" charset="-120"/>
              </a:rPr>
              <a:t>a,b</a:t>
            </a:r>
            <a:r>
              <a:rPr lang="en-US" altLang="zh-TW" dirty="0" smtClean="0">
                <a:ea typeface="新細明體" pitchFamily="18" charset="-120"/>
              </a:rPr>
              <a:t>)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</a:t>
            </a:r>
            <a:r>
              <a:rPr lang="en-US" altLang="zh-TW" dirty="0" err="1" smtClean="0">
                <a:ea typeface="新細明體" pitchFamily="18" charset="-120"/>
                <a:sym typeface="Symbol" pitchFamily="18" charset="2"/>
              </a:rPr>
              <a:t>R</a:t>
            </a:r>
            <a:r>
              <a:rPr lang="en-US" altLang="zh-TW" baseline="30000" dirty="0" err="1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.</a:t>
            </a:r>
          </a:p>
          <a:p>
            <a:r>
              <a:rPr lang="en-US" altLang="zh-TW" b="1" dirty="0" smtClean="0">
                <a:ea typeface="新細明體" pitchFamily="18" charset="-120"/>
                <a:sym typeface="Symbol" pitchFamily="18" charset="2"/>
              </a:rPr>
              <a:t>Proof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. (by mathematical induction)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Transitive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ea typeface="新細明體" pitchFamily="18" charset="-120"/>
              </a:rPr>
              <a:t>Definition</a:t>
            </a:r>
            <a:r>
              <a:rPr lang="en-US" altLang="zh-TW" dirty="0" smtClean="0">
                <a:ea typeface="新細明體" pitchFamily="18" charset="-120"/>
              </a:rPr>
              <a:t>: Let R be a relation on a set A. The </a:t>
            </a:r>
            <a:r>
              <a:rPr lang="en-US" altLang="zh-TW" i="1" dirty="0" smtClean="0">
                <a:ea typeface="新細明體" pitchFamily="18" charset="-120"/>
              </a:rPr>
              <a:t>connectivity relation</a:t>
            </a:r>
            <a:r>
              <a:rPr lang="en-US" altLang="zh-TW" dirty="0" smtClean="0">
                <a:ea typeface="新細明體" pitchFamily="18" charset="-120"/>
              </a:rPr>
              <a:t> R* consists of pairs (</a:t>
            </a:r>
            <a:r>
              <a:rPr lang="en-US" altLang="zh-TW" dirty="0" err="1" smtClean="0">
                <a:ea typeface="新細明體" pitchFamily="18" charset="-120"/>
              </a:rPr>
              <a:t>a,b</a:t>
            </a:r>
            <a:r>
              <a:rPr lang="en-US" altLang="zh-TW" dirty="0" smtClean="0">
                <a:ea typeface="新細明體" pitchFamily="18" charset="-120"/>
              </a:rPr>
              <a:t>) such that there is a path of length at least one from a to b in R.</a:t>
            </a:r>
          </a:p>
          <a:p>
            <a:r>
              <a:rPr lang="en-US" altLang="zh-TW" dirty="0" smtClean="0">
                <a:ea typeface="新細明體" pitchFamily="18" charset="-120"/>
              </a:rPr>
              <a:t>R*=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</a:t>
            </a:r>
            <a:r>
              <a:rPr lang="en-US" altLang="zh-TW" baseline="-25000" dirty="0" smtClean="0">
                <a:ea typeface="新細明體" pitchFamily="18" charset="-120"/>
                <a:sym typeface="Symbol" pitchFamily="18" charset="2"/>
              </a:rPr>
              <a:t>n=1..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R</a:t>
            </a:r>
            <a:r>
              <a:rPr lang="en-US" altLang="zh-TW" baseline="30000" dirty="0" smtClean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.</a:t>
            </a:r>
          </a:p>
          <a:p>
            <a:r>
              <a:rPr lang="en-US" altLang="zh-TW" b="1" dirty="0" smtClean="0">
                <a:ea typeface="新細明體" pitchFamily="18" charset="-120"/>
              </a:rPr>
              <a:t>Theorem</a:t>
            </a:r>
            <a:r>
              <a:rPr lang="en-US" altLang="zh-TW" dirty="0" smtClean="0">
                <a:ea typeface="新細明體" pitchFamily="18" charset="-120"/>
              </a:rPr>
              <a:t>: The transitive closure of a relation R equals the connectivity relation R*.</a:t>
            </a:r>
          </a:p>
          <a:p>
            <a:endParaRPr lang="en-US" altLang="zh-TW" dirty="0" smtClean="0">
              <a:ea typeface="新細明體" pitchFamily="18" charset="-120"/>
              <a:sym typeface="Symbol" pitchFamily="18" charset="2"/>
            </a:endParaRPr>
          </a:p>
          <a:p>
            <a:endParaRPr lang="en-US" b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Transitive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b="1" dirty="0" smtClean="0">
                <a:ea typeface="新細明體" pitchFamily="18" charset="-120"/>
              </a:rPr>
              <a:t>Lemma</a:t>
            </a:r>
            <a:r>
              <a:rPr lang="en-US" altLang="zh-TW" dirty="0" smtClean="0">
                <a:ea typeface="新細明體" pitchFamily="18" charset="-120"/>
              </a:rPr>
              <a:t>: </a:t>
            </a:r>
            <a:r>
              <a:rPr lang="en-US" altLang="zh-TW" sz="2800" dirty="0" smtClean="0">
                <a:ea typeface="新細明體" pitchFamily="18" charset="-120"/>
              </a:rPr>
              <a:t>Let A be a set with n elements, and R be a relation on A. If there is a path of length at least one in R from a to b, then there is such as path with length </a:t>
            </a:r>
            <a:r>
              <a:rPr lang="en-US" altLang="zh-TW" sz="2800" b="1" dirty="0" smtClean="0">
                <a:ea typeface="新細明體" pitchFamily="18" charset="-120"/>
              </a:rPr>
              <a:t>not exceeding n.</a:t>
            </a:r>
            <a:endParaRPr lang="en-US" altLang="zh-TW" sz="2400" b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When </a:t>
            </a:r>
            <a:r>
              <a:rPr lang="en-US" altLang="zh-TW" sz="2800" dirty="0" err="1" smtClean="0">
                <a:ea typeface="新細明體" pitchFamily="18" charset="-120"/>
              </a:rPr>
              <a:t>a</a:t>
            </a:r>
            <a:r>
              <a:rPr lang="en-US" altLang="zh-TW" sz="2800" dirty="0" err="1" smtClean="0">
                <a:ea typeface="新細明體" pitchFamily="18" charset="-120"/>
                <a:sym typeface="Symbol" pitchFamily="18" charset="2"/>
              </a:rPr>
              <a:t>b</a:t>
            </a:r>
            <a:r>
              <a:rPr lang="en-US" altLang="zh-TW" sz="2800" dirty="0" smtClean="0">
                <a:ea typeface="新細明體" pitchFamily="18" charset="-120"/>
                <a:sym typeface="Symbol" pitchFamily="18" charset="2"/>
              </a:rPr>
              <a:t>, if there </a:t>
            </a:r>
            <a:r>
              <a:rPr lang="en-US" altLang="zh-TW" sz="2800" dirty="0" smtClean="0">
                <a:ea typeface="新細明體" pitchFamily="18" charset="-120"/>
              </a:rPr>
              <a:t>is a path of length at least one in R from a to b, then there is such as path with length </a:t>
            </a:r>
            <a:r>
              <a:rPr lang="en-US" altLang="zh-TW" sz="2800" b="1" dirty="0" smtClean="0">
                <a:ea typeface="新細明體" pitchFamily="18" charset="-120"/>
              </a:rPr>
              <a:t>not exceeding n-1</a:t>
            </a:r>
            <a:r>
              <a:rPr lang="en-US" altLang="zh-TW" sz="2800" dirty="0" smtClean="0">
                <a:ea typeface="新細明體" pitchFamily="18" charset="-120"/>
              </a:rPr>
              <a:t>.</a:t>
            </a:r>
          </a:p>
          <a:p>
            <a:endParaRPr lang="en-US" sz="2800" dirty="0"/>
          </a:p>
        </p:txBody>
      </p:sp>
      <p:pic>
        <p:nvPicPr>
          <p:cNvPr id="4" name="Picture 3" descr="08_4_02"/>
          <p:cNvPicPr>
            <a:picLocks noChangeAspect="1" noChangeArrowheads="1"/>
          </p:cNvPicPr>
          <p:nvPr/>
        </p:nvPicPr>
        <p:blipFill>
          <a:blip r:embed="rId2"/>
          <a:srcRect t="11927"/>
          <a:stretch>
            <a:fillRect/>
          </a:stretch>
        </p:blipFill>
        <p:spPr bwMode="auto">
          <a:xfrm>
            <a:off x="1066800" y="3962400"/>
            <a:ext cx="736219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Transitive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ea typeface="新細明體" pitchFamily="18" charset="-120"/>
              </a:rPr>
              <a:t>Theorem</a:t>
            </a:r>
            <a:r>
              <a:rPr lang="en-US" altLang="zh-TW" dirty="0" smtClean="0">
                <a:ea typeface="新細明體" pitchFamily="18" charset="-120"/>
              </a:rPr>
              <a:t>: Let </a:t>
            </a:r>
            <a:r>
              <a:rPr lang="en-US" altLang="zh-TW" b="1" dirty="0" smtClean="0">
                <a:ea typeface="新細明體" pitchFamily="18" charset="-120"/>
              </a:rPr>
              <a:t>M</a:t>
            </a:r>
            <a:r>
              <a:rPr lang="en-US" altLang="zh-TW" baseline="-25000" dirty="0" smtClean="0">
                <a:ea typeface="新細明體" pitchFamily="18" charset="-120"/>
              </a:rPr>
              <a:t>R</a:t>
            </a:r>
            <a:r>
              <a:rPr lang="en-US" altLang="zh-TW" dirty="0" smtClean="0">
                <a:ea typeface="新細明體" pitchFamily="18" charset="-120"/>
              </a:rPr>
              <a:t> be the zero-one matrix of the relation R on a set with n elements. Then the zero-one matrix of the transitive closure R* is</a:t>
            </a:r>
          </a:p>
          <a:p>
            <a:pPr algn="ctr">
              <a:buNone/>
            </a:pPr>
            <a:r>
              <a:rPr lang="en-US" altLang="zh-TW" b="1" dirty="0" smtClean="0">
                <a:ea typeface="新細明體" pitchFamily="18" charset="-120"/>
              </a:rPr>
              <a:t>M</a:t>
            </a:r>
            <a:r>
              <a:rPr lang="en-US" altLang="zh-TW" baseline="-25000" dirty="0" smtClean="0">
                <a:ea typeface="新細明體" pitchFamily="18" charset="-120"/>
              </a:rPr>
              <a:t>R* </a:t>
            </a:r>
            <a:r>
              <a:rPr lang="en-US" altLang="zh-TW" dirty="0" smtClean="0">
                <a:ea typeface="新細明體" pitchFamily="18" charset="-120"/>
              </a:rPr>
              <a:t>=</a:t>
            </a:r>
            <a:r>
              <a:rPr lang="en-US" altLang="zh-TW" baseline="-25000" dirty="0" smtClean="0">
                <a:ea typeface="新細明體" pitchFamily="18" charset="-120"/>
              </a:rPr>
              <a:t>  </a:t>
            </a:r>
            <a:r>
              <a:rPr lang="en-US" altLang="zh-TW" b="1" dirty="0" smtClean="0">
                <a:ea typeface="新細明體" pitchFamily="18" charset="-120"/>
              </a:rPr>
              <a:t>M</a:t>
            </a:r>
            <a:r>
              <a:rPr lang="en-US" altLang="zh-TW" baseline="-25000" dirty="0" smtClean="0">
                <a:ea typeface="新細明體" pitchFamily="18" charset="-120"/>
              </a:rPr>
              <a:t>R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</a:t>
            </a:r>
            <a:r>
              <a:rPr lang="en-US" altLang="zh-TW" baseline="-25000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ea typeface="新細明體" pitchFamily="18" charset="-120"/>
              </a:rPr>
              <a:t>M</a:t>
            </a:r>
            <a:r>
              <a:rPr lang="en-US" altLang="zh-TW" baseline="-25000" dirty="0" smtClean="0">
                <a:ea typeface="新細明體" pitchFamily="18" charset="-120"/>
              </a:rPr>
              <a:t>R</a:t>
            </a:r>
            <a:r>
              <a:rPr lang="en-US" altLang="zh-TW" baseline="30000" dirty="0" smtClean="0">
                <a:ea typeface="新細明體" pitchFamily="18" charset="-120"/>
              </a:rPr>
              <a:t>[2]</a:t>
            </a:r>
            <a:r>
              <a:rPr lang="en-US" altLang="zh-TW" baseline="-25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</a:t>
            </a:r>
            <a:r>
              <a:rPr lang="en-US" altLang="zh-TW" baseline="-25000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ea typeface="新細明體" pitchFamily="18" charset="-120"/>
              </a:rPr>
              <a:t>M</a:t>
            </a:r>
            <a:r>
              <a:rPr lang="en-US" altLang="zh-TW" baseline="-25000" dirty="0" smtClean="0">
                <a:ea typeface="新細明體" pitchFamily="18" charset="-120"/>
              </a:rPr>
              <a:t>R</a:t>
            </a:r>
            <a:r>
              <a:rPr lang="en-US" altLang="zh-TW" baseline="30000" dirty="0" smtClean="0">
                <a:ea typeface="新細明體" pitchFamily="18" charset="-120"/>
              </a:rPr>
              <a:t>[3]</a:t>
            </a:r>
            <a:r>
              <a:rPr lang="en-US" altLang="zh-TW" baseline="-25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… </a:t>
            </a:r>
            <a:r>
              <a:rPr lang="en-US" altLang="zh-TW" baseline="-25000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ea typeface="新細明體" pitchFamily="18" charset="-120"/>
              </a:rPr>
              <a:t>M</a:t>
            </a:r>
            <a:r>
              <a:rPr lang="en-US" altLang="zh-TW" baseline="-25000" dirty="0" smtClean="0">
                <a:ea typeface="新細明體" pitchFamily="18" charset="-120"/>
              </a:rPr>
              <a:t>R</a:t>
            </a:r>
            <a:r>
              <a:rPr lang="en-US" altLang="zh-TW" baseline="30000" dirty="0" smtClean="0">
                <a:ea typeface="新細明體" pitchFamily="18" charset="-120"/>
              </a:rPr>
              <a:t>[n]</a:t>
            </a:r>
            <a:r>
              <a:rPr lang="en-US" altLang="zh-TW" baseline="-25000" dirty="0" smtClean="0">
                <a:ea typeface="新細明體" pitchFamily="18" charset="-12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5:</a:t>
            </a:r>
            <a:br>
              <a:rPr lang="en-US" dirty="0" smtClean="0"/>
            </a:br>
            <a:r>
              <a:rPr lang="en-US" dirty="0" smtClean="0"/>
              <a:t>Equivalence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 Relations</a:t>
            </a:r>
          </a:p>
          <a:p>
            <a:r>
              <a:rPr lang="en-US" dirty="0" smtClean="0"/>
              <a:t>Equivalence Classes</a:t>
            </a:r>
          </a:p>
          <a:p>
            <a:r>
              <a:rPr lang="en-US" dirty="0" smtClean="0"/>
              <a:t>Equivalence Classes and Partitions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A relation on a set </a:t>
            </a:r>
            <a:r>
              <a:rPr lang="en-US" i="1" dirty="0" smtClean="0"/>
              <a:t>A</a:t>
            </a:r>
            <a:r>
              <a:rPr lang="en-US" dirty="0" smtClean="0"/>
              <a:t> is called an </a:t>
            </a:r>
            <a:r>
              <a:rPr lang="en-US" i="1" dirty="0" smtClean="0">
                <a:solidFill>
                  <a:srgbClr val="FF0000"/>
                </a:solidFill>
              </a:rPr>
              <a:t>equivalence relation </a:t>
            </a:r>
            <a:r>
              <a:rPr lang="en-US" dirty="0" smtClean="0"/>
              <a:t>if it is </a:t>
            </a:r>
            <a:r>
              <a:rPr lang="en-US" dirty="0" smtClean="0">
                <a:solidFill>
                  <a:schemeClr val="accent1"/>
                </a:solidFill>
              </a:rPr>
              <a:t>reflexive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symmetric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1"/>
                </a:solidFill>
              </a:rPr>
              <a:t>transitive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 Two elements </a:t>
            </a:r>
            <a:r>
              <a:rPr lang="en-US" i="1" dirty="0" smtClean="0"/>
              <a:t>a</a:t>
            </a:r>
            <a:r>
              <a:rPr lang="en-US" dirty="0" smtClean="0"/>
              <a:t>, and </a:t>
            </a:r>
            <a:r>
              <a:rPr lang="en-US" i="1" dirty="0" smtClean="0"/>
              <a:t>b</a:t>
            </a:r>
            <a:r>
              <a:rPr lang="en-US" dirty="0" smtClean="0"/>
              <a:t> that are related by an equivalence relation are called  </a:t>
            </a:r>
            <a:r>
              <a:rPr lang="en-US" i="1" dirty="0" smtClean="0"/>
              <a:t>equivalent.  </a:t>
            </a:r>
            <a:r>
              <a:rPr lang="en-US" dirty="0" smtClean="0"/>
              <a:t>The notation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∼ </a:t>
            </a:r>
            <a:r>
              <a:rPr lang="en-US" i="1" dirty="0" smtClean="0"/>
              <a:t>b</a:t>
            </a:r>
            <a:r>
              <a:rPr lang="en-US" dirty="0" smtClean="0"/>
              <a:t> is often used to denote that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equivalent elements with respect to a particular equivalence relation.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 smtClean="0"/>
              <a:t>Example</a:t>
            </a:r>
            <a:r>
              <a:rPr lang="en-US" sz="3400" dirty="0" smtClean="0"/>
              <a:t>: Suppose that </a:t>
            </a:r>
            <a:r>
              <a:rPr lang="en-US" sz="3400" i="1" dirty="0" smtClean="0"/>
              <a:t>R</a:t>
            </a:r>
            <a:r>
              <a:rPr lang="en-US" sz="3400" dirty="0" smtClean="0"/>
              <a:t> is the relation on the set of strings of English letters such that </a:t>
            </a:r>
            <a:r>
              <a:rPr lang="en-US" sz="3400" i="1" dirty="0" err="1" smtClean="0"/>
              <a:t>aRb</a:t>
            </a:r>
            <a:r>
              <a:rPr lang="en-US" sz="3400" dirty="0" smtClean="0"/>
              <a:t> if and only if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), where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x</a:t>
            </a:r>
            <a:r>
              <a:rPr lang="en-US" sz="3400" dirty="0" smtClean="0"/>
              <a:t>) is the length of the string </a:t>
            </a:r>
            <a:r>
              <a:rPr lang="en-US" sz="3400" i="1" dirty="0" smtClean="0"/>
              <a:t>x</a:t>
            </a:r>
            <a:r>
              <a:rPr lang="en-US" sz="3400" dirty="0" smtClean="0"/>
              <a:t>. Is </a:t>
            </a:r>
            <a:r>
              <a:rPr lang="en-US" sz="3400" i="1" dirty="0" smtClean="0"/>
              <a:t>R</a:t>
            </a:r>
            <a:r>
              <a:rPr lang="en-US" sz="3400" dirty="0" smtClean="0"/>
              <a:t> an equivalence relation? </a:t>
            </a:r>
          </a:p>
          <a:p>
            <a:pPr>
              <a:buNone/>
            </a:pPr>
            <a:endParaRPr lang="en-US" sz="3400" dirty="0" smtClean="0"/>
          </a:p>
          <a:p>
            <a:r>
              <a:rPr lang="en-US" sz="3400" b="1" dirty="0" smtClean="0"/>
              <a:t>Solution</a:t>
            </a:r>
            <a:r>
              <a:rPr lang="en-US" sz="3400" dirty="0" smtClean="0"/>
              <a:t>: Show that all of the properties of an equivalence relation hold.</a:t>
            </a:r>
          </a:p>
          <a:p>
            <a:pPr lvl="1"/>
            <a:r>
              <a:rPr lang="en-US" sz="3400" i="1" dirty="0" smtClean="0"/>
              <a:t>Reflexivity</a:t>
            </a:r>
            <a:r>
              <a:rPr lang="en-US" sz="3400" dirty="0" smtClean="0"/>
              <a:t>: Because</a:t>
            </a:r>
            <a:r>
              <a:rPr lang="en-US" sz="3400" i="1" dirty="0" smtClean="0"/>
              <a:t> 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), it follows that </a:t>
            </a:r>
            <a:r>
              <a:rPr lang="en-US" sz="3400" i="1" dirty="0" err="1" smtClean="0"/>
              <a:t>aRa</a:t>
            </a:r>
            <a:r>
              <a:rPr lang="en-US" sz="3400" dirty="0" smtClean="0"/>
              <a:t> for all strings </a:t>
            </a:r>
            <a:r>
              <a:rPr lang="en-US" sz="3400" i="1" dirty="0" smtClean="0"/>
              <a:t>a</a:t>
            </a:r>
            <a:r>
              <a:rPr lang="en-US" sz="3400" dirty="0" smtClean="0"/>
              <a:t>. </a:t>
            </a:r>
          </a:p>
          <a:p>
            <a:pPr lvl="1"/>
            <a:r>
              <a:rPr lang="en-US" sz="3400" i="1" dirty="0" smtClean="0"/>
              <a:t>Symmetry</a:t>
            </a:r>
            <a:r>
              <a:rPr lang="en-US" sz="3400" dirty="0" smtClean="0"/>
              <a:t>: Suppose that </a:t>
            </a:r>
            <a:r>
              <a:rPr lang="en-US" sz="3400" i="1" dirty="0" err="1" smtClean="0"/>
              <a:t>aRb</a:t>
            </a:r>
            <a:r>
              <a:rPr lang="en-US" sz="3400" i="1" dirty="0" smtClean="0"/>
              <a:t>.</a:t>
            </a:r>
            <a:r>
              <a:rPr lang="en-US" sz="3400" dirty="0" smtClean="0"/>
              <a:t>  Since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),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also holds  and </a:t>
            </a:r>
            <a:r>
              <a:rPr lang="en-US" sz="3400" i="1" dirty="0" err="1" smtClean="0"/>
              <a:t>bRa</a:t>
            </a:r>
            <a:r>
              <a:rPr lang="en-US" sz="3400" dirty="0" smtClean="0"/>
              <a:t>. </a:t>
            </a:r>
          </a:p>
          <a:p>
            <a:pPr lvl="1"/>
            <a:r>
              <a:rPr lang="en-US" sz="3400" i="1" dirty="0" smtClean="0"/>
              <a:t>Transitivity</a:t>
            </a:r>
            <a:r>
              <a:rPr lang="en-US" sz="3400" dirty="0" smtClean="0"/>
              <a:t>: Suppose that </a:t>
            </a:r>
            <a:r>
              <a:rPr lang="en-US" sz="3400" dirty="0" err="1" smtClean="0"/>
              <a:t>a</a:t>
            </a:r>
            <a:r>
              <a:rPr lang="en-US" sz="3400" i="1" dirty="0" err="1" smtClean="0"/>
              <a:t>R</a:t>
            </a:r>
            <a:r>
              <a:rPr lang="en-US" sz="3400" dirty="0" err="1" smtClean="0"/>
              <a:t>b</a:t>
            </a:r>
            <a:r>
              <a:rPr lang="en-US" sz="3400" i="1" dirty="0" smtClean="0"/>
              <a:t> </a:t>
            </a:r>
            <a:r>
              <a:rPr lang="en-US" sz="3400" dirty="0" smtClean="0"/>
              <a:t>and </a:t>
            </a:r>
            <a:r>
              <a:rPr lang="en-US" sz="3400" i="1" dirty="0" err="1" smtClean="0"/>
              <a:t>bRc</a:t>
            </a:r>
            <a:r>
              <a:rPr lang="en-US" sz="3400" dirty="0" smtClean="0"/>
              <a:t>. Since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),and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c</a:t>
            </a:r>
            <a:r>
              <a:rPr lang="en-US" sz="3400" dirty="0" smtClean="0"/>
              <a:t>),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c</a:t>
            </a:r>
            <a:r>
              <a:rPr lang="en-US" sz="3400" dirty="0" smtClean="0"/>
              <a:t>) also holds and </a:t>
            </a:r>
            <a:r>
              <a:rPr lang="en-US" sz="3400" i="1" dirty="0" err="1" smtClean="0"/>
              <a:t>aRc</a:t>
            </a:r>
            <a:r>
              <a:rPr lang="en-US" sz="3400" dirty="0" smtClean="0"/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 on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Definition:</a:t>
            </a:r>
            <a:r>
              <a:rPr lang="en-US" dirty="0" smtClean="0"/>
              <a:t> A binary relation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i="1" dirty="0" smtClean="0"/>
              <a:t>on a set A</a:t>
            </a:r>
            <a:r>
              <a:rPr lang="en-US" dirty="0" smtClean="0"/>
              <a:t> is a subset of </a:t>
            </a:r>
            <a:r>
              <a:rPr lang="en-US" i="1" dirty="0" smtClean="0"/>
              <a:t>A </a:t>
            </a:r>
            <a:r>
              <a:rPr lang="en-US" dirty="0" smtClean="0">
                <a:latin typeface="Cambria Math"/>
                <a:ea typeface="Cambria Math"/>
              </a:rPr>
              <a:t>×</a:t>
            </a:r>
            <a:r>
              <a:rPr lang="en-US" i="1" dirty="0" smtClean="0"/>
              <a:t> A </a:t>
            </a:r>
            <a:r>
              <a:rPr lang="en-US" dirty="0" smtClean="0"/>
              <a:t>or a relation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Suppose that </a:t>
            </a:r>
            <a:r>
              <a:rPr lang="en-US" i="1" dirty="0" smtClean="0"/>
              <a:t>   A = </a:t>
            </a:r>
            <a:r>
              <a:rPr lang="en-US" dirty="0" smtClean="0"/>
              <a:t>{</a:t>
            </a:r>
            <a:r>
              <a:rPr lang="en-US" i="1" dirty="0" err="1" smtClean="0"/>
              <a:t>a,b,c</a:t>
            </a:r>
            <a:r>
              <a:rPr lang="en-US" dirty="0" smtClean="0"/>
              <a:t>}. Then</a:t>
            </a:r>
            <a:r>
              <a:rPr lang="en-US" i="1" dirty="0" smtClean="0"/>
              <a:t> R = </a:t>
            </a:r>
            <a:r>
              <a:rPr lang="en-US" dirty="0" smtClean="0"/>
              <a:t>{(</a:t>
            </a:r>
            <a:r>
              <a:rPr lang="en-US" i="1" dirty="0" err="1" smtClean="0"/>
              <a:t>a,a</a:t>
            </a:r>
            <a:r>
              <a:rPr lang="en-US" dirty="0" smtClean="0"/>
              <a:t>)</a:t>
            </a:r>
            <a:r>
              <a:rPr lang="en-US" i="1" dirty="0" smtClean="0"/>
              <a:t>,</a:t>
            </a:r>
            <a:r>
              <a:rPr lang="en-US" dirty="0" smtClean="0"/>
              <a:t>(</a:t>
            </a:r>
            <a:r>
              <a:rPr lang="en-US" i="1" dirty="0" err="1" smtClean="0"/>
              <a:t>a,b</a:t>
            </a:r>
            <a:r>
              <a:rPr lang="en-US" dirty="0" smtClean="0"/>
              <a:t>)</a:t>
            </a:r>
            <a:r>
              <a:rPr lang="en-US" i="1" dirty="0" smtClean="0"/>
              <a:t>, </a:t>
            </a:r>
            <a:r>
              <a:rPr lang="en-US" dirty="0" smtClean="0"/>
              <a:t>(</a:t>
            </a:r>
            <a:r>
              <a:rPr lang="en-US" i="1" dirty="0" err="1" smtClean="0"/>
              <a:t>a,c</a:t>
            </a:r>
            <a:r>
              <a:rPr lang="en-US" dirty="0" smtClean="0"/>
              <a:t>)} is a relation on </a:t>
            </a:r>
            <a:r>
              <a:rPr lang="en-US" i="1" dirty="0" smtClean="0"/>
              <a:t>A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Let  </a:t>
            </a:r>
            <a:r>
              <a:rPr lang="en-US" i="1" dirty="0" smtClean="0"/>
              <a:t>A = </a:t>
            </a:r>
            <a:r>
              <a:rPr lang="en-US" dirty="0" smtClean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1, 2, 3, 4</a:t>
            </a:r>
            <a:r>
              <a:rPr lang="en-US" dirty="0" smtClean="0"/>
              <a:t>}. </a:t>
            </a:r>
          </a:p>
          <a:p>
            <a:pPr lvl="1">
              <a:buNone/>
            </a:pPr>
            <a:r>
              <a:rPr lang="en-US" dirty="0" smtClean="0"/>
              <a:t>   The ordered pairs in the relation R 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divides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are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(1,1), (1, 2), (1,3), (1, 4), (2, 2), (2, 4), (3, 3), and  (4, 4).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Congruence Modulo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 Let </a:t>
            </a:r>
            <a:r>
              <a:rPr lang="en-US" i="1" dirty="0" smtClean="0"/>
              <a:t>m</a:t>
            </a:r>
            <a:r>
              <a:rPr lang="en-US" dirty="0" smtClean="0"/>
              <a:t> be an integer with </a:t>
            </a:r>
            <a:r>
              <a:rPr lang="en-US" i="1" dirty="0" smtClean="0"/>
              <a:t>m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Show that the relation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 smtClean="0"/>
              <a:t>R</a:t>
            </a:r>
            <a:r>
              <a:rPr lang="en-US" dirty="0" smtClean="0"/>
              <a:t> 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)} </a:t>
            </a:r>
          </a:p>
          <a:p>
            <a:pPr>
              <a:buNone/>
            </a:pPr>
            <a:r>
              <a:rPr lang="en-US" dirty="0" smtClean="0"/>
              <a:t>    is an equivalence relation on the set of integers.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Congruence Modulo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 Let </a:t>
            </a:r>
            <a:r>
              <a:rPr lang="en-US" i="1" dirty="0" smtClean="0"/>
              <a:t>m</a:t>
            </a:r>
            <a:r>
              <a:rPr lang="en-US" dirty="0" smtClean="0"/>
              <a:t> be an integer with </a:t>
            </a:r>
            <a:r>
              <a:rPr lang="en-US" i="1" dirty="0" smtClean="0"/>
              <a:t>m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Show that the relation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 smtClean="0"/>
              <a:t>R</a:t>
            </a:r>
            <a:r>
              <a:rPr lang="en-US" dirty="0" smtClean="0"/>
              <a:t> 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)} </a:t>
            </a:r>
          </a:p>
          <a:p>
            <a:pPr>
              <a:buNone/>
            </a:pPr>
            <a:r>
              <a:rPr lang="en-US" dirty="0" smtClean="0"/>
              <a:t>    	is an equivalence relation on the set of integers.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Recall that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if and only if </a:t>
            </a:r>
            <a:r>
              <a:rPr lang="en-US" i="1" dirty="0" smtClean="0"/>
              <a:t>m</a:t>
            </a:r>
            <a:r>
              <a:rPr lang="en-US" dirty="0" smtClean="0"/>
              <a:t>  divides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Reflexivity</a:t>
            </a:r>
            <a:r>
              <a:rPr lang="en-US" dirty="0" smtClean="0"/>
              <a:t>: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since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a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is divisible by </a:t>
            </a:r>
            <a:r>
              <a:rPr lang="en-US" i="1" dirty="0" smtClean="0"/>
              <a:t>m</a:t>
            </a:r>
            <a:r>
              <a:rPr lang="en-US" dirty="0" smtClean="0"/>
              <a:t> since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Symmetry</a:t>
            </a:r>
            <a:r>
              <a:rPr lang="en-US" dirty="0" smtClean="0"/>
              <a:t>:  Suppose that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 Then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is divisible by </a:t>
            </a:r>
            <a:r>
              <a:rPr lang="en-US" i="1" dirty="0" smtClean="0"/>
              <a:t>m</a:t>
            </a:r>
            <a:r>
              <a:rPr lang="en-US" dirty="0" smtClean="0"/>
              <a:t>, and so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</a:t>
            </a:r>
            <a:r>
              <a:rPr lang="en-US" dirty="0" smtClean="0"/>
              <a:t>, where </a:t>
            </a:r>
            <a:r>
              <a:rPr lang="en-US" i="1" dirty="0" smtClean="0"/>
              <a:t>k</a:t>
            </a:r>
            <a:r>
              <a:rPr lang="en-US" dirty="0" smtClean="0"/>
              <a:t> is an integer. It follows that</a:t>
            </a:r>
            <a:r>
              <a:rPr lang="en-US" i="1" dirty="0" smtClean="0"/>
              <a:t> 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(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dirty="0" smtClean="0">
                <a:ea typeface="Cambria Math" pitchFamily="18" charset="0"/>
              </a:rPr>
              <a:t>)</a:t>
            </a:r>
            <a:r>
              <a:rPr lang="en-US" dirty="0" smtClean="0"/>
              <a:t> </a:t>
            </a:r>
            <a:r>
              <a:rPr lang="en-US" i="1" dirty="0" smtClean="0"/>
              <a:t>m, so 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 </a:t>
            </a:r>
          </a:p>
          <a:p>
            <a:pPr lvl="1"/>
            <a:r>
              <a:rPr lang="en-US" i="1" dirty="0" smtClean="0"/>
              <a:t>Transitivity</a:t>
            </a:r>
            <a:r>
              <a:rPr lang="en-US" dirty="0" smtClean="0"/>
              <a:t>: Suppose that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 Then </a:t>
            </a:r>
            <a:r>
              <a:rPr lang="en-US" i="1" dirty="0" smtClean="0"/>
              <a:t>m</a:t>
            </a:r>
            <a:r>
              <a:rPr lang="en-US" dirty="0" smtClean="0"/>
              <a:t> divides both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c.</a:t>
            </a:r>
            <a:r>
              <a:rPr lang="en-US" dirty="0" smtClean="0"/>
              <a:t> Hence, there are integers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l </a:t>
            </a:r>
            <a:r>
              <a:rPr lang="en-US" dirty="0" smtClean="0"/>
              <a:t>with          </a:t>
            </a:r>
            <a:r>
              <a:rPr lang="en-US" i="1" dirty="0" smtClean="0"/>
              <a:t> 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  and 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i="1" dirty="0" smtClean="0"/>
              <a:t>m. </a:t>
            </a:r>
            <a:r>
              <a:rPr lang="en-US" dirty="0" smtClean="0"/>
              <a:t>We obtain by adding the equations: </a:t>
            </a:r>
          </a:p>
          <a:p>
            <a:pPr lvl="1">
              <a:buNone/>
            </a:pPr>
            <a:r>
              <a:rPr lang="en-US" dirty="0" smtClean="0"/>
              <a:t>             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r>
              <a:rPr lang="en-US" i="1" dirty="0" smtClean="0">
                <a:ea typeface="Cambria Math" pitchFamily="18" charset="0"/>
              </a:rPr>
              <a:t> + 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) 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</a:t>
            </a:r>
            <a:r>
              <a:rPr lang="en-US" dirty="0" smtClean="0"/>
              <a:t> +</a:t>
            </a:r>
            <a:r>
              <a:rPr lang="en-US" i="1" dirty="0" smtClean="0">
                <a:ea typeface="Cambria Math" pitchFamily="18" charset="0"/>
              </a:rPr>
              <a:t> l</a:t>
            </a:r>
            <a:r>
              <a:rPr lang="en-US" i="1" dirty="0" smtClean="0"/>
              <a:t>m = </a:t>
            </a:r>
            <a:r>
              <a:rPr lang="en-US" dirty="0" smtClean="0"/>
              <a:t>(</a:t>
            </a:r>
            <a:r>
              <a:rPr lang="en-US" i="1" dirty="0" smtClean="0"/>
              <a:t>k + l</a:t>
            </a:r>
            <a:r>
              <a:rPr lang="en-US" dirty="0" smtClean="0"/>
              <a:t>)</a:t>
            </a:r>
            <a:r>
              <a:rPr lang="en-US" i="1" dirty="0" smtClean="0"/>
              <a:t> m.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Therefore,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 Show that the “divides” relation on the set of positive integers is not an equivalence relation.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 Show that the “divides” relation on the set of positive integers is not an equivalence relation.</a:t>
            </a:r>
          </a:p>
          <a:p>
            <a:r>
              <a:rPr lang="en-US" b="1" dirty="0" smtClean="0"/>
              <a:t>Solution</a:t>
            </a:r>
            <a:r>
              <a:rPr lang="en-US" dirty="0" smtClean="0"/>
              <a:t>: The properties of reflexivity, and transitivity do hold, but there relation is not symmetric. Hence, “divides” is not an equivalence relation.</a:t>
            </a:r>
          </a:p>
          <a:p>
            <a:pPr lvl="1"/>
            <a:r>
              <a:rPr lang="en-US" i="1" dirty="0" smtClean="0"/>
              <a:t>Reflexivity</a:t>
            </a:r>
            <a:r>
              <a:rPr lang="en-US" dirty="0" smtClean="0"/>
              <a:t>: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∣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for all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endParaRPr lang="en-US" dirty="0" smtClean="0"/>
          </a:p>
          <a:p>
            <a:pPr lvl="1"/>
            <a:r>
              <a:rPr lang="en-US" i="1" dirty="0" smtClean="0"/>
              <a:t>Not Symmetric</a:t>
            </a:r>
            <a:r>
              <a:rPr lang="en-US" dirty="0" smtClean="0"/>
              <a:t>: For example,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∣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but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∤ 2. </a:t>
            </a:r>
            <a:r>
              <a:rPr lang="en-US" dirty="0" smtClean="0">
                <a:ea typeface="Cambria Math"/>
              </a:rPr>
              <a:t>Hence, the relation is not symmetric. </a:t>
            </a:r>
            <a:endParaRPr lang="en-US" dirty="0" smtClean="0"/>
          </a:p>
          <a:p>
            <a:pPr lvl="1"/>
            <a:r>
              <a:rPr lang="en-US" i="1" dirty="0" smtClean="0"/>
              <a:t>Transitivity</a:t>
            </a:r>
            <a:r>
              <a:rPr lang="en-US" dirty="0" smtClean="0"/>
              <a:t>:  Suppose that </a:t>
            </a:r>
            <a:r>
              <a:rPr lang="en-US" i="1" dirty="0" smtClean="0"/>
              <a:t>a</a:t>
            </a:r>
            <a:r>
              <a:rPr lang="en-US" dirty="0" smtClean="0"/>
              <a:t> divides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divides </a:t>
            </a:r>
            <a:r>
              <a:rPr lang="en-US" i="1" dirty="0" smtClean="0"/>
              <a:t>c</a:t>
            </a:r>
            <a:r>
              <a:rPr lang="en-US" dirty="0" smtClean="0"/>
              <a:t>. Then there are positive integers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l </a:t>
            </a:r>
            <a:r>
              <a:rPr lang="en-US" dirty="0" smtClean="0"/>
              <a:t>such that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err="1" smtClean="0"/>
              <a:t>ak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bl</a:t>
            </a:r>
            <a:r>
              <a:rPr lang="en-US" dirty="0" smtClean="0"/>
              <a:t>. Hence,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err="1" smtClean="0"/>
              <a:t>kl</a:t>
            </a:r>
            <a:r>
              <a:rPr lang="en-US" dirty="0" smtClean="0"/>
              <a:t>), so </a:t>
            </a:r>
            <a:r>
              <a:rPr lang="en-US" i="1" dirty="0" smtClean="0"/>
              <a:t>a</a:t>
            </a:r>
            <a:r>
              <a:rPr lang="en-US" dirty="0" smtClean="0"/>
              <a:t> divides </a:t>
            </a:r>
            <a:r>
              <a:rPr lang="en-US" i="1" dirty="0" smtClean="0"/>
              <a:t>c</a:t>
            </a:r>
            <a:r>
              <a:rPr lang="en-US" dirty="0" smtClean="0"/>
              <a:t>. Therefore, the relation is transitive.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7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 Let </a:t>
            </a:r>
            <a:r>
              <a:rPr lang="en-US" i="1" dirty="0" smtClean="0"/>
              <a:t>R</a:t>
            </a:r>
            <a:r>
              <a:rPr lang="en-US" dirty="0" smtClean="0"/>
              <a:t> be an equivalence relation on a set </a:t>
            </a:r>
            <a:r>
              <a:rPr lang="en-US" i="1" dirty="0" smtClean="0"/>
              <a:t>A. </a:t>
            </a:r>
            <a:r>
              <a:rPr lang="en-US" dirty="0" smtClean="0"/>
              <a:t> The set of all elements that are related to an element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A</a:t>
            </a:r>
            <a:r>
              <a:rPr lang="en-US" dirty="0" smtClean="0"/>
              <a:t> is called the  </a:t>
            </a:r>
            <a:r>
              <a:rPr lang="en-US" i="1" dirty="0" smtClean="0">
                <a:solidFill>
                  <a:srgbClr val="FF0000"/>
                </a:solidFill>
              </a:rPr>
              <a:t>equivalence class </a:t>
            </a:r>
            <a:r>
              <a:rPr lang="en-US" dirty="0" smtClean="0"/>
              <a:t>of </a:t>
            </a:r>
            <a:r>
              <a:rPr lang="en-US" i="1" dirty="0" smtClean="0"/>
              <a:t>a</a:t>
            </a:r>
            <a:r>
              <a:rPr lang="en-US" dirty="0" smtClean="0"/>
              <a:t>. The equivalence class of </a:t>
            </a:r>
            <a:r>
              <a:rPr lang="en-US" i="1" dirty="0" smtClean="0"/>
              <a:t>a</a:t>
            </a:r>
            <a:r>
              <a:rPr lang="en-US" dirty="0" smtClean="0"/>
              <a:t> with respect to </a:t>
            </a:r>
            <a:r>
              <a:rPr lang="en-US" i="1" dirty="0" smtClean="0"/>
              <a:t>R</a:t>
            </a:r>
            <a:r>
              <a:rPr lang="en-US" dirty="0" smtClean="0"/>
              <a:t> is denoted by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     	When only one relation is under consideration, we can write [</a:t>
            </a:r>
            <a:r>
              <a:rPr lang="en-US" i="1" dirty="0" smtClean="0"/>
              <a:t>a</a:t>
            </a:r>
            <a:r>
              <a:rPr lang="en-US" dirty="0" smtClean="0"/>
              <a:t>], without the subscript </a:t>
            </a:r>
            <a:r>
              <a:rPr lang="en-US" i="1" dirty="0" smtClean="0"/>
              <a:t>R</a:t>
            </a:r>
            <a:r>
              <a:rPr lang="en-US" dirty="0" smtClean="0"/>
              <a:t>,  for this equivalence class. </a:t>
            </a:r>
          </a:p>
          <a:p>
            <a:pPr>
              <a:buNone/>
            </a:pPr>
            <a:r>
              <a:rPr lang="en-US" dirty="0" smtClean="0"/>
              <a:t>      	Note that 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 </a:t>
            </a:r>
            <a:r>
              <a:rPr lang="en-US" i="1" dirty="0" smtClean="0"/>
              <a:t>= </a:t>
            </a:r>
            <a:r>
              <a:rPr lang="en-US" dirty="0" smtClean="0"/>
              <a:t>{</a:t>
            </a:r>
            <a:r>
              <a:rPr lang="en-US" i="1" dirty="0" smtClean="0"/>
              <a:t>s|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s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i="1" dirty="0" smtClean="0"/>
              <a:t> R</a:t>
            </a:r>
            <a:r>
              <a:rPr lang="en-US" dirty="0" smtClean="0"/>
              <a:t>}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</a:t>
            </a:r>
            <a:r>
              <a:rPr lang="en-US" i="1" dirty="0" smtClean="0"/>
              <a:t>  b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b</a:t>
            </a:r>
            <a:r>
              <a:rPr lang="en-US" dirty="0" smtClean="0"/>
              <a:t> is called a representative of this equivalence class. Any element of a class can be used as a representative of the class. </a:t>
            </a:r>
          </a:p>
          <a:p>
            <a:endParaRPr lang="en-US" dirty="0" smtClean="0"/>
          </a:p>
          <a:p>
            <a:r>
              <a:rPr lang="en-US" dirty="0" smtClean="0"/>
              <a:t>The equivalence classes of the relation congruence modulo </a:t>
            </a:r>
            <a:r>
              <a:rPr lang="en-US" i="1" dirty="0" smtClean="0"/>
              <a:t>m</a:t>
            </a:r>
            <a:r>
              <a:rPr lang="en-US" dirty="0" smtClean="0"/>
              <a:t> are called the </a:t>
            </a:r>
            <a:r>
              <a:rPr lang="en-US" i="1" dirty="0" smtClean="0"/>
              <a:t>congruence classes modulo m</a:t>
            </a:r>
            <a:r>
              <a:rPr lang="en-US" dirty="0" smtClean="0"/>
              <a:t>. The congruence class of an integer </a:t>
            </a:r>
            <a:r>
              <a:rPr lang="en-US" i="1" dirty="0" smtClean="0"/>
              <a:t>a </a:t>
            </a:r>
            <a:r>
              <a:rPr lang="en-US" dirty="0" smtClean="0"/>
              <a:t>modulo </a:t>
            </a:r>
            <a:r>
              <a:rPr lang="en-US" i="1" dirty="0" smtClean="0"/>
              <a:t>m</a:t>
            </a:r>
            <a:r>
              <a:rPr lang="en-US" dirty="0" smtClean="0"/>
              <a:t> is denoted by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m</a:t>
            </a:r>
            <a:r>
              <a:rPr lang="en-US" dirty="0" smtClean="0"/>
              <a:t>, so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m</a:t>
            </a:r>
            <a:r>
              <a:rPr lang="en-US" i="1" dirty="0" smtClean="0"/>
              <a:t> = </a:t>
            </a:r>
            <a:r>
              <a:rPr lang="en-US" dirty="0" smtClean="0"/>
              <a:t>{…,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−2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err="1" smtClean="0"/>
              <a:t>a</a:t>
            </a:r>
            <a:r>
              <a:rPr lang="en-US" dirty="0" err="1" smtClean="0">
                <a:latin typeface="Cambria Math"/>
                <a:ea typeface="Cambria Math"/>
              </a:rPr>
              <a:t>+</a:t>
            </a:r>
            <a:r>
              <a:rPr lang="en-US" i="1" dirty="0" err="1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+2</a:t>
            </a:r>
            <a:r>
              <a:rPr lang="en-US" i="1" dirty="0" smtClean="0">
                <a:latin typeface="Cambria Math"/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 … </a:t>
            </a:r>
            <a:r>
              <a:rPr lang="en-US" dirty="0" smtClean="0"/>
              <a:t>}</a:t>
            </a:r>
            <a:r>
              <a:rPr lang="en-US" i="1" dirty="0" smtClean="0"/>
              <a:t>. </a:t>
            </a:r>
            <a:r>
              <a:rPr lang="en-US" dirty="0" smtClean="0"/>
              <a:t>For example,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[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]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{…,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8,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, 0, 4 , 8 , …}                        </a:t>
            </a:r>
            <a:r>
              <a:rPr lang="en-US" dirty="0" smtClean="0"/>
              <a:t>[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]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{…,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7,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, 1, 5 , 9 , …}</a:t>
            </a:r>
          </a:p>
          <a:p>
            <a:pPr lvl="1"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          [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]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{…,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6,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, 2, 6 , 10 , …}                      </a:t>
            </a:r>
            <a:r>
              <a:rPr lang="en-US" dirty="0" smtClean="0"/>
              <a:t>[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]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{…,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5,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, 3, 7 , 11 , …}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 Classes and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Theorem</a:t>
            </a:r>
            <a:r>
              <a:rPr lang="en-US" dirty="0" smtClean="0"/>
              <a:t>:  Let </a:t>
            </a:r>
            <a:r>
              <a:rPr lang="en-US" i="1" dirty="0" smtClean="0"/>
              <a:t>R</a:t>
            </a:r>
            <a:r>
              <a:rPr lang="en-US" dirty="0" smtClean="0"/>
              <a:t> be an equivalence relation on a set </a:t>
            </a:r>
            <a:r>
              <a:rPr lang="en-US" i="1" dirty="0" smtClean="0"/>
              <a:t>A. </a:t>
            </a:r>
            <a:r>
              <a:rPr lang="en-US" dirty="0" smtClean="0"/>
              <a:t> These statements for elements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of </a:t>
            </a:r>
            <a:r>
              <a:rPr lang="en-US" i="1" dirty="0" smtClean="0"/>
              <a:t>A </a:t>
            </a:r>
            <a:r>
              <a:rPr lang="en-US" dirty="0" smtClean="0"/>
              <a:t>are equivalent: </a:t>
            </a:r>
          </a:p>
          <a:p>
            <a:pPr lvl="1">
              <a:buNone/>
            </a:pPr>
            <a:r>
              <a:rPr lang="en-US" dirty="0" smtClean="0"/>
              <a:t>    (</a:t>
            </a:r>
            <a:r>
              <a:rPr lang="en-US" i="1" dirty="0" err="1" smtClean="0"/>
              <a:t>i</a:t>
            </a:r>
            <a:r>
              <a:rPr lang="en-US" dirty="0" smtClean="0"/>
              <a:t>)   </a:t>
            </a:r>
            <a:r>
              <a:rPr lang="en-US" i="1" dirty="0" err="1" smtClean="0"/>
              <a:t>aRb</a:t>
            </a:r>
            <a:endParaRPr lang="en-US" i="1" dirty="0" smtClean="0"/>
          </a:p>
          <a:p>
            <a:pPr lvl="1">
              <a:buNone/>
            </a:pPr>
            <a:r>
              <a:rPr lang="en-US" dirty="0" smtClean="0"/>
              <a:t>    (</a:t>
            </a:r>
            <a:r>
              <a:rPr lang="en-US" i="1" dirty="0" smtClean="0"/>
              <a:t>ii</a:t>
            </a:r>
            <a:r>
              <a:rPr lang="en-US" dirty="0" smtClean="0"/>
              <a:t>)  [</a:t>
            </a:r>
            <a:r>
              <a:rPr lang="en-US" i="1" dirty="0" smtClean="0"/>
              <a:t>a</a:t>
            </a:r>
            <a:r>
              <a:rPr lang="en-US" dirty="0" smtClean="0"/>
              <a:t>] = 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</a:p>
          <a:p>
            <a:pPr lvl="1">
              <a:buNone/>
            </a:pPr>
            <a:r>
              <a:rPr lang="en-US" dirty="0" smtClean="0"/>
              <a:t>    (</a:t>
            </a:r>
            <a:r>
              <a:rPr lang="en-US" i="1" dirty="0" smtClean="0"/>
              <a:t>iii</a:t>
            </a:r>
            <a:r>
              <a:rPr lang="en-US" dirty="0" smtClean="0"/>
              <a:t>) [</a:t>
            </a:r>
            <a:r>
              <a:rPr lang="en-US" i="1" dirty="0" smtClean="0"/>
              <a:t>a</a:t>
            </a:r>
            <a:r>
              <a:rPr lang="en-US" dirty="0" smtClean="0"/>
              <a:t>]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 ≠ </a:t>
            </a:r>
            <a:r>
              <a:rPr lang="en-US" dirty="0" smtClean="0">
                <a:latin typeface="Cambria Math"/>
                <a:ea typeface="Cambria Math"/>
              </a:rPr>
              <a:t>∅</a:t>
            </a:r>
          </a:p>
          <a:p>
            <a:endParaRPr lang="en-US" b="1" dirty="0" smtClean="0">
              <a:ea typeface="Cambria Math"/>
            </a:endParaRPr>
          </a:p>
          <a:p>
            <a:r>
              <a:rPr lang="en-US" b="1" dirty="0" smtClean="0">
                <a:ea typeface="Cambria Math"/>
              </a:rPr>
              <a:t>Proof</a:t>
            </a:r>
            <a:r>
              <a:rPr lang="en-US" dirty="0" smtClean="0">
                <a:ea typeface="Cambria Math"/>
              </a:rPr>
              <a:t>: We show that (</a:t>
            </a:r>
            <a:r>
              <a:rPr lang="en-US" i="1" dirty="0" err="1" smtClean="0">
                <a:ea typeface="Cambria Math"/>
              </a:rPr>
              <a:t>i</a:t>
            </a:r>
            <a:r>
              <a:rPr lang="en-US" dirty="0" smtClean="0">
                <a:ea typeface="Cambria Math"/>
              </a:rPr>
              <a:t>) implies (</a:t>
            </a:r>
            <a:r>
              <a:rPr lang="en-US" i="1" dirty="0" smtClean="0">
                <a:ea typeface="Cambria Math" pitchFamily="18" charset="0"/>
              </a:rPr>
              <a:t>ii</a:t>
            </a:r>
            <a:r>
              <a:rPr lang="en-US" dirty="0" smtClean="0">
                <a:ea typeface="Cambria Math"/>
              </a:rPr>
              <a:t>). Assume that </a:t>
            </a:r>
            <a:r>
              <a:rPr lang="en-US" i="1" dirty="0" err="1" smtClean="0">
                <a:ea typeface="Cambria Math"/>
              </a:rPr>
              <a:t>aRb</a:t>
            </a:r>
            <a:r>
              <a:rPr lang="en-US" dirty="0" smtClean="0">
                <a:latin typeface="Cambria Math"/>
                <a:ea typeface="Cambria Math"/>
              </a:rPr>
              <a:t>. Now suppose that c ∈</a:t>
            </a:r>
            <a:r>
              <a:rPr lang="en-US" dirty="0" smtClean="0"/>
              <a:t> [</a:t>
            </a:r>
            <a:r>
              <a:rPr lang="en-US" i="1" dirty="0" smtClean="0"/>
              <a:t>a</a:t>
            </a:r>
            <a:r>
              <a:rPr lang="en-US" dirty="0" smtClean="0"/>
              <a:t>]. Then </a:t>
            </a:r>
            <a:r>
              <a:rPr lang="en-US" i="1" dirty="0" err="1" smtClean="0"/>
              <a:t>aRc</a:t>
            </a:r>
            <a:r>
              <a:rPr lang="en-US" dirty="0" smtClean="0"/>
              <a:t>. Because </a:t>
            </a:r>
            <a:r>
              <a:rPr lang="en-US" i="1" dirty="0" err="1" smtClean="0"/>
              <a:t>aRb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 is symmetric, </a:t>
            </a:r>
            <a:r>
              <a:rPr lang="en-US" i="1" dirty="0" err="1" smtClean="0"/>
              <a:t>bRa</a:t>
            </a:r>
            <a:r>
              <a:rPr lang="en-US" dirty="0" smtClean="0"/>
              <a:t>. Because </a:t>
            </a:r>
            <a:r>
              <a:rPr lang="en-US" i="1" dirty="0" smtClean="0"/>
              <a:t>R</a:t>
            </a:r>
            <a:r>
              <a:rPr lang="en-US" dirty="0" smtClean="0"/>
              <a:t> is transitive and </a:t>
            </a:r>
            <a:r>
              <a:rPr lang="en-US" i="1" dirty="0" err="1" smtClean="0"/>
              <a:t>bRa</a:t>
            </a:r>
            <a:r>
              <a:rPr lang="en-US" dirty="0" smtClean="0"/>
              <a:t> and </a:t>
            </a:r>
            <a:r>
              <a:rPr lang="en-US" i="1" dirty="0" err="1" smtClean="0"/>
              <a:t>aRc</a:t>
            </a:r>
            <a:r>
              <a:rPr lang="en-US" dirty="0" smtClean="0"/>
              <a:t>, it follows that </a:t>
            </a:r>
            <a:r>
              <a:rPr lang="en-US" i="1" dirty="0" err="1" smtClean="0"/>
              <a:t>bRc</a:t>
            </a:r>
            <a:r>
              <a:rPr lang="en-US" dirty="0" smtClean="0"/>
              <a:t>. Hence,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c</a:t>
            </a:r>
            <a:r>
              <a:rPr lang="en-US" dirty="0" smtClean="0">
                <a:latin typeface="Cambria Math"/>
                <a:ea typeface="Cambria Math"/>
              </a:rPr>
              <a:t> ∈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]. Therefore,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].  A similar argument (omitted here) shows that 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a</a:t>
            </a:r>
            <a:r>
              <a:rPr lang="en-US" dirty="0" smtClean="0"/>
              <a:t>]. Since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 and 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a</a:t>
            </a:r>
            <a:r>
              <a:rPr lang="en-US" dirty="0" smtClean="0"/>
              <a:t>],  we have shown that [</a:t>
            </a:r>
            <a:r>
              <a:rPr lang="en-US" i="1" dirty="0" smtClean="0"/>
              <a:t>a</a:t>
            </a:r>
            <a:r>
              <a:rPr lang="en-US" dirty="0" smtClean="0"/>
              <a:t>] = [</a:t>
            </a:r>
            <a:r>
              <a:rPr lang="en-US" i="1" dirty="0" smtClean="0"/>
              <a:t>b</a:t>
            </a:r>
            <a:r>
              <a:rPr lang="en-US" dirty="0" smtClean="0"/>
              <a:t>].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of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partition</a:t>
            </a:r>
            <a:r>
              <a:rPr lang="en-US" dirty="0" smtClean="0"/>
              <a:t> of a set </a:t>
            </a:r>
            <a:r>
              <a:rPr lang="en-US" i="1" dirty="0" smtClean="0"/>
              <a:t>S </a:t>
            </a:r>
            <a:r>
              <a:rPr lang="en-US" dirty="0" smtClean="0"/>
              <a:t>is a collection of disjoint nonempty subsets of </a:t>
            </a:r>
            <a:r>
              <a:rPr lang="en-US" i="1" dirty="0" smtClean="0"/>
              <a:t>S</a:t>
            </a:r>
            <a:r>
              <a:rPr lang="en-US" dirty="0" smtClean="0"/>
              <a:t> that have </a:t>
            </a:r>
            <a:r>
              <a:rPr lang="en-US" i="1" dirty="0" smtClean="0"/>
              <a:t>S</a:t>
            </a:r>
            <a:r>
              <a:rPr lang="en-US" dirty="0" smtClean="0"/>
              <a:t> as their union. In other words, the collection of subsets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, where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 (where </a:t>
            </a:r>
            <a:r>
              <a:rPr lang="en-US" i="1" dirty="0" smtClean="0"/>
              <a:t>I</a:t>
            </a:r>
            <a:r>
              <a:rPr lang="en-US" dirty="0" smtClean="0"/>
              <a:t> is an index set), forms a partition of </a:t>
            </a:r>
            <a:r>
              <a:rPr lang="en-US" i="1" dirty="0" smtClean="0"/>
              <a:t>S</a:t>
            </a:r>
            <a:r>
              <a:rPr lang="en-US" dirty="0" smtClean="0"/>
              <a:t> if and only if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>
                <a:latin typeface="Cambria Math"/>
                <a:ea typeface="Cambria Math"/>
              </a:rPr>
              <a:t> ≠ ∅ for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I,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=</a:t>
            </a:r>
            <a:r>
              <a:rPr lang="en-US" dirty="0" smtClean="0">
                <a:latin typeface="Cambria Math"/>
                <a:ea typeface="Cambria Math"/>
              </a:rPr>
              <a:t>∅ </a:t>
            </a:r>
            <a:r>
              <a:rPr lang="en-US" dirty="0" smtClean="0"/>
              <a:t>when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</a:t>
            </a:r>
            <a:r>
              <a:rPr lang="en-US" i="1" dirty="0" smtClean="0"/>
              <a:t>j,</a:t>
            </a:r>
          </a:p>
          <a:p>
            <a:pPr lvl="1"/>
            <a:r>
              <a:rPr lang="en-US" dirty="0" smtClean="0"/>
              <a:t>and</a:t>
            </a:r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112645" y="5233035"/>
            <a:ext cx="1163955" cy="558165"/>
          </a:xfrm>
          <a:prstGeom prst="rect">
            <a:avLst/>
          </a:prstGeom>
        </p:spPr>
      </p:pic>
      <p:pic>
        <p:nvPicPr>
          <p:cNvPr id="5" name="Picture 4" descr="08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1600" y="4038600"/>
            <a:ext cx="3581492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3600" y="63362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Partition of a Set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Equivalence Relation Partitions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an equivalence relation on a set </a:t>
            </a:r>
            <a:r>
              <a:rPr lang="en-US" i="1" dirty="0" smtClean="0"/>
              <a:t>A</a:t>
            </a:r>
            <a:r>
              <a:rPr lang="en-US" dirty="0" smtClean="0"/>
              <a:t>.  The union of all the equivalence classes of </a:t>
            </a:r>
            <a:r>
              <a:rPr lang="en-US" i="1" dirty="0" smtClean="0"/>
              <a:t>R</a:t>
            </a:r>
            <a:r>
              <a:rPr lang="en-US" dirty="0" smtClean="0"/>
              <a:t> is all of </a:t>
            </a:r>
            <a:r>
              <a:rPr lang="en-US" i="1" dirty="0" smtClean="0"/>
              <a:t>A</a:t>
            </a:r>
            <a:r>
              <a:rPr lang="en-US" dirty="0" smtClean="0"/>
              <a:t>, since  an element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A</a:t>
            </a:r>
            <a:r>
              <a:rPr lang="en-US" dirty="0" smtClean="0"/>
              <a:t> is in its own equivalence class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.  In other words,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From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it follows that these equivalence classes are either equal or disjoint, so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i="1" dirty="0" smtClean="0"/>
              <a:t>=</a:t>
            </a:r>
            <a:r>
              <a:rPr lang="en-US" dirty="0" smtClean="0">
                <a:latin typeface="Cambria Math"/>
                <a:ea typeface="Cambria Math"/>
              </a:rPr>
              <a:t>∅ </a:t>
            </a:r>
            <a:r>
              <a:rPr lang="en-US" dirty="0" smtClean="0"/>
              <a:t>when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</a:t>
            </a:r>
            <a:r>
              <a:rPr lang="en-US" dirty="0" smtClean="0"/>
              <a:t>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Therefore, the equivalence classes form a partition of </a:t>
            </a:r>
            <a:r>
              <a:rPr lang="en-US" i="1" dirty="0" smtClean="0"/>
              <a:t>A</a:t>
            </a:r>
            <a:r>
              <a:rPr lang="en-US" dirty="0" smtClean="0"/>
              <a:t>, because they split </a:t>
            </a:r>
            <a:r>
              <a:rPr lang="en-US" i="1" dirty="0" smtClean="0"/>
              <a:t>A</a:t>
            </a:r>
            <a:r>
              <a:rPr lang="en-US" dirty="0" smtClean="0"/>
              <a:t> into disjoint subsets.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" y="3352801"/>
            <a:ext cx="5044440" cy="786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Equivalence Relation Partitions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Theorem</a:t>
            </a:r>
            <a:r>
              <a:rPr lang="en-US" dirty="0" smtClean="0"/>
              <a:t>: Let </a:t>
            </a:r>
            <a:r>
              <a:rPr lang="en-US" i="1" dirty="0" smtClean="0"/>
              <a:t>R</a:t>
            </a:r>
            <a:r>
              <a:rPr lang="en-US" dirty="0" smtClean="0"/>
              <a:t> be an equivalence relation on a set </a:t>
            </a:r>
            <a:r>
              <a:rPr lang="en-US" i="1" dirty="0" smtClean="0"/>
              <a:t>S</a:t>
            </a:r>
            <a:r>
              <a:rPr lang="en-US" dirty="0" smtClean="0"/>
              <a:t>.  Then the equivalence classes of </a:t>
            </a:r>
            <a:r>
              <a:rPr lang="en-US" i="1" dirty="0" smtClean="0"/>
              <a:t>R</a:t>
            </a:r>
            <a:r>
              <a:rPr lang="en-US" dirty="0" smtClean="0"/>
              <a:t> form a partition of </a:t>
            </a:r>
            <a:r>
              <a:rPr lang="en-US" i="1" dirty="0" smtClean="0"/>
              <a:t>S</a:t>
            </a:r>
            <a:r>
              <a:rPr lang="en-US" dirty="0" smtClean="0"/>
              <a:t>. Conversely, given a partition {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|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 </a:t>
            </a:r>
            <a:r>
              <a:rPr lang="en-US" i="1" dirty="0" smtClean="0"/>
              <a:t>I</a:t>
            </a:r>
            <a:r>
              <a:rPr lang="en-US" dirty="0" smtClean="0"/>
              <a:t>} of the set </a:t>
            </a:r>
            <a:r>
              <a:rPr lang="en-US" i="1" dirty="0" smtClean="0"/>
              <a:t>S</a:t>
            </a:r>
            <a:r>
              <a:rPr lang="en-US" dirty="0" smtClean="0"/>
              <a:t>, there is an equivalence relation </a:t>
            </a:r>
            <a:r>
              <a:rPr lang="en-US" i="1" dirty="0" smtClean="0"/>
              <a:t>R</a:t>
            </a:r>
            <a:r>
              <a:rPr lang="en-US" dirty="0" smtClean="0"/>
              <a:t> that has the sets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, as its equivalence classes.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Proof</a:t>
            </a:r>
            <a:r>
              <a:rPr lang="en-US" dirty="0" smtClean="0"/>
              <a:t>: We have already shown the first part of the theorem.</a:t>
            </a:r>
          </a:p>
          <a:p>
            <a:pPr>
              <a:buNone/>
            </a:pPr>
            <a:r>
              <a:rPr lang="en-US" dirty="0" smtClean="0"/>
              <a:t>     	For the second part, assume that {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|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} is a partition of </a:t>
            </a:r>
            <a:r>
              <a:rPr lang="en-US" i="1" dirty="0" smtClean="0"/>
              <a:t>S</a:t>
            </a:r>
            <a:r>
              <a:rPr lang="en-US" dirty="0" smtClean="0"/>
              <a:t>. Let </a:t>
            </a:r>
            <a:r>
              <a:rPr lang="en-US" i="1" dirty="0" smtClean="0"/>
              <a:t>R</a:t>
            </a:r>
            <a:r>
              <a:rPr lang="en-US" dirty="0" smtClean="0"/>
              <a:t> be the relation on </a:t>
            </a:r>
            <a:r>
              <a:rPr lang="en-US" i="1" dirty="0" smtClean="0"/>
              <a:t>S</a:t>
            </a:r>
            <a:r>
              <a:rPr lang="en-US" dirty="0" smtClean="0"/>
              <a:t> consisting of the pairs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where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belong to the same subset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in the partition. We must show that </a:t>
            </a:r>
            <a:r>
              <a:rPr lang="en-US" i="1" dirty="0" smtClean="0"/>
              <a:t>R</a:t>
            </a:r>
            <a:r>
              <a:rPr lang="en-US" dirty="0" smtClean="0"/>
              <a:t> satisfies the properties of an equivalence relation.</a:t>
            </a:r>
          </a:p>
          <a:p>
            <a:pPr lvl="1"/>
            <a:r>
              <a:rPr lang="en-US" i="1" dirty="0" smtClean="0"/>
              <a:t>Reflexivity</a:t>
            </a:r>
            <a:r>
              <a:rPr lang="en-US" dirty="0" smtClean="0"/>
              <a:t>: For every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i="1" dirty="0" smtClean="0"/>
              <a:t>S</a:t>
            </a:r>
            <a:r>
              <a:rPr lang="en-US" dirty="0" smtClean="0"/>
              <a:t>, (</a:t>
            </a:r>
            <a:r>
              <a:rPr lang="en-US" i="1" dirty="0" err="1" smtClean="0"/>
              <a:t>a,a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because </a:t>
            </a:r>
            <a:r>
              <a:rPr lang="en-US" i="1" dirty="0" smtClean="0"/>
              <a:t>a</a:t>
            </a:r>
            <a:r>
              <a:rPr lang="en-US" dirty="0" smtClean="0"/>
              <a:t> is in the same subset as itself. </a:t>
            </a:r>
          </a:p>
          <a:p>
            <a:pPr lvl="1"/>
            <a:r>
              <a:rPr lang="en-US" i="1" dirty="0" smtClean="0"/>
              <a:t>Symmetry</a:t>
            </a:r>
            <a:r>
              <a:rPr lang="en-US" dirty="0" smtClean="0"/>
              <a:t>: If (</a:t>
            </a:r>
            <a:r>
              <a:rPr lang="en-US" i="1" dirty="0" err="1" smtClean="0"/>
              <a:t>a,b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are in the same subset of the partition, so (</a:t>
            </a:r>
            <a:r>
              <a:rPr lang="en-US" i="1" dirty="0" err="1" smtClean="0"/>
              <a:t>b,a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smtClean="0"/>
              <a:t>Transitivity</a:t>
            </a:r>
            <a:r>
              <a:rPr lang="en-US" dirty="0" smtClean="0"/>
              <a:t>: If (</a:t>
            </a:r>
            <a:r>
              <a:rPr lang="en-US" i="1" dirty="0" err="1" smtClean="0"/>
              <a:t>a,b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and  (</a:t>
            </a:r>
            <a:r>
              <a:rPr lang="en-US" i="1" dirty="0" err="1" smtClean="0"/>
              <a:t>b,c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in the same subset of the partition, as are </a:t>
            </a:r>
            <a:r>
              <a:rPr lang="en-US" i="1" dirty="0" smtClean="0"/>
              <a:t> b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. Since the subsets are disjoint and </a:t>
            </a:r>
            <a:r>
              <a:rPr lang="en-US" i="1" dirty="0" smtClean="0"/>
              <a:t>b</a:t>
            </a:r>
            <a:r>
              <a:rPr lang="en-US" dirty="0" smtClean="0"/>
              <a:t> belongs to both, the  two subsets of the partition must be identical. Therefore, (</a:t>
            </a:r>
            <a:r>
              <a:rPr lang="en-US" i="1" dirty="0" err="1" smtClean="0"/>
              <a:t>a,c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since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belong to the same subset of the partition.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6:</a:t>
            </a:r>
            <a:br>
              <a:rPr lang="en-US" dirty="0" smtClean="0"/>
            </a:br>
            <a:r>
              <a:rPr lang="en-US" dirty="0" smtClean="0"/>
              <a:t>Partial Orderings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 on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b="1" dirty="0" smtClean="0"/>
              <a:t> </a:t>
            </a:r>
            <a:r>
              <a:rPr lang="en-US" sz="2400" b="1" dirty="0" smtClean="0"/>
              <a:t>Question</a:t>
            </a:r>
            <a:r>
              <a:rPr lang="en-US" sz="2400" dirty="0" smtClean="0"/>
              <a:t>: How many relations are there on a set </a:t>
            </a:r>
            <a:r>
              <a:rPr lang="en-US" sz="2400" i="1" dirty="0" smtClean="0"/>
              <a:t>A</a:t>
            </a:r>
            <a:r>
              <a:rPr lang="en-US" sz="2400" dirty="0" smtClean="0"/>
              <a:t>?</a:t>
            </a:r>
            <a:r>
              <a:rPr lang="en-US" sz="2400" b="1" dirty="0" smtClean="0"/>
              <a:t> </a:t>
            </a:r>
          </a:p>
          <a:p>
            <a:pPr marL="274320" lvl="2" indent="-274320">
              <a:buClr>
                <a:schemeClr val="accent3"/>
              </a:buClr>
              <a:buSzPct val="95000"/>
              <a:buNone/>
            </a:pPr>
            <a:endParaRPr lang="en-US" sz="2400" b="1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Orderings and Partially-ordered Sets</a:t>
            </a:r>
          </a:p>
          <a:p>
            <a:r>
              <a:rPr lang="en-US" dirty="0" smtClean="0"/>
              <a:t>Lexicographic Orderings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 smtClean="0"/>
              <a:t>: A relation </a:t>
            </a:r>
            <a:r>
              <a:rPr lang="en-US" i="1" dirty="0" smtClean="0"/>
              <a:t>R</a:t>
            </a:r>
            <a:r>
              <a:rPr lang="en-US" dirty="0" smtClean="0"/>
              <a:t> on a set S is called a </a:t>
            </a:r>
            <a:r>
              <a:rPr lang="en-US" i="1" dirty="0" smtClean="0"/>
              <a:t>partial ordering,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FF0000"/>
                </a:solidFill>
              </a:rPr>
              <a:t>partial order</a:t>
            </a:r>
            <a:r>
              <a:rPr lang="en-US" i="1" dirty="0" smtClean="0"/>
              <a:t>, </a:t>
            </a:r>
            <a:r>
              <a:rPr lang="en-US" dirty="0" smtClean="0"/>
              <a:t>if it is </a:t>
            </a:r>
            <a:r>
              <a:rPr lang="en-US" dirty="0" smtClean="0">
                <a:solidFill>
                  <a:schemeClr val="accent1"/>
                </a:solidFill>
              </a:rPr>
              <a:t>reflexive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antisymmetric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1"/>
                </a:solidFill>
              </a:rPr>
              <a:t>transitive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set together with a partial ordering </a:t>
            </a:r>
            <a:r>
              <a:rPr lang="en-US" i="1" dirty="0" smtClean="0"/>
              <a:t>R</a:t>
            </a:r>
            <a:r>
              <a:rPr lang="en-US" dirty="0" smtClean="0"/>
              <a:t> is called a </a:t>
            </a:r>
            <a:r>
              <a:rPr lang="en-US" b="1" i="1" dirty="0" smtClean="0"/>
              <a:t>partially ordered set</a:t>
            </a:r>
            <a:r>
              <a:rPr lang="en-US" dirty="0" smtClean="0"/>
              <a:t>, or </a:t>
            </a:r>
            <a:r>
              <a:rPr lang="en-US" b="1" i="1" dirty="0" err="1" smtClean="0"/>
              <a:t>poset</a:t>
            </a:r>
            <a:r>
              <a:rPr lang="en-US" dirty="0" smtClean="0"/>
              <a:t>, and is denoted by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). Members of </a:t>
            </a:r>
            <a:r>
              <a:rPr lang="en-US" i="1" dirty="0" smtClean="0"/>
              <a:t>S</a:t>
            </a:r>
            <a:r>
              <a:rPr lang="en-US" dirty="0" smtClean="0"/>
              <a:t> are called </a:t>
            </a:r>
            <a:r>
              <a:rPr lang="en-US" i="1" dirty="0" smtClean="0"/>
              <a:t>elements </a:t>
            </a:r>
            <a:r>
              <a:rPr lang="en-US" dirty="0" smtClean="0"/>
              <a:t>of the </a:t>
            </a:r>
            <a:r>
              <a:rPr lang="en-US" dirty="0" err="1" smtClean="0"/>
              <a:t>poset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Show that the “greater than or equal” relation (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) is a partial ordering on the set of integers.</a:t>
            </a:r>
          </a:p>
          <a:p>
            <a:pPr lvl="1"/>
            <a:r>
              <a:rPr lang="en-US" i="1" dirty="0" smtClean="0"/>
              <a:t>Reflexivity</a:t>
            </a:r>
            <a:r>
              <a:rPr lang="en-US" dirty="0" smtClean="0"/>
              <a:t>: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for every integer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 lvl="1"/>
            <a:r>
              <a:rPr lang="en-US" i="1" dirty="0" err="1" smtClean="0"/>
              <a:t>Antisymmetry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, then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b.</a:t>
            </a:r>
          </a:p>
          <a:p>
            <a:pPr lvl="1"/>
            <a:r>
              <a:rPr lang="en-US" i="1" dirty="0" smtClean="0"/>
              <a:t>Transitivity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, then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i="1" dirty="0" smtClean="0"/>
              <a:t>c.</a:t>
            </a:r>
          </a:p>
          <a:p>
            <a:pPr lvl="1"/>
            <a:endParaRPr lang="en-GB" i="1" dirty="0" smtClean="0"/>
          </a:p>
          <a:p>
            <a:r>
              <a:rPr lang="en-US" dirty="0" smtClean="0"/>
              <a:t>These properties all follow from the order axioms for the integers. </a:t>
            </a: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Show that the divisibility relation (</a:t>
            </a:r>
            <a:r>
              <a:rPr lang="en-US" dirty="0" smtClean="0">
                <a:latin typeface="Cambria Math"/>
                <a:ea typeface="Cambria Math"/>
              </a:rPr>
              <a:t>∣</a:t>
            </a:r>
            <a:r>
              <a:rPr lang="en-US" dirty="0" smtClean="0"/>
              <a:t>) is a partial ordering on the set of integers.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Show that the divisibility relation (</a:t>
            </a:r>
            <a:r>
              <a:rPr lang="en-US" dirty="0" smtClean="0">
                <a:latin typeface="Cambria Math"/>
                <a:ea typeface="Cambria Math"/>
              </a:rPr>
              <a:t>∣</a:t>
            </a:r>
            <a:r>
              <a:rPr lang="en-US" dirty="0" smtClean="0"/>
              <a:t>) is a partial ordering on the set of integers.</a:t>
            </a:r>
          </a:p>
          <a:p>
            <a:pPr lvl="1"/>
            <a:r>
              <a:rPr lang="en-US" i="1" dirty="0" smtClean="0"/>
              <a:t>Reflexivity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∣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for all integers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. (</a:t>
            </a:r>
            <a:r>
              <a:rPr lang="en-US" i="1" dirty="0" smtClean="0">
                <a:ea typeface="Cambria Math"/>
              </a:rPr>
              <a:t>see Example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i="1" dirty="0" smtClean="0">
                <a:ea typeface="Cambria Math"/>
              </a:rPr>
              <a:t> 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9.1</a:t>
            </a:r>
            <a:r>
              <a:rPr lang="en-US" dirty="0" smtClean="0">
                <a:latin typeface="Cambria Math"/>
                <a:ea typeface="Cambria Math"/>
              </a:rPr>
              <a:t>) </a:t>
            </a:r>
            <a:endParaRPr lang="en-US" dirty="0" smtClean="0"/>
          </a:p>
          <a:p>
            <a:pPr lvl="1"/>
            <a:r>
              <a:rPr lang="en-US" i="1" dirty="0" err="1" smtClean="0"/>
              <a:t>Antisymmetry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positive integers with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| </a:t>
            </a:r>
            <a:r>
              <a:rPr lang="en-US" i="1" dirty="0" smtClean="0"/>
              <a:t>a</a:t>
            </a:r>
            <a:r>
              <a:rPr lang="en-US" dirty="0" smtClean="0"/>
              <a:t>, then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. (</a:t>
            </a:r>
            <a:r>
              <a:rPr lang="en-US" i="1" dirty="0" smtClean="0"/>
              <a:t>see Example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</a:t>
            </a:r>
            <a:r>
              <a:rPr lang="en-US" i="1" dirty="0" smtClean="0"/>
              <a:t>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9.1</a:t>
            </a:r>
            <a:r>
              <a:rPr lang="en-US" dirty="0" smtClean="0"/>
              <a:t>)</a:t>
            </a:r>
            <a:endParaRPr lang="en-US" i="1" dirty="0" smtClean="0"/>
          </a:p>
          <a:p>
            <a:pPr lvl="1"/>
            <a:r>
              <a:rPr lang="en-US" i="1" dirty="0" smtClean="0"/>
              <a:t>Transitivity</a:t>
            </a:r>
            <a:r>
              <a:rPr lang="en-US" dirty="0" smtClean="0"/>
              <a:t>: Suppose that </a:t>
            </a:r>
            <a:r>
              <a:rPr lang="en-US" i="1" dirty="0" smtClean="0"/>
              <a:t>a</a:t>
            </a:r>
            <a:r>
              <a:rPr lang="en-US" dirty="0" smtClean="0"/>
              <a:t> divides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divides </a:t>
            </a:r>
            <a:r>
              <a:rPr lang="en-US" i="1" dirty="0" smtClean="0"/>
              <a:t>c</a:t>
            </a:r>
            <a:r>
              <a:rPr lang="en-US" dirty="0" smtClean="0"/>
              <a:t>. Then there are positive integers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l</a:t>
            </a:r>
            <a:r>
              <a:rPr lang="en-US" dirty="0" smtClean="0"/>
              <a:t> such that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err="1" smtClean="0"/>
              <a:t>ak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bl</a:t>
            </a:r>
            <a:r>
              <a:rPr lang="en-US" dirty="0" smtClean="0"/>
              <a:t>. Hence,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err="1" smtClean="0"/>
              <a:t>kl</a:t>
            </a:r>
            <a:r>
              <a:rPr lang="en-US" dirty="0" smtClean="0"/>
              <a:t>), so </a:t>
            </a:r>
            <a:r>
              <a:rPr lang="en-US" i="1" dirty="0" smtClean="0"/>
              <a:t>a</a:t>
            </a:r>
            <a:r>
              <a:rPr lang="en-US" dirty="0" smtClean="0"/>
              <a:t> divides </a:t>
            </a:r>
            <a:r>
              <a:rPr lang="en-US" i="1" dirty="0" smtClean="0"/>
              <a:t>c</a:t>
            </a:r>
            <a:r>
              <a:rPr lang="en-US" dirty="0" smtClean="0"/>
              <a:t>. Therefore, the relation is transitive. </a:t>
            </a:r>
            <a:endParaRPr lang="en-US" i="1" dirty="0" smtClean="0"/>
          </a:p>
          <a:p>
            <a:pPr lvl="1"/>
            <a:r>
              <a:rPr lang="en-US" dirty="0" smtClean="0"/>
              <a:t>Hence, (</a:t>
            </a:r>
            <a:r>
              <a:rPr lang="en-US" b="1" i="1" dirty="0" smtClean="0"/>
              <a:t>Z</a:t>
            </a:r>
            <a:r>
              <a:rPr lang="en-US" baseline="30000" dirty="0" smtClean="0"/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∣</a:t>
            </a:r>
            <a:r>
              <a:rPr lang="en-US" dirty="0" smtClean="0"/>
              <a:t>) is a </a:t>
            </a:r>
            <a:r>
              <a:rPr lang="en-US" dirty="0" err="1" smtClean="0"/>
              <a:t>poset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Show that the inclusion relation (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) is a partial ordering on the power set of a set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Show that the inclusion relation (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) is a partial ordering on the power set of a set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Reflexivity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 whenever </a:t>
            </a:r>
            <a:r>
              <a:rPr lang="en-US" i="1" dirty="0" smtClean="0">
                <a:latin typeface="Cambria Math"/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 is a subset of </a:t>
            </a:r>
            <a:r>
              <a:rPr lang="en-US" i="1" dirty="0" smtClean="0">
                <a:latin typeface="Cambria Math"/>
                <a:ea typeface="Cambria Math"/>
              </a:rPr>
              <a:t>S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endParaRPr lang="en-US" dirty="0" smtClean="0"/>
          </a:p>
          <a:p>
            <a:pPr lvl="1"/>
            <a:r>
              <a:rPr lang="en-US" i="1" dirty="0" err="1" smtClean="0"/>
              <a:t>Antisymmetry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positive integers with      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, then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  <a:endParaRPr lang="en-US" i="1" dirty="0" smtClean="0"/>
          </a:p>
          <a:p>
            <a:pPr lvl="1"/>
            <a:r>
              <a:rPr lang="en-US" i="1" dirty="0" smtClean="0"/>
              <a:t>Transitivity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If</a:t>
            </a:r>
            <a:r>
              <a:rPr lang="en-US" i="1" dirty="0" smtClean="0"/>
              <a:t> 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, then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properties all follow from the definition of set inclusion.</a:t>
            </a:r>
          </a:p>
          <a:p>
            <a:pPr lvl="1"/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The elements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of a </a:t>
            </a:r>
            <a:r>
              <a:rPr lang="en-US" dirty="0" err="1" smtClean="0"/>
              <a:t>poset</a:t>
            </a:r>
            <a:r>
              <a:rPr lang="en-US" dirty="0" smtClean="0"/>
              <a:t> (</a:t>
            </a:r>
            <a:r>
              <a:rPr lang="en-US" i="1" dirty="0" smtClean="0"/>
              <a:t>S</a:t>
            </a:r>
            <a:r>
              <a:rPr lang="en-US" dirty="0" smtClean="0"/>
              <a:t>,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dirty="0" smtClean="0"/>
              <a:t> ) are </a:t>
            </a:r>
            <a:r>
              <a:rPr lang="en-US" i="1" dirty="0" smtClean="0">
                <a:solidFill>
                  <a:srgbClr val="FF0000"/>
                </a:solidFill>
              </a:rPr>
              <a:t>comparable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if either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or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. When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elements of </a:t>
            </a:r>
            <a:r>
              <a:rPr lang="en-US" i="1" dirty="0" smtClean="0"/>
              <a:t>S </a:t>
            </a:r>
            <a:r>
              <a:rPr lang="en-US" dirty="0" smtClean="0"/>
              <a:t>so that  neither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nor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, then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called i</a:t>
            </a:r>
            <a:r>
              <a:rPr lang="en-US" i="1" dirty="0" smtClean="0"/>
              <a:t>ncomparable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symbol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≼ is used to</a:t>
            </a:r>
            <a:r>
              <a:rPr lang="en-US" dirty="0" smtClean="0"/>
              <a:t>  denote the relation in any </a:t>
            </a:r>
            <a:r>
              <a:rPr lang="en-US" dirty="0" err="1" smtClean="0"/>
              <a:t>poset</a:t>
            </a:r>
            <a:r>
              <a:rPr lang="en-US" dirty="0" smtClean="0"/>
              <a:t>. </a:t>
            </a:r>
          </a:p>
          <a:p>
            <a:endParaRPr lang="en-US" b="1" dirty="0" smtClean="0"/>
          </a:p>
          <a:p>
            <a:r>
              <a:rPr lang="en-US" b="1" dirty="0" smtClean="0"/>
              <a:t>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If  (</a:t>
            </a:r>
            <a:r>
              <a:rPr lang="en-US" i="1" dirty="0" smtClean="0"/>
              <a:t>S</a:t>
            </a:r>
            <a:r>
              <a:rPr lang="en-US" dirty="0" smtClean="0"/>
              <a:t>,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dirty="0" smtClean="0"/>
              <a:t> ) is a </a:t>
            </a:r>
            <a:r>
              <a:rPr lang="en-US" dirty="0" err="1" smtClean="0"/>
              <a:t>poset</a:t>
            </a:r>
            <a:r>
              <a:rPr lang="en-US" dirty="0" smtClean="0"/>
              <a:t> and every two elements of </a:t>
            </a:r>
            <a:r>
              <a:rPr lang="en-US" i="1" dirty="0" smtClean="0"/>
              <a:t>S</a:t>
            </a:r>
            <a:r>
              <a:rPr lang="en-US" dirty="0" smtClean="0"/>
              <a:t> are comparable, </a:t>
            </a:r>
            <a:r>
              <a:rPr lang="en-US" i="1" dirty="0" smtClean="0"/>
              <a:t>S</a:t>
            </a:r>
            <a:r>
              <a:rPr lang="en-US" dirty="0" smtClean="0"/>
              <a:t> is called a </a:t>
            </a:r>
            <a:r>
              <a:rPr lang="en-US" i="1" dirty="0" smtClean="0">
                <a:solidFill>
                  <a:srgbClr val="FF0000"/>
                </a:solidFill>
              </a:rPr>
              <a:t>totally ordered </a:t>
            </a:r>
            <a:r>
              <a:rPr lang="en-US" dirty="0" smtClean="0"/>
              <a:t>or </a:t>
            </a:r>
            <a:r>
              <a:rPr lang="en-US" i="1" dirty="0" smtClean="0"/>
              <a:t>linearly ordered set</a:t>
            </a:r>
            <a:r>
              <a:rPr lang="en-US" dirty="0" smtClean="0"/>
              <a:t>, and </a:t>
            </a:r>
            <a:r>
              <a:rPr lang="en-US" dirty="0" smtClean="0">
                <a:latin typeface="Cambria Math"/>
                <a:ea typeface="Cambria Math"/>
              </a:rPr>
              <a:t>≼ </a:t>
            </a:r>
            <a:r>
              <a:rPr lang="en-US" dirty="0" smtClean="0"/>
              <a:t>is called a </a:t>
            </a:r>
            <a:r>
              <a:rPr lang="en-US" i="1" dirty="0" smtClean="0"/>
              <a:t>total order </a:t>
            </a:r>
            <a:r>
              <a:rPr lang="en-US" dirty="0" smtClean="0"/>
              <a:t>or a </a:t>
            </a:r>
            <a:r>
              <a:rPr lang="en-US" i="1" dirty="0" smtClean="0"/>
              <a:t>linear order.  </a:t>
            </a:r>
            <a:r>
              <a:rPr lang="en-US" dirty="0" smtClean="0"/>
              <a:t>A totally ordered set is also called a </a:t>
            </a:r>
            <a:r>
              <a:rPr lang="en-US" i="1" dirty="0" smtClean="0"/>
              <a:t>chain. </a:t>
            </a:r>
          </a:p>
          <a:p>
            <a:r>
              <a:rPr lang="en-US" b="1" dirty="0" smtClean="0"/>
              <a:t>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(</a:t>
            </a:r>
            <a:r>
              <a:rPr lang="en-US" i="1" dirty="0" smtClean="0"/>
              <a:t>S</a:t>
            </a:r>
            <a:r>
              <a:rPr lang="en-US" dirty="0" smtClean="0"/>
              <a:t>,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dirty="0" smtClean="0"/>
              <a:t> ) is a </a:t>
            </a:r>
            <a:r>
              <a:rPr lang="en-US" dirty="0" smtClean="0">
                <a:solidFill>
                  <a:srgbClr val="FF0000"/>
                </a:solidFill>
              </a:rPr>
              <a:t>well-ordered</a:t>
            </a:r>
            <a:r>
              <a:rPr lang="en-US" dirty="0" smtClean="0"/>
              <a:t> set if it is a </a:t>
            </a:r>
            <a:r>
              <a:rPr lang="en-US" dirty="0" err="1" smtClean="0"/>
              <a:t>poset</a:t>
            </a:r>
            <a:r>
              <a:rPr lang="en-US" dirty="0" smtClean="0"/>
              <a:t> such that 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dirty="0" smtClean="0"/>
              <a:t> is a total ordering and every nonempty subset of </a:t>
            </a:r>
            <a:r>
              <a:rPr lang="en-US" i="1" dirty="0" smtClean="0"/>
              <a:t>S</a:t>
            </a:r>
            <a:r>
              <a:rPr lang="en-US" dirty="0" smtClean="0"/>
              <a:t> has a least element. </a:t>
            </a:r>
          </a:p>
          <a:p>
            <a:endParaRPr lang="en-US" b="1" dirty="0" smtClean="0"/>
          </a:p>
          <a:p>
            <a:r>
              <a:rPr lang="en-US" b="1" dirty="0" smtClean="0"/>
              <a:t>Example: </a:t>
            </a:r>
            <a:r>
              <a:rPr lang="en-US" i="1" dirty="0" smtClean="0"/>
              <a:t>(Z, ≤) </a:t>
            </a:r>
            <a:r>
              <a:rPr lang="en-US" dirty="0" smtClean="0"/>
              <a:t>is a totally ordered set. </a:t>
            </a:r>
            <a:r>
              <a:rPr lang="en-US" i="1" dirty="0" smtClean="0"/>
              <a:t>(Z, |) </a:t>
            </a:r>
            <a:r>
              <a:rPr lang="en-US" dirty="0" smtClean="0"/>
              <a:t>is a partially ordered but not totally ordered set. </a:t>
            </a:r>
            <a:r>
              <a:rPr lang="en-US" i="1" dirty="0" smtClean="0"/>
              <a:t>(N, ≤) </a:t>
            </a:r>
            <a:r>
              <a:rPr lang="en-US" dirty="0" smtClean="0"/>
              <a:t>is a well-ordered set.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Lexicographic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Definition</a:t>
            </a:r>
            <a:r>
              <a:rPr lang="en-US" dirty="0" smtClean="0"/>
              <a:t>: Given two </a:t>
            </a:r>
            <a:r>
              <a:rPr lang="en-US" dirty="0" err="1" smtClean="0"/>
              <a:t>posets</a:t>
            </a:r>
            <a:r>
              <a:rPr lang="en-US" dirty="0" smtClean="0"/>
              <a:t> (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/>
              <a:t>) and (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/>
              <a:t>), the </a:t>
            </a:r>
            <a:r>
              <a:rPr lang="en-US" i="1" dirty="0" smtClean="0">
                <a:solidFill>
                  <a:srgbClr val="FF0000"/>
                </a:solidFill>
              </a:rPr>
              <a:t>lexicographic ordering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on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⨉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is defined by specifying that  (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is less than (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), that is,</a:t>
            </a:r>
          </a:p>
          <a:p>
            <a:pPr>
              <a:buNone/>
            </a:pPr>
            <a:r>
              <a:rPr lang="en-US" dirty="0" smtClean="0"/>
              <a:t>                 (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</a:t>
            </a:r>
            <a:r>
              <a:rPr lang="en-US" dirty="0" smtClean="0">
                <a:latin typeface="Cambria Math"/>
                <a:ea typeface="Cambria Math"/>
              </a:rPr>
              <a:t> ≺</a:t>
            </a:r>
            <a:r>
              <a:rPr lang="en-US" dirty="0" smtClean="0"/>
              <a:t> (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), </a:t>
            </a:r>
          </a:p>
          <a:p>
            <a:pPr>
              <a:buNone/>
            </a:pPr>
            <a:r>
              <a:rPr lang="en-US" dirty="0" smtClean="0"/>
              <a:t>    	either if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 ≺</a:t>
            </a:r>
            <a:r>
              <a:rPr lang="en-US" baseline="-25000" dirty="0" smtClean="0">
                <a:latin typeface="Cambria Math"/>
                <a:ea typeface="Cambria Math"/>
              </a:rPr>
              <a:t>1 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or if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 =</a:t>
            </a:r>
            <a:r>
              <a:rPr lang="en-US" baseline="-25000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≺</a:t>
            </a:r>
            <a:r>
              <a:rPr lang="en-US" baseline="-25000" dirty="0" smtClean="0">
                <a:latin typeface="Cambria Math"/>
                <a:ea typeface="Cambria Math"/>
              </a:rPr>
              <a:t>2 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definition can be easily extended to a lexicographic ordering on strings 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Consider strings of lowercase English letters. A lexicographic ordering can be defined using the ordering of the letters in the alphabet. This is the same ordering as that used in dictionaries.</a:t>
            </a:r>
          </a:p>
          <a:p>
            <a:pPr lvl="1"/>
            <a:r>
              <a:rPr lang="en-US" i="1" dirty="0" smtClean="0"/>
              <a:t>discreet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≺</a:t>
            </a:r>
            <a:r>
              <a:rPr lang="en-US" dirty="0" smtClean="0"/>
              <a:t> </a:t>
            </a:r>
            <a:r>
              <a:rPr lang="en-US" i="1" dirty="0" smtClean="0"/>
              <a:t>discrete</a:t>
            </a:r>
            <a:r>
              <a:rPr lang="en-US" dirty="0" smtClean="0"/>
              <a:t>, because these strings differ in the seventh position and </a:t>
            </a:r>
            <a:r>
              <a:rPr lang="en-US" i="1" dirty="0" smtClean="0"/>
              <a:t>e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≺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smtClean="0"/>
              <a:t>discreet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≺</a:t>
            </a:r>
            <a:r>
              <a:rPr lang="en-US" dirty="0" smtClean="0"/>
              <a:t> </a:t>
            </a:r>
            <a:r>
              <a:rPr lang="en-US" i="1" dirty="0" smtClean="0"/>
              <a:t>discreetness</a:t>
            </a:r>
            <a:r>
              <a:rPr lang="en-US" dirty="0" smtClean="0"/>
              <a:t>, because the first eight letters agree, but the second string is longer.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Total and Well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7"/>
          </a:xfrm>
        </p:spPr>
        <p:txBody>
          <a:bodyPr/>
          <a:lstStyle/>
          <a:p>
            <a:r>
              <a:rPr lang="en-US" altLang="zh-TW" b="1" dirty="0" smtClean="0">
                <a:ea typeface="新細明體" pitchFamily="18" charset="-120"/>
              </a:rPr>
              <a:t>Definition</a:t>
            </a:r>
            <a:r>
              <a:rPr lang="en-US" altLang="zh-TW" dirty="0" smtClean="0">
                <a:ea typeface="新細明體" pitchFamily="18" charset="-120"/>
              </a:rPr>
              <a:t>: If (S,    ) is a </a:t>
            </a:r>
            <a:r>
              <a:rPr lang="en-US" altLang="zh-TW" dirty="0" err="1" smtClean="0">
                <a:ea typeface="新細明體" pitchFamily="18" charset="-120"/>
              </a:rPr>
              <a:t>poset</a:t>
            </a:r>
            <a:r>
              <a:rPr lang="en-US" altLang="zh-TW" dirty="0" smtClean="0">
                <a:ea typeface="新細明體" pitchFamily="18" charset="-120"/>
              </a:rPr>
              <a:t> and every two elements of S are comparable, S is called a </a:t>
            </a:r>
            <a:r>
              <a:rPr lang="en-US" altLang="zh-TW" i="1" dirty="0" smtClean="0">
                <a:ea typeface="新細明體" pitchFamily="18" charset="-120"/>
              </a:rPr>
              <a:t>totally ordered</a:t>
            </a:r>
            <a:r>
              <a:rPr lang="en-US" altLang="zh-TW" dirty="0" smtClean="0">
                <a:ea typeface="新細明體" pitchFamily="18" charset="-120"/>
              </a:rPr>
              <a:t> or </a:t>
            </a:r>
            <a:r>
              <a:rPr lang="en-US" altLang="zh-TW" i="1" dirty="0" smtClean="0">
                <a:ea typeface="新細明體" pitchFamily="18" charset="-120"/>
              </a:rPr>
              <a:t>linearly ordered set</a:t>
            </a:r>
            <a:r>
              <a:rPr lang="en-US" altLang="zh-TW" dirty="0" smtClean="0">
                <a:ea typeface="新細明體" pitchFamily="18" charset="-120"/>
              </a:rPr>
              <a:t> (or a </a:t>
            </a:r>
            <a:r>
              <a:rPr lang="en-US" altLang="zh-TW" i="1" dirty="0" smtClean="0">
                <a:ea typeface="新細明體" pitchFamily="18" charset="-120"/>
              </a:rPr>
              <a:t>chain</a:t>
            </a:r>
            <a:r>
              <a:rPr lang="en-US" altLang="zh-TW" dirty="0" smtClean="0">
                <a:ea typeface="新細明體" pitchFamily="18" charset="-120"/>
              </a:rPr>
              <a:t>), and     is called a </a:t>
            </a:r>
            <a:r>
              <a:rPr lang="en-US" altLang="zh-TW" i="1" dirty="0" smtClean="0">
                <a:ea typeface="新細明體" pitchFamily="18" charset="-120"/>
              </a:rPr>
              <a:t>total order</a:t>
            </a:r>
            <a:r>
              <a:rPr lang="en-US" altLang="zh-TW" dirty="0" smtClean="0">
                <a:ea typeface="新細明體" pitchFamily="18" charset="-120"/>
              </a:rPr>
              <a:t> or a </a:t>
            </a:r>
            <a:r>
              <a:rPr lang="en-US" altLang="zh-TW" i="1" dirty="0" smtClean="0">
                <a:ea typeface="新細明體" pitchFamily="18" charset="-120"/>
              </a:rPr>
              <a:t>linear order</a:t>
            </a:r>
            <a:r>
              <a:rPr lang="en-US" altLang="zh-TW" dirty="0" smtClean="0">
                <a:ea typeface="新細明體" pitchFamily="18" charset="-120"/>
              </a:rPr>
              <a:t>.</a:t>
            </a:r>
            <a:endParaRPr lang="en-US" altLang="zh-TW" sz="2800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Examples: (</a:t>
            </a:r>
            <a:r>
              <a:rPr lang="en-US" altLang="zh-TW" b="1" dirty="0" smtClean="0">
                <a:ea typeface="新細明體" pitchFamily="18" charset="-120"/>
              </a:rPr>
              <a:t>Z</a:t>
            </a:r>
            <a:r>
              <a:rPr lang="en-US" altLang="zh-TW" dirty="0" smtClean="0">
                <a:ea typeface="新細明體" pitchFamily="18" charset="-120"/>
              </a:rPr>
              <a:t>, ≤), (</a:t>
            </a:r>
            <a:r>
              <a:rPr lang="en-US" altLang="zh-TW" b="1" dirty="0" smtClean="0">
                <a:ea typeface="新細明體" pitchFamily="18" charset="-120"/>
              </a:rPr>
              <a:t>Z</a:t>
            </a:r>
            <a:r>
              <a:rPr lang="en-US" altLang="zh-TW" dirty="0" smtClean="0">
                <a:ea typeface="新細明體" pitchFamily="18" charset="-120"/>
              </a:rPr>
              <a:t>+, |)</a:t>
            </a:r>
          </a:p>
          <a:p>
            <a:r>
              <a:rPr lang="en-US" altLang="zh-TW" b="1" dirty="0" smtClean="0">
                <a:ea typeface="新細明體" pitchFamily="18" charset="-120"/>
              </a:rPr>
              <a:t>Definition</a:t>
            </a:r>
            <a:r>
              <a:rPr lang="en-US" altLang="zh-TW" dirty="0" smtClean="0">
                <a:ea typeface="新細明體" pitchFamily="18" charset="-120"/>
              </a:rPr>
              <a:t> 4: (S,     ) is a </a:t>
            </a:r>
            <a:r>
              <a:rPr lang="en-US" altLang="zh-TW" i="1" dirty="0" smtClean="0">
                <a:ea typeface="新細明體" pitchFamily="18" charset="-120"/>
              </a:rPr>
              <a:t>well-ordered set</a:t>
            </a:r>
            <a:r>
              <a:rPr lang="en-US" altLang="zh-TW" dirty="0" smtClean="0">
                <a:ea typeface="新細明體" pitchFamily="18" charset="-120"/>
              </a:rPr>
              <a:t> if it is a </a:t>
            </a:r>
            <a:r>
              <a:rPr lang="en-US" altLang="zh-TW" dirty="0" err="1" smtClean="0">
                <a:ea typeface="新細明體" pitchFamily="18" charset="-120"/>
              </a:rPr>
              <a:t>poset</a:t>
            </a:r>
            <a:r>
              <a:rPr lang="en-US" altLang="zh-TW" dirty="0" smtClean="0">
                <a:ea typeface="新細明體" pitchFamily="18" charset="-120"/>
              </a:rPr>
              <a:t> such that       is a total ordering and every nonempty subset of S has a least element.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0" y="1266075"/>
            <a:ext cx="317500" cy="334125"/>
            <a:chOff x="3902825" y="1723275"/>
            <a:chExt cx="317500" cy="334125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3902825" y="1723275"/>
            <a:ext cx="31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16" name="Equation" r:id="rId3" imgW="139680" imgH="139680" progId="Equation.3">
                    <p:embed/>
                  </p:oleObj>
                </mc:Choice>
                <mc:Fallback>
                  <p:oleObj name="Equation" r:id="rId3" imgW="139680" imgH="1396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825" y="1723275"/>
                          <a:ext cx="317500" cy="3175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962400" y="19812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91000" y="4800600"/>
            <a:ext cx="317500" cy="334125"/>
            <a:chOff x="3902825" y="1723275"/>
            <a:chExt cx="317500" cy="334125"/>
          </a:xfrm>
        </p:grpSpPr>
        <p:graphicFrame>
          <p:nvGraphicFramePr>
            <p:cNvPr id="19" name="Object 5"/>
            <p:cNvGraphicFramePr>
              <a:graphicFrameLocks noChangeAspect="1"/>
            </p:cNvGraphicFramePr>
            <p:nvPr/>
          </p:nvGraphicFramePr>
          <p:xfrm>
            <a:off x="3902825" y="1723275"/>
            <a:ext cx="31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17" name="Equation" r:id="rId5" imgW="139680" imgH="139680" progId="Equation.3">
                    <p:embed/>
                  </p:oleObj>
                </mc:Choice>
                <mc:Fallback>
                  <p:oleObj name="Equation" r:id="rId5" imgW="139680" imgH="1396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825" y="1723275"/>
                          <a:ext cx="317500" cy="3175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3962400" y="19812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19400" y="2743200"/>
            <a:ext cx="317500" cy="334125"/>
            <a:chOff x="3902825" y="1723275"/>
            <a:chExt cx="317500" cy="334125"/>
          </a:xfrm>
        </p:grpSpPr>
        <p:graphicFrame>
          <p:nvGraphicFramePr>
            <p:cNvPr id="22" name="Object 5"/>
            <p:cNvGraphicFramePr>
              <a:graphicFrameLocks noChangeAspect="1"/>
            </p:cNvGraphicFramePr>
            <p:nvPr/>
          </p:nvGraphicFramePr>
          <p:xfrm>
            <a:off x="3902825" y="1723275"/>
            <a:ext cx="31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18" name="Equation" r:id="rId7" imgW="139680" imgH="139680" progId="Equation.3">
                    <p:embed/>
                  </p:oleObj>
                </mc:Choice>
                <mc:Fallback>
                  <p:oleObj name="Equation" r:id="rId7" imgW="139680" imgH="1396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825" y="1723275"/>
                          <a:ext cx="317500" cy="3175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3962400" y="19812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4267200"/>
            <a:ext cx="317500" cy="334125"/>
            <a:chOff x="3902825" y="1723275"/>
            <a:chExt cx="317500" cy="334125"/>
          </a:xfrm>
        </p:grpSpPr>
        <p:graphicFrame>
          <p:nvGraphicFramePr>
            <p:cNvPr id="25" name="Object 5"/>
            <p:cNvGraphicFramePr>
              <a:graphicFrameLocks noChangeAspect="1"/>
            </p:cNvGraphicFramePr>
            <p:nvPr/>
          </p:nvGraphicFramePr>
          <p:xfrm>
            <a:off x="3902825" y="1723275"/>
            <a:ext cx="31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19" name="Equation" r:id="rId8" imgW="139680" imgH="139680" progId="Equation.3">
                    <p:embed/>
                  </p:oleObj>
                </mc:Choice>
                <mc:Fallback>
                  <p:oleObj name="Equation" r:id="rId8" imgW="139680" imgH="1396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825" y="1723275"/>
                          <a:ext cx="317500" cy="3175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3962400" y="19812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 on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2" indent="-274320">
              <a:buSzPct val="95000"/>
            </a:pPr>
            <a:r>
              <a:rPr lang="en-US" sz="2800" b="1" dirty="0" smtClean="0"/>
              <a:t>Question</a:t>
            </a:r>
            <a:r>
              <a:rPr lang="en-US" sz="2800" dirty="0" smtClean="0"/>
              <a:t>: How many relations are there on a set </a:t>
            </a:r>
            <a:r>
              <a:rPr lang="en-US" sz="2800" i="1" dirty="0" smtClean="0"/>
              <a:t>A</a:t>
            </a:r>
            <a:r>
              <a:rPr lang="en-US" sz="2800" dirty="0" smtClean="0"/>
              <a:t>?</a:t>
            </a:r>
            <a:r>
              <a:rPr lang="en-US" sz="2800" b="1" dirty="0" smtClean="0"/>
              <a:t> </a:t>
            </a:r>
          </a:p>
          <a:p>
            <a:pPr marL="331470" lvl="1" indent="-457200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 smtClean="0"/>
              <a:t>Solution</a:t>
            </a:r>
            <a:r>
              <a:rPr lang="en-US" sz="2800" dirty="0" smtClean="0"/>
              <a:t>:  Because a relation on </a:t>
            </a:r>
            <a:r>
              <a:rPr lang="en-US" sz="2800" i="1" dirty="0" smtClean="0"/>
              <a:t>A</a:t>
            </a:r>
            <a:r>
              <a:rPr lang="en-US" sz="2800" dirty="0" smtClean="0"/>
              <a:t> is the same thing as a subset of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⨉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, we count the subsets of </a:t>
            </a:r>
            <a:r>
              <a:rPr lang="en-US" sz="2800" i="1" dirty="0" smtClean="0"/>
              <a:t>A </a:t>
            </a:r>
            <a:r>
              <a:rPr lang="en-US" sz="2800" dirty="0" smtClean="0">
                <a:latin typeface="Cambria Math"/>
                <a:ea typeface="Cambria Math"/>
              </a:rPr>
              <a:t>×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.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ea typeface="Cambria Math" pitchFamily="18" charset="0"/>
              </a:rPr>
              <a:t>Since </a:t>
            </a:r>
            <a:r>
              <a:rPr lang="en-US" sz="2800" i="1" dirty="0" smtClean="0"/>
              <a:t>A </a:t>
            </a:r>
            <a:r>
              <a:rPr lang="en-US" sz="2800" dirty="0" smtClean="0">
                <a:latin typeface="Cambria Math"/>
                <a:ea typeface="Cambria Math"/>
              </a:rPr>
              <a:t>×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>
                <a:ea typeface="Cambria Math" pitchFamily="18" charset="0"/>
              </a:rPr>
              <a:t> has </a:t>
            </a:r>
            <a:r>
              <a:rPr lang="en-US" sz="2800" i="1" dirty="0" smtClean="0">
                <a:ea typeface="Cambria Math" pitchFamily="18" charset="0"/>
              </a:rPr>
              <a:t>n</a:t>
            </a:r>
            <a:r>
              <a:rPr lang="en-US" sz="28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>
                <a:ea typeface="Cambria Math" pitchFamily="18" charset="0"/>
              </a:rPr>
              <a:t> elements when </a:t>
            </a:r>
            <a:r>
              <a:rPr lang="en-US" sz="2800" i="1" dirty="0" smtClean="0">
                <a:ea typeface="Cambria Math" pitchFamily="18" charset="0"/>
              </a:rPr>
              <a:t>A</a:t>
            </a:r>
            <a:r>
              <a:rPr lang="en-US" sz="2800" dirty="0" smtClean="0">
                <a:ea typeface="Cambria Math" pitchFamily="18" charset="0"/>
              </a:rPr>
              <a:t> has </a:t>
            </a:r>
            <a:r>
              <a:rPr lang="en-US" sz="2800" i="1" dirty="0" smtClean="0">
                <a:ea typeface="Cambria Math" pitchFamily="18" charset="0"/>
              </a:rPr>
              <a:t>n</a:t>
            </a:r>
            <a:r>
              <a:rPr lang="en-US" sz="2800" dirty="0" smtClean="0">
                <a:ea typeface="Cambria Math" pitchFamily="18" charset="0"/>
              </a:rPr>
              <a:t> elements, and a set with </a:t>
            </a:r>
            <a:r>
              <a:rPr lang="en-US" sz="2800" i="1" dirty="0" smtClean="0">
                <a:ea typeface="Cambria Math" pitchFamily="18" charset="0"/>
              </a:rPr>
              <a:t>m</a:t>
            </a:r>
            <a:r>
              <a:rPr lang="en-US" sz="2800" dirty="0" smtClean="0">
                <a:ea typeface="Cambria Math" pitchFamily="18" charset="0"/>
              </a:rPr>
              <a:t> elements has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baseline="30000" dirty="0" smtClean="0">
                <a:ea typeface="Cambria Math" pitchFamily="18" charset="0"/>
              </a:rPr>
              <a:t>m</a:t>
            </a:r>
            <a:r>
              <a:rPr lang="en-US" sz="2800" dirty="0" smtClean="0">
                <a:ea typeface="Cambria Math" pitchFamily="18" charset="0"/>
              </a:rPr>
              <a:t> subsets, there are</a:t>
            </a:r>
          </a:p>
          <a:p>
            <a:pPr marL="331470" lvl="1" indent="-457200">
              <a:spcBef>
                <a:spcPts val="0"/>
              </a:spcBef>
              <a:buNone/>
            </a:pPr>
            <a:r>
              <a:rPr lang="en-US" sz="2800" dirty="0" smtClean="0">
                <a:ea typeface="Cambria Math" pitchFamily="18" charset="0"/>
              </a:rPr>
              <a:t>		subsets of  </a:t>
            </a:r>
            <a:r>
              <a:rPr lang="en-US" sz="2800" i="1" dirty="0" smtClean="0"/>
              <a:t>A </a:t>
            </a:r>
            <a:r>
              <a:rPr lang="en-US" sz="2800" dirty="0" smtClean="0">
                <a:latin typeface="Cambria Math"/>
                <a:ea typeface="Cambria Math"/>
              </a:rPr>
              <a:t>×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>
                <a:ea typeface="Cambria Math" pitchFamily="18" charset="0"/>
              </a:rPr>
              <a:t>. </a:t>
            </a:r>
          </a:p>
          <a:p>
            <a:pPr marL="331470" lvl="1" indent="-457200">
              <a:spcBef>
                <a:spcPts val="0"/>
              </a:spcBef>
              <a:buNone/>
            </a:pPr>
            <a:endParaRPr lang="en-US" sz="2800" dirty="0" smtClean="0">
              <a:ea typeface="Cambria Math" pitchFamily="18" charset="0"/>
            </a:endParaRPr>
          </a:p>
          <a:p>
            <a:pPr marL="331470" lvl="1" indent="-457200">
              <a:spcBef>
                <a:spcPts val="0"/>
              </a:spcBef>
              <a:buNone/>
            </a:pPr>
            <a:r>
              <a:rPr lang="en-US" dirty="0" smtClean="0">
                <a:ea typeface="Cambria Math" pitchFamily="18" charset="0"/>
              </a:rPr>
              <a:t>	</a:t>
            </a:r>
            <a:r>
              <a:rPr lang="en-US" sz="2800" dirty="0" smtClean="0">
                <a:ea typeface="Cambria Math" pitchFamily="18" charset="0"/>
              </a:rPr>
              <a:t>Therefore,  there are       relations on a set </a:t>
            </a:r>
            <a:r>
              <a:rPr lang="en-US" sz="2800" i="1" dirty="0" smtClean="0">
                <a:ea typeface="Cambria Math" pitchFamily="18" charset="0"/>
              </a:rPr>
              <a:t>A</a:t>
            </a:r>
            <a:r>
              <a:rPr lang="en-US" sz="2800" dirty="0" smtClean="0">
                <a:ea typeface="Cambria Math" pitchFamily="18" charset="0"/>
              </a:rPr>
              <a:t>.</a:t>
            </a:r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886200" y="4833937"/>
          <a:ext cx="612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0" name="Equation" r:id="rId3" imgW="203040" imgH="241200" progId="">
                  <p:embed/>
                </p:oleObj>
              </mc:Choice>
              <mc:Fallback>
                <p:oleObj name="Equation" r:id="rId3" imgW="203040" imgH="241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33937"/>
                        <a:ext cx="6127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838200" y="3962400"/>
          <a:ext cx="612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1" name="Equation" r:id="rId5" imgW="203040" imgH="241200" progId="">
                  <p:embed/>
                </p:oleObj>
              </mc:Choice>
              <mc:Fallback>
                <p:oleObj name="Equation" r:id="rId5" imgW="203040" imgH="241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6127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 of Well Ordered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ea typeface="新細明體" pitchFamily="18" charset="-120"/>
              </a:rPr>
              <a:t>Theorem </a:t>
            </a:r>
            <a:r>
              <a:rPr lang="en-US" altLang="zh-TW" dirty="0" smtClean="0">
                <a:ea typeface="新細明體" pitchFamily="18" charset="-120"/>
              </a:rPr>
              <a:t>(The Principle of Well-Ordered Induction): Suppose that S is a well-ordered set. Then P(x) is true for all </a:t>
            </a:r>
            <a:r>
              <a:rPr lang="en-US" altLang="zh-TW" dirty="0" err="1" smtClean="0">
                <a:ea typeface="新細明體" pitchFamily="18" charset="-120"/>
              </a:rPr>
              <a:t>x</a:t>
            </a:r>
            <a:r>
              <a:rPr lang="en-US" altLang="zh-TW" dirty="0" err="1" smtClean="0">
                <a:ea typeface="新細明體" pitchFamily="18" charset="-120"/>
                <a:sym typeface="Symbol" pitchFamily="18" charset="2"/>
              </a:rPr>
              <a:t>S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, if</a:t>
            </a:r>
            <a:br>
              <a:rPr lang="en-US" altLang="zh-TW" dirty="0" smtClean="0">
                <a:ea typeface="新細明體" pitchFamily="18" charset="-120"/>
                <a:sym typeface="Symbol" pitchFamily="18" charset="2"/>
              </a:rPr>
            </a:b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(inductive step): For every </a:t>
            </a:r>
            <a:r>
              <a:rPr lang="en-US" altLang="zh-TW" dirty="0" err="1" smtClean="0">
                <a:ea typeface="新細明體" pitchFamily="18" charset="-120"/>
                <a:sym typeface="Symbol" pitchFamily="18" charset="2"/>
              </a:rPr>
              <a:t>yS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, if P(x) is true for all </a:t>
            </a:r>
            <a:r>
              <a:rPr lang="en-US" altLang="zh-TW" dirty="0" err="1" smtClean="0">
                <a:ea typeface="新細明體" pitchFamily="18" charset="-120"/>
              </a:rPr>
              <a:t>x</a:t>
            </a:r>
            <a:r>
              <a:rPr lang="en-US" altLang="zh-TW" dirty="0" err="1" smtClean="0">
                <a:ea typeface="新細明體" pitchFamily="18" charset="-120"/>
                <a:sym typeface="Symbol" pitchFamily="18" charset="2"/>
              </a:rPr>
              <a:t>S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with </a:t>
            </a:r>
            <a:r>
              <a:rPr lang="en-US" altLang="zh-TW" dirty="0" smtClean="0">
                <a:ea typeface="新細明體" pitchFamily="18" charset="-120"/>
              </a:rPr>
              <a:t>x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    y, then P(y) is true.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3800" y="3657600"/>
            <a:ext cx="317500" cy="334125"/>
            <a:chOff x="3902825" y="1723275"/>
            <a:chExt cx="317500" cy="334125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3902825" y="1723275"/>
            <a:ext cx="31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17" name="Equation" r:id="rId3" imgW="139680" imgH="139680" progId="Equation.3">
                    <p:embed/>
                  </p:oleObj>
                </mc:Choice>
                <mc:Fallback>
                  <p:oleObj name="Equation" r:id="rId3" imgW="139680" imgH="1396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825" y="1723275"/>
                          <a:ext cx="317500" cy="3175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962400" y="19812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ea typeface="新細明體" pitchFamily="18" charset="-120"/>
              </a:rPr>
              <a:t>Hasse</a:t>
            </a:r>
            <a:r>
              <a:rPr lang="en-US" altLang="zh-TW" dirty="0" smtClean="0">
                <a:ea typeface="新細明體" pitchFamily="18" charset="-120"/>
              </a:rPr>
              <a:t>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ea typeface="新細明體" pitchFamily="18" charset="-120"/>
              </a:rPr>
              <a:t>Hasse</a:t>
            </a:r>
            <a:r>
              <a:rPr lang="en-US" altLang="zh-TW" dirty="0" smtClean="0">
                <a:ea typeface="新細明體" pitchFamily="18" charset="-120"/>
              </a:rPr>
              <a:t> Diagrams: Some edges do not have to be shown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Reflexive: Loops can be removed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Transitive: If (</a:t>
            </a:r>
            <a:r>
              <a:rPr lang="en-US" altLang="zh-TW" dirty="0" err="1" smtClean="0">
                <a:ea typeface="新細明體" pitchFamily="18" charset="-120"/>
              </a:rPr>
              <a:t>a,b</a:t>
            </a:r>
            <a:r>
              <a:rPr lang="en-US" altLang="zh-TW" dirty="0" smtClean="0">
                <a:ea typeface="新細明體" pitchFamily="18" charset="-120"/>
              </a:rPr>
              <a:t>) and (</a:t>
            </a:r>
            <a:r>
              <a:rPr lang="en-US" altLang="zh-TW" dirty="0" err="1" smtClean="0">
                <a:ea typeface="新細明體" pitchFamily="18" charset="-120"/>
              </a:rPr>
              <a:t>b,c</a:t>
            </a:r>
            <a:r>
              <a:rPr lang="en-US" altLang="zh-TW" dirty="0" smtClean="0">
                <a:ea typeface="新細明體" pitchFamily="18" charset="-120"/>
              </a:rPr>
              <a:t>), then (</a:t>
            </a:r>
            <a:r>
              <a:rPr lang="en-US" altLang="zh-TW" dirty="0" err="1" smtClean="0">
                <a:ea typeface="新細明體" pitchFamily="18" charset="-120"/>
              </a:rPr>
              <a:t>a,c</a:t>
            </a:r>
            <a:r>
              <a:rPr lang="en-US" altLang="zh-TW" dirty="0" smtClean="0">
                <a:ea typeface="新細明體" pitchFamily="18" charset="-120"/>
              </a:rPr>
              <a:t>) can be removed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Remove all the arrows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Constructing </a:t>
            </a:r>
            <a:r>
              <a:rPr lang="en-GB" dirty="0" err="1" smtClean="0"/>
              <a:t>Hasse</a:t>
            </a:r>
            <a:r>
              <a:rPr lang="en-GB" dirty="0" smtClean="0"/>
              <a:t> Diagram of </a:t>
            </a:r>
            <a:r>
              <a:rPr lang="en-US" altLang="zh-TW" dirty="0" smtClean="0">
                <a:latin typeface="+mn-lt"/>
                <a:ea typeface="新細明體" pitchFamily="18" charset="-120"/>
              </a:rPr>
              <a:t>({1,2,3,4},≦)</a:t>
            </a:r>
            <a:endParaRPr lang="en-US" dirty="0"/>
          </a:p>
        </p:txBody>
      </p:sp>
      <p:pic>
        <p:nvPicPr>
          <p:cNvPr id="4" name="Content Placeholder 3" descr="08_6_0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6879"/>
          <a:stretch>
            <a:fillRect/>
          </a:stretch>
        </p:blipFill>
        <p:spPr bwMode="auto">
          <a:xfrm>
            <a:off x="1279100" y="1447800"/>
            <a:ext cx="6264700" cy="483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the </a:t>
            </a:r>
            <a:r>
              <a:rPr lang="en-US" dirty="0" err="1" smtClean="0"/>
              <a:t>Hasse</a:t>
            </a:r>
            <a:r>
              <a:rPr lang="en-US" dirty="0" smtClean="0"/>
              <a:t> Diagram of ({1,2,3,4,6,8,12},｜)</a:t>
            </a:r>
            <a:endParaRPr lang="en-US" dirty="0"/>
          </a:p>
        </p:txBody>
      </p:sp>
      <p:pic>
        <p:nvPicPr>
          <p:cNvPr id="4" name="Content Placeholder 3" descr="08_6_0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764"/>
          <a:stretch>
            <a:fillRect/>
          </a:stretch>
        </p:blipFill>
        <p:spPr bwMode="auto">
          <a:xfrm>
            <a:off x="251179" y="1828800"/>
            <a:ext cx="864995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Hasse</a:t>
            </a:r>
            <a:r>
              <a:rPr lang="en-US" dirty="0" smtClean="0"/>
              <a:t> Diagram of (P({</a:t>
            </a:r>
            <a:r>
              <a:rPr lang="en-US" dirty="0" err="1" smtClean="0"/>
              <a:t>a,b,c</a:t>
            </a:r>
            <a:r>
              <a:rPr lang="en-US" dirty="0" smtClean="0"/>
              <a:t>}),     )</a:t>
            </a:r>
            <a:endParaRPr 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7239000" y="476250"/>
          <a:ext cx="361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1" name="方程式" r:id="rId3" imgW="152280" imgH="152280" progId="Equation.3">
                  <p:embed/>
                </p:oleObj>
              </mc:Choice>
              <mc:Fallback>
                <p:oleObj name="方程式" r:id="rId3" imgW="152280" imgH="152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76250"/>
                        <a:ext cx="3619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08_6_04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 t="6879"/>
          <a:stretch>
            <a:fillRect/>
          </a:stretch>
        </p:blipFill>
        <p:spPr bwMode="auto">
          <a:xfrm>
            <a:off x="1569720" y="1202727"/>
            <a:ext cx="6050280" cy="512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Maximal and Minimal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17525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ea typeface="新細明體" pitchFamily="18" charset="-120"/>
              </a:rPr>
              <a:t>a is maximal in the </a:t>
            </a:r>
            <a:r>
              <a:rPr lang="en-US" altLang="zh-TW" dirty="0" err="1" smtClean="0">
                <a:ea typeface="新細明體" pitchFamily="18" charset="-120"/>
              </a:rPr>
              <a:t>poset</a:t>
            </a:r>
            <a:r>
              <a:rPr lang="en-US" altLang="zh-TW" dirty="0" smtClean="0">
                <a:ea typeface="新細明體" pitchFamily="18" charset="-120"/>
              </a:rPr>
              <a:t> (S,     ) if there is no </a:t>
            </a:r>
            <a:r>
              <a:rPr lang="en-US" altLang="zh-TW" dirty="0" err="1" smtClean="0">
                <a:ea typeface="新細明體" pitchFamily="18" charset="-120"/>
              </a:rPr>
              <a:t>b</a:t>
            </a:r>
            <a:r>
              <a:rPr lang="en-US" altLang="zh-TW" dirty="0" err="1" smtClean="0">
                <a:ea typeface="新細明體" pitchFamily="18" charset="-120"/>
                <a:sym typeface="Symbol" pitchFamily="18" charset="2"/>
              </a:rPr>
              <a:t>S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such that a    b; </a:t>
            </a:r>
          </a:p>
          <a:p>
            <a:r>
              <a:rPr lang="en-US" altLang="zh-TW" dirty="0" smtClean="0">
                <a:ea typeface="新細明體" pitchFamily="18" charset="-120"/>
              </a:rPr>
              <a:t>a is minimal in the </a:t>
            </a:r>
            <a:r>
              <a:rPr lang="en-US" altLang="zh-TW" dirty="0" err="1" smtClean="0">
                <a:ea typeface="新細明體" pitchFamily="18" charset="-120"/>
              </a:rPr>
              <a:t>poset</a:t>
            </a:r>
            <a:r>
              <a:rPr lang="en-US" altLang="zh-TW" dirty="0" smtClean="0">
                <a:ea typeface="新細明體" pitchFamily="18" charset="-120"/>
              </a:rPr>
              <a:t> (S,     ) if there is no </a:t>
            </a:r>
            <a:r>
              <a:rPr lang="en-US" altLang="zh-TW" dirty="0" err="1" smtClean="0">
                <a:ea typeface="新細明體" pitchFamily="18" charset="-120"/>
              </a:rPr>
              <a:t>b</a:t>
            </a:r>
            <a:r>
              <a:rPr lang="en-US" altLang="zh-TW" dirty="0" err="1" smtClean="0">
                <a:ea typeface="新細明體" pitchFamily="18" charset="-120"/>
                <a:sym typeface="Symbol" pitchFamily="18" charset="2"/>
              </a:rPr>
              <a:t>S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such that b    a; 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21300" y="1600200"/>
            <a:ext cx="317500" cy="334125"/>
            <a:chOff x="3902825" y="1723275"/>
            <a:chExt cx="317500" cy="334125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3902825" y="1723275"/>
            <a:ext cx="31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85" name="Equation" r:id="rId3" imgW="139680" imgH="139680" progId="Equation.3">
                    <p:embed/>
                  </p:oleObj>
                </mc:Choice>
                <mc:Fallback>
                  <p:oleObj name="Equation" r:id="rId3" imgW="139680" imgH="1396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825" y="1723275"/>
                          <a:ext cx="317500" cy="3175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962400" y="19812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2578100" y="2044700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6" name="方程式" r:id="rId5" imgW="139680" imgH="139680" progId="Equation.3">
                  <p:embed/>
                </p:oleObj>
              </mc:Choice>
              <mc:Fallback>
                <p:oleObj name="方程式" r:id="rId5" imgW="139680" imgH="139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044700"/>
                        <a:ext cx="317500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2590800" y="2819400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7" name="方程式" r:id="rId7" imgW="139680" imgH="139680" progId="Equation.3">
                  <p:embed/>
                </p:oleObj>
              </mc:Choice>
              <mc:Fallback>
                <p:oleObj name="方程式" r:id="rId7" imgW="139680" imgH="1396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9400"/>
                        <a:ext cx="317500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321300" y="2409075"/>
            <a:ext cx="317500" cy="334125"/>
            <a:chOff x="3902825" y="1723275"/>
            <a:chExt cx="317500" cy="334125"/>
          </a:xfrm>
        </p:grpSpPr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3902825" y="1723275"/>
            <a:ext cx="317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88" name="Equation" r:id="rId8" imgW="139680" imgH="139680" progId="Equation.3">
                    <p:embed/>
                  </p:oleObj>
                </mc:Choice>
                <mc:Fallback>
                  <p:oleObj name="Equation" r:id="rId8" imgW="139680" imgH="1396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825" y="1723275"/>
                          <a:ext cx="317500" cy="3175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3962400" y="19812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" name="Picture 3" descr="08_6_05"/>
          <p:cNvPicPr>
            <a:picLocks noChangeAspect="1" noChangeArrowheads="1"/>
          </p:cNvPicPr>
          <p:nvPr/>
        </p:nvPicPr>
        <p:blipFill>
          <a:blip r:embed="rId9"/>
          <a:srcRect t="6871"/>
          <a:stretch>
            <a:fillRect/>
          </a:stretch>
        </p:blipFill>
        <p:spPr bwMode="auto">
          <a:xfrm>
            <a:off x="2819400" y="3484446"/>
            <a:ext cx="3657600" cy="291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Maximal and Minimal Elements</a:t>
            </a:r>
            <a:endParaRPr lang="en-US" dirty="0"/>
          </a:p>
        </p:txBody>
      </p:sp>
      <p:pic>
        <p:nvPicPr>
          <p:cNvPr id="4" name="Content Placeholder 3" descr="08_6_0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7500"/>
          <a:stretch>
            <a:fillRect/>
          </a:stretch>
        </p:blipFill>
        <p:spPr bwMode="auto">
          <a:xfrm>
            <a:off x="204572" y="2057400"/>
            <a:ext cx="87870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Upper and Lower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42672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In a subset A of a </a:t>
            </a:r>
            <a:r>
              <a:rPr lang="en-US" altLang="zh-TW" dirty="0" err="1" smtClean="0">
                <a:ea typeface="新細明體" pitchFamily="18" charset="-120"/>
              </a:rPr>
              <a:t>poset</a:t>
            </a:r>
            <a:r>
              <a:rPr lang="en-US" altLang="zh-TW" dirty="0" smtClean="0">
                <a:ea typeface="新細明體" pitchFamily="18" charset="-120"/>
              </a:rPr>
              <a:t> (S, ≤), if u is an element of S such that a ≤ u for all </a:t>
            </a:r>
            <a:r>
              <a:rPr lang="en-US" altLang="zh-TW" dirty="0" err="1" smtClean="0">
                <a:ea typeface="新細明體" pitchFamily="18" charset="-120"/>
              </a:rPr>
              <a:t>a</a:t>
            </a:r>
            <a:r>
              <a:rPr lang="en-US" altLang="zh-TW" dirty="0" err="1" smtClean="0">
                <a:ea typeface="新細明體" pitchFamily="18" charset="-120"/>
                <a:sym typeface="Symbol" pitchFamily="18" charset="2"/>
              </a:rPr>
              <a:t>A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, then u is an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upper bound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of A.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In a subset A of a </a:t>
            </a:r>
            <a:r>
              <a:rPr lang="en-US" altLang="zh-TW" dirty="0" err="1" smtClean="0">
                <a:ea typeface="新細明體" pitchFamily="18" charset="-120"/>
              </a:rPr>
              <a:t>poset</a:t>
            </a:r>
            <a:r>
              <a:rPr lang="en-US" altLang="zh-TW" dirty="0" smtClean="0">
                <a:ea typeface="新細明體" pitchFamily="18" charset="-120"/>
              </a:rPr>
              <a:t> (S, ≤), if l is an element of S such that l ≤ a for all </a:t>
            </a:r>
            <a:r>
              <a:rPr lang="en-US" altLang="zh-TW" dirty="0" err="1" smtClean="0">
                <a:ea typeface="新細明體" pitchFamily="18" charset="-120"/>
              </a:rPr>
              <a:t>a</a:t>
            </a:r>
            <a:r>
              <a:rPr lang="en-US" altLang="zh-TW" dirty="0" err="1" smtClean="0">
                <a:ea typeface="新細明體" pitchFamily="18" charset="-120"/>
                <a:sym typeface="Symbol" pitchFamily="18" charset="2"/>
              </a:rPr>
              <a:t>A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, then l is an </a:t>
            </a:r>
            <a:r>
              <a:rPr lang="en-US" altLang="zh-TW" i="1" dirty="0" smtClean="0">
                <a:ea typeface="新細明體" pitchFamily="18" charset="-120"/>
                <a:sym typeface="Symbol" pitchFamily="18" charset="2"/>
              </a:rPr>
              <a:t>lower bound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of A.</a:t>
            </a:r>
          </a:p>
          <a:p>
            <a:pPr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  <a:sym typeface="Symbol" pitchFamily="18" charset="2"/>
            </a:endParaRPr>
          </a:p>
          <a:p>
            <a:endParaRPr lang="en-US" dirty="0"/>
          </a:p>
        </p:txBody>
      </p:sp>
      <p:pic>
        <p:nvPicPr>
          <p:cNvPr id="4" name="Picture 3" descr="08_6_07"/>
          <p:cNvPicPr>
            <a:picLocks noChangeAspect="1" noChangeArrowheads="1"/>
          </p:cNvPicPr>
          <p:nvPr/>
        </p:nvPicPr>
        <p:blipFill>
          <a:blip r:embed="rId2"/>
          <a:srcRect l="19508" t="8696" r="18781"/>
          <a:stretch>
            <a:fillRect/>
          </a:stretch>
        </p:blipFill>
        <p:spPr bwMode="auto">
          <a:xfrm>
            <a:off x="5181600" y="1295400"/>
            <a:ext cx="3505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Section 7:</a:t>
            </a:r>
            <a:br>
              <a:rPr lang="en-US" altLang="en-US" dirty="0" smtClean="0"/>
            </a:br>
            <a:r>
              <a:rPr lang="en-US" altLang="en-US" dirty="0" smtClean="0"/>
              <a:t>Lattices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N D Gangadhar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Lattices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396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 partially ordered set in which every pair of elements has both a least upper bound and a greatest lower bound is called a </a:t>
            </a:r>
            <a:r>
              <a:rPr lang="en-US" altLang="zh-TW" i="1" dirty="0" smtClean="0">
                <a:ea typeface="新細明體" pitchFamily="18" charset="-120"/>
              </a:rPr>
              <a:t>lattice</a:t>
            </a:r>
          </a:p>
          <a:p>
            <a:endParaRPr lang="en-US" dirty="0"/>
          </a:p>
        </p:txBody>
      </p:sp>
      <p:pic>
        <p:nvPicPr>
          <p:cNvPr id="4" name="Picture 3" descr="08_6_08"/>
          <p:cNvPicPr>
            <a:picLocks noChangeAspect="1" noChangeArrowheads="1"/>
          </p:cNvPicPr>
          <p:nvPr/>
        </p:nvPicPr>
        <p:blipFill>
          <a:blip r:embed="rId2"/>
          <a:srcRect t="7984"/>
          <a:stretch>
            <a:fillRect/>
          </a:stretch>
        </p:blipFill>
        <p:spPr bwMode="auto">
          <a:xfrm>
            <a:off x="1371600" y="3048000"/>
            <a:ext cx="656939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m_{ij} = \left\{ \begin{array}{l}&#10; 1\; \mbox{if} \;(a_i, b_j) \in R,\\&#10;0\; \mbox{if}\; (a_i,b_j) \not\in R.\end{array}\right.&#10;$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0 &amp;1 &amp; 0\\&#10;1 &amp;1&amp; 0&#10;\end{array}&#10;\right].&#10;$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vee {\bf B} = &#10;\left[&#10;\begin{array}{lll}&#10;1\vee 0  &amp;0\vee 1 &amp; 1\vee 0\\&#10;0\vee 1 &amp;1\vee 1&amp; 0\vee 0&#10;\end{array}&#10;\right]&#10;=&#10;\left[&#10;\begin{array}{lll}&#10;1 &amp; 1 &amp; 1\\&#10;1 &amp; 1 &amp; 0&#10;\end{array}&#10;\right].&#10;$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wedge {\bf B} = &#10;\left[&#10;\begin{array}{lll}&#10;1\wedge 0  &amp;0\wedge 1 &amp; 1\wedge 0\\&#10;0\wedge 1 &amp;1\wedge 1&amp; 0\wedge 0&#10;\end{array}&#10;\right]&#10;=&#10;\left[&#10;\begin{array}{lll}&#10;0 &amp; 0 &amp; 0\\&#10;0 &amp; 1 &amp; 0&#10;\end{array}&#10;\right].&#10;$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}\; = \;\left[\begin{array}{cccc}&#10;a_{11} &amp; a_{12}&amp; \ldots  &amp; a_{1k}\\&#10;a_{21} &amp; a_{22} &amp; \ldots &amp; a_{2k}\\&#10;. &amp; . &amp;  &amp; .\\&#10;. &amp; . &amp;   &amp; .\\&#10;{\color{red}a_{i1}} &amp; {\color{red}a_{i2}} &amp; {\color{red}\ldots} &amp; {\color{red}a_{ik}}\\&#10;. &amp; . &amp;   &amp; .\\&#10;. &amp; . &amp; &amp; .\\&#10;a_{m1} &amp; a_{m2} &amp; \ldots &amp; a_{mk}&#10;\end{array}&#10;\right]&#10;$$&#10;&#10;\end{document}"/>
  <p:tag name="IGUANATEXSIZ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B}\; = \;\left[\begin{array}{cccccc}&#10;b_{11} &amp; a_{12}&amp; \ldots &amp; {\color{red}b_{1j}}&amp; \ldots  &amp; b_{1n}\\&#10;b_{21} &amp; b_{22} &amp; \ldots &amp; {\color{red}b_{2j}} &amp; \ldots &amp; b_{2n}\\&#10;. &amp; . &amp;  &amp; .\\&#10;. &amp; . &amp;   &amp; .\\&#10;b_{k1} &amp; b_{k2} &amp; \ldots &amp; {\color{red} b_{kj}} &amp; \ldots &amp; b_{kn}&#10;\end{array}&#10;\right]&#10;$$&#10;&#10;\end{document}"/>
  <p:tag name="IGUANATEXSIZ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B}\; = \;\left[\begin{array}{cccc}&#10;c_{11} &amp; c_{12}&amp; \ldots &amp; c_{1n}\\&#10;c_{21} &amp; c_{22} &amp; \ldots &amp; c_{2n}\\&#10;. &amp; . &amp;  &amp; .\\&#10;. &amp; . &amp; {\color{red}c_{ij}} &amp; .\\&#10;. &amp; . &amp;   &amp; .\\&#10;c_{m1} &amp; c_{m2} &amp; \ldots &amp; c_{mn}&#10;\end{array}&#10;\right]&#10;$$&#10;&#10;\end{document}"/>
  <p:tag name="IGUANATEXSIZ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$$&#10;{\color{red}c_{ij} = a_{i1}b_{1j} + a_{i2}b_{2j} + \dots + a_{ik}b_{kj}}&#10;$$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}&#10;1 &amp;0\\&#10;0 &amp;1\\&#10;1&amp;0&#10;\end{array}&#10;\right],&#10;$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1 &amp;1 &amp; 0\\&#10;0 &amp;1&amp; 1&#10;\end{array}&#10;\right].&#10;$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}&#10;0 &amp; 0\\&#10;1 &amp;0\\&#10;1&amp; 1&#10;\end{array}&#10;\right].&#10;$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 &amp; 1 &amp; 0\\&#10;0 &amp; 1 &amp; 1\\&#10;1 &amp; 1 &amp; 0&#10;\end{array}&#10;\right].&#10;$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\vee 0 &amp; 1\vee 0 &amp; 0\vee 0\\&#10;0\vee 0 &amp; 0\vee 1 &amp; 0\vee 1\\&#10;1\vee 0  &amp; 1\vee 0 &amp; 0\vee 0&#10;\end{array}&#10;\right]&#10;$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\odot {\bf B} =&#10;\left[&#10;\begin{array}{lll}&#10;(1\wedge 1)\vee (0\wedge 0) &amp; (1\wedge 1)\vee (0\wedge 1) &amp; (1\wedge0)\vee (0\wedge 1)\\&#10;(0\wedge 1)\vee (1\wedge0) &amp; (0\wedge 1)\vee (1\wedge 1) &amp; (0\wedge 0)\vee (1 \wedge 1)\\&#10;(1\wedge 1)\vee (0\wedge 0)  &amp; (1\wedge 1)\vee (0\wedge 1) &amp; (1 \wedge0) \vee (0\wedge 1)&#10;\end{array}&#10;\right]&#10;$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bigcup_{i \in I} A_{i} = S.$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bigcup_{a \in A}[a]_{R} = A.$$.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ll}&#10;0&amp;1 &amp; 0&amp; 0 &amp; 0\\&#10;1 &amp;0&amp; 1 &amp; 1 &amp; 0\\&#10;1&amp; 0 &amp; 1 &amp; 0 &amp; 1&#10;\end{array}&#10;\right]?&#10;$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ll}&#10;0&amp;1 &amp; 0&amp; 0 &amp; 0\\&#10;1 &amp;0&amp; 1 &amp; 1 &amp; 0\\&#10;1&amp; 0 &amp; 1 &amp; 0 &amp; 1&#10;\end{array}&#10;\right]?&#10;$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}&#10;1 &amp;1&amp; 0\\&#10;1 &amp;1 &amp; 1\\&#10;0&amp; 1 &amp; 1&#10;\end{array}&#10;\right].&#10;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}&#10;1 &amp;1&amp; 0\\&#10;1 &amp;1 &amp; 1\\&#10;0&amp; 1 &amp; 1&#10;\end{array}&#10;\right].&#10;$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l}&#10;1 &amp;0 &amp; 1\\&#10;0 &amp;1&amp; 0&#10;\end{array}&#10;\right],&#10;$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0 &amp;1 &amp; 0\\&#10;1 &amp;1&amp; 0&#10;\end{array}&#10;\right].&#10;$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l}&#10;1 &amp;0 &amp; 1\\&#10;0 &amp;1&amp; 0&#10;\end{array}&#10;\right],&#10;$$&#10;&#10;\end{document}"/>
  <p:tag name="IGUANATEXSIZE" val="20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7236</TotalTime>
  <Words>7698</Words>
  <Application>Microsoft Office PowerPoint</Application>
  <PresentationFormat>On-screen Show (4:3)</PresentationFormat>
  <Paragraphs>777</Paragraphs>
  <Slides>139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139</vt:i4>
      </vt:variant>
    </vt:vector>
  </HeadingPairs>
  <TitlesOfParts>
    <vt:vector size="150" baseType="lpstr">
      <vt:lpstr>新細明體</vt:lpstr>
      <vt:lpstr>Arial</vt:lpstr>
      <vt:lpstr>Calibri</vt:lpstr>
      <vt:lpstr>Cambria</vt:lpstr>
      <vt:lpstr>Cambria Math</vt:lpstr>
      <vt:lpstr>Symbol</vt:lpstr>
      <vt:lpstr>Times New Roman</vt:lpstr>
      <vt:lpstr>Wingdings</vt:lpstr>
      <vt:lpstr>1</vt:lpstr>
      <vt:lpstr>Equation</vt:lpstr>
      <vt:lpstr>方程式</vt:lpstr>
      <vt:lpstr>Lectures 29-34 Abstract Algebra and Applications</vt:lpstr>
      <vt:lpstr>Intended Learning Outcomes</vt:lpstr>
      <vt:lpstr>Topics</vt:lpstr>
      <vt:lpstr>Section 1: Relations and Their Properties</vt:lpstr>
      <vt:lpstr>Section Outline</vt:lpstr>
      <vt:lpstr>Binary Relations</vt:lpstr>
      <vt:lpstr>Binary Relation on a Set</vt:lpstr>
      <vt:lpstr>Binary Relation on a Set</vt:lpstr>
      <vt:lpstr>Binary Relation on a Set</vt:lpstr>
      <vt:lpstr>Binary Relations on a Set</vt:lpstr>
      <vt:lpstr>Binary Relations on a Set</vt:lpstr>
      <vt:lpstr>Reflexive Relations</vt:lpstr>
      <vt:lpstr>Symmetric Relations</vt:lpstr>
      <vt:lpstr>Antisymmetric Relations</vt:lpstr>
      <vt:lpstr>Transitive Relations</vt:lpstr>
      <vt:lpstr>Combining Relations</vt:lpstr>
      <vt:lpstr>Composition</vt:lpstr>
      <vt:lpstr>Representing the  Composition of a Relation</vt:lpstr>
      <vt:lpstr>Composition of a Relation with Itself</vt:lpstr>
      <vt:lpstr>Powers of a Relation</vt:lpstr>
      <vt:lpstr>N-ary relations</vt:lpstr>
      <vt:lpstr>Section 2: Relational Data Modelling and Databases</vt:lpstr>
      <vt:lpstr> Databases and Relations</vt:lpstr>
      <vt:lpstr>Relational Data Model</vt:lpstr>
      <vt:lpstr>Operations on n-array Relations</vt:lpstr>
      <vt:lpstr>Operations on Database Relations</vt:lpstr>
      <vt:lpstr>Natural Join</vt:lpstr>
      <vt:lpstr>PowerPoint Presentation</vt:lpstr>
      <vt:lpstr>Natural Join</vt:lpstr>
      <vt:lpstr>Section 3: Representation of Relations</vt:lpstr>
      <vt:lpstr>Section Outline</vt:lpstr>
      <vt:lpstr>Representing Relations Using Matrices</vt:lpstr>
      <vt:lpstr>Examples of Representing Relations Using Matrices</vt:lpstr>
      <vt:lpstr>Examples of Representing Relations Using Matrices (cont.)</vt:lpstr>
      <vt:lpstr>Examples of Representing Relations Using Matrices</vt:lpstr>
      <vt:lpstr>Matrices of Relations on Sets</vt:lpstr>
      <vt:lpstr>Example of a Relation on a Set</vt:lpstr>
      <vt:lpstr>Example of a Relation on a Set</vt:lpstr>
      <vt:lpstr>Matrices for Combinations of Relations</vt:lpstr>
      <vt:lpstr>Joins and Meets of Zero-One Matrices (Recall)</vt:lpstr>
      <vt:lpstr>Joins and Meets of Zero-One Matrices (Recall)</vt:lpstr>
      <vt:lpstr>Joins and Meets of Zero-One Matrices (Recall)</vt:lpstr>
      <vt:lpstr>Recall Matrix Multiplication </vt:lpstr>
      <vt:lpstr>Boolean Product of Zero-One Matrices (Recall)</vt:lpstr>
      <vt:lpstr>Boolean Product of Zero-One Matrices (Recall)</vt:lpstr>
      <vt:lpstr>Representing Relations Using Digraphs</vt:lpstr>
      <vt:lpstr>Examples of Digraphs Representing Relations</vt:lpstr>
      <vt:lpstr>Determining  Properties of a Relation from its Digraph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the Powers of a Relation</vt:lpstr>
      <vt:lpstr>Section 4: Closure of Relations</vt:lpstr>
      <vt:lpstr>Closure of a Relation</vt:lpstr>
      <vt:lpstr>Closures</vt:lpstr>
      <vt:lpstr>Paths in Directed Graphs</vt:lpstr>
      <vt:lpstr>Paths in Directed Graph of a Relation</vt:lpstr>
      <vt:lpstr>Paths in Directed Graph of a Relation</vt:lpstr>
      <vt:lpstr>Transitive Closure</vt:lpstr>
      <vt:lpstr>Transitive Closure</vt:lpstr>
      <vt:lpstr>Transitive Closure</vt:lpstr>
      <vt:lpstr>Section 5: Equivalence Relations</vt:lpstr>
      <vt:lpstr>Section Outline</vt:lpstr>
      <vt:lpstr>Equivalence Relations</vt:lpstr>
      <vt:lpstr>Strings</vt:lpstr>
      <vt:lpstr>Congruence Modulo m</vt:lpstr>
      <vt:lpstr>Congruence Modulo m</vt:lpstr>
      <vt:lpstr>Divides</vt:lpstr>
      <vt:lpstr>Divides</vt:lpstr>
      <vt:lpstr>Equivalence Classes</vt:lpstr>
      <vt:lpstr>Equivalence Classes and Partitions</vt:lpstr>
      <vt:lpstr>Partition of a Set</vt:lpstr>
      <vt:lpstr>An Equivalence Relation Partitions a Set</vt:lpstr>
      <vt:lpstr>An Equivalence Relation Partitions a Set</vt:lpstr>
      <vt:lpstr>Section 6: Partial Orderings</vt:lpstr>
      <vt:lpstr>Section Outline</vt:lpstr>
      <vt:lpstr>Partial Orderings</vt:lpstr>
      <vt:lpstr>Partial Orderings</vt:lpstr>
      <vt:lpstr>Partial Orderings</vt:lpstr>
      <vt:lpstr>Partial Orderings</vt:lpstr>
      <vt:lpstr>Partial Orderings</vt:lpstr>
      <vt:lpstr>Partial Orderings</vt:lpstr>
      <vt:lpstr>Comparability</vt:lpstr>
      <vt:lpstr>Lexicographic Order</vt:lpstr>
      <vt:lpstr>Total and Well Ordering</vt:lpstr>
      <vt:lpstr>Principle of Well Ordered Induction</vt:lpstr>
      <vt:lpstr>Hasse Diagrams</vt:lpstr>
      <vt:lpstr>Constructing Hasse Diagram of ({1,2,3,4},≦)</vt:lpstr>
      <vt:lpstr>Constructing the Hasse Diagram of ({1,2,3,4,6,8,12},｜)</vt:lpstr>
      <vt:lpstr>Hasse Diagram of (P({a,b,c}),     )</vt:lpstr>
      <vt:lpstr>Maximal and Minimal Elements</vt:lpstr>
      <vt:lpstr>Maximal and Minimal Elements</vt:lpstr>
      <vt:lpstr>Upper and Lower Bounds</vt:lpstr>
      <vt:lpstr>Section 7: Lattices</vt:lpstr>
      <vt:lpstr>Lattices</vt:lpstr>
      <vt:lpstr>Topological Sorting</vt:lpstr>
      <vt:lpstr>Topological Sorting Algorithm</vt:lpstr>
      <vt:lpstr>Topological Sorting</vt:lpstr>
      <vt:lpstr>Topological Sorting</vt:lpstr>
      <vt:lpstr>Topological Sorting</vt:lpstr>
      <vt:lpstr>Section 8: Boolean Algebra</vt:lpstr>
      <vt:lpstr>Section Outline</vt:lpstr>
      <vt:lpstr>What is Boolean Algebra?</vt:lpstr>
      <vt:lpstr>Section 9: Boolean Functions</vt:lpstr>
      <vt:lpstr>Outline</vt:lpstr>
      <vt:lpstr>Complement, Sum and Product</vt:lpstr>
      <vt:lpstr>Boolean Arithmetic</vt:lpstr>
      <vt:lpstr>Boolean Functions</vt:lpstr>
      <vt:lpstr>Boolean Functions</vt:lpstr>
      <vt:lpstr>Boolean Functions</vt:lpstr>
      <vt:lpstr>Boolean Functions of Degree 2</vt:lpstr>
      <vt:lpstr>Boolean Function Representation</vt:lpstr>
      <vt:lpstr>Boolean Expressions</vt:lpstr>
      <vt:lpstr>Equivalence of Boolean Expressions</vt:lpstr>
      <vt:lpstr>Operations on Boolean Expression</vt:lpstr>
      <vt:lpstr>Identities of Boolean Algebra</vt:lpstr>
      <vt:lpstr>Boolean Identities</vt:lpstr>
      <vt:lpstr>Boolean Identities</vt:lpstr>
      <vt:lpstr>Duality</vt:lpstr>
      <vt:lpstr>Duality</vt:lpstr>
      <vt:lpstr>Abstract Definition of Boolean Algebra</vt:lpstr>
      <vt:lpstr>Boolean Algebras</vt:lpstr>
      <vt:lpstr>Section 10: Representation of Boolean Functions</vt:lpstr>
      <vt:lpstr>Outline</vt:lpstr>
      <vt:lpstr>Sum of Products (DNF)</vt:lpstr>
      <vt:lpstr>Sum of Products (DNF)</vt:lpstr>
      <vt:lpstr>Sum of Products (DNF)</vt:lpstr>
      <vt:lpstr>Sum of Products (DNF)</vt:lpstr>
      <vt:lpstr>Sum of Products (DNF)</vt:lpstr>
      <vt:lpstr>Sum of Products (DNF)</vt:lpstr>
      <vt:lpstr>Conjunctive Normal Form</vt:lpstr>
      <vt:lpstr>Conjunctive Normal Form</vt:lpstr>
      <vt:lpstr>Functional Completeness</vt:lpstr>
      <vt:lpstr>Reversible Boolean Logic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and Applications</dc:title>
  <dc:creator>N D Gangadhar</dc:creator>
  <cp:lastModifiedBy>prafulla</cp:lastModifiedBy>
  <cp:revision>643</cp:revision>
  <dcterms:created xsi:type="dcterms:W3CDTF">2011-12-08T02:09:54Z</dcterms:created>
  <dcterms:modified xsi:type="dcterms:W3CDTF">2018-08-21T04:56:25Z</dcterms:modified>
</cp:coreProperties>
</file>