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74" r:id="rId2"/>
    <p:sldId id="375" r:id="rId3"/>
    <p:sldId id="423" r:id="rId4"/>
    <p:sldId id="308" r:id="rId5"/>
    <p:sldId id="416" r:id="rId6"/>
    <p:sldId id="309" r:id="rId7"/>
    <p:sldId id="310" r:id="rId8"/>
    <p:sldId id="312" r:id="rId9"/>
    <p:sldId id="427" r:id="rId10"/>
    <p:sldId id="314" r:id="rId11"/>
    <p:sldId id="315" r:id="rId12"/>
    <p:sldId id="316" r:id="rId13"/>
    <p:sldId id="377" r:id="rId14"/>
    <p:sldId id="378" r:id="rId15"/>
    <p:sldId id="418" r:id="rId16"/>
    <p:sldId id="419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D7C9739-A98C-4BE1-830C-DBF1A07B9D5F}" type="slidenum">
              <a:rPr lang="en-US" altLang="en-US" smtClean="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en-US" altLang="en-US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1338" y="6654800"/>
            <a:ext cx="24717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09D226F-27D7-41AD-A3FC-FA92E76892D4}" type="slidenum">
              <a:rPr lang="en-US" altLang="en-US" smtClean="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en-US" altLang="en-US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400" y="6654800"/>
            <a:ext cx="21764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Faculty of Engineering &amp; Technology</a:t>
            </a:r>
          </a:p>
        </p:txBody>
      </p:sp>
      <p:pic>
        <p:nvPicPr>
          <p:cNvPr id="1032" name="Picture 8" descr="C:\Users\sec.registraracad\AppData\Local\Microsoft\Windows\Temporary Internet Files\Content.Outlook\H8M811DG\logo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32464" y="663354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324" y="6633547"/>
            <a:ext cx="2291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</a:t>
            </a:r>
            <a:r>
              <a:rPr lang="en-US" sz="1050" baseline="0" dirty="0" smtClean="0">
                <a:solidFill>
                  <a:schemeClr val="bg1"/>
                </a:solidFill>
              </a:rPr>
              <a:t> of Engineering and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act.org/" TargetMode="External"/><Relationship Id="rId2" Type="http://schemas.openxmlformats.org/officeDocument/2006/relationships/hyperlink" Target="http://www.iee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an.et@msruas.ac.in" TargetMode="External"/><Relationship Id="rId2" Type="http://schemas.openxmlformats.org/officeDocument/2006/relationships/hyperlink" Target="mailto:hod.ee.et@msruas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9600"/>
            <a:ext cx="8420100" cy="1470025"/>
          </a:xfrm>
        </p:spPr>
        <p:txBody>
          <a:bodyPr/>
          <a:lstStyle/>
          <a:p>
            <a:r>
              <a:rPr lang="en-IN" sz="3200" b="1" dirty="0"/>
              <a:t>Course Code : </a:t>
            </a:r>
            <a:r>
              <a:rPr lang="en-IN" sz="3200" b="1" dirty="0" smtClean="0"/>
              <a:t>CSC203A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Course Title: </a:t>
            </a:r>
            <a:r>
              <a:rPr lang="en-IN" sz="3200" b="1" dirty="0" smtClean="0">
                <a:solidFill>
                  <a:srgbClr val="FF0000"/>
                </a:solidFill>
              </a:rPr>
              <a:t>Logic Design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24200"/>
            <a:ext cx="91440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</a:t>
            </a:r>
          </a:p>
          <a:p>
            <a:endParaRPr lang="en-IN" sz="2800" b="1" dirty="0" smtClean="0"/>
          </a:p>
          <a:p>
            <a:r>
              <a:rPr lang="en-IN" sz="2800" b="1" dirty="0"/>
              <a:t>Deepak V.</a:t>
            </a:r>
          </a:p>
          <a:p>
            <a:r>
              <a:rPr lang="en-IN" sz="2800" b="1" dirty="0" smtClean="0"/>
              <a:t>(</a:t>
            </a:r>
            <a:r>
              <a:rPr lang="en-IN" sz="2800" b="1" dirty="0" smtClean="0">
                <a:hlinkClick r:id="rId2"/>
              </a:rPr>
              <a:t>deepak.cs.et@msruas.ac.in</a:t>
            </a:r>
            <a:r>
              <a:rPr lang="en-IN" sz="2800" b="1" dirty="0" smtClean="0"/>
              <a:t>) </a:t>
            </a:r>
          </a:p>
          <a:p>
            <a:pPr algn="l"/>
            <a:r>
              <a:rPr lang="en-IN" sz="2000" b="1" dirty="0" smtClean="0"/>
              <a:t>		</a:t>
            </a:r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5307" y="2309525"/>
            <a:ext cx="174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Lecture 0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IN" sz="3200" b="1" dirty="0"/>
              <a:t>Method of </a:t>
            </a:r>
            <a:r>
              <a:rPr lang="en-IN" sz="3200" b="1" dirty="0" smtClean="0"/>
              <a:t>Assessment Contd..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9448800" cy="528796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/>
              <a:t>There are two components for assessment in this subject: </a:t>
            </a:r>
          </a:p>
          <a:p>
            <a:pPr marL="0" indent="0" algn="just">
              <a:buNone/>
            </a:pPr>
            <a:r>
              <a:rPr lang="en-IN" sz="2400" b="1" dirty="0" smtClean="0"/>
              <a:t>Component </a:t>
            </a:r>
            <a:r>
              <a:rPr lang="en-IN" sz="2400" b="1" dirty="0"/>
              <a:t>- 1: 50% weight (CE) </a:t>
            </a:r>
          </a:p>
          <a:p>
            <a:pPr marL="0" indent="0" algn="just">
              <a:buNone/>
            </a:pPr>
            <a:r>
              <a:rPr lang="en-IN" sz="2400" dirty="0"/>
              <a:t>It has two sub components </a:t>
            </a:r>
          </a:p>
          <a:p>
            <a:pPr marL="0" indent="0" algn="just">
              <a:buNone/>
            </a:pPr>
            <a:r>
              <a:rPr lang="en-IN" sz="2400" dirty="0"/>
              <a:t>Part A: Term Test: 25% Weight </a:t>
            </a:r>
          </a:p>
          <a:p>
            <a:pPr marL="0" indent="0" algn="just">
              <a:buNone/>
            </a:pPr>
            <a:r>
              <a:rPr lang="en-IN" sz="2400" dirty="0"/>
              <a:t>Part B: Assignment: 25% Weight </a:t>
            </a:r>
          </a:p>
          <a:p>
            <a:pPr marL="0" indent="0" algn="just">
              <a:buNone/>
            </a:pPr>
            <a:r>
              <a:rPr lang="en-IN" sz="2400" dirty="0"/>
              <a:t>Two tests will be conducted one at the end of 6th week and the other at the end of the 12th </a:t>
            </a:r>
            <a:r>
              <a:rPr lang="en-IN" sz="2400" dirty="0" smtClean="0"/>
              <a:t>week</a:t>
            </a:r>
            <a:r>
              <a:rPr lang="en-IN" sz="2400" dirty="0"/>
              <a:t>, the average of two tests will be the marks scored in term test for a maximum of 25 </a:t>
            </a:r>
            <a:r>
              <a:rPr lang="en-IN" sz="2400" dirty="0" smtClean="0"/>
              <a:t>marks</a:t>
            </a:r>
            <a:r>
              <a:rPr lang="en-IN" sz="2400" dirty="0"/>
              <a:t>. </a:t>
            </a:r>
          </a:p>
          <a:p>
            <a:pPr marL="0" indent="0" algn="just">
              <a:buNone/>
            </a:pPr>
            <a:r>
              <a:rPr lang="en-IN" sz="2400" dirty="0"/>
              <a:t>Student is required to submit two word processed assignments each assignment is set for </a:t>
            </a:r>
            <a:r>
              <a:rPr lang="en-IN" sz="2400" dirty="0" smtClean="0"/>
              <a:t>25 </a:t>
            </a:r>
            <a:r>
              <a:rPr lang="en-IN" sz="2400" dirty="0"/>
              <a:t>marks, the average of two assignments will be the marks scored in assignment for a </a:t>
            </a:r>
            <a:r>
              <a:rPr lang="en-IN" sz="2400" dirty="0" smtClean="0"/>
              <a:t>maximum </a:t>
            </a:r>
            <a:r>
              <a:rPr lang="en-IN" sz="2400" dirty="0"/>
              <a:t>of 25 marks. 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62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IN" sz="3200" b="1" dirty="0"/>
              <a:t>Method of </a:t>
            </a:r>
            <a:r>
              <a:rPr lang="en-IN" sz="3200" b="1" dirty="0" smtClean="0"/>
              <a:t>Assessment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9296400" cy="528796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Component - 2 : 50% weight </a:t>
            </a:r>
          </a:p>
          <a:p>
            <a:pPr marL="0" indent="0" algn="just">
              <a:buNone/>
            </a:pPr>
            <a:r>
              <a:rPr lang="en-IN" sz="2400" dirty="0"/>
              <a:t>A 3 hour duration semester end examination will be conducted for maximum marks of 100 </a:t>
            </a:r>
            <a:r>
              <a:rPr lang="en-IN" sz="2400" dirty="0" smtClean="0"/>
              <a:t>and </a:t>
            </a:r>
            <a:r>
              <a:rPr lang="en-IN" sz="2400" dirty="0"/>
              <a:t>will be reduced to 50% weight. 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 algn="just">
              <a:buNone/>
            </a:pPr>
            <a:r>
              <a:rPr lang="en-IN" sz="2400" dirty="0"/>
              <a:t>The assessment questions are set to test the learning outcomes. In each component </a:t>
            </a:r>
            <a:r>
              <a:rPr lang="en-IN" sz="2400" dirty="0" smtClean="0"/>
              <a:t>certain </a:t>
            </a:r>
            <a:r>
              <a:rPr lang="en-IN" sz="2400" dirty="0"/>
              <a:t>learning outcomes are assessed. The following table illustrates the focus of learning </a:t>
            </a:r>
            <a:r>
              <a:rPr lang="en-IN" sz="2400" dirty="0" smtClean="0"/>
              <a:t>outcome </a:t>
            </a:r>
            <a:r>
              <a:rPr lang="en-IN" sz="2400" dirty="0"/>
              <a:t>in each component assessed: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Both </a:t>
            </a:r>
            <a:r>
              <a:rPr lang="en-IN" sz="2400" dirty="0"/>
              <a:t>components will be moderated by a second examiner.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45" y="3733800"/>
            <a:ext cx="6324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563562"/>
          </a:xfrm>
        </p:spPr>
        <p:txBody>
          <a:bodyPr/>
          <a:lstStyle/>
          <a:p>
            <a:r>
              <a:rPr lang="en-IN" sz="3200" b="1" dirty="0" smtClean="0"/>
              <a:t>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512"/>
            <a:ext cx="9448800" cy="5135564"/>
          </a:xfrm>
        </p:spPr>
        <p:txBody>
          <a:bodyPr/>
          <a:lstStyle/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a. Essential Reading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 Class Notes </a:t>
            </a:r>
          </a:p>
          <a:p>
            <a:pPr marL="0" indent="0">
              <a:buNone/>
            </a:pPr>
            <a:r>
              <a:rPr lang="en-US" sz="1800" dirty="0"/>
              <a:t>2. Mano, M.M. and </a:t>
            </a:r>
            <a:r>
              <a:rPr lang="en-US" sz="1800" dirty="0" err="1"/>
              <a:t>Ciletti</a:t>
            </a:r>
            <a:r>
              <a:rPr lang="en-US" sz="1800" dirty="0"/>
              <a:t>, M.D.(2007) Digital Design, </a:t>
            </a: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</a:t>
            </a:r>
            <a:r>
              <a:rPr lang="en-US" sz="1800" dirty="0"/>
              <a:t>., Pearson Education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b="1" dirty="0" smtClean="0"/>
              <a:t>b</a:t>
            </a:r>
            <a:r>
              <a:rPr lang="en-US" sz="1800" b="1" dirty="0"/>
              <a:t>. Recommended Reading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1.  Brown, S., and Vranesic, Z. (2005) Fundamentals of Digital Logic Design with VHDL, 2nd  </a:t>
            </a:r>
            <a:r>
              <a:rPr lang="en-US" sz="1800" dirty="0" err="1"/>
              <a:t>edn</a:t>
            </a:r>
            <a:r>
              <a:rPr lang="en-US" sz="1800" dirty="0"/>
              <a:t>. </a:t>
            </a:r>
            <a:r>
              <a:rPr lang="en-US" sz="1800" dirty="0" smtClean="0"/>
              <a:t>        Tata</a:t>
            </a:r>
            <a:r>
              <a:rPr lang="en-US" sz="1800" dirty="0"/>
              <a:t> McGraw Hill 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2</a:t>
            </a:r>
            <a:r>
              <a:rPr lang="en-US" sz="1800" dirty="0"/>
              <a:t>.  Roth, C. H. (2004) Fundamentals of Logic Design, 5th </a:t>
            </a:r>
            <a:r>
              <a:rPr lang="en-US" sz="1800" dirty="0" err="1"/>
              <a:t>edn</a:t>
            </a:r>
            <a:r>
              <a:rPr lang="en-US" sz="1800" dirty="0"/>
              <a:t>. Cengage </a:t>
            </a:r>
            <a:r>
              <a:rPr lang="en-US" sz="1800" dirty="0" smtClean="0"/>
              <a:t>Learning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b="1" dirty="0" smtClean="0"/>
              <a:t>c</a:t>
            </a:r>
            <a:r>
              <a:rPr lang="en-US" sz="1800" b="1" dirty="0"/>
              <a:t>. Magazines and Journals 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 smtClean="0"/>
              <a:t>IEEE transactions </a:t>
            </a:r>
            <a:r>
              <a:rPr lang="en-US" sz="1800" dirty="0"/>
              <a:t>on </a:t>
            </a:r>
            <a:r>
              <a:rPr lang="en-US" sz="1800" dirty="0" smtClean="0"/>
              <a:t>Electronic Computers</a:t>
            </a:r>
          </a:p>
          <a:p>
            <a:pPr>
              <a:buAutoNum type="arabicPeriod"/>
            </a:pPr>
            <a:r>
              <a:rPr lang="en-US" sz="1800" dirty="0"/>
              <a:t>IEEE Design &amp; Test of </a:t>
            </a:r>
            <a:r>
              <a:rPr lang="en-US" sz="1800" dirty="0" smtClean="0"/>
              <a:t>Computers 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. Websites 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 smtClean="0">
                <a:hlinkClick r:id="rId2"/>
              </a:rPr>
              <a:t>www.ieee.org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>
                <a:hlinkClick r:id="rId3"/>
              </a:rPr>
              <a:t>www.sigact.org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	</a:t>
            </a:r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6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6038"/>
            <a:ext cx="8915400" cy="563562"/>
          </a:xfrm>
        </p:spPr>
        <p:txBody>
          <a:bodyPr/>
          <a:lstStyle/>
          <a:p>
            <a:r>
              <a:rPr lang="en-IN" b="1" dirty="0"/>
              <a:t>C</a:t>
            </a:r>
            <a:r>
              <a:rPr lang="en-IN" sz="3200" b="1" dirty="0" smtClean="0"/>
              <a:t>ourse Delivery Schedule Contd..</a:t>
            </a:r>
            <a:br>
              <a:rPr lang="en-IN" sz="3200" b="1" dirty="0" smtClean="0"/>
            </a:br>
            <a:r>
              <a:rPr lang="en-IN" sz="2400" b="1" dirty="0" smtClean="0"/>
              <a:t>Number of Subject Credits: 3 (3 Theory ) 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52488"/>
              </p:ext>
            </p:extLst>
          </p:nvPr>
        </p:nvGraphicFramePr>
        <p:xfrm>
          <a:off x="304800" y="990601"/>
          <a:ext cx="9296400" cy="5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63"/>
                <a:gridCol w="1058792"/>
                <a:gridCol w="1019577"/>
                <a:gridCol w="784291"/>
                <a:gridCol w="3529309"/>
                <a:gridCol w="1098006"/>
                <a:gridCol w="1100562"/>
              </a:tblGrid>
              <a:tr h="7215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Lecture</a:t>
                      </a:r>
                      <a:r>
                        <a:rPr lang="en-IN" sz="1600" baseline="0" dirty="0" smtClean="0">
                          <a:latin typeface="+mn-lt"/>
                        </a:rPr>
                        <a:t> No.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Date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Time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Day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Topic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Delivered By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Additional Activity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43189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1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Introduction of digital electronics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069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2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Difference between Digital and Analog electronics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069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3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Radix conversion, </a:t>
                      </a:r>
                      <a:r>
                        <a:rPr lang="en-IN" sz="14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digital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 codes, signed numbers</a:t>
                      </a:r>
                      <a:endParaRPr lang="en-IN" sz="140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069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4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Logic gates </a:t>
                      </a:r>
                      <a:endParaRPr lang="en-IN" sz="14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67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5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Information representation 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12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6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Information representation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1097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7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 to Boolean algebra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Boolean Operations and Expressions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299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8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Laws and Rules of Boolean Algebra, 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DE Morgan's Theorem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867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9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Boolean Analysis of Logic Circuits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Simplification Using Boolean Algebra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017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>
                          <a:latin typeface="+mn-lt"/>
                        </a:rPr>
                        <a:t>10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Forms of Boolean Expressions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Boolean Expressions and Truth Tables</a:t>
                      </a:r>
                      <a:endParaRPr lang="en-US" sz="1400" u="sng" kern="12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/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+mn-lt"/>
                        </a:rPr>
                        <a:t>DV</a:t>
                      </a:r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2531">
                <a:tc gridSpan="7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6038"/>
            <a:ext cx="8915400" cy="563562"/>
          </a:xfrm>
        </p:spPr>
        <p:txBody>
          <a:bodyPr/>
          <a:lstStyle/>
          <a:p>
            <a:r>
              <a:rPr lang="en-IN" sz="3200" b="1" dirty="0" smtClean="0"/>
              <a:t>Course Delivery Schedule </a:t>
            </a:r>
            <a:r>
              <a:rPr lang="en-IN" sz="3200" b="1" dirty="0"/>
              <a:t>Contd..</a:t>
            </a:r>
            <a:br>
              <a:rPr lang="en-IN" sz="3200" b="1" dirty="0"/>
            </a:br>
            <a:r>
              <a:rPr lang="en-IN" sz="2400" b="1" dirty="0" smtClean="0"/>
              <a:t> 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30666"/>
              </p:ext>
            </p:extLst>
          </p:nvPr>
        </p:nvGraphicFramePr>
        <p:xfrm>
          <a:off x="495300" y="609600"/>
          <a:ext cx="9192903" cy="665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03"/>
                <a:gridCol w="1143000"/>
                <a:gridCol w="685800"/>
                <a:gridCol w="685800"/>
                <a:gridCol w="3159162"/>
                <a:gridCol w="1132536"/>
                <a:gridCol w="1537602"/>
              </a:tblGrid>
              <a:tr h="48001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Lecture</a:t>
                      </a:r>
                      <a:r>
                        <a:rPr lang="en-IN" sz="1600" baseline="0" dirty="0" smtClean="0"/>
                        <a:t> No.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Time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Topic</a:t>
                      </a:r>
                      <a:endParaRPr lang="en-IN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Delivered By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Additional Activity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843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11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Karnaugh Map, Karnaugh Map SOP Minimization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43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12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Karnaugh Map pas Minimization, Five- Variable Karnaugh Maps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76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13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Comparison of logic families</a:t>
                      </a:r>
                      <a:endParaRPr lang="en-US" sz="1400" u="sng" kern="1200" dirty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Interfacing of various logic families; Tri-state logic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317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14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</a:rPr>
                        <a:t>Fan-out and power dissipation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317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15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</a:rPr>
                        <a:t>Introduction to combinational circuit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22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16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Realization of logic expressions using AOI, NOR, and NAND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22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</a:rPr>
                        <a:t>Adder realization, Subtractor, Multiplexers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43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18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De-</a:t>
                      </a:r>
                      <a:r>
                        <a:rPr lang="fr-FR" sz="1400" u="sng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multiplexers</a:t>
                      </a:r>
                      <a:r>
                        <a:rPr lang="fr-FR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, encoder, decoders, priority encoder</a:t>
                      </a:r>
                      <a:endParaRPr lang="en-IN" sz="14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43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19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Arithmetic circuits such as adders, ripple adder Carry looahead adder</a:t>
                      </a:r>
                      <a:endParaRPr lang="en-IN" sz="14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054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20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</a:rPr>
                        <a:t>Seven segment  BCD decoder, Gray decoder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317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317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8325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377">
                <a:tc v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0" y="228600"/>
            <a:ext cx="8915400" cy="563562"/>
          </a:xfrm>
        </p:spPr>
        <p:txBody>
          <a:bodyPr/>
          <a:lstStyle/>
          <a:p>
            <a:r>
              <a:rPr lang="en-IN" b="1" dirty="0" smtClean="0"/>
              <a:t>Course</a:t>
            </a:r>
            <a:r>
              <a:rPr lang="en-IN" sz="3200" b="1" dirty="0" smtClean="0"/>
              <a:t> Delivery Schedule </a:t>
            </a:r>
            <a:r>
              <a:rPr lang="en-IN" sz="3200" b="1" dirty="0"/>
              <a:t>Contd..</a:t>
            </a:r>
            <a:br>
              <a:rPr lang="en-IN" sz="3200" b="1" dirty="0"/>
            </a:br>
            <a:r>
              <a:rPr lang="en-IN" sz="2400" b="1" dirty="0" smtClean="0"/>
              <a:t> 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1376"/>
              </p:ext>
            </p:extLst>
          </p:nvPr>
        </p:nvGraphicFramePr>
        <p:xfrm>
          <a:off x="490751" y="914400"/>
          <a:ext cx="9224739" cy="558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03"/>
                <a:gridCol w="1143000"/>
                <a:gridCol w="907003"/>
                <a:gridCol w="648462"/>
                <a:gridCol w="3007133"/>
                <a:gridCol w="1132536"/>
                <a:gridCol w="1537602"/>
              </a:tblGrid>
              <a:tr h="49358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Lecture</a:t>
                      </a:r>
                      <a:r>
                        <a:rPr lang="en-IN" sz="1600" baseline="0" dirty="0" smtClean="0"/>
                        <a:t> No.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Time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Topic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Delivered By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Additional Activity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3811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21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rgbClr val="0000FF"/>
                          </a:solidFill>
                        </a:rPr>
                        <a:t>Memory design</a:t>
                      </a:r>
                      <a:endParaRPr lang="en-US" sz="1400" u="sng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22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rgbClr val="0000FF"/>
                          </a:solidFill>
                        </a:rPr>
                        <a:t>Memory Design</a:t>
                      </a:r>
                      <a:endParaRPr lang="en-US" sz="1400" u="sng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23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rgbClr val="0000FF"/>
                          </a:solidFill>
                        </a:rPr>
                        <a:t>Memory Design</a:t>
                      </a:r>
                      <a:endParaRPr lang="en-US" sz="1400" u="sng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24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rgbClr val="0000FF"/>
                          </a:solidFill>
                        </a:rPr>
                        <a:t>Clocks and timers</a:t>
                      </a:r>
                      <a:endParaRPr lang="en-US" sz="1400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25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" action="ppaction://noaction"/>
                        </a:rPr>
                        <a:t>Introduction to sequential circuit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26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IN" sz="12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Arial"/>
                        </a:rPr>
                        <a:t>Moore and mealy machine</a:t>
                      </a:r>
                      <a:endParaRPr lang="en-US" sz="1400" u="sng" dirty="0" smtClean="0">
                        <a:solidFill>
                          <a:srgbClr val="0000FF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052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27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Arial"/>
                        </a:rPr>
                        <a:t>Flip flops and Latches, realization of flip flops using S R flip flop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Arial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58459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28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Arial"/>
                        </a:rPr>
                        <a:t>Master slave flip flop, JK Flip flop, T and D Flip flop</a:t>
                      </a:r>
                      <a:endParaRPr lang="en-US" sz="1400" u="sng" kern="1200" dirty="0" smtClean="0">
                        <a:solidFill>
                          <a:srgbClr val="0000FF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29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Realization of flip flops using logic gates</a:t>
                      </a:r>
                      <a:endParaRPr lang="en-US" sz="1400" dirty="0"/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811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30</a:t>
                      </a:r>
                      <a:endParaRPr lang="en-IN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 rowSpan="3" gridSpan="6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u="sng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US" sz="1200" u="sng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7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6038"/>
            <a:ext cx="8915400" cy="563562"/>
          </a:xfrm>
        </p:spPr>
        <p:txBody>
          <a:bodyPr/>
          <a:lstStyle/>
          <a:p>
            <a:r>
              <a:rPr lang="en-IN" b="1" dirty="0" smtClean="0"/>
              <a:t>Course</a:t>
            </a:r>
            <a:r>
              <a:rPr lang="en-IN" sz="3200" b="1" dirty="0" smtClean="0"/>
              <a:t> Delivery Schedule </a:t>
            </a:r>
            <a:r>
              <a:rPr lang="en-IN" sz="3200" b="1" dirty="0"/>
              <a:t>Contd..</a:t>
            </a:r>
            <a:br>
              <a:rPr lang="en-IN" sz="3200" b="1" dirty="0"/>
            </a:br>
            <a:r>
              <a:rPr lang="en-IN" sz="2400" b="1" dirty="0" smtClean="0"/>
              <a:t> 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8869"/>
              </p:ext>
            </p:extLst>
          </p:nvPr>
        </p:nvGraphicFramePr>
        <p:xfrm>
          <a:off x="217797" y="591403"/>
          <a:ext cx="9192904" cy="423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03"/>
                <a:gridCol w="1143000"/>
                <a:gridCol w="685800"/>
                <a:gridCol w="685800"/>
                <a:gridCol w="3159163"/>
                <a:gridCol w="1132536"/>
                <a:gridCol w="1537602"/>
              </a:tblGrid>
              <a:tr h="51798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Lecture</a:t>
                      </a:r>
                      <a:r>
                        <a:rPr lang="en-IN" sz="1600" baseline="0" dirty="0" smtClean="0"/>
                        <a:t> No.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Time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Topic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Delivered By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Additional Activity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24877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836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30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Realization of flip flops using logic gates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294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31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Introduction to shift registers, realization of different types of shift registers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9015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32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Introduction to counters, realization of different types of counters</a:t>
                      </a:r>
                      <a:endParaRPr lang="en-IN" sz="1400" u="sng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714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33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Times New Roman"/>
                        </a:rPr>
                        <a:t>Application of Counters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23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34</a:t>
                      </a:r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 of shift Registers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n-lt"/>
                        </a:rPr>
                        <a:t>DV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923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35</a:t>
                      </a:r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923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IN" sz="1600" dirty="0" smtClean="0"/>
                        <a:t>36</a:t>
                      </a:r>
                      <a:endParaRPr lang="en-IN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err="1" smtClean="0"/>
              <a:t>CourseDetails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9906000" cy="4906964"/>
          </a:xfrm>
        </p:spPr>
        <p:txBody>
          <a:bodyPr/>
          <a:lstStyle/>
          <a:p>
            <a:r>
              <a:rPr lang="en-IN" sz="2800" dirty="0"/>
              <a:t>Programme : </a:t>
            </a:r>
            <a:r>
              <a:rPr lang="en-IN" sz="2800" b="1" dirty="0" smtClean="0"/>
              <a:t>B. Tech. in Computer Science and Engineering </a:t>
            </a:r>
          </a:p>
          <a:p>
            <a:r>
              <a:rPr lang="en-IN" sz="2800" dirty="0" smtClean="0"/>
              <a:t>Department:</a:t>
            </a:r>
            <a:r>
              <a:rPr lang="en-IN" sz="2800" b="1" dirty="0"/>
              <a:t> Computer Science and Engineering </a:t>
            </a:r>
            <a:endParaRPr lang="en-IN" sz="2800" b="1" dirty="0" smtClean="0"/>
          </a:p>
          <a:p>
            <a:r>
              <a:rPr lang="en-IN" sz="2800" dirty="0" smtClean="0"/>
              <a:t>Head of the Department: </a:t>
            </a:r>
            <a:r>
              <a:rPr lang="en-IN" sz="2800" b="1" dirty="0" err="1" smtClean="0"/>
              <a:t>Prof.</a:t>
            </a:r>
            <a:r>
              <a:rPr lang="en-IN" sz="2800" b="1" dirty="0" smtClean="0"/>
              <a:t> Raghavendra V Kulkarni PhD.</a:t>
            </a:r>
          </a:p>
          <a:p>
            <a:pPr marL="0" indent="0">
              <a:buNone/>
            </a:pPr>
            <a:r>
              <a:rPr lang="en-IN" sz="2800" b="1" dirty="0" smtClean="0"/>
              <a:t> 					(</a:t>
            </a:r>
            <a:r>
              <a:rPr lang="en-IN" sz="2800" b="1" dirty="0" smtClean="0">
                <a:hlinkClick r:id="rId2"/>
              </a:rPr>
              <a:t>hod.ee.et@msruas.ac.in</a:t>
            </a:r>
            <a:r>
              <a:rPr lang="en-IN" sz="2800" b="1" dirty="0" smtClean="0"/>
              <a:t>) </a:t>
            </a:r>
            <a:endParaRPr lang="en-IN" sz="2800" b="1" dirty="0"/>
          </a:p>
          <a:p>
            <a:r>
              <a:rPr lang="en-IN" sz="2800" dirty="0" smtClean="0"/>
              <a:t>Faculty: </a:t>
            </a:r>
            <a:r>
              <a:rPr lang="en-IN" sz="2800" b="1" dirty="0" smtClean="0"/>
              <a:t>Engineering &amp; Technology</a:t>
            </a:r>
          </a:p>
          <a:p>
            <a:r>
              <a:rPr lang="en-IN" sz="2800" dirty="0" smtClean="0"/>
              <a:t>Dean: </a:t>
            </a:r>
            <a:r>
              <a:rPr lang="en-IN" sz="2800" b="1" dirty="0" smtClean="0"/>
              <a:t>Prof. H K Narahari (</a:t>
            </a:r>
            <a:r>
              <a:rPr lang="en-IN" sz="2800" b="1" dirty="0" smtClean="0">
                <a:hlinkClick r:id="rId3"/>
              </a:rPr>
              <a:t>dean.et@msruas.ac.in</a:t>
            </a:r>
            <a:r>
              <a:rPr lang="en-IN" sz="2800" b="1" dirty="0" smtClean="0"/>
              <a:t>)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59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52400"/>
            <a:ext cx="4380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Course Objectives of CSE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813375"/>
            <a:ext cx="357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objectives of the course 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21446"/>
            <a:ext cx="990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impart knowledge on electrical and </a:t>
            </a:r>
            <a:r>
              <a:rPr lang="en-US" sz="2000" dirty="0" smtClean="0"/>
              <a:t>Digital electronic </a:t>
            </a:r>
            <a:r>
              <a:rPr lang="en-US" sz="2000" dirty="0"/>
              <a:t>systems </a:t>
            </a:r>
            <a:r>
              <a:rPr lang="en-US" sz="2000" dirty="0" smtClean="0"/>
              <a:t>and their </a:t>
            </a:r>
            <a:r>
              <a:rPr lang="en-US" sz="2000" dirty="0"/>
              <a:t>subsystems 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enhance the understanding of the underlying engineering principles of electrical and electronic systems 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model, simulate and analyze the </a:t>
            </a:r>
            <a:r>
              <a:rPr lang="en-US" sz="2000" dirty="0" smtClean="0">
                <a:solidFill>
                  <a:srgbClr val="FF0000"/>
                </a:solidFill>
              </a:rPr>
              <a:t>behavior </a:t>
            </a:r>
            <a:r>
              <a:rPr lang="en-US" sz="2000" dirty="0">
                <a:solidFill>
                  <a:srgbClr val="FF0000"/>
                </a:solidFill>
              </a:rPr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Digital electronic </a:t>
            </a:r>
            <a:r>
              <a:rPr lang="en-US" sz="2000" dirty="0">
                <a:solidFill>
                  <a:srgbClr val="FF0000"/>
                </a:solidFill>
              </a:rPr>
              <a:t>systems to predict and improve their performance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design and build models of electrical and electronic systems to meet the specific needs 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impart training </a:t>
            </a:r>
            <a:r>
              <a:rPr lang="en-US" sz="2000" dirty="0" smtClean="0">
                <a:solidFill>
                  <a:srgbClr val="FF0000"/>
                </a:solidFill>
              </a:rPr>
              <a:t>build Synthesize and test </a:t>
            </a:r>
            <a:r>
              <a:rPr lang="en-US" sz="2000" dirty="0">
                <a:solidFill>
                  <a:srgbClr val="FF0000"/>
                </a:solidFill>
              </a:rPr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Digital electronic </a:t>
            </a:r>
            <a:r>
              <a:rPr lang="en-US" sz="2000" dirty="0">
                <a:solidFill>
                  <a:srgbClr val="FF0000"/>
                </a:solidFill>
              </a:rPr>
              <a:t>systems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train on industry standard simulation tools for simulation and analysis of </a:t>
            </a:r>
            <a:r>
              <a:rPr lang="en-US" sz="2000" dirty="0" smtClean="0">
                <a:solidFill>
                  <a:srgbClr val="FF0000"/>
                </a:solidFill>
              </a:rPr>
              <a:t>Digital </a:t>
            </a:r>
            <a:r>
              <a:rPr lang="en-US" sz="2000" dirty="0">
                <a:solidFill>
                  <a:srgbClr val="FF0000"/>
                </a:solidFill>
              </a:rPr>
              <a:t>systems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build and test electrical and electronic systems </a:t>
            </a:r>
            <a:endParaRPr lang="en-US" sz="2000" dirty="0" smtClean="0"/>
          </a:p>
          <a:p>
            <a:pPr marL="457200" indent="-457200" algn="just"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impart training on professional ethics, history, economics, social sciences and interactive skills relevant to professional </a:t>
            </a:r>
            <a:r>
              <a:rPr lang="en-US" sz="2000" dirty="0" smtClean="0"/>
              <a:t>practice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To provide a general perspective on lifelong learning and opportunities for a career in industry, business and commerce</a:t>
            </a:r>
          </a:p>
        </p:txBody>
      </p:sp>
    </p:spTree>
    <p:extLst>
      <p:ext uri="{BB962C8B-B14F-4D97-AF65-F5344CB8AC3E}">
        <p14:creationId xmlns:p14="http://schemas.microsoft.com/office/powerpoint/2010/main" val="3211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143000"/>
          </a:xfrm>
        </p:spPr>
        <p:txBody>
          <a:bodyPr/>
          <a:lstStyle/>
          <a:p>
            <a:r>
              <a:rPr lang="en-IN" sz="3200" b="1" dirty="0" smtClean="0"/>
              <a:t>Why this Course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906000" cy="521176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The </a:t>
            </a:r>
            <a:r>
              <a:rPr lang="en-IN" sz="2000" b="1" dirty="0">
                <a:solidFill>
                  <a:srgbClr val="FF0000"/>
                </a:solidFill>
              </a:rPr>
              <a:t>objectives of the course are: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/>
              <a:t>Able to perform the conversion among different number systems; Familiar with </a:t>
            </a:r>
            <a:r>
              <a:rPr lang="en-US" sz="2000" dirty="0" smtClean="0"/>
              <a:t>basic </a:t>
            </a:r>
            <a:r>
              <a:rPr lang="en-US" sz="2000" dirty="0"/>
              <a:t>logic gates -- AND, </a:t>
            </a:r>
            <a:r>
              <a:rPr lang="en-US" sz="2000" dirty="0" smtClean="0"/>
              <a:t>OR, </a:t>
            </a:r>
            <a:r>
              <a:rPr lang="en-US" sz="2000" dirty="0"/>
              <a:t>NOT</a:t>
            </a:r>
            <a:r>
              <a:rPr lang="en-US" sz="2000" dirty="0" smtClean="0"/>
              <a:t>,  </a:t>
            </a:r>
            <a:r>
              <a:rPr lang="en-US" sz="2000" dirty="0"/>
              <a:t>XOR, </a:t>
            </a:r>
            <a:r>
              <a:rPr lang="en-US" sz="2000" dirty="0" smtClean="0"/>
              <a:t>XNOR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/>
              <a:t>Understand Boolean algebra and basic properties of Boolean algebra; able to simplify simple Boolean functions by using the basic Boolean properties and </a:t>
            </a:r>
            <a:r>
              <a:rPr lang="en-US" sz="2000" dirty="0"/>
              <a:t>Karnaugh maps</a:t>
            </a:r>
            <a:r>
              <a:rPr lang="en-US" sz="2000" dirty="0" smtClean="0"/>
              <a:t>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/>
              <a:t>Able to compare various logic families and interfacing of various logic families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/>
              <a:t>Able to design simple combinational logics using basic gates. Able to optimize simple logic using Karnaugh maps, understand ‘’don't care’’ concept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/>
              <a:t>Familiar </a:t>
            </a:r>
            <a:r>
              <a:rPr lang="en-US" sz="2000" dirty="0"/>
              <a:t>with basic sequential logic components: SR Latch</a:t>
            </a:r>
            <a:r>
              <a:rPr lang="en-US" sz="2000" dirty="0" smtClean="0"/>
              <a:t>, JK Flip-Flop, T and </a:t>
            </a:r>
            <a:r>
              <a:rPr lang="en-US" sz="2000" dirty="0"/>
              <a:t>D Flip-Flop and their usage and able to analyze sequential logic </a:t>
            </a:r>
            <a:r>
              <a:rPr lang="en-US" sz="2000" dirty="0" smtClean="0"/>
              <a:t>circuits</a:t>
            </a:r>
          </a:p>
          <a:p>
            <a:pPr algn="just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Why this </a:t>
            </a:r>
            <a:r>
              <a:rPr lang="en-IN" b="1" dirty="0"/>
              <a:t>C</a:t>
            </a:r>
            <a:r>
              <a:rPr lang="en-IN" sz="3200" b="1" dirty="0" smtClean="0"/>
              <a:t>ourse Contd..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6636"/>
            <a:ext cx="9906000" cy="5211764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 startAt="6"/>
            </a:pPr>
            <a:r>
              <a:rPr lang="en-US" sz="2000" dirty="0" smtClean="0"/>
              <a:t>Familiar </a:t>
            </a:r>
            <a:r>
              <a:rPr lang="en-US" sz="2000" dirty="0"/>
              <a:t>with basic combinational and sequential components used in the </a:t>
            </a:r>
            <a:r>
              <a:rPr lang="en-US" sz="2000" dirty="0" smtClean="0"/>
              <a:t>typical      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 </a:t>
            </a:r>
            <a:r>
              <a:rPr lang="en-US" sz="2000" dirty="0"/>
              <a:t>designs: Register, Adders, Shifters, Comparators; Counters, Multiplier, </a:t>
            </a: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r>
              <a:rPr lang="en-US" sz="2000" dirty="0" smtClean="0"/>
              <a:t>Able to understand basics of memories like, RAM, ROM, PLA, PALs and programmable logic devices (such as FPGAs)	</a:t>
            </a:r>
            <a:endParaRPr lang="en-IN" sz="2000" b="1" dirty="0" smtClean="0"/>
          </a:p>
          <a:p>
            <a:pPr algn="just">
              <a:lnSpc>
                <a:spcPct val="150000"/>
              </a:lnSpc>
              <a:buNone/>
            </a:pPr>
            <a:r>
              <a:rPr lang="en-IN" sz="2000" b="1" dirty="0" smtClean="0"/>
              <a:t>      The Course is being delivered to meet the highlighted objective of the course to meet the course aim.</a:t>
            </a:r>
          </a:p>
          <a:p>
            <a:pPr algn="just">
              <a:lnSpc>
                <a:spcPct val="15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Course Aim </a:t>
            </a:r>
            <a:r>
              <a:rPr lang="en-IN" sz="3200" b="1" dirty="0" smtClean="0"/>
              <a:t>and Summary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753600" cy="4449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 </a:t>
            </a:r>
            <a:r>
              <a:rPr lang="en-US" sz="2400" dirty="0" smtClean="0"/>
              <a:t>course</a:t>
            </a:r>
            <a:r>
              <a:rPr lang="en-US" sz="2400" dirty="0"/>
              <a:t> is intended to prepare students to design basic logic </a:t>
            </a:r>
            <a:r>
              <a:rPr lang="en-US" sz="2400" dirty="0" smtClean="0"/>
              <a:t>circuits       and</a:t>
            </a:r>
            <a:r>
              <a:rPr lang="en-US" sz="2400" dirty="0"/>
              <a:t> components </a:t>
            </a:r>
            <a:r>
              <a:rPr lang="en-US" sz="2400" dirty="0" smtClean="0"/>
              <a:t>used</a:t>
            </a:r>
            <a:r>
              <a:rPr lang="en-US" sz="2400" dirty="0"/>
              <a:t> in a computer. Students are taught the </a:t>
            </a:r>
            <a:r>
              <a:rPr lang="en-US" sz="2400" dirty="0" smtClean="0"/>
              <a:t>principles      and</a:t>
            </a:r>
            <a:r>
              <a:rPr lang="en-US" sz="2400" dirty="0"/>
              <a:t> techniques of sequential and  combinational logic circuits. </a:t>
            </a:r>
            <a:r>
              <a:rPr lang="en-US" sz="2400" dirty="0" smtClean="0"/>
              <a:t>Algorithms, digital</a:t>
            </a:r>
            <a:r>
              <a:rPr lang="en-US" sz="2400" dirty="0"/>
              <a:t> logic elements and their optimisation for  design  and  </a:t>
            </a:r>
            <a:r>
              <a:rPr lang="en-US" sz="2400" dirty="0" smtClean="0"/>
              <a:t>implementation of</a:t>
            </a:r>
            <a:r>
              <a:rPr lang="en-US" sz="2400" dirty="0"/>
              <a:t>  digital  logic  circuits and  their  applications  are </a:t>
            </a:r>
            <a:r>
              <a:rPr lang="en-US" sz="2400" dirty="0" smtClean="0"/>
              <a:t>covered. Students      are</a:t>
            </a:r>
            <a:r>
              <a:rPr lang="en-US" sz="2400" dirty="0"/>
              <a:t> trained to build, simulate and test digital circuits	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0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sz="3200" b="1" dirty="0" smtClean="0"/>
              <a:t>Course Intended Learning Outcomes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9906000" cy="47067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/>
              <a:t>After undergoing this subject students will be able to: </a:t>
            </a:r>
            <a:endParaRPr lang="en-US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1.  Describe the elements of switching and digital design 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2</a:t>
            </a:r>
            <a:r>
              <a:rPr lang="en-US" sz="2400" dirty="0"/>
              <a:t>.  Explain the principles and techniques of sequential and combinational logic circuits 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3</a:t>
            </a:r>
            <a:r>
              <a:rPr lang="en-US" sz="2400" dirty="0"/>
              <a:t>.  Apply principles and algorithms of sequential and combinational logic to </a:t>
            </a:r>
            <a:r>
              <a:rPr lang="en-US" sz="2400" dirty="0" smtClean="0"/>
              <a:t>     design</a:t>
            </a:r>
            <a:r>
              <a:rPr lang="en-US" sz="2400" dirty="0"/>
              <a:t> digital  circuits 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4</a:t>
            </a:r>
            <a:r>
              <a:rPr lang="en-US" sz="2400" dirty="0"/>
              <a:t>.  Analyse and optimise digital logic circuits 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5</a:t>
            </a:r>
            <a:r>
              <a:rPr lang="en-US" sz="2400" dirty="0"/>
              <a:t>.  Design the digital components of a computer using digital logic circuits 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6</a:t>
            </a:r>
            <a:r>
              <a:rPr lang="en-US" sz="2400" dirty="0"/>
              <a:t>.  Test and validate digital logic circuits	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639762"/>
          </a:xfrm>
        </p:spPr>
        <p:txBody>
          <a:bodyPr/>
          <a:lstStyle/>
          <a:p>
            <a:r>
              <a:rPr lang="en-IN" sz="3200" b="1" dirty="0" smtClean="0"/>
              <a:t>Course Content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2162"/>
            <a:ext cx="9906000" cy="5562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Digital  System  and  Binary  </a:t>
            </a:r>
            <a:r>
              <a:rPr lang="en-US" sz="2400" b="1" dirty="0" smtClean="0"/>
              <a:t>Numbers:</a:t>
            </a:r>
          </a:p>
          <a:p>
            <a:pPr algn="just">
              <a:buNone/>
            </a:pPr>
            <a:r>
              <a:rPr lang="en-US" sz="2000" dirty="0" smtClean="0"/>
              <a:t>	Digital</a:t>
            </a:r>
            <a:r>
              <a:rPr lang="en-US" sz="2000" dirty="0"/>
              <a:t>  system,  Binary  Numbers,  Number  base  conversion,  Octal  and  </a:t>
            </a:r>
            <a:r>
              <a:rPr lang="en-US" sz="2000" dirty="0" smtClean="0"/>
              <a:t>Hexadecimal         </a:t>
            </a:r>
            <a:r>
              <a:rPr lang="en-US" sz="2000" dirty="0"/>
              <a:t>Numbers,  Complement  of  numbers,  Signed  binary  numbers, Codes‐ BCD, Gray Code</a:t>
            </a:r>
            <a:r>
              <a:rPr lang="en-US" sz="2000" dirty="0" smtClean="0"/>
              <a:t>,      Excess‐3</a:t>
            </a:r>
            <a:r>
              <a:rPr lang="en-US" sz="2000" dirty="0"/>
              <a:t> Code, ASCII, EBCDIC, Conversion between various  Codes, Binary storage and </a:t>
            </a:r>
            <a:r>
              <a:rPr lang="en-US" sz="2000" dirty="0" smtClean="0"/>
              <a:t>        registers</a:t>
            </a:r>
            <a:r>
              <a:rPr lang="en-US" sz="2000" dirty="0"/>
              <a:t>, Binary </a:t>
            </a:r>
            <a:r>
              <a:rPr lang="en-US" sz="2000" dirty="0" smtClean="0"/>
              <a:t>Logic</a:t>
            </a:r>
          </a:p>
          <a:p>
            <a:pPr>
              <a:buNone/>
            </a:pPr>
            <a:r>
              <a:rPr lang="en-US" sz="2400" b="1" dirty="0"/>
              <a:t>Boolean algebra and Logic gates: </a:t>
            </a:r>
            <a:r>
              <a:rPr lang="en-US" sz="2000" dirty="0"/>
              <a:t>Axiomatic definition of Boolean algebra, Basic theorem  and properties of Boolean algebra</a:t>
            </a:r>
            <a:r>
              <a:rPr lang="en-US" sz="2400" dirty="0"/>
              <a:t>,</a:t>
            </a:r>
            <a:r>
              <a:rPr lang="en-US" sz="2000" dirty="0"/>
              <a:t> Boolean functions, Canonical and standard forms, Digital  logic gates, Integrated circuits</a:t>
            </a:r>
            <a:r>
              <a:rPr lang="en-US" sz="2400" dirty="0"/>
              <a:t> </a:t>
            </a:r>
          </a:p>
          <a:p>
            <a:pPr algn="just">
              <a:buNone/>
            </a:pPr>
            <a:r>
              <a:rPr lang="en-US" sz="2400" b="1" dirty="0" smtClean="0"/>
              <a:t>Gate‐Level</a:t>
            </a:r>
            <a:r>
              <a:rPr lang="en-US" sz="2400" b="1" dirty="0"/>
              <a:t> Minimization: </a:t>
            </a:r>
            <a:endParaRPr lang="en-US" sz="2400" b="1" dirty="0" smtClean="0"/>
          </a:p>
          <a:p>
            <a:pPr algn="just">
              <a:buNone/>
            </a:pPr>
            <a:r>
              <a:rPr lang="en-US" sz="2000" dirty="0"/>
              <a:t>The Map method, Karnaugh Maps, Product‐of‐Sum simplification,  Don’t care condition, NAND and NOR Implementation, Exclusive‐OR‐ function </a:t>
            </a:r>
          </a:p>
          <a:p>
            <a:pPr algn="just">
              <a:buNone/>
            </a:pPr>
            <a:r>
              <a:rPr lang="en-US" sz="2400" b="1" dirty="0"/>
              <a:t>Combinational Logic</a:t>
            </a:r>
            <a:r>
              <a:rPr lang="en-US" sz="2400" dirty="0"/>
              <a:t>: </a:t>
            </a:r>
            <a:r>
              <a:rPr lang="en-US" sz="2000" dirty="0"/>
              <a:t> 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/>
              <a:t>Combinational circuits, Analysis and design procedures, Binary Adder‐  Subtractor,  Decimal  Adder,  Binary  Multiplier,  Magnitude     comparator,  Decoders  and  encoders, Multiplexers 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161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639762"/>
          </a:xfrm>
        </p:spPr>
        <p:txBody>
          <a:bodyPr/>
          <a:lstStyle/>
          <a:p>
            <a:r>
              <a:rPr lang="en-IN" sz="3200" b="1" dirty="0" smtClean="0"/>
              <a:t>Course Content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906000" cy="5211762"/>
          </a:xfrm>
        </p:spPr>
        <p:txBody>
          <a:bodyPr/>
          <a:lstStyle/>
          <a:p>
            <a:pPr algn="just">
              <a:buNone/>
            </a:pPr>
            <a:r>
              <a:rPr lang="en-US" sz="2400" dirty="0"/>
              <a:t> </a:t>
            </a:r>
            <a:r>
              <a:rPr lang="en-US" sz="2400" b="1" dirty="0" smtClean="0"/>
              <a:t>Synchronous</a:t>
            </a:r>
            <a:r>
              <a:rPr lang="en-US" sz="2400" b="1" dirty="0"/>
              <a:t> sequential logic</a:t>
            </a:r>
            <a:r>
              <a:rPr lang="en-US" sz="2400" dirty="0"/>
              <a:t>: </a:t>
            </a:r>
            <a:r>
              <a:rPr lang="en-US" sz="2400" dirty="0" smtClean="0"/>
              <a:t>Sequential</a:t>
            </a:r>
            <a:r>
              <a:rPr lang="en-US" sz="2400" dirty="0"/>
              <a:t> circuits, Latches, Flip flops, Analysis of clocked  sequential circuits, State reduction and state assignment, Design procedure </a:t>
            </a:r>
          </a:p>
          <a:p>
            <a:pPr algn="just">
              <a:buNone/>
            </a:pPr>
            <a:r>
              <a:rPr lang="en-US" sz="2400" b="1" dirty="0" smtClean="0"/>
              <a:t>Counters</a:t>
            </a:r>
            <a:r>
              <a:rPr lang="en-US" sz="2400" b="1" dirty="0"/>
              <a:t> and Registers</a:t>
            </a:r>
            <a:r>
              <a:rPr lang="en-US" sz="2400" dirty="0"/>
              <a:t>: </a:t>
            </a:r>
            <a:r>
              <a:rPr lang="en-US" sz="2400" dirty="0" smtClean="0"/>
              <a:t>Registers</a:t>
            </a:r>
            <a:r>
              <a:rPr lang="en-US" sz="2400" dirty="0"/>
              <a:t>, Shift Registers, Ripple Counters</a:t>
            </a:r>
            <a:r>
              <a:rPr lang="en-US" sz="2400" dirty="0" smtClean="0"/>
              <a:t>,                   Synchronous</a:t>
            </a:r>
            <a:r>
              <a:rPr lang="en-US" sz="2400" dirty="0"/>
              <a:t> Counters,  Other Counters </a:t>
            </a:r>
          </a:p>
          <a:p>
            <a:pPr algn="just">
              <a:buNone/>
            </a:pPr>
            <a:r>
              <a:rPr lang="en-US" sz="2400" dirty="0"/>
              <a:t> </a:t>
            </a:r>
            <a:r>
              <a:rPr lang="en-US" sz="2400" b="1" dirty="0" smtClean="0"/>
              <a:t>Memory</a:t>
            </a:r>
            <a:r>
              <a:rPr lang="en-US" sz="2400" b="1" dirty="0"/>
              <a:t> and programmable logic</a:t>
            </a:r>
            <a:r>
              <a:rPr lang="en-US" sz="2400" dirty="0"/>
              <a:t>: Introduction, Random Access Memory</a:t>
            </a:r>
            <a:r>
              <a:rPr lang="en-US" sz="2400" dirty="0" smtClean="0"/>
              <a:t>,       Memory</a:t>
            </a:r>
            <a:r>
              <a:rPr lang="en-US" sz="2400" dirty="0"/>
              <a:t> decoding,  Error  detection  and  correction,  Read‐Only  Memory,  Programmable  Logic  Array,  Programmable Array Logic, </a:t>
            </a:r>
            <a:r>
              <a:rPr lang="en-US" sz="2400" dirty="0" smtClean="0"/>
              <a:t>Sequential                Programmable</a:t>
            </a:r>
            <a:r>
              <a:rPr lang="en-US" sz="2400" dirty="0"/>
              <a:t> Devices 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26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AS" id="{C5F3EF23-0EC6-4FA1-91F9-7F30F9AC4D4E}" vid="{9ACB7248-32DD-4874-B94D-7227B3262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991</Words>
  <Application>Microsoft Office PowerPoint</Application>
  <PresentationFormat>A4 Paper (210x297 mm)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RUAS</vt:lpstr>
      <vt:lpstr>Course Code : CSC203A  Course Title: Logic Design</vt:lpstr>
      <vt:lpstr>CourseDetails </vt:lpstr>
      <vt:lpstr>PowerPoint Presentation</vt:lpstr>
      <vt:lpstr>Why this Course</vt:lpstr>
      <vt:lpstr>Why this Course Contd.. </vt:lpstr>
      <vt:lpstr>Course Aim and Summary</vt:lpstr>
      <vt:lpstr>Course Intended Learning Outcomes</vt:lpstr>
      <vt:lpstr>Course Content</vt:lpstr>
      <vt:lpstr>Course Content</vt:lpstr>
      <vt:lpstr>Method of Assessment Contd..</vt:lpstr>
      <vt:lpstr>Method of Assessment</vt:lpstr>
      <vt:lpstr>References</vt:lpstr>
      <vt:lpstr>Course Delivery Schedule Contd.. Number of Subject Credits: 3 (3 Theory ) </vt:lpstr>
      <vt:lpstr>Course Delivery Schedule Contd..  </vt:lpstr>
      <vt:lpstr>Course Delivery Schedule Contd..  </vt:lpstr>
      <vt:lpstr>Course Delivery Schedule Contd..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371</cp:revision>
  <dcterms:created xsi:type="dcterms:W3CDTF">2006-08-16T00:00:00Z</dcterms:created>
  <dcterms:modified xsi:type="dcterms:W3CDTF">2017-08-08T10:53:28Z</dcterms:modified>
</cp:coreProperties>
</file>