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465" r:id="rId2"/>
    <p:sldId id="466" r:id="rId3"/>
    <p:sldId id="468" r:id="rId4"/>
    <p:sldId id="467" r:id="rId5"/>
    <p:sldId id="469" r:id="rId6"/>
    <p:sldId id="487" r:id="rId7"/>
    <p:sldId id="486" r:id="rId8"/>
    <p:sldId id="470" r:id="rId9"/>
    <p:sldId id="471" r:id="rId10"/>
    <p:sldId id="472" r:id="rId11"/>
    <p:sldId id="490" r:id="rId12"/>
    <p:sldId id="473" r:id="rId13"/>
    <p:sldId id="474" r:id="rId14"/>
    <p:sldId id="489" r:id="rId15"/>
    <p:sldId id="475" r:id="rId16"/>
    <p:sldId id="476" r:id="rId17"/>
    <p:sldId id="488" r:id="rId18"/>
    <p:sldId id="484" r:id="rId1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1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D7C9739-A98C-4BE1-830C-DBF1A07B9D5F}" type="slidenum">
              <a:rPr lang="en-US" altLang="en-US" smtClean="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en-US" altLang="en-US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1338" y="6654800"/>
            <a:ext cx="24717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09D226F-27D7-41AD-A3FC-FA92E76892D4}" type="slidenum">
              <a:rPr lang="en-US" altLang="en-US" smtClean="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en-US" altLang="en-US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400" y="6654800"/>
            <a:ext cx="21764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Faculty of Engineering &amp; Technology</a:t>
            </a:r>
          </a:p>
        </p:txBody>
      </p:sp>
      <p:pic>
        <p:nvPicPr>
          <p:cNvPr id="1032" name="Picture 8" descr="C:\Users\sec.registraracad\AppData\Local\Microsoft\Windows\Temporary Internet Files\Content.Outlook\H8M811DG\logo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32464" y="663354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4" y="6633547"/>
            <a:ext cx="2291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</a:t>
            </a:r>
            <a:r>
              <a:rPr lang="en-US" sz="1050" baseline="0" dirty="0" smtClean="0">
                <a:solidFill>
                  <a:schemeClr val="bg1"/>
                </a:solidFill>
              </a:rPr>
              <a:t> of Engineering and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5" r:id="rId13"/>
    <p:sldLayoutId id="214748366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179457"/>
            <a:ext cx="2819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Digital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computer system is one example of an application of digital </a:t>
            </a:r>
            <a:r>
              <a:rPr lang="en-US" sz="2400" dirty="0" smtClean="0"/>
              <a:t>electronics.</a:t>
            </a:r>
            <a:endParaRPr lang="en-US" sz="2400" dirty="0"/>
          </a:p>
        </p:txBody>
      </p:sp>
      <p:pic>
        <p:nvPicPr>
          <p:cNvPr id="9" name="Picture 10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60960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6537" y="6248400"/>
            <a:ext cx="182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798" y="228600"/>
            <a:ext cx="2819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Digital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9189966" cy="3580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020677"/>
            <a:ext cx="26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</a:t>
            </a:r>
            <a:r>
              <a:rPr lang="en-US" dirty="0" smtClean="0"/>
              <a:t>igital telephone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8139" y="194566"/>
            <a:ext cx="2901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 Mixed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97" y="77934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compact disk (CD) player is an example of a system in which both digital and analog circuits are </a:t>
            </a:r>
            <a:r>
              <a:rPr lang="en-US" sz="2400" dirty="0" smtClean="0"/>
              <a:t>used.</a:t>
            </a:r>
            <a:endParaRPr lang="en-US" sz="2400" dirty="0"/>
          </a:p>
        </p:txBody>
      </p:sp>
      <p:pic>
        <p:nvPicPr>
          <p:cNvPr id="8" name="Picture 5" descr="fig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534400" cy="35242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295400" y="4572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8113" y="161597"/>
            <a:ext cx="314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Analog Vs. Digital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49" y="990600"/>
            <a:ext cx="99060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CC0000"/>
                </a:solidFill>
              </a:rPr>
              <a:t>Analog</a:t>
            </a:r>
            <a:r>
              <a:rPr lang="en-US" sz="2400" dirty="0" smtClean="0"/>
              <a:t> systems process time-varying signals that can take on any value across a continuous range of voltages (in electrical/electronics systems)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339933"/>
                </a:solidFill>
              </a:rPr>
              <a:t>Digital</a:t>
            </a:r>
            <a:r>
              <a:rPr lang="en-US" sz="2400" dirty="0" smtClean="0"/>
              <a:t> systems process time-varying signals that can take on </a:t>
            </a:r>
            <a:r>
              <a:rPr lang="en-US" sz="2400" dirty="0" smtClean="0">
                <a:solidFill>
                  <a:schemeClr val="accent2"/>
                </a:solidFill>
              </a:rPr>
              <a:t>only one of two discrete values</a:t>
            </a:r>
            <a:r>
              <a:rPr lang="en-US" sz="2400" dirty="0" smtClean="0"/>
              <a:t> of voltages (in electrical/electronics systems).</a:t>
            </a:r>
          </a:p>
          <a:p>
            <a:pPr lvl="1" algn="just"/>
            <a:r>
              <a:rPr lang="en-US" sz="2400" dirty="0" smtClean="0"/>
              <a:t>Discrete values are called 1 and 0 (ON and OFF, HIGH and LOW, TRUE and FALSE, etc.)</a:t>
            </a:r>
          </a:p>
          <a:p>
            <a:pPr algn="just"/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5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8879" y="152400"/>
            <a:ext cx="6437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Representation of Analog and Digital</a:t>
            </a:r>
          </a:p>
        </p:txBody>
      </p:sp>
      <p:pic>
        <p:nvPicPr>
          <p:cNvPr id="4" name="Picture 2" descr="http://mechatronics.colostate.edu/figures/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775873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5892226"/>
            <a:ext cx="3266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Analog and Digital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812"/>
            <a:ext cx="9906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Example of Advantage of Digital Systems over Analog Systems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584251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4" descr="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1210185"/>
            <a:ext cx="2252662" cy="2225675"/>
          </a:xfrm>
          <a:prstGeom prst="rect">
            <a:avLst/>
          </a:prstGeom>
          <a:noFill/>
        </p:spPr>
      </p:pic>
      <p:pic>
        <p:nvPicPr>
          <p:cNvPr id="7" name="Picture 6" descr="418gB8gGK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4262" y="3496185"/>
            <a:ext cx="2281238" cy="2286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" y="1434245"/>
            <a:ext cx="7429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most common present time example is the speedometers used in </a:t>
            </a:r>
            <a:r>
              <a:rPr lang="en-US" sz="2400" dirty="0" smtClean="0"/>
              <a:t>vehicles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analog meters, there is an error chance of misreading the speed, while in the digital seven-segment display of a digital speedometer, there is no chances left for a misreading error, hence increasing the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Even in the digital meters, there is a ‘HOLD’ button to hold the display value on </a:t>
            </a:r>
            <a:r>
              <a:rPr lang="en-US" sz="2400" dirty="0" smtClean="0"/>
              <a:t>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1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152400"/>
            <a:ext cx="1524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Contd</a:t>
            </a:r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066800"/>
            <a:ext cx="50292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  </a:t>
            </a:r>
            <a:r>
              <a:rPr lang="en-US" sz="2800" b="1" u="sng" dirty="0" smtClean="0">
                <a:solidFill>
                  <a:srgbClr val="FF0000"/>
                </a:solidFill>
              </a:rPr>
              <a:t>Analog Electronics</a:t>
            </a:r>
          </a:p>
          <a:p>
            <a:pPr algn="just"/>
            <a:r>
              <a:rPr lang="en-US" sz="2400" dirty="0"/>
              <a:t>It has usually </a:t>
            </a:r>
            <a:r>
              <a:rPr lang="en-US" sz="2400" dirty="0" smtClean="0"/>
              <a:t>larger circuits </a:t>
            </a:r>
            <a:r>
              <a:rPr lang="en-US" sz="2400" dirty="0"/>
              <a:t>&amp; occupies more  </a:t>
            </a:r>
            <a:r>
              <a:rPr lang="en-US" sz="2400" dirty="0" smtClean="0"/>
              <a:t>area</a:t>
            </a:r>
            <a:endParaRPr lang="en-US" sz="2400" dirty="0"/>
          </a:p>
          <a:p>
            <a:pPr algn="just"/>
            <a:r>
              <a:rPr lang="en-US" sz="2400" dirty="0"/>
              <a:t>Analog measuring instruments are less accurate, chances of misreading are </a:t>
            </a:r>
            <a:r>
              <a:rPr lang="en-US" sz="2400" dirty="0" smtClean="0"/>
              <a:t>more</a:t>
            </a:r>
          </a:p>
          <a:p>
            <a:pPr algn="just"/>
            <a:r>
              <a:rPr lang="en-US" sz="2400" dirty="0" smtClean="0"/>
              <a:t>The instruments are delicate and harms are more in case of drops and falls</a:t>
            </a:r>
            <a:endParaRPr lang="en-US" sz="24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81600" y="1066800"/>
            <a:ext cx="472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3000" dirty="0" smtClean="0"/>
              <a:t>  </a:t>
            </a:r>
            <a:r>
              <a:rPr lang="en-US" sz="2800" b="1" u="sng" dirty="0">
                <a:solidFill>
                  <a:srgbClr val="FF0000"/>
                </a:solidFill>
                <a:latin typeface="+mn-lt"/>
              </a:rPr>
              <a:t>Digital Electronics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has smaller integrated circuits &amp; occupies lesser </a:t>
            </a:r>
            <a:r>
              <a:rPr lang="en-US" sz="2400" dirty="0" smtClean="0">
                <a:latin typeface="+mn-lt"/>
              </a:rPr>
              <a:t>area</a:t>
            </a:r>
            <a:endParaRPr lang="en-US" sz="2400" dirty="0">
              <a:latin typeface="+mn-lt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Digital measuring instruments are more accurate, and there is no case of misreading </a:t>
            </a:r>
            <a:r>
              <a:rPr lang="en-US" sz="2400" dirty="0" smtClean="0">
                <a:latin typeface="+mn-lt"/>
              </a:rPr>
              <a:t>it</a:t>
            </a:r>
            <a:endParaRPr lang="en-US" sz="2400" dirty="0">
              <a:latin typeface="+mn-lt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instruments are </a:t>
            </a:r>
            <a:r>
              <a:rPr lang="en-US" sz="2400" dirty="0" smtClean="0">
                <a:latin typeface="+mn-lt"/>
              </a:rPr>
              <a:t>more strong</a:t>
            </a:r>
            <a:r>
              <a:rPr lang="en-US" sz="2400" dirty="0">
                <a:latin typeface="+mn-lt"/>
              </a:rPr>
              <a:t>, and there are lesser harms on drops and </a:t>
            </a:r>
            <a:r>
              <a:rPr lang="en-US" sz="2400" dirty="0" smtClean="0">
                <a:latin typeface="+mn-lt"/>
              </a:rPr>
              <a:t>falls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8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328" y="152400"/>
            <a:ext cx="321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Digital Revolution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90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Digital systems started back in 1940s.</a:t>
            </a:r>
          </a:p>
          <a:p>
            <a:r>
              <a:rPr lang="en-US" sz="2400" dirty="0"/>
              <a:t>Digital systems cover all areas of life: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Still </a:t>
            </a:r>
            <a:r>
              <a:rPr lang="en-US" sz="2400" dirty="0"/>
              <a:t>pictures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Digital </a:t>
            </a:r>
            <a:r>
              <a:rPr lang="en-US" sz="2400" dirty="0"/>
              <a:t>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Digital </a:t>
            </a:r>
            <a:r>
              <a:rPr lang="en-US" sz="2400" dirty="0"/>
              <a:t>audio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Telephone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Traffic </a:t>
            </a:r>
            <a:r>
              <a:rPr lang="en-US" sz="2400" dirty="0"/>
              <a:t>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8188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Digital Electronics </a:t>
            </a:r>
            <a:r>
              <a:rPr lang="en-US" sz="2400" dirty="0" smtClean="0"/>
              <a:t>deals </a:t>
            </a:r>
            <a:r>
              <a:rPr lang="en-US" sz="2400" dirty="0"/>
              <a:t>with the digital signals to perform various tasks and meet various requirements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uses only binary digits, i.e. either ‘0’ or ‘1’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Digital system have the ability to work faster than analog equivalents, and can operate on very high frequencies too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Digital systems can process, store, and transmit data more efficiently but can only assign discrete values to each point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Analog systems process time-varying signals that can take on any value across a continuous range of </a:t>
            </a:r>
            <a:r>
              <a:rPr lang="en-US" sz="2400" dirty="0" smtClean="0">
                <a:latin typeface="+mj-lt"/>
              </a:rPr>
              <a:t>voltages.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Introduction </a:t>
            </a:r>
            <a:r>
              <a:rPr lang="en-US" b="1" dirty="0"/>
              <a:t>to Digital Electronics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74231" y="3862389"/>
            <a:ext cx="3695627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Digital </a:t>
            </a:r>
            <a:r>
              <a:rPr lang="en-US" sz="2400" dirty="0"/>
              <a:t>E</a:t>
            </a:r>
            <a:r>
              <a:rPr lang="en-US" sz="2400" dirty="0" smtClean="0"/>
              <a:t>lectronics</a:t>
            </a:r>
            <a:endParaRPr lang="ms-MY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Differentiate between </a:t>
            </a:r>
            <a:r>
              <a:rPr lang="en-US" sz="2400" dirty="0"/>
              <a:t>Analog and Digital Signal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" y="70382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Introduction to Digital Electronics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Difference between Digital and Analog E</a:t>
            </a:r>
            <a:r>
              <a:rPr lang="en-US" sz="2400" dirty="0" smtClean="0"/>
              <a:t>lectronics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digital electronics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53364"/>
            <a:ext cx="4129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What is Digital Electronics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39053"/>
            <a:ext cx="990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Digital Electronics is 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branch of electronics which deals with the digital signals to perform various tasks and meet various requirements 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is based upon the digital design methodologies and consists of digital circuits, IC’s and logic </a:t>
            </a:r>
            <a:r>
              <a:rPr lang="en-US" sz="2400" dirty="0" smtClean="0">
                <a:latin typeface="+mj-lt"/>
              </a:rPr>
              <a:t>gates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uses only binary digits,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i.e. either ‘0’ or ‘1’</a:t>
            </a: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digital electronics </a:t>
            </a:r>
          </a:p>
        </p:txBody>
      </p:sp>
      <p:pic>
        <p:nvPicPr>
          <p:cNvPr id="5" name="Content Placeholder 4" descr="computer_infoscroll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3148806"/>
            <a:ext cx="1552575" cy="1428750"/>
          </a:xfrm>
          <a:noFill/>
        </p:spPr>
      </p:pic>
      <p:sp>
        <p:nvSpPr>
          <p:cNvPr id="10" name="Rectangle 9"/>
          <p:cNvSpPr/>
          <p:nvPr/>
        </p:nvSpPr>
        <p:spPr>
          <a:xfrm>
            <a:off x="0" y="953364"/>
            <a:ext cx="4179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Need of Digital </a:t>
            </a:r>
            <a:r>
              <a:rPr lang="en-US" sz="2800" b="1" dirty="0">
                <a:solidFill>
                  <a:srgbClr val="C00000"/>
                </a:solidFill>
              </a:rPr>
              <a:t>Electronics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39053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analog systems were less accurate, and were slow in computation and </a:t>
            </a:r>
            <a:r>
              <a:rPr lang="en-US" sz="2400" dirty="0" smtClean="0">
                <a:latin typeface="+mj-lt"/>
              </a:rPr>
              <a:t>performance</a:t>
            </a:r>
            <a:endParaRPr lang="en-US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Digital system have the ability to work faster than analog equivalents, and can operate on very high frequencies too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was much economical than analog methodologies as the performance was faster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6537" y="6248400"/>
            <a:ext cx="182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digital electronics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00225"/>
            <a:ext cx="7239000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5128371"/>
            <a:ext cx="453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Graph of Temperature </a:t>
            </a:r>
            <a:r>
              <a:rPr lang="en-US" dirty="0" err="1" smtClean="0"/>
              <a:t>Vs</a:t>
            </a:r>
            <a:r>
              <a:rPr lang="en-US" dirty="0" smtClean="0"/>
              <a:t> Time(Analog)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058" y="840559"/>
            <a:ext cx="286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Analog Quantities</a:t>
            </a:r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5353"/>
            <a:ext cx="8915399" cy="579438"/>
          </a:xfrm>
        </p:spPr>
        <p:txBody>
          <a:bodyPr/>
          <a:lstStyle/>
          <a:p>
            <a:r>
              <a:rPr lang="en-US" sz="3200" b="1" dirty="0"/>
              <a:t>Introduction to digital electronics 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7353300" cy="3248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74791"/>
            <a:ext cx="2782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Digital Quantities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8" y="51816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Digital systems can process, store, and transmit data more efficiently but can only assign discrete values to each point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0371" y="4695825"/>
            <a:ext cx="448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/>
              <a:t>Graph of Temperature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Time(Digita</a:t>
            </a:r>
            <a:r>
              <a:rPr lang="en-US" dirty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320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Analog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-76200" y="1066800"/>
            <a:ext cx="998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public address system, used to amplify sound so that it can be heard by large audience, is one example of an application of analog </a:t>
            </a:r>
            <a:r>
              <a:rPr lang="en-US" sz="2400" dirty="0" smtClean="0"/>
              <a:t>electronics.</a:t>
            </a:r>
            <a:endParaRPr lang="en-US" dirty="0"/>
          </a:p>
        </p:txBody>
      </p:sp>
      <p:pic>
        <p:nvPicPr>
          <p:cNvPr id="13" name="Picture 6" descr="fig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8534400" cy="38671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219200" y="5334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5410200"/>
            <a:ext cx="3505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8200" y="5589906"/>
            <a:ext cx="32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Basic audio public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U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AS" id="{C5F3EF23-0EC6-4FA1-91F9-7F30F9AC4D4E}" vid="{9ACB7248-32DD-4874-B94D-7227B3262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RUAS</Template>
  <TotalTime>1861</TotalTime>
  <Words>662</Words>
  <Application>Microsoft Office PowerPoint</Application>
  <PresentationFormat>A4 Paper (210x297 mm)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RUAS</vt:lpstr>
      <vt:lpstr>PowerPoint Presentation</vt:lpstr>
      <vt:lpstr>Lecture 1 Introduction to Digital Electronics </vt:lpstr>
      <vt:lpstr>Objectives </vt:lpstr>
      <vt:lpstr>Topics</vt:lpstr>
      <vt:lpstr>Introduction to digital electronics </vt:lpstr>
      <vt:lpstr>Introduction to digital electronics </vt:lpstr>
      <vt:lpstr>Introduction to digital electronics </vt:lpstr>
      <vt:lpstr>Introduction to digital electronics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342</cp:revision>
  <dcterms:created xsi:type="dcterms:W3CDTF">2006-08-16T00:00:00Z</dcterms:created>
  <dcterms:modified xsi:type="dcterms:W3CDTF">2017-07-07T04:22:16Z</dcterms:modified>
</cp:coreProperties>
</file>