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65" r:id="rId2"/>
    <p:sldId id="466" r:id="rId3"/>
    <p:sldId id="468" r:id="rId4"/>
    <p:sldId id="467" r:id="rId5"/>
    <p:sldId id="469" r:id="rId6"/>
    <p:sldId id="491" r:id="rId7"/>
    <p:sldId id="492" r:id="rId8"/>
    <p:sldId id="487" r:id="rId9"/>
    <p:sldId id="493" r:id="rId10"/>
    <p:sldId id="494" r:id="rId11"/>
    <p:sldId id="486" r:id="rId12"/>
    <p:sldId id="496" r:id="rId13"/>
    <p:sldId id="499" r:id="rId14"/>
    <p:sldId id="497" r:id="rId15"/>
    <p:sldId id="498" r:id="rId16"/>
    <p:sldId id="484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890895" y="6629400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25757" y="6629400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95" y="6091976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Introduction to </a:t>
            </a:r>
            <a:r>
              <a:rPr lang="en-US" b="1" dirty="0"/>
              <a:t>D</a:t>
            </a:r>
            <a:r>
              <a:rPr lang="en-US" b="1" dirty="0" smtClean="0"/>
              <a:t>igital 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658220" y="218590"/>
            <a:ext cx="8915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Complements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52664"/>
            <a:ext cx="990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2’s Complement (</a:t>
            </a:r>
            <a:r>
              <a:rPr lang="en-US" sz="2400" i="1" dirty="0"/>
              <a:t>Radix</a:t>
            </a:r>
            <a:r>
              <a:rPr lang="en-US" sz="2400" dirty="0"/>
              <a:t> Complement)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Take 1’s complement then add </a:t>
            </a:r>
            <a:r>
              <a:rPr lang="en-US" sz="2400" dirty="0" smtClean="0"/>
              <a:t>1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Toggle all bits to the left of the first ‘1’ from the right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438400" y="1759973"/>
            <a:ext cx="539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000" b="1" i="0" u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75" y="2572770"/>
            <a:ext cx="4953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en-US" sz="2400" i="1" dirty="0">
                <a:solidFill>
                  <a:srgbClr val="FF6600"/>
                </a:solidFill>
              </a:rPr>
              <a:t>Example</a:t>
            </a:r>
            <a:r>
              <a:rPr lang="en-US" sz="2400" dirty="0">
                <a:solidFill>
                  <a:srgbClr val="FF660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/>
              <a:t>Number</a:t>
            </a:r>
            <a:r>
              <a:rPr lang="en-US" sz="2400" dirty="0" smtClean="0"/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9900"/>
                </a:solidFill>
              </a:rPr>
              <a:t>1’s</a:t>
            </a:r>
            <a:r>
              <a:rPr lang="en-US" sz="2400" dirty="0"/>
              <a:t> Comp.:</a:t>
            </a:r>
            <a:endParaRPr lang="en-US" sz="2400" baseline="-25000" dirty="0">
              <a:solidFill>
                <a:srgbClr val="FF6600"/>
              </a:solidFill>
              <a:sym typeface="Wingdings" panose="05000000000000000000" pitchFamily="2" charset="2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2232025" y="4694238"/>
            <a:ext cx="2700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143125" y="4873625"/>
            <a:ext cx="26098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2"/>
                </a:solidFill>
                <a:cs typeface="Times New Roman" panose="02020603050405020304" pitchFamily="18" charset="0"/>
              </a:rPr>
              <a:t>0</a:t>
            </a:r>
            <a:r>
              <a:rPr 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1</a:t>
            </a:r>
            <a:r>
              <a:rPr 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i="0" u="none">
                <a:solidFill>
                  <a:schemeClr val="accent2"/>
                </a:solidFill>
                <a:cs typeface="Times New Roman" panose="02020603050405020304" pitchFamily="18" charset="0"/>
              </a:rPr>
              <a:t>0</a:t>
            </a:r>
            <a:r>
              <a:rPr 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1</a:t>
            </a:r>
            <a:r>
              <a:rPr 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 0 0 0 0</a:t>
            </a:r>
            <a:endParaRPr lang="en-US" sz="2800" b="1" i="0" u="none">
              <a:solidFill>
                <a:schemeClr val="tx1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871663" y="3003550"/>
            <a:ext cx="28813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 dirty="0">
                <a:solidFill>
                  <a:schemeClr val="accent1"/>
                </a:solidFill>
                <a:cs typeface="Times New Roman" panose="02020603050405020304" pitchFamily="18" charset="0"/>
              </a:rPr>
              <a:t>1 </a:t>
            </a:r>
            <a:r>
              <a:rPr lang="en-US" sz="2800" b="1" i="0" u="none" dirty="0">
                <a:solidFill>
                  <a:schemeClr val="accent2"/>
                </a:solidFill>
                <a:cs typeface="Times New Roman" panose="02020603050405020304" pitchFamily="18" charset="0"/>
              </a:rPr>
              <a:t>0 </a:t>
            </a:r>
            <a:r>
              <a:rPr lang="en-US" sz="2800" b="1" i="0" u="none" dirty="0">
                <a:solidFill>
                  <a:schemeClr val="accent1"/>
                </a:solidFill>
                <a:cs typeface="Times New Roman" panose="02020603050405020304" pitchFamily="18" charset="0"/>
              </a:rPr>
              <a:t>1 1 </a:t>
            </a:r>
            <a:r>
              <a:rPr lang="en-US" sz="2800" b="1" i="0" u="none" dirty="0">
                <a:solidFill>
                  <a:schemeClr val="accent2"/>
                </a:solidFill>
                <a:cs typeface="Times New Roman" panose="02020603050405020304" pitchFamily="18" charset="0"/>
              </a:rPr>
              <a:t>0 0 0 0</a:t>
            </a:r>
          </a:p>
          <a:p>
            <a:pPr algn="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 dirty="0">
                <a:solidFill>
                  <a:schemeClr val="accent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0 </a:t>
            </a:r>
            <a:r>
              <a:rPr lang="en-US" sz="2800" b="1" i="0" u="none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1 </a:t>
            </a:r>
            <a:r>
              <a:rPr lang="en-US" sz="2800" b="1" i="0" u="none" dirty="0">
                <a:solidFill>
                  <a:schemeClr val="accent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0 0 </a:t>
            </a:r>
            <a:r>
              <a:rPr lang="en-US" sz="2800" b="1" i="0" u="none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1 1 1 1</a:t>
            </a:r>
          </a:p>
          <a:p>
            <a:pPr algn="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+                        1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292725" y="3006725"/>
            <a:ext cx="28813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1 </a:t>
            </a:r>
            <a:r>
              <a:rPr lang="en-US" sz="2800" b="1" i="0" u="none">
                <a:solidFill>
                  <a:schemeClr val="accent2"/>
                </a:solidFill>
                <a:cs typeface="Times New Roman" panose="02020603050405020304" pitchFamily="18" charset="0"/>
              </a:rPr>
              <a:t>0 </a:t>
            </a:r>
            <a:r>
              <a:rPr lang="en-US" sz="28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1 1 </a:t>
            </a:r>
            <a:r>
              <a:rPr lang="en-US" sz="2800" b="1" i="0" u="none">
                <a:solidFill>
                  <a:schemeClr val="accent2"/>
                </a:solidFill>
                <a:cs typeface="Times New Roman" panose="02020603050405020304" pitchFamily="18" charset="0"/>
              </a:rPr>
              <a:t>0 0 0 0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993063" y="4873625"/>
            <a:ext cx="17938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718425" y="4873625"/>
            <a:ext cx="1793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451725" y="4873625"/>
            <a:ext cx="1793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178675" y="4873625"/>
            <a:ext cx="1793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911975" y="4873625"/>
            <a:ext cx="1793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651625" y="4873625"/>
            <a:ext cx="1793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2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372225" y="4873625"/>
            <a:ext cx="1793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6111875" y="4873625"/>
            <a:ext cx="1793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2"/>
                </a:solidFill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873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3" grpId="0" build="allAtOnce"/>
      <p:bldP spid="14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 build="allAtOnce"/>
      <p:bldP spid="20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Complements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09600"/>
            <a:ext cx="5229225" cy="59435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0" y="5867400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03845" y="5846765"/>
            <a:ext cx="679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190500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Signed</a:t>
            </a:r>
            <a:r>
              <a:rPr lang="fr-FR" sz="3200" b="1" dirty="0"/>
              <a:t> Binary Numbers</a:t>
            </a:r>
            <a:endParaRPr lang="en-US" sz="3200" b="1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" y="762000"/>
            <a:ext cx="9906000" cy="5202238"/>
          </a:xfrm>
        </p:spPr>
        <p:txBody>
          <a:bodyPr/>
          <a:lstStyle/>
          <a:p>
            <a:pPr marL="263525" indent="-263525" algn="just" eaLnBrk="1" hangingPunct="1"/>
            <a:r>
              <a:rPr lang="en-US" altLang="zh-TW" sz="2400" dirty="0" smtClean="0"/>
              <a:t>To represent negative integers, we need a notation for negative values</a:t>
            </a:r>
          </a:p>
          <a:p>
            <a:pPr marL="263525" indent="-263525" algn="just" eaLnBrk="1" hangingPunct="1"/>
            <a:r>
              <a:rPr lang="en-US" altLang="zh-TW" sz="2400" dirty="0" smtClean="0"/>
              <a:t>It is customary to represent the sign with a bit placed in the leftmost position of the number since binary digits</a:t>
            </a:r>
          </a:p>
          <a:p>
            <a:pPr marL="263525" indent="-263525" algn="just" eaLnBrk="1" hangingPunct="1"/>
            <a:r>
              <a:rPr lang="en-US" altLang="zh-TW" sz="2400" dirty="0" smtClean="0"/>
              <a:t>The convention is to make the </a:t>
            </a:r>
            <a:r>
              <a:rPr lang="en-US" altLang="zh-TW" sz="2400" dirty="0" smtClean="0">
                <a:solidFill>
                  <a:srgbClr val="00B050"/>
                </a:solidFill>
              </a:rPr>
              <a:t>sign bit 0 for positive </a:t>
            </a:r>
            <a:r>
              <a:rPr lang="en-US" altLang="zh-TW" sz="2400" dirty="0" smtClean="0"/>
              <a:t>and </a:t>
            </a:r>
            <a:r>
              <a:rPr lang="en-US" altLang="zh-TW" sz="2400" dirty="0" smtClean="0">
                <a:solidFill>
                  <a:srgbClr val="00B050"/>
                </a:solidFill>
              </a:rPr>
              <a:t>1 for negative</a:t>
            </a:r>
            <a:r>
              <a:rPr lang="en-US" altLang="zh-TW" sz="2400" dirty="0" smtClean="0"/>
              <a:t> Example:</a:t>
            </a:r>
          </a:p>
          <a:p>
            <a:pPr marL="263525" indent="-263525" algn="just" eaLnBrk="1" hangingPunct="1"/>
            <a:endParaRPr lang="en-US" altLang="zh-TW" sz="2400" dirty="0" smtClean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263525" indent="-263525" algn="just" eaLnBrk="1" hangingPunct="1"/>
            <a:endParaRPr lang="en-US" altLang="zh-TW" sz="2400" dirty="0" smtClean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263525" indent="-263525" algn="just" eaLnBrk="1" hangingPunct="1"/>
            <a:endParaRPr lang="en-US" altLang="zh-TW" sz="2400" dirty="0" smtClean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263525" indent="-263525" algn="just" eaLnBrk="1" hangingPunct="1"/>
            <a:endParaRPr lang="en-US" altLang="zh-TW" sz="2400" dirty="0" smtClean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263525" indent="-263525" algn="just" eaLnBrk="1" hangingPunct="1"/>
            <a:endParaRPr lang="en-US" altLang="zh-TW" sz="2400" dirty="0" smtClean="0">
              <a:sym typeface="Symbol" panose="05050102010706020507" pitchFamily="18" charset="2"/>
            </a:endParaRPr>
          </a:p>
          <a:p>
            <a:pPr marL="263525" indent="-263525" algn="just" eaLnBrk="1" hangingPunct="1"/>
            <a:r>
              <a:rPr lang="en-US" altLang="zh-TW" sz="2400" dirty="0" smtClean="0">
                <a:sym typeface="Symbol" panose="05050102010706020507" pitchFamily="18" charset="2"/>
              </a:rPr>
              <a:t>Table 1.1 lists all possible four-bit signed binary numbers in the three representations</a:t>
            </a:r>
            <a:endParaRPr lang="en-US" altLang="zh-TW" sz="24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</a:blip>
          <a:srcRect/>
          <a:stretch>
            <a:fillRect/>
          </a:stretch>
        </p:blipFill>
        <p:spPr bwMode="auto">
          <a:xfrm>
            <a:off x="762000" y="3124200"/>
            <a:ext cx="6248400" cy="131921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11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1263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Signed</a:t>
            </a:r>
            <a:r>
              <a:rPr lang="fr-FR" sz="3200" b="1" dirty="0"/>
              <a:t> Binary Numbers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68" y="732445"/>
            <a:ext cx="6117432" cy="557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81400" y="6305550"/>
            <a:ext cx="33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Table </a:t>
            </a:r>
            <a:r>
              <a:rPr lang="fr-FR" b="1" dirty="0" smtClean="0"/>
              <a:t>1.1 :</a:t>
            </a:r>
            <a:r>
              <a:rPr lang="fr-FR" b="1" dirty="0"/>
              <a:t>Signed Binary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95300" y="151263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Signed</a:t>
            </a:r>
            <a:r>
              <a:rPr lang="fr-FR" sz="3200" b="1" dirty="0"/>
              <a:t> Binary Numbers</a:t>
            </a:r>
            <a:endParaRPr lang="en-US" sz="3200" b="1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0" y="722763"/>
            <a:ext cx="9906000" cy="5202238"/>
          </a:xfrm>
        </p:spPr>
        <p:txBody>
          <a:bodyPr/>
          <a:lstStyle/>
          <a:p>
            <a:pPr algn="just" eaLnBrk="1" hangingPunct="1"/>
            <a:r>
              <a:rPr lang="en-US" altLang="zh-TW" sz="2400" b="1" dirty="0" smtClean="0"/>
              <a:t>Arithmetic addition</a:t>
            </a:r>
          </a:p>
          <a:p>
            <a:pPr lvl="1" algn="just" eaLnBrk="1" hangingPunct="1"/>
            <a:r>
              <a:rPr lang="en-US" altLang="zh-TW" sz="2400" dirty="0" smtClean="0"/>
              <a:t>The addition of two numbers in the signed-magnitude system follows the rules of ordinary arithmetic. </a:t>
            </a:r>
            <a:r>
              <a:rPr lang="en-US" altLang="zh-TW" sz="2400" b="1" u="sng" dirty="0" smtClean="0"/>
              <a:t>If the signs are the same</a:t>
            </a:r>
            <a:r>
              <a:rPr lang="en-US" altLang="zh-TW" sz="2400" u="sng" dirty="0" smtClean="0"/>
              <a:t>, we add the two magnitudes and give the sum the common sign. </a:t>
            </a:r>
            <a:r>
              <a:rPr lang="en-US" altLang="zh-TW" sz="2400" b="1" u="sng" dirty="0" smtClean="0"/>
              <a:t>If the signs are different</a:t>
            </a:r>
            <a:r>
              <a:rPr lang="en-US" altLang="zh-TW" sz="2400" u="sng" dirty="0" smtClean="0"/>
              <a:t>, we subtract the smaller magnitude from the larger and give the difference the sign if the larger magnitude</a:t>
            </a:r>
          </a:p>
          <a:p>
            <a:pPr lvl="1" algn="just" eaLnBrk="1" hangingPunct="1"/>
            <a:r>
              <a:rPr lang="en-US" altLang="zh-TW" sz="2400" dirty="0" smtClean="0"/>
              <a:t>The addition of two signed binary numbers with negative numbers represented in signed-2's-complement form is obtained from the addition of the two numbers, including their sign bits </a:t>
            </a:r>
          </a:p>
          <a:p>
            <a:pPr lvl="1" algn="just" eaLnBrk="1" hangingPunct="1"/>
            <a:r>
              <a:rPr lang="en-US" altLang="zh-TW" sz="2400" dirty="0" smtClean="0"/>
              <a:t>A carry out of the sign-bit position is discarded </a:t>
            </a:r>
          </a:p>
          <a:p>
            <a:pPr algn="just" eaLnBrk="1" hangingPunct="1"/>
            <a:r>
              <a:rPr lang="en-US" altLang="zh-TW" sz="2400" dirty="0" smtClean="0"/>
              <a:t>Example:</a:t>
            </a:r>
          </a:p>
          <a:p>
            <a:pPr lvl="1" algn="just" eaLnBrk="1" hangingPunct="1"/>
            <a:endParaRPr lang="en-US" altLang="zh-TW" sz="2400" dirty="0" smtClean="0"/>
          </a:p>
          <a:p>
            <a:pPr lvl="1" algn="just" eaLnBrk="1" hangingPunct="1"/>
            <a:endParaRPr lang="en-US" altLang="zh-TW" sz="2400" dirty="0" smtClean="0"/>
          </a:p>
          <a:p>
            <a:pPr algn="just" eaLnBrk="1" hangingPunct="1"/>
            <a:endParaRPr lang="zh-TW" altLang="en-US" sz="2400" dirty="0" smtClean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2057400" y="4953000"/>
            <a:ext cx="3276600" cy="168014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39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95300" y="151263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Signed</a:t>
            </a:r>
            <a:r>
              <a:rPr lang="fr-FR" sz="3200" b="1" dirty="0"/>
              <a:t> Binary Numbers</a:t>
            </a:r>
            <a:endParaRPr lang="en-US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25021" y="722763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/>
              <a:t>Arithmetic Subtraction</a:t>
            </a:r>
          </a:p>
          <a:p>
            <a:pPr lvl="1"/>
            <a:r>
              <a:rPr lang="en-US" altLang="zh-TW" sz="2400" dirty="0">
                <a:sym typeface="Symbol" panose="05050102010706020507" pitchFamily="18" charset="2"/>
              </a:rPr>
              <a:t>In 2’s-complement form: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66800" y="1553760"/>
            <a:ext cx="7454900" cy="1154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en-US" altLang="zh-TW" sz="2000" i="0" u="none" dirty="0"/>
              <a:t>Take the 2’s complement of the subtrahend (including the sign bit) and add it to the minuend (including sign bit).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en-US" altLang="zh-TW" sz="2000" i="0" u="none" dirty="0"/>
              <a:t>A carry out of sign-bit position is discarded.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127250" y="3141663"/>
            <a:ext cx="830263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sz="1400">
              <a:solidFill>
                <a:srgbClr val="003366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077178"/>
              </p:ext>
            </p:extLst>
          </p:nvPr>
        </p:nvGraphicFramePr>
        <p:xfrm>
          <a:off x="3148013" y="2819400"/>
          <a:ext cx="302418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1688367" imgH="431613" progId="Equation.DSMT4">
                  <p:embed/>
                </p:oleObj>
              </mc:Choice>
              <mc:Fallback>
                <p:oleObj name="Equation" r:id="rId3" imgW="168836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2819400"/>
                        <a:ext cx="3024187" cy="8429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4120" y="3662363"/>
            <a:ext cx="1354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Example: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497012" y="4495800"/>
            <a:ext cx="1589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0" u="none" dirty="0">
                <a:sym typeface="Symbol" panose="05050102010706020507" pitchFamily="18" charset="2"/>
              </a:rPr>
              <a:t>( 6)  ( 13)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255962" y="4597400"/>
            <a:ext cx="831850" cy="215900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sz="2000" i="0" u="none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322762" y="4495800"/>
            <a:ext cx="2598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0" u="none"/>
              <a:t>(11111010 </a:t>
            </a:r>
            <a:r>
              <a:rPr kumimoji="0" lang="en-US" altLang="zh-TW" sz="2000" i="0" u="none">
                <a:sym typeface="Symbol" panose="05050102010706020507" pitchFamily="18" charset="2"/>
              </a:rPr>
              <a:t> 11110011</a:t>
            </a:r>
            <a:r>
              <a:rPr kumimoji="0" lang="en-US" altLang="zh-TW" sz="2000" i="0" u="none"/>
              <a:t>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322762" y="4962525"/>
            <a:ext cx="2611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0" u="none"/>
              <a:t>(11111010 </a:t>
            </a:r>
            <a:r>
              <a:rPr kumimoji="0" lang="en-US" altLang="zh-TW" sz="2000" i="0" u="none">
                <a:sym typeface="Symbol" panose="05050102010706020507" pitchFamily="18" charset="2"/>
              </a:rPr>
              <a:t>+</a:t>
            </a:r>
            <a:r>
              <a:rPr kumimoji="0" lang="en-US" altLang="zh-TW" sz="2000" i="0" u="none"/>
              <a:t> 00001101)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3259137" y="5083175"/>
            <a:ext cx="830263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sz="2000" i="0" u="none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322762" y="5465763"/>
            <a:ext cx="1771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0" u="none"/>
              <a:t>00000111 (+ 7)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3259137" y="5586413"/>
            <a:ext cx="830263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sz="2000" i="0" u="none"/>
          </a:p>
        </p:txBody>
      </p:sp>
    </p:spTree>
    <p:extLst>
      <p:ext uri="{BB962C8B-B14F-4D97-AF65-F5344CB8AC3E}">
        <p14:creationId xmlns:p14="http://schemas.microsoft.com/office/powerpoint/2010/main" val="108656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7060" y="737175"/>
            <a:ext cx="988894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Complements are used in digital computers to simplify the subtraction operation and for logical manipulation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There are two types of complements for each base-r system: the radix complement and diminished radix </a:t>
            </a:r>
            <a:r>
              <a:rPr lang="en-US" sz="2400" dirty="0" smtClean="0"/>
              <a:t>complement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The addition of two signed binary numbers with negative numbers represented in signed-2's-complement form is obtained from the addition of the two numbers, including their </a:t>
            </a:r>
            <a:r>
              <a:rPr lang="en-US" altLang="zh-TW" sz="2400"/>
              <a:t>sign </a:t>
            </a:r>
            <a:r>
              <a:rPr lang="en-US" altLang="zh-TW" sz="2400" smtClean="0"/>
              <a:t>bits. </a:t>
            </a:r>
            <a:endParaRPr lang="en-US" altLang="zh-TW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10</a:t>
            </a:r>
            <a:br>
              <a:rPr lang="en-US" dirty="0" smtClean="0"/>
            </a:br>
            <a:r>
              <a:rPr lang="en-US" b="1" dirty="0" smtClean="0"/>
              <a:t>Digital Codes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Describe </a:t>
            </a:r>
            <a:r>
              <a:rPr lang="en-US" sz="2400" dirty="0"/>
              <a:t>c</a:t>
            </a:r>
            <a:r>
              <a:rPr lang="en-US" altLang="zh-TW" sz="2400" dirty="0" smtClean="0"/>
              <a:t>omplements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List various complements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Acquire </a:t>
            </a:r>
            <a:r>
              <a:rPr lang="en-US" sz="2400" dirty="0"/>
              <a:t>the knowledge of Signed </a:t>
            </a:r>
            <a:r>
              <a:rPr lang="en-US" sz="2400" dirty="0" smtClean="0"/>
              <a:t>binary numbers</a:t>
            </a:r>
            <a:endParaRPr lang="en-US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7243763" cy="367734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Complements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Diminished Radix </a:t>
            </a:r>
            <a:r>
              <a:rPr lang="en-US" altLang="zh-TW" sz="2400" dirty="0" smtClean="0"/>
              <a:t>Complement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Radix </a:t>
            </a:r>
            <a:r>
              <a:rPr lang="en-US" altLang="zh-TW" sz="2400" dirty="0" smtClean="0"/>
              <a:t>Complement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Signed </a:t>
            </a:r>
            <a:r>
              <a:rPr lang="en-US" sz="2400" dirty="0"/>
              <a:t>Binary </a:t>
            </a:r>
            <a:r>
              <a:rPr lang="en-US" sz="2400" dirty="0" smtClean="0"/>
              <a:t>Numbers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79542" y="152400"/>
            <a:ext cx="2546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Complements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9906000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Complements are used in digital computers to simplify the subtraction operation and for logical manipulation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/>
              <a:t>There are two types of complements for each base-</a:t>
            </a:r>
            <a:r>
              <a:rPr lang="en-US" altLang="zh-TW" sz="2400" i="1" dirty="0"/>
              <a:t>r</a:t>
            </a:r>
            <a:r>
              <a:rPr lang="en-US" altLang="zh-TW" sz="2400" dirty="0"/>
              <a:t> system: the radix complement and diminished radix </a:t>
            </a:r>
            <a:r>
              <a:rPr lang="en-US" altLang="zh-TW" sz="2400" dirty="0" smtClean="0"/>
              <a:t>complement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just">
              <a:lnSpc>
                <a:spcPct val="150000"/>
              </a:lnSpc>
            </a:pPr>
            <a:r>
              <a:rPr lang="en-US" altLang="zh-TW" sz="2400" b="1" dirty="0" smtClean="0"/>
              <a:t>1. Diminished </a:t>
            </a:r>
            <a:r>
              <a:rPr lang="en-US" altLang="zh-TW" sz="2400" b="1" dirty="0"/>
              <a:t>Radix Complement</a:t>
            </a:r>
            <a:r>
              <a:rPr lang="tr-TR" altLang="zh-TW" sz="2400" b="1" dirty="0"/>
              <a:t> - (r-1)’s Complement</a:t>
            </a:r>
            <a:endParaRPr lang="en-US" altLang="zh-TW" sz="2400" b="1" dirty="0"/>
          </a:p>
          <a:p>
            <a:pPr lvl="1" algn="just">
              <a:lnSpc>
                <a:spcPct val="150000"/>
              </a:lnSpc>
            </a:pPr>
            <a:r>
              <a:rPr lang="en-US" sz="2400" b="1" dirty="0" smtClean="0"/>
              <a:t>2. Radix </a:t>
            </a:r>
            <a:r>
              <a:rPr lang="en-US" sz="2400" b="1" dirty="0"/>
              <a:t>Complement</a:t>
            </a:r>
          </a:p>
          <a:p>
            <a:pPr lvl="1" algn="just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076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5300" y="158750"/>
            <a:ext cx="8915400" cy="1143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Complements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157" y="817349"/>
            <a:ext cx="7064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/>
              <a:t>Diminished Radix Complement</a:t>
            </a:r>
            <a:r>
              <a:rPr lang="tr-TR" altLang="zh-TW" sz="2400" b="1" dirty="0"/>
              <a:t> - (r-1)’s Complement</a:t>
            </a:r>
            <a:endParaRPr lang="en-US" altLang="zh-TW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6157" y="1348591"/>
            <a:ext cx="9884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Given a number </a:t>
            </a:r>
            <a:r>
              <a:rPr lang="en-US" sz="2400" i="1" dirty="0"/>
              <a:t>N</a:t>
            </a:r>
            <a:r>
              <a:rPr lang="en-US" sz="2400" dirty="0"/>
              <a:t> in base </a:t>
            </a:r>
            <a:r>
              <a:rPr lang="en-US" sz="2400" i="1" dirty="0"/>
              <a:t>r</a:t>
            </a:r>
            <a:r>
              <a:rPr lang="en-US" sz="2400" dirty="0"/>
              <a:t> having </a:t>
            </a:r>
            <a:r>
              <a:rPr lang="en-US" sz="2400" i="1" dirty="0"/>
              <a:t>n</a:t>
            </a:r>
            <a:r>
              <a:rPr lang="en-US" sz="2400" dirty="0"/>
              <a:t> digits, the (</a:t>
            </a:r>
            <a:r>
              <a:rPr lang="en-US" sz="2400" i="1" dirty="0"/>
              <a:t>r–1</a:t>
            </a:r>
            <a:r>
              <a:rPr lang="en-US" sz="2400" dirty="0"/>
              <a:t>)’s complement </a:t>
            </a:r>
            <a:r>
              <a:rPr lang="en-US" sz="2400" i="1" dirty="0"/>
              <a:t>of N</a:t>
            </a:r>
            <a:r>
              <a:rPr lang="en-US" sz="2400" dirty="0"/>
              <a:t> is defined as: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sz="2400" dirty="0"/>
              <a:t>			</a:t>
            </a:r>
            <a:r>
              <a:rPr lang="en-US" sz="2400" dirty="0" smtClean="0"/>
              <a:t>            </a:t>
            </a:r>
            <a:r>
              <a:rPr lang="en-US" sz="2400" i="1" dirty="0" smtClean="0"/>
              <a:t>(</a:t>
            </a:r>
            <a:r>
              <a:rPr lang="en-US" sz="2400" i="1" dirty="0" err="1"/>
              <a:t>r</a:t>
            </a:r>
            <a:r>
              <a:rPr lang="en-US" sz="2400" i="1" baseline="30000" dirty="0" err="1"/>
              <a:t>n</a:t>
            </a:r>
            <a:r>
              <a:rPr lang="en-US" sz="2400" i="1" baseline="30000" dirty="0"/>
              <a:t> </a:t>
            </a:r>
            <a:r>
              <a:rPr lang="en-US" sz="2400" i="1" dirty="0"/>
              <a:t>–1) – N</a:t>
            </a:r>
            <a:endParaRPr lang="tr-TR" sz="2400" i="1" dirty="0"/>
          </a:p>
        </p:txBody>
      </p:sp>
      <p:sp>
        <p:nvSpPr>
          <p:cNvPr id="9" name="Rectangle 8"/>
          <p:cNvSpPr/>
          <p:nvPr/>
        </p:nvSpPr>
        <p:spPr>
          <a:xfrm>
            <a:off x="26157" y="3048000"/>
            <a:ext cx="4945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Example for 6-digit </a:t>
            </a:r>
            <a:r>
              <a:rPr lang="en-US" sz="2400" b="1" u="sng" dirty="0" smtClean="0">
                <a:solidFill>
                  <a:srgbClr val="FF0000"/>
                </a:solidFill>
              </a:rPr>
              <a:t>decimal</a:t>
            </a:r>
            <a:r>
              <a:rPr lang="en-US" sz="2400" b="1" dirty="0" smtClean="0"/>
              <a:t> numbers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6200" y="3787705"/>
            <a:ext cx="975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9’s complement is </a:t>
            </a:r>
            <a:r>
              <a:rPr lang="en-US" sz="2400" i="1" dirty="0"/>
              <a:t>(</a:t>
            </a:r>
            <a:r>
              <a:rPr lang="en-US" sz="2400" i="1" dirty="0" err="1"/>
              <a:t>r</a:t>
            </a:r>
            <a:r>
              <a:rPr lang="en-US" sz="2400" i="1" baseline="30000" dirty="0" err="1"/>
              <a:t>n</a:t>
            </a:r>
            <a:r>
              <a:rPr lang="tr-TR" sz="2400" i="1" baseline="30000" dirty="0"/>
              <a:t> </a:t>
            </a:r>
            <a:r>
              <a:rPr lang="en-US" sz="2400" i="1" dirty="0"/>
              <a:t>–</a:t>
            </a:r>
            <a:r>
              <a:rPr lang="tr-TR" sz="2400" i="1" dirty="0"/>
              <a:t> </a:t>
            </a:r>
            <a:r>
              <a:rPr lang="en-US" sz="2400" i="1" dirty="0"/>
              <a:t>1)–N</a:t>
            </a:r>
            <a:r>
              <a:rPr lang="en-US" sz="2400" dirty="0"/>
              <a:t> = (10</a:t>
            </a:r>
            <a:r>
              <a:rPr lang="en-US" sz="2400" baseline="30000" dirty="0"/>
              <a:t>6</a:t>
            </a:r>
            <a:r>
              <a:rPr lang="en-US" sz="2400" dirty="0"/>
              <a:t>–1)–</a:t>
            </a:r>
            <a:r>
              <a:rPr lang="en-US" sz="2400" i="1" dirty="0"/>
              <a:t>N</a:t>
            </a:r>
            <a:r>
              <a:rPr lang="en-US" sz="2400" dirty="0"/>
              <a:t> = 999999–</a:t>
            </a:r>
            <a:r>
              <a:rPr lang="en-US" sz="2400" i="1" dirty="0"/>
              <a:t>N</a:t>
            </a:r>
          </a:p>
          <a:p>
            <a:pPr lvl="1"/>
            <a:r>
              <a:rPr lang="en-US" sz="2400" dirty="0"/>
              <a:t>9’s complement of 546700 is 999999–546700 = 453299</a:t>
            </a:r>
          </a:p>
        </p:txBody>
      </p:sp>
    </p:spTree>
    <p:extLst>
      <p:ext uri="{BB962C8B-B14F-4D97-AF65-F5344CB8AC3E}">
        <p14:creationId xmlns:p14="http://schemas.microsoft.com/office/powerpoint/2010/main" val="6468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762000" y="1524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Complements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961" y="926068"/>
            <a:ext cx="4760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Example for 7-digit </a:t>
            </a:r>
            <a:r>
              <a:rPr lang="en-US" sz="2400" b="1" u="sng" dirty="0">
                <a:solidFill>
                  <a:srgbClr val="FF0000"/>
                </a:solidFill>
              </a:rPr>
              <a:t>binary</a:t>
            </a:r>
            <a:r>
              <a:rPr lang="en-US" sz="2400" b="1" dirty="0"/>
              <a:t> numbers:</a:t>
            </a:r>
          </a:p>
        </p:txBody>
      </p:sp>
      <p:sp>
        <p:nvSpPr>
          <p:cNvPr id="4" name="Rectangle 3"/>
          <p:cNvSpPr/>
          <p:nvPr/>
        </p:nvSpPr>
        <p:spPr>
          <a:xfrm>
            <a:off x="-22746" y="1653569"/>
            <a:ext cx="98980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1’s complement is </a:t>
            </a:r>
            <a:r>
              <a:rPr lang="en-US" sz="2400" i="1" dirty="0"/>
              <a:t>(</a:t>
            </a:r>
            <a:r>
              <a:rPr lang="en-US" sz="2400" i="1" dirty="0" err="1"/>
              <a:t>r</a:t>
            </a:r>
            <a:r>
              <a:rPr lang="en-US" sz="2400" i="1" baseline="30000" dirty="0" err="1"/>
              <a:t>n</a:t>
            </a:r>
            <a:r>
              <a:rPr lang="tr-TR" sz="2400" i="1" baseline="30000" dirty="0"/>
              <a:t> </a:t>
            </a:r>
            <a:r>
              <a:rPr lang="en-US" sz="2400" i="1" baseline="30000" dirty="0"/>
              <a:t> </a:t>
            </a:r>
            <a:r>
              <a:rPr lang="en-US" sz="2400" i="1" dirty="0"/>
              <a:t>–</a:t>
            </a:r>
            <a:r>
              <a:rPr lang="tr-TR" sz="2400" i="1" dirty="0"/>
              <a:t> </a:t>
            </a:r>
            <a:r>
              <a:rPr lang="en-US" sz="2400" i="1" dirty="0"/>
              <a:t>1) – N</a:t>
            </a:r>
            <a:r>
              <a:rPr lang="en-US" sz="2400" dirty="0"/>
              <a:t> = (2</a:t>
            </a:r>
            <a:r>
              <a:rPr lang="en-US" sz="2400" baseline="30000" dirty="0"/>
              <a:t>7</a:t>
            </a:r>
            <a:r>
              <a:rPr lang="en-US" sz="2400" dirty="0"/>
              <a:t>–1)–</a:t>
            </a:r>
            <a:r>
              <a:rPr lang="en-US" sz="2400" i="1" dirty="0"/>
              <a:t>N</a:t>
            </a:r>
            <a:r>
              <a:rPr lang="en-US" sz="2400" dirty="0"/>
              <a:t> = 1111111–</a:t>
            </a:r>
            <a:r>
              <a:rPr lang="en-US" sz="2400" i="1" dirty="0"/>
              <a:t>N</a:t>
            </a:r>
          </a:p>
          <a:p>
            <a:pPr lvl="1"/>
            <a:r>
              <a:rPr lang="en-US" sz="2400" dirty="0"/>
              <a:t>1’s complement of 1011000 is 1111111–1011000 = 0100111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2767462"/>
            <a:ext cx="891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Observation: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Subtraction from (</a:t>
            </a:r>
            <a:r>
              <a:rPr lang="en-US" sz="2400" i="1" dirty="0" err="1"/>
              <a:t>r</a:t>
            </a:r>
            <a:r>
              <a:rPr lang="en-US" sz="2400" i="1" baseline="30000" dirty="0" err="1"/>
              <a:t>n</a:t>
            </a:r>
            <a:r>
              <a:rPr lang="tr-TR" sz="2400" i="1" baseline="30000" dirty="0"/>
              <a:t> </a:t>
            </a:r>
            <a:r>
              <a:rPr lang="en-US" sz="2400" dirty="0"/>
              <a:t>–</a:t>
            </a:r>
            <a:r>
              <a:rPr lang="tr-TR" sz="2400" dirty="0"/>
              <a:t> </a:t>
            </a:r>
            <a:r>
              <a:rPr lang="en-US" sz="2400" dirty="0"/>
              <a:t>1) will never require a borrow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Diminished radix complement can be computed digit-by-digit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For binary: 1 – 0 = 1 and 1 – 1 = 0 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5300" y="158750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Complements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755271"/>
            <a:ext cx="990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1’s Complement (</a:t>
            </a:r>
            <a:r>
              <a:rPr lang="en-US" sz="2400" i="1" dirty="0"/>
              <a:t>Diminished Radix</a:t>
            </a:r>
            <a:r>
              <a:rPr lang="en-US" sz="2400" dirty="0"/>
              <a:t> Complement)</a:t>
            </a:r>
          </a:p>
          <a:p>
            <a:pPr lvl="1"/>
            <a:r>
              <a:rPr lang="en-US" sz="2400" dirty="0"/>
              <a:t>All ‘0’s become ‘1’s</a:t>
            </a:r>
          </a:p>
          <a:p>
            <a:pPr lvl="1"/>
            <a:r>
              <a:rPr lang="en-US" sz="2400" dirty="0"/>
              <a:t>All ‘1’s become ‘0’s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/>
              <a:t>Example (</a:t>
            </a:r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>
                <a:solidFill>
                  <a:schemeClr val="accent2"/>
                </a:solidFill>
              </a:rPr>
              <a:t>0</a:t>
            </a:r>
            <a:r>
              <a:rPr lang="en-US" sz="2400" dirty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chemeClr val="accent2"/>
                </a:solidFill>
              </a:rPr>
              <a:t>0000</a:t>
            </a:r>
            <a:r>
              <a:rPr lang="en-US" sz="2400" dirty="0"/>
              <a:t>)</a:t>
            </a:r>
            <a:r>
              <a:rPr lang="en-US" sz="2400" baseline="-25000" dirty="0">
                <a:solidFill>
                  <a:srgbClr val="FF6600"/>
                </a:solidFill>
              </a:rPr>
              <a:t>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baseline="-25000" dirty="0">
                <a:solidFill>
                  <a:srgbClr val="FF6600"/>
                </a:solidFill>
              </a:rPr>
              <a:t>                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 (</a:t>
            </a:r>
            <a:r>
              <a:rPr 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0</a:t>
            </a:r>
            <a:r>
              <a:rPr 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1</a:t>
            </a:r>
            <a:r>
              <a:rPr 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00</a:t>
            </a:r>
            <a:r>
              <a:rPr 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1111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  <a:r>
              <a:rPr lang="en-US" sz="2400" baseline="-25000" dirty="0">
                <a:solidFill>
                  <a:srgbClr val="FF6600"/>
                </a:solidFill>
                <a:sym typeface="Wingdings" panose="05000000000000000000" pitchFamily="2" charset="2"/>
              </a:rPr>
              <a:t>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/>
              <a:t>If you add a number and its 1’s complement …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52800" y="3660116"/>
            <a:ext cx="2609850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 dirty="0">
                <a:solidFill>
                  <a:schemeClr val="accent1"/>
                </a:solidFill>
                <a:cs typeface="Times New Roman" panose="02020603050405020304" pitchFamily="18" charset="0"/>
              </a:rPr>
              <a:t>1 </a:t>
            </a:r>
            <a:r>
              <a:rPr lang="en-US" sz="2800" b="1" i="0" u="none" dirty="0">
                <a:solidFill>
                  <a:schemeClr val="accent2"/>
                </a:solidFill>
                <a:cs typeface="Times New Roman" panose="02020603050405020304" pitchFamily="18" charset="0"/>
              </a:rPr>
              <a:t>0 </a:t>
            </a:r>
            <a:r>
              <a:rPr lang="en-US" sz="2800" b="1" i="0" u="none" dirty="0">
                <a:solidFill>
                  <a:schemeClr val="accent1"/>
                </a:solidFill>
                <a:cs typeface="Times New Roman" panose="02020603050405020304" pitchFamily="18" charset="0"/>
              </a:rPr>
              <a:t>1 1 </a:t>
            </a:r>
            <a:r>
              <a:rPr lang="en-US" sz="2800" b="1" i="0" u="none" dirty="0">
                <a:solidFill>
                  <a:schemeClr val="accent2"/>
                </a:solidFill>
                <a:cs typeface="Times New Roman" panose="02020603050405020304" pitchFamily="18" charset="0"/>
              </a:rPr>
              <a:t>0 0 0 0</a:t>
            </a:r>
          </a:p>
          <a:p>
            <a:pPr algn="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 dirty="0">
                <a:solidFill>
                  <a:schemeClr val="accent2"/>
                </a:solidFill>
                <a:cs typeface="Times New Roman" panose="02020603050405020304" pitchFamily="18" charset="0"/>
              </a:rPr>
              <a:t>+</a:t>
            </a:r>
            <a:r>
              <a:rPr lang="en-US" sz="2400" b="1" i="0" u="none" dirty="0">
                <a:solidFill>
                  <a:schemeClr val="accent2"/>
                </a:solidFill>
                <a:cs typeface="Times New Roman" panose="02020603050405020304" pitchFamily="18" charset="0"/>
              </a:rPr>
              <a:t>  </a:t>
            </a:r>
            <a:r>
              <a:rPr lang="en-US" sz="2800" b="1" i="0" u="none" dirty="0">
                <a:solidFill>
                  <a:schemeClr val="accent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0 </a:t>
            </a:r>
            <a:r>
              <a:rPr lang="en-US" sz="2800" b="1" i="0" u="none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1 </a:t>
            </a:r>
            <a:r>
              <a:rPr lang="en-US" sz="2800" b="1" i="0" u="none" dirty="0">
                <a:solidFill>
                  <a:schemeClr val="accent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0 0 </a:t>
            </a:r>
            <a:r>
              <a:rPr lang="en-US" sz="2800" b="1" i="0" u="none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1 1 1 1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3578225" y="4741203"/>
            <a:ext cx="2519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352800" y="4838041"/>
            <a:ext cx="26098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anose="02020603050405020304" pitchFamily="18" charset="0"/>
              </a:rPr>
              <a:t>1 1 1 1 1 1 1 1</a:t>
            </a:r>
            <a:endParaRPr lang="en-US" sz="2800" b="1" i="0" u="none">
              <a:solidFill>
                <a:schemeClr val="tx1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80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5300" y="158750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Complements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748447"/>
            <a:ext cx="261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Radix Complement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" y="1447800"/>
            <a:ext cx="9525000" cy="10156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0" u="none" dirty="0">
                <a:latin typeface="+mj-lt"/>
              </a:rPr>
              <a:t>The </a:t>
            </a:r>
            <a:r>
              <a:rPr kumimoji="0" lang="en-US" altLang="zh-TW" sz="2000" u="none" dirty="0">
                <a:latin typeface="+mj-lt"/>
              </a:rPr>
              <a:t>r</a:t>
            </a:r>
            <a:r>
              <a:rPr kumimoji="0" lang="en-US" altLang="zh-TW" sz="2000" i="0" u="none" dirty="0">
                <a:latin typeface="+mj-lt"/>
              </a:rPr>
              <a:t>'s complement of an </a:t>
            </a:r>
            <a:r>
              <a:rPr kumimoji="0" lang="en-US" altLang="zh-TW" sz="2000" u="none" dirty="0">
                <a:latin typeface="+mj-lt"/>
              </a:rPr>
              <a:t>n</a:t>
            </a:r>
            <a:r>
              <a:rPr kumimoji="0" lang="en-US" altLang="zh-TW" sz="2000" i="0" u="none" dirty="0">
                <a:latin typeface="+mj-lt"/>
              </a:rPr>
              <a:t>-digit number </a:t>
            </a:r>
            <a:r>
              <a:rPr kumimoji="0" lang="en-US" altLang="zh-TW" sz="2000" u="none" dirty="0">
                <a:latin typeface="+mj-lt"/>
              </a:rPr>
              <a:t>N</a:t>
            </a:r>
            <a:r>
              <a:rPr kumimoji="0" lang="en-US" altLang="zh-TW" sz="2000" i="0" u="none" dirty="0">
                <a:latin typeface="+mj-lt"/>
              </a:rPr>
              <a:t> in base </a:t>
            </a:r>
            <a:r>
              <a:rPr kumimoji="0" lang="en-US" altLang="zh-TW" sz="2000" u="none" dirty="0">
                <a:latin typeface="+mj-lt"/>
              </a:rPr>
              <a:t>r</a:t>
            </a:r>
            <a:r>
              <a:rPr kumimoji="0" lang="en-US" altLang="zh-TW" sz="2000" i="0" u="none" dirty="0">
                <a:latin typeface="+mj-lt"/>
              </a:rPr>
              <a:t> is defined </a:t>
            </a:r>
            <a:r>
              <a:rPr kumimoji="0" lang="en-US" altLang="zh-TW" sz="2000" i="0" u="none" dirty="0" smtClean="0">
                <a:latin typeface="+mj-lt"/>
              </a:rPr>
              <a:t>as </a:t>
            </a:r>
            <a:r>
              <a:rPr kumimoji="0" lang="en-US" altLang="zh-TW" sz="2000" u="none" dirty="0" err="1" smtClean="0">
                <a:latin typeface="+mj-lt"/>
              </a:rPr>
              <a:t>r</a:t>
            </a:r>
            <a:r>
              <a:rPr kumimoji="0" lang="en-US" altLang="zh-TW" sz="2000" u="none" baseline="30000" dirty="0" err="1" smtClean="0">
                <a:latin typeface="+mj-lt"/>
              </a:rPr>
              <a:t>n</a:t>
            </a:r>
            <a:r>
              <a:rPr kumimoji="0" lang="en-US" altLang="zh-TW" sz="2000" i="0" u="none" dirty="0" smtClean="0">
                <a:latin typeface="+mj-lt"/>
              </a:rPr>
              <a:t> </a:t>
            </a:r>
            <a:r>
              <a:rPr kumimoji="0" lang="en-US" altLang="zh-TW" sz="2000" i="0" u="none" dirty="0">
                <a:latin typeface="+mj-lt"/>
              </a:rPr>
              <a:t>– </a:t>
            </a:r>
            <a:r>
              <a:rPr kumimoji="0" lang="en-US" altLang="zh-TW" sz="2000" u="none" dirty="0">
                <a:latin typeface="+mj-lt"/>
              </a:rPr>
              <a:t>N</a:t>
            </a:r>
            <a:r>
              <a:rPr kumimoji="0" lang="en-US" altLang="zh-TW" sz="2000" i="0" u="none" dirty="0">
                <a:latin typeface="+mj-lt"/>
              </a:rPr>
              <a:t> for </a:t>
            </a:r>
            <a:r>
              <a:rPr kumimoji="0" lang="en-US" altLang="zh-TW" sz="2000" u="none" dirty="0">
                <a:latin typeface="+mj-lt"/>
              </a:rPr>
              <a:t>N</a:t>
            </a:r>
            <a:r>
              <a:rPr kumimoji="0" lang="en-US" altLang="zh-TW" sz="2000" i="0" u="none" dirty="0">
                <a:latin typeface="+mj-lt"/>
              </a:rPr>
              <a:t> ≠ 0 and as 0 for </a:t>
            </a:r>
            <a:r>
              <a:rPr kumimoji="0" lang="en-US" altLang="zh-TW" sz="2000" u="none" dirty="0">
                <a:latin typeface="+mj-lt"/>
              </a:rPr>
              <a:t>N</a:t>
            </a:r>
            <a:r>
              <a:rPr kumimoji="0" lang="en-US" altLang="zh-TW" sz="2000" i="0" u="none" dirty="0">
                <a:latin typeface="+mj-lt"/>
              </a:rPr>
              <a:t> = 0. Comparing with the (</a:t>
            </a:r>
            <a:r>
              <a:rPr kumimoji="0" lang="en-US" altLang="zh-TW" sz="2000" u="none" dirty="0">
                <a:latin typeface="+mj-lt"/>
              </a:rPr>
              <a:t>r</a:t>
            </a:r>
            <a:r>
              <a:rPr kumimoji="0" lang="en-US" altLang="zh-TW" sz="2000" i="0" u="none" dirty="0">
                <a:latin typeface="+mj-lt"/>
              </a:rPr>
              <a:t> </a:t>
            </a:r>
            <a:r>
              <a:rPr kumimoji="0" lang="en-US" altLang="zh-TW" sz="2000" i="0" u="none" dirty="0">
                <a:latin typeface="+mj-lt"/>
                <a:sym typeface="Symbol" panose="05050102010706020507" pitchFamily="18" charset="2"/>
              </a:rPr>
              <a:t></a:t>
            </a:r>
            <a:r>
              <a:rPr kumimoji="0" lang="en-US" altLang="zh-TW" sz="2000" i="0" u="none" dirty="0">
                <a:latin typeface="+mj-lt"/>
              </a:rPr>
              <a:t> 1) 's complement, we note that the </a:t>
            </a:r>
            <a:r>
              <a:rPr kumimoji="0" lang="en-US" altLang="zh-TW" sz="2000" u="none" dirty="0">
                <a:latin typeface="+mj-lt"/>
              </a:rPr>
              <a:t>r</a:t>
            </a:r>
            <a:r>
              <a:rPr kumimoji="0" lang="en-US" altLang="zh-TW" sz="2000" i="0" u="none" dirty="0">
                <a:latin typeface="+mj-lt"/>
              </a:rPr>
              <a:t>'s complement is obtained by adding 1 to the (</a:t>
            </a:r>
            <a:r>
              <a:rPr kumimoji="0" lang="en-US" altLang="zh-TW" sz="2000" u="none" dirty="0">
                <a:latin typeface="+mj-lt"/>
              </a:rPr>
              <a:t>r</a:t>
            </a:r>
            <a:r>
              <a:rPr kumimoji="0" lang="en-US" altLang="zh-TW" sz="2000" i="0" u="none" dirty="0">
                <a:latin typeface="+mj-lt"/>
              </a:rPr>
              <a:t> </a:t>
            </a:r>
            <a:r>
              <a:rPr kumimoji="0" lang="en-US" altLang="zh-TW" sz="2000" i="0" u="none" dirty="0">
                <a:latin typeface="+mj-lt"/>
                <a:sym typeface="Symbol" panose="05050102010706020507" pitchFamily="18" charset="2"/>
              </a:rPr>
              <a:t></a:t>
            </a:r>
            <a:r>
              <a:rPr kumimoji="0" lang="en-US" altLang="zh-TW" sz="2000" i="0" u="none" dirty="0">
                <a:latin typeface="+mj-lt"/>
              </a:rPr>
              <a:t> 1) 's complement, since </a:t>
            </a:r>
            <a:r>
              <a:rPr kumimoji="0" lang="en-US" altLang="zh-TW" sz="2000" u="none" dirty="0" err="1">
                <a:latin typeface="+mj-lt"/>
              </a:rPr>
              <a:t>r</a:t>
            </a:r>
            <a:r>
              <a:rPr kumimoji="0" lang="en-US" altLang="zh-TW" sz="2000" u="none" baseline="30000" dirty="0" err="1">
                <a:latin typeface="+mj-lt"/>
              </a:rPr>
              <a:t>n</a:t>
            </a:r>
            <a:r>
              <a:rPr kumimoji="0" lang="en-US" altLang="zh-TW" sz="2000" i="0" u="none" dirty="0">
                <a:latin typeface="+mj-lt"/>
              </a:rPr>
              <a:t> – </a:t>
            </a:r>
            <a:r>
              <a:rPr kumimoji="0" lang="en-US" altLang="zh-TW" sz="2000" u="none" dirty="0">
                <a:latin typeface="+mj-lt"/>
              </a:rPr>
              <a:t>N</a:t>
            </a:r>
            <a:r>
              <a:rPr kumimoji="0" lang="en-US" altLang="zh-TW" sz="2000" i="0" u="none" dirty="0">
                <a:latin typeface="+mj-lt"/>
              </a:rPr>
              <a:t> = [(</a:t>
            </a:r>
            <a:r>
              <a:rPr kumimoji="0" lang="en-US" altLang="zh-TW" sz="2000" u="none" dirty="0" err="1">
                <a:latin typeface="+mj-lt"/>
              </a:rPr>
              <a:t>r</a:t>
            </a:r>
            <a:r>
              <a:rPr kumimoji="0" lang="en-US" altLang="zh-TW" sz="2000" u="none" baseline="30000" dirty="0" err="1">
                <a:latin typeface="+mj-lt"/>
              </a:rPr>
              <a:t>n</a:t>
            </a:r>
            <a:r>
              <a:rPr kumimoji="0" lang="en-US" altLang="zh-TW" sz="2000" i="0" u="none" dirty="0">
                <a:latin typeface="+mj-lt"/>
              </a:rPr>
              <a:t> </a:t>
            </a:r>
            <a:r>
              <a:rPr kumimoji="0" lang="en-US" altLang="zh-TW" sz="2000" i="0" u="none" dirty="0">
                <a:latin typeface="+mj-lt"/>
                <a:sym typeface="Symbol" panose="05050102010706020507" pitchFamily="18" charset="2"/>
              </a:rPr>
              <a:t></a:t>
            </a:r>
            <a:r>
              <a:rPr kumimoji="0" lang="en-US" altLang="zh-TW" sz="2000" i="0" u="none" dirty="0">
                <a:latin typeface="+mj-lt"/>
              </a:rPr>
              <a:t> 1) – </a:t>
            </a:r>
            <a:r>
              <a:rPr kumimoji="0" lang="en-US" altLang="zh-TW" sz="2000" u="none" dirty="0">
                <a:latin typeface="+mj-lt"/>
              </a:rPr>
              <a:t>N</a:t>
            </a:r>
            <a:r>
              <a:rPr kumimoji="0" lang="en-US" altLang="zh-TW" sz="2000" i="0" u="none" dirty="0">
                <a:latin typeface="+mj-lt"/>
              </a:rPr>
              <a:t>] + 1.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968375" y="3547238"/>
            <a:ext cx="4686300" cy="7080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0" u="none" dirty="0">
                <a:latin typeface="+mj-lt"/>
              </a:rPr>
              <a:t>The 10's complement of 012398 is 987602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0" u="none" dirty="0">
                <a:latin typeface="+mj-lt"/>
              </a:rPr>
              <a:t>The 10's complement of 246700 is 753300 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8375" y="5124450"/>
            <a:ext cx="4730750" cy="7080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0" u="none">
                <a:latin typeface="+mj-lt"/>
              </a:rPr>
              <a:t>The 2's complement of 1101100 is 0010100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0" u="none">
                <a:latin typeface="+mj-lt"/>
              </a:rPr>
              <a:t>The 2's complement of 0110111 is 1001001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936993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/>
              <a:t>Example: </a:t>
            </a:r>
            <a:r>
              <a:rPr lang="en-US" altLang="zh-TW" sz="2400" dirty="0" smtClean="0"/>
              <a:t>Base-10</a:t>
            </a:r>
            <a:endParaRPr lang="en-US" altLang="zh-TW" sz="2400" dirty="0"/>
          </a:p>
        </p:txBody>
      </p:sp>
      <p:sp>
        <p:nvSpPr>
          <p:cNvPr id="6" name="Rectangle 5"/>
          <p:cNvSpPr/>
          <p:nvPr/>
        </p:nvSpPr>
        <p:spPr>
          <a:xfrm>
            <a:off x="152400" y="4514205"/>
            <a:ext cx="2230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Example: Base-2</a:t>
            </a:r>
          </a:p>
        </p:txBody>
      </p:sp>
    </p:spTree>
    <p:extLst>
      <p:ext uri="{BB962C8B-B14F-4D97-AF65-F5344CB8AC3E}">
        <p14:creationId xmlns:p14="http://schemas.microsoft.com/office/powerpoint/2010/main" val="14984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789</Words>
  <Application>Microsoft Office PowerPoint</Application>
  <PresentationFormat>A4 Paper (210x297 mm)</PresentationFormat>
  <Paragraphs>123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PMingLiU</vt:lpstr>
      <vt:lpstr>PMingLiU</vt:lpstr>
      <vt:lpstr>Arial</vt:lpstr>
      <vt:lpstr>Calibri</vt:lpstr>
      <vt:lpstr>Symbol</vt:lpstr>
      <vt:lpstr>Times New Roman</vt:lpstr>
      <vt:lpstr>Wingdings</vt:lpstr>
      <vt:lpstr>Office Theme</vt:lpstr>
      <vt:lpstr>Equation</vt:lpstr>
      <vt:lpstr>PowerPoint Presentation</vt:lpstr>
      <vt:lpstr>Lecture 10 Digital Codes</vt:lpstr>
      <vt:lpstr>Objectives </vt:lpstr>
      <vt:lpstr>Topics</vt:lpstr>
      <vt:lpstr>PowerPoint Presentation</vt:lpstr>
      <vt:lpstr>Complements</vt:lpstr>
      <vt:lpstr>PowerPoint Presentation</vt:lpstr>
      <vt:lpstr>Complements</vt:lpstr>
      <vt:lpstr>Complements</vt:lpstr>
      <vt:lpstr>PowerPoint Presentation</vt:lpstr>
      <vt:lpstr>Complements</vt:lpstr>
      <vt:lpstr>Signed Binary Numbers</vt:lpstr>
      <vt:lpstr>Signed Binary Numbers</vt:lpstr>
      <vt:lpstr>Signed Binary Numbers</vt:lpstr>
      <vt:lpstr>Signed Binary Numbers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419</cp:revision>
  <dcterms:created xsi:type="dcterms:W3CDTF">2006-08-16T00:00:00Z</dcterms:created>
  <dcterms:modified xsi:type="dcterms:W3CDTF">2017-07-07T04:49:46Z</dcterms:modified>
</cp:coreProperties>
</file>