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5" r:id="rId2"/>
    <p:sldId id="466" r:id="rId3"/>
    <p:sldId id="468" r:id="rId4"/>
    <p:sldId id="467" r:id="rId5"/>
    <p:sldId id="469" r:id="rId6"/>
    <p:sldId id="491" r:id="rId7"/>
    <p:sldId id="487" r:id="rId8"/>
    <p:sldId id="493" r:id="rId9"/>
    <p:sldId id="494" r:id="rId10"/>
    <p:sldId id="486" r:id="rId11"/>
    <p:sldId id="496" r:id="rId12"/>
    <p:sldId id="499" r:id="rId13"/>
    <p:sldId id="497" r:id="rId14"/>
    <p:sldId id="498" r:id="rId15"/>
    <p:sldId id="484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2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485" y="6079192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Function Implementation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838200"/>
            <a:ext cx="8191500" cy="50276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/>
              <a:t>Using Switches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For inputs: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1 is </a:t>
            </a:r>
            <a:r>
              <a:rPr lang="en-US" u="sng" dirty="0" smtClean="0">
                <a:cs typeface="Times New Roman" panose="02020603050405020304" pitchFamily="18" charset="0"/>
              </a:rPr>
              <a:t>switch closed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0 is </a:t>
            </a:r>
            <a:r>
              <a:rPr lang="en-US" u="sng" dirty="0" smtClean="0">
                <a:cs typeface="Times New Roman" panose="02020603050405020304" pitchFamily="18" charset="0"/>
              </a:rPr>
              <a:t>switch open</a:t>
            </a:r>
          </a:p>
          <a:p>
            <a:pPr lvl="2">
              <a:lnSpc>
                <a:spcPct val="90000"/>
              </a:lnSpc>
            </a:pPr>
            <a:endParaRPr lang="en-US" dirty="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For outputs: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1 is </a:t>
            </a:r>
            <a:r>
              <a:rPr lang="en-US" u="sng" dirty="0" smtClean="0">
                <a:cs typeface="Times New Roman" panose="02020603050405020304" pitchFamily="18" charset="0"/>
              </a:rPr>
              <a:t>light on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0 is </a:t>
            </a:r>
            <a:r>
              <a:rPr lang="en-US" u="sng" dirty="0" smtClean="0">
                <a:cs typeface="Times New Roman" panose="02020603050405020304" pitchFamily="18" charset="0"/>
              </a:rPr>
              <a:t>light off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US" dirty="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NOT uses a switch such that: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1 is </a:t>
            </a:r>
            <a:r>
              <a:rPr lang="en-US" u="sng" dirty="0" smtClean="0">
                <a:cs typeface="Times New Roman" panose="02020603050405020304" pitchFamily="18" charset="0"/>
              </a:rPr>
              <a:t>switch open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0 is </a:t>
            </a:r>
            <a:r>
              <a:rPr lang="en-US" u="sng" dirty="0" smtClean="0">
                <a:cs typeface="Times New Roman" panose="02020603050405020304" pitchFamily="18" charset="0"/>
              </a:rPr>
              <a:t>switch closed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6019800" y="839884"/>
            <a:ext cx="3390900" cy="1543050"/>
            <a:chOff x="3373" y="833"/>
            <a:chExt cx="2136" cy="97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147" y="1632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4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474" y="1638"/>
              <a:ext cx="80" cy="68"/>
            </a:xfrm>
            <a:custGeom>
              <a:avLst/>
              <a:gdLst>
                <a:gd name="T0" fmla="*/ 80 w 80"/>
                <a:gd name="T1" fmla="*/ 34 h 68"/>
                <a:gd name="T2" fmla="*/ 79 w 80"/>
                <a:gd name="T3" fmla="*/ 43 h 68"/>
                <a:gd name="T4" fmla="*/ 75 w 80"/>
                <a:gd name="T5" fmla="*/ 51 h 68"/>
                <a:gd name="T6" fmla="*/ 68 w 80"/>
                <a:gd name="T7" fmla="*/ 58 h 68"/>
                <a:gd name="T8" fmla="*/ 60 w 80"/>
                <a:gd name="T9" fmla="*/ 64 h 68"/>
                <a:gd name="T10" fmla="*/ 51 w 80"/>
                <a:gd name="T11" fmla="*/ 67 h 68"/>
                <a:gd name="T12" fmla="*/ 40 w 80"/>
                <a:gd name="T13" fmla="*/ 68 h 68"/>
                <a:gd name="T14" fmla="*/ 30 w 80"/>
                <a:gd name="T15" fmla="*/ 67 h 68"/>
                <a:gd name="T16" fmla="*/ 20 w 80"/>
                <a:gd name="T17" fmla="*/ 64 h 68"/>
                <a:gd name="T18" fmla="*/ 12 w 80"/>
                <a:gd name="T19" fmla="*/ 58 h 68"/>
                <a:gd name="T20" fmla="*/ 6 w 80"/>
                <a:gd name="T21" fmla="*/ 51 h 68"/>
                <a:gd name="T22" fmla="*/ 2 w 80"/>
                <a:gd name="T23" fmla="*/ 43 h 68"/>
                <a:gd name="T24" fmla="*/ 0 w 80"/>
                <a:gd name="T25" fmla="*/ 34 h 68"/>
                <a:gd name="T26" fmla="*/ 2 w 80"/>
                <a:gd name="T27" fmla="*/ 25 h 68"/>
                <a:gd name="T28" fmla="*/ 6 w 80"/>
                <a:gd name="T29" fmla="*/ 17 h 68"/>
                <a:gd name="T30" fmla="*/ 12 w 80"/>
                <a:gd name="T31" fmla="*/ 10 h 68"/>
                <a:gd name="T32" fmla="*/ 20 w 80"/>
                <a:gd name="T33" fmla="*/ 4 h 68"/>
                <a:gd name="T34" fmla="*/ 30 w 80"/>
                <a:gd name="T35" fmla="*/ 1 h 68"/>
                <a:gd name="T36" fmla="*/ 40 w 80"/>
                <a:gd name="T37" fmla="*/ 0 h 68"/>
                <a:gd name="T38" fmla="*/ 51 w 80"/>
                <a:gd name="T39" fmla="*/ 1 h 68"/>
                <a:gd name="T40" fmla="*/ 60 w 80"/>
                <a:gd name="T41" fmla="*/ 4 h 68"/>
                <a:gd name="T42" fmla="*/ 68 w 80"/>
                <a:gd name="T43" fmla="*/ 10 h 68"/>
                <a:gd name="T44" fmla="*/ 75 w 80"/>
                <a:gd name="T45" fmla="*/ 17 h 68"/>
                <a:gd name="T46" fmla="*/ 79 w 80"/>
                <a:gd name="T47" fmla="*/ 25 h 68"/>
                <a:gd name="T48" fmla="*/ 80 w 80"/>
                <a:gd name="T49" fmla="*/ 34 h 68"/>
                <a:gd name="T50" fmla="*/ 80 w 80"/>
                <a:gd name="T51" fmla="*/ 34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8">
                  <a:moveTo>
                    <a:pt x="80" y="34"/>
                  </a:moveTo>
                  <a:lnTo>
                    <a:pt x="79" y="43"/>
                  </a:lnTo>
                  <a:lnTo>
                    <a:pt x="75" y="51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7"/>
                  </a:lnTo>
                  <a:lnTo>
                    <a:pt x="40" y="68"/>
                  </a:lnTo>
                  <a:lnTo>
                    <a:pt x="30" y="67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1"/>
                  </a:lnTo>
                  <a:lnTo>
                    <a:pt x="2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4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4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227" y="1529"/>
              <a:ext cx="24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387" y="1495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467" y="1563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387" y="1632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467" y="1701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948" y="1323"/>
              <a:ext cx="320" cy="275"/>
            </a:xfrm>
            <a:custGeom>
              <a:avLst/>
              <a:gdLst>
                <a:gd name="T0" fmla="*/ 320 w 320"/>
                <a:gd name="T1" fmla="*/ 137 h 275"/>
                <a:gd name="T2" fmla="*/ 319 w 320"/>
                <a:gd name="T3" fmla="*/ 155 h 275"/>
                <a:gd name="T4" fmla="*/ 315 w 320"/>
                <a:gd name="T5" fmla="*/ 172 h 275"/>
                <a:gd name="T6" fmla="*/ 308 w 320"/>
                <a:gd name="T7" fmla="*/ 189 h 275"/>
                <a:gd name="T8" fmla="*/ 300 w 320"/>
                <a:gd name="T9" fmla="*/ 205 h 275"/>
                <a:gd name="T10" fmla="*/ 288 w 320"/>
                <a:gd name="T11" fmla="*/ 220 h 275"/>
                <a:gd name="T12" fmla="*/ 275 w 320"/>
                <a:gd name="T13" fmla="*/ 232 h 275"/>
                <a:gd name="T14" fmla="*/ 260 w 320"/>
                <a:gd name="T15" fmla="*/ 245 h 275"/>
                <a:gd name="T16" fmla="*/ 243 w 320"/>
                <a:gd name="T17" fmla="*/ 255 h 275"/>
                <a:gd name="T18" fmla="*/ 225 w 320"/>
                <a:gd name="T19" fmla="*/ 263 h 275"/>
                <a:gd name="T20" fmla="*/ 205 w 320"/>
                <a:gd name="T21" fmla="*/ 269 h 275"/>
                <a:gd name="T22" fmla="*/ 185 w 320"/>
                <a:gd name="T23" fmla="*/ 272 h 275"/>
                <a:gd name="T24" fmla="*/ 165 w 320"/>
                <a:gd name="T25" fmla="*/ 275 h 275"/>
                <a:gd name="T26" fmla="*/ 144 w 320"/>
                <a:gd name="T27" fmla="*/ 274 h 275"/>
                <a:gd name="T28" fmla="*/ 124 w 320"/>
                <a:gd name="T29" fmla="*/ 271 h 275"/>
                <a:gd name="T30" fmla="*/ 105 w 320"/>
                <a:gd name="T31" fmla="*/ 267 h 275"/>
                <a:gd name="T32" fmla="*/ 85 w 320"/>
                <a:gd name="T33" fmla="*/ 259 h 275"/>
                <a:gd name="T34" fmla="*/ 68 w 320"/>
                <a:gd name="T35" fmla="*/ 250 h 275"/>
                <a:gd name="T36" fmla="*/ 52 w 320"/>
                <a:gd name="T37" fmla="*/ 239 h 275"/>
                <a:gd name="T38" fmla="*/ 39 w 320"/>
                <a:gd name="T39" fmla="*/ 227 h 275"/>
                <a:gd name="T40" fmla="*/ 25 w 320"/>
                <a:gd name="T41" fmla="*/ 212 h 275"/>
                <a:gd name="T42" fmla="*/ 16 w 320"/>
                <a:gd name="T43" fmla="*/ 197 h 275"/>
                <a:gd name="T44" fmla="*/ 8 w 320"/>
                <a:gd name="T45" fmla="*/ 181 h 275"/>
                <a:gd name="T46" fmla="*/ 3 w 320"/>
                <a:gd name="T47" fmla="*/ 164 h 275"/>
                <a:gd name="T48" fmla="*/ 0 w 320"/>
                <a:gd name="T49" fmla="*/ 147 h 275"/>
                <a:gd name="T50" fmla="*/ 0 w 320"/>
                <a:gd name="T51" fmla="*/ 128 h 275"/>
                <a:gd name="T52" fmla="*/ 3 w 320"/>
                <a:gd name="T53" fmla="*/ 111 h 275"/>
                <a:gd name="T54" fmla="*/ 8 w 320"/>
                <a:gd name="T55" fmla="*/ 94 h 275"/>
                <a:gd name="T56" fmla="*/ 16 w 320"/>
                <a:gd name="T57" fmla="*/ 78 h 275"/>
                <a:gd name="T58" fmla="*/ 25 w 320"/>
                <a:gd name="T59" fmla="*/ 63 h 275"/>
                <a:gd name="T60" fmla="*/ 39 w 320"/>
                <a:gd name="T61" fmla="*/ 48 h 275"/>
                <a:gd name="T62" fmla="*/ 52 w 320"/>
                <a:gd name="T63" fmla="*/ 36 h 275"/>
                <a:gd name="T64" fmla="*/ 68 w 320"/>
                <a:gd name="T65" fmla="*/ 25 h 275"/>
                <a:gd name="T66" fmla="*/ 85 w 320"/>
                <a:gd name="T67" fmla="*/ 16 h 275"/>
                <a:gd name="T68" fmla="*/ 105 w 320"/>
                <a:gd name="T69" fmla="*/ 8 h 275"/>
                <a:gd name="T70" fmla="*/ 124 w 320"/>
                <a:gd name="T71" fmla="*/ 3 h 275"/>
                <a:gd name="T72" fmla="*/ 144 w 320"/>
                <a:gd name="T73" fmla="*/ 1 h 275"/>
                <a:gd name="T74" fmla="*/ 165 w 320"/>
                <a:gd name="T75" fmla="*/ 0 h 275"/>
                <a:gd name="T76" fmla="*/ 185 w 320"/>
                <a:gd name="T77" fmla="*/ 2 h 275"/>
                <a:gd name="T78" fmla="*/ 205 w 320"/>
                <a:gd name="T79" fmla="*/ 6 h 275"/>
                <a:gd name="T80" fmla="*/ 225 w 320"/>
                <a:gd name="T81" fmla="*/ 11 h 275"/>
                <a:gd name="T82" fmla="*/ 243 w 320"/>
                <a:gd name="T83" fmla="*/ 20 h 275"/>
                <a:gd name="T84" fmla="*/ 260 w 320"/>
                <a:gd name="T85" fmla="*/ 30 h 275"/>
                <a:gd name="T86" fmla="*/ 275 w 320"/>
                <a:gd name="T87" fmla="*/ 42 h 275"/>
                <a:gd name="T88" fmla="*/ 288 w 320"/>
                <a:gd name="T89" fmla="*/ 55 h 275"/>
                <a:gd name="T90" fmla="*/ 300 w 320"/>
                <a:gd name="T91" fmla="*/ 70 h 275"/>
                <a:gd name="T92" fmla="*/ 308 w 320"/>
                <a:gd name="T93" fmla="*/ 86 h 275"/>
                <a:gd name="T94" fmla="*/ 315 w 320"/>
                <a:gd name="T95" fmla="*/ 103 h 275"/>
                <a:gd name="T96" fmla="*/ 319 w 320"/>
                <a:gd name="T97" fmla="*/ 120 h 275"/>
                <a:gd name="T98" fmla="*/ 320 w 320"/>
                <a:gd name="T99" fmla="*/ 137 h 275"/>
                <a:gd name="T100" fmla="*/ 320 w 320"/>
                <a:gd name="T101" fmla="*/ 137 h 2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0" h="275">
                  <a:moveTo>
                    <a:pt x="320" y="137"/>
                  </a:moveTo>
                  <a:lnTo>
                    <a:pt x="319" y="155"/>
                  </a:lnTo>
                  <a:lnTo>
                    <a:pt x="315" y="172"/>
                  </a:lnTo>
                  <a:lnTo>
                    <a:pt x="308" y="189"/>
                  </a:lnTo>
                  <a:lnTo>
                    <a:pt x="300" y="205"/>
                  </a:lnTo>
                  <a:lnTo>
                    <a:pt x="288" y="220"/>
                  </a:lnTo>
                  <a:lnTo>
                    <a:pt x="275" y="232"/>
                  </a:lnTo>
                  <a:lnTo>
                    <a:pt x="260" y="245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5"/>
                  </a:lnTo>
                  <a:lnTo>
                    <a:pt x="144" y="274"/>
                  </a:lnTo>
                  <a:lnTo>
                    <a:pt x="124" y="271"/>
                  </a:lnTo>
                  <a:lnTo>
                    <a:pt x="105" y="267"/>
                  </a:lnTo>
                  <a:lnTo>
                    <a:pt x="85" y="259"/>
                  </a:lnTo>
                  <a:lnTo>
                    <a:pt x="68" y="250"/>
                  </a:lnTo>
                  <a:lnTo>
                    <a:pt x="52" y="239"/>
                  </a:lnTo>
                  <a:lnTo>
                    <a:pt x="39" y="227"/>
                  </a:lnTo>
                  <a:lnTo>
                    <a:pt x="25" y="212"/>
                  </a:lnTo>
                  <a:lnTo>
                    <a:pt x="16" y="197"/>
                  </a:lnTo>
                  <a:lnTo>
                    <a:pt x="8" y="181"/>
                  </a:lnTo>
                  <a:lnTo>
                    <a:pt x="3" y="164"/>
                  </a:lnTo>
                  <a:lnTo>
                    <a:pt x="0" y="147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4"/>
                  </a:lnTo>
                  <a:lnTo>
                    <a:pt x="16" y="78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6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6"/>
                  </a:lnTo>
                  <a:lnTo>
                    <a:pt x="225" y="11"/>
                  </a:lnTo>
                  <a:lnTo>
                    <a:pt x="243" y="20"/>
                  </a:lnTo>
                  <a:lnTo>
                    <a:pt x="260" y="30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70"/>
                  </a:lnTo>
                  <a:lnTo>
                    <a:pt x="308" y="86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828" y="146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4988" y="139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02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5028" y="1392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10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510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14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5188" y="1460"/>
              <a:ext cx="1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188" y="1460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4114" y="1191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5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5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6 h 69"/>
                <a:gd name="T28" fmla="*/ 5 w 80"/>
                <a:gd name="T29" fmla="*/ 18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2 h 69"/>
                <a:gd name="T36" fmla="*/ 40 w 80"/>
                <a:gd name="T37" fmla="*/ 0 h 69"/>
                <a:gd name="T38" fmla="*/ 51 w 80"/>
                <a:gd name="T39" fmla="*/ 2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8 h 69"/>
                <a:gd name="T46" fmla="*/ 79 w 80"/>
                <a:gd name="T47" fmla="*/ 26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5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5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1" y="2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8"/>
                  </a:lnTo>
                  <a:lnTo>
                    <a:pt x="79" y="26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4441" y="119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 flipV="1">
              <a:off x="4194" y="1088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4508" y="1220"/>
              <a:ext cx="3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4828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H="1">
              <a:off x="4548" y="166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H="1">
              <a:off x="3947" y="1666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3947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3947" y="122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 flipH="1">
              <a:off x="3507" y="1426"/>
              <a:ext cx="4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3507" y="1426"/>
              <a:ext cx="1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3507" y="1701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3507" y="1804"/>
              <a:ext cx="20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 flipV="1">
              <a:off x="5508" y="1460"/>
              <a:ext cx="1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>
              <a:off x="5308" y="1460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3373" y="833"/>
              <a:ext cx="20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Switches in parallel =&gt; OR</a:t>
              </a:r>
              <a:endParaRPr lang="en-US" sz="2800" b="1" dirty="0">
                <a:latin typeface="+mj-lt"/>
              </a:endParaRPr>
            </a:p>
          </p:txBody>
        </p:sp>
      </p:grpSp>
      <p:grpSp>
        <p:nvGrpSpPr>
          <p:cNvPr id="40" name="Group 136"/>
          <p:cNvGrpSpPr>
            <a:grpSpLocks/>
          </p:cNvGrpSpPr>
          <p:nvPr/>
        </p:nvGrpSpPr>
        <p:grpSpPr bwMode="auto">
          <a:xfrm>
            <a:off x="5956299" y="2905271"/>
            <a:ext cx="3408363" cy="1362075"/>
            <a:chOff x="3362" y="2045"/>
            <a:chExt cx="2147" cy="858"/>
          </a:xfrm>
        </p:grpSpPr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4988" y="2319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486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25"/>
            <p:cNvSpPr>
              <a:spLocks noChangeShapeType="1"/>
            </p:cNvSpPr>
            <p:nvPr/>
          </p:nvSpPr>
          <p:spPr bwMode="auto">
            <a:xfrm flipV="1">
              <a:off x="5028" y="2387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506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 flipV="1">
              <a:off x="5068" y="2387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514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 flipV="1">
              <a:off x="514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518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 flipV="1">
              <a:off x="5228" y="2456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5228" y="2456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38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42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8 w 80"/>
                <a:gd name="T3" fmla="*/ 44 h 69"/>
                <a:gd name="T4" fmla="*/ 74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0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0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4 w 80"/>
                <a:gd name="T45" fmla="*/ 17 h 69"/>
                <a:gd name="T46" fmla="*/ 78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8" y="44"/>
                  </a:lnTo>
                  <a:lnTo>
                    <a:pt x="74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0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0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4" y="17"/>
                  </a:lnTo>
                  <a:lnTo>
                    <a:pt x="78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38"/>
            <p:cNvSpPr>
              <a:spLocks noChangeShapeType="1"/>
            </p:cNvSpPr>
            <p:nvPr/>
          </p:nvSpPr>
          <p:spPr bwMode="auto">
            <a:xfrm flipV="1">
              <a:off x="39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44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48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V="1">
              <a:off x="45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3474" y="2633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554" y="2702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3474" y="2771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554" y="283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V="1">
              <a:off x="3587" y="2456"/>
              <a:ext cx="1" cy="1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587" y="245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4267" y="2456"/>
              <a:ext cx="2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3587" y="2834"/>
              <a:ext cx="1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3587" y="2902"/>
              <a:ext cx="19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V="1">
              <a:off x="5508" y="2456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H="1">
              <a:off x="534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3362" y="2045"/>
              <a:ext cx="20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 b="1">
                  <a:solidFill>
                    <a:srgbClr val="000000"/>
                  </a:solidFill>
                  <a:latin typeface="+mj-lt"/>
                </a:rPr>
                <a:t>Switches in series =&gt; AND</a:t>
              </a:r>
              <a:endParaRPr lang="en-US" sz="2800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19050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Gates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066800"/>
            <a:ext cx="9906000" cy="32259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In the earliest computers, switches were opened and closed by magnetic fields produced by energizing coils in relays. The switches in turn opened and closed the current paths</a:t>
            </a:r>
          </a:p>
          <a:p>
            <a:pPr algn="just"/>
            <a:r>
              <a:rPr lang="en-US" sz="2400" dirty="0" smtClean="0"/>
              <a:t>Later, vacuum tubes that open and close current paths electronically replaced relays</a:t>
            </a:r>
          </a:p>
          <a:p>
            <a:pPr algn="just"/>
            <a:r>
              <a:rPr lang="en-US" sz="2400" dirty="0" smtClean="0"/>
              <a:t>Today, transistors are used as electronic switches that open and close current paths</a:t>
            </a:r>
          </a:p>
        </p:txBody>
      </p:sp>
    </p:spTree>
    <p:extLst>
      <p:ext uri="{BB962C8B-B14F-4D97-AF65-F5344CB8AC3E}">
        <p14:creationId xmlns:p14="http://schemas.microsoft.com/office/powerpoint/2010/main" val="20911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Gates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71097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Implementation of logic gates with </a:t>
            </a:r>
            <a:r>
              <a:rPr lang="en-US" sz="2400" dirty="0" smtClean="0">
                <a:latin typeface="+mj-lt"/>
              </a:rPr>
              <a:t>transistors</a:t>
            </a:r>
            <a:endParaRPr lang="en-US" sz="2400" dirty="0">
              <a:latin typeface="+mj-lt"/>
            </a:endParaRPr>
          </a:p>
        </p:txBody>
      </p:sp>
      <p:pic>
        <p:nvPicPr>
          <p:cNvPr id="6" name="Picture 15" descr="C:\Documents and Settings\Charles R Kime\My Documents\Texts\Website\PowerPoint_Slides\Work_Area\Chapter_02\CMOS_circuits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876800" cy="273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791404"/>
            <a:ext cx="9906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Transistor or tube implementations of logic functions are called </a:t>
            </a:r>
            <a:r>
              <a:rPr lang="en-US" sz="2400" u="sng" dirty="0"/>
              <a:t>logic gates</a:t>
            </a:r>
            <a:r>
              <a:rPr lang="en-US" sz="2400" dirty="0"/>
              <a:t> or just </a:t>
            </a:r>
            <a:r>
              <a:rPr lang="en-US" sz="2400" u="sng" dirty="0"/>
              <a:t>gates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Transistor gate circuits can be modeled by switch circuits</a:t>
            </a:r>
          </a:p>
        </p:txBody>
      </p:sp>
    </p:spTree>
    <p:extLst>
      <p:ext uri="{BB962C8B-B14F-4D97-AF65-F5344CB8AC3E}">
        <p14:creationId xmlns:p14="http://schemas.microsoft.com/office/powerpoint/2010/main" val="28624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Gate Symbols and Behavior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61432"/>
            <a:ext cx="4392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Logic gates have special symbols:</a:t>
            </a:r>
          </a:p>
        </p:txBody>
      </p:sp>
      <p:pic>
        <p:nvPicPr>
          <p:cNvPr id="8" name="Picture 5" descr="C:\Documents and Settings\Charles R Kime\My Documents\Texts\Website\PowerPoint_Slides\Work_Area\Chapter_02\fig_2-0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8115300" cy="486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9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Diagrams and Expressions</a:t>
            </a:r>
          </a:p>
        </p:txBody>
      </p:sp>
      <p:sp>
        <p:nvSpPr>
          <p:cNvPr id="19" name="Rectangle 61"/>
          <p:cNvSpPr txBox="1">
            <a:spLocks noChangeArrowheads="1"/>
          </p:cNvSpPr>
          <p:nvPr/>
        </p:nvSpPr>
        <p:spPr>
          <a:xfrm>
            <a:off x="0" y="4649884"/>
            <a:ext cx="9905999" cy="101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Boolean equations, truth tables and logic diagrams describe the same function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Truth tables are unique; expressions and logic diagrams are not. This gives flexibility in implementing functions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20" name="Group 160"/>
          <p:cNvGrpSpPr>
            <a:grpSpLocks/>
          </p:cNvGrpSpPr>
          <p:nvPr/>
        </p:nvGrpSpPr>
        <p:grpSpPr bwMode="auto">
          <a:xfrm>
            <a:off x="4564488" y="2349501"/>
            <a:ext cx="4679950" cy="1952625"/>
            <a:chOff x="2627" y="1618"/>
            <a:chExt cx="2948" cy="1230"/>
          </a:xfrm>
        </p:grpSpPr>
        <p:sp>
          <p:nvSpPr>
            <p:cNvPr id="21" name="Rectangle 141"/>
            <p:cNvSpPr>
              <a:spLocks noChangeArrowheads="1"/>
            </p:cNvSpPr>
            <p:nvPr/>
          </p:nvSpPr>
          <p:spPr bwMode="auto">
            <a:xfrm>
              <a:off x="2634" y="1901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+mj-lt"/>
                </a:rPr>
                <a:t>X</a:t>
              </a:r>
              <a:endParaRPr lang="en-US">
                <a:latin typeface="+mj-lt"/>
              </a:endParaRPr>
            </a:p>
          </p:txBody>
        </p:sp>
        <p:sp>
          <p:nvSpPr>
            <p:cNvPr id="22" name="Rectangle 142"/>
            <p:cNvSpPr>
              <a:spLocks noChangeArrowheads="1"/>
            </p:cNvSpPr>
            <p:nvPr/>
          </p:nvSpPr>
          <p:spPr bwMode="auto">
            <a:xfrm>
              <a:off x="2637" y="2328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+mj-lt"/>
                </a:rPr>
                <a:t>Y</a:t>
              </a:r>
              <a:endParaRPr lang="en-US">
                <a:latin typeface="+mj-lt"/>
              </a:endParaRPr>
            </a:p>
          </p:txBody>
        </p:sp>
        <p:grpSp>
          <p:nvGrpSpPr>
            <p:cNvPr id="23" name="Group 159"/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27" name="Freeform 134"/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>
                  <a:gd name="T0" fmla="*/ 392 w 406"/>
                  <a:gd name="T1" fmla="*/ 255 h 257"/>
                  <a:gd name="T2" fmla="*/ 394 w 406"/>
                  <a:gd name="T3" fmla="*/ 257 h 257"/>
                  <a:gd name="T4" fmla="*/ 398 w 406"/>
                  <a:gd name="T5" fmla="*/ 257 h 257"/>
                  <a:gd name="T6" fmla="*/ 402 w 406"/>
                  <a:gd name="T7" fmla="*/ 255 h 257"/>
                  <a:gd name="T8" fmla="*/ 405 w 406"/>
                  <a:gd name="T9" fmla="*/ 252 h 257"/>
                  <a:gd name="T10" fmla="*/ 406 w 406"/>
                  <a:gd name="T11" fmla="*/ 251 h 257"/>
                  <a:gd name="T12" fmla="*/ 406 w 406"/>
                  <a:gd name="T13" fmla="*/ 246 h 257"/>
                  <a:gd name="T14" fmla="*/ 405 w 406"/>
                  <a:gd name="T15" fmla="*/ 243 h 257"/>
                  <a:gd name="T16" fmla="*/ 402 w 406"/>
                  <a:gd name="T17" fmla="*/ 239 h 257"/>
                  <a:gd name="T18" fmla="*/ 14 w 406"/>
                  <a:gd name="T19" fmla="*/ 2 h 257"/>
                  <a:gd name="T20" fmla="*/ 13 w 406"/>
                  <a:gd name="T21" fmla="*/ 0 h 257"/>
                  <a:gd name="T22" fmla="*/ 8 w 406"/>
                  <a:gd name="T23" fmla="*/ 0 h 257"/>
                  <a:gd name="T24" fmla="*/ 5 w 406"/>
                  <a:gd name="T25" fmla="*/ 2 h 257"/>
                  <a:gd name="T26" fmla="*/ 2 w 406"/>
                  <a:gd name="T27" fmla="*/ 5 h 257"/>
                  <a:gd name="T28" fmla="*/ 0 w 406"/>
                  <a:gd name="T29" fmla="*/ 6 h 257"/>
                  <a:gd name="T30" fmla="*/ 0 w 406"/>
                  <a:gd name="T31" fmla="*/ 11 h 257"/>
                  <a:gd name="T32" fmla="*/ 2 w 406"/>
                  <a:gd name="T33" fmla="*/ 14 h 257"/>
                  <a:gd name="T34" fmla="*/ 5 w 406"/>
                  <a:gd name="T35" fmla="*/ 18 h 257"/>
                  <a:gd name="T36" fmla="*/ 392 w 406"/>
                  <a:gd name="T37" fmla="*/ 255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Freeform 135"/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>
                  <a:gd name="T0" fmla="*/ 402 w 406"/>
                  <a:gd name="T1" fmla="*/ 17 h 257"/>
                  <a:gd name="T2" fmla="*/ 405 w 406"/>
                  <a:gd name="T3" fmla="*/ 14 h 257"/>
                  <a:gd name="T4" fmla="*/ 406 w 406"/>
                  <a:gd name="T5" fmla="*/ 11 h 257"/>
                  <a:gd name="T6" fmla="*/ 406 w 406"/>
                  <a:gd name="T7" fmla="*/ 6 h 257"/>
                  <a:gd name="T8" fmla="*/ 403 w 406"/>
                  <a:gd name="T9" fmla="*/ 3 h 257"/>
                  <a:gd name="T10" fmla="*/ 402 w 406"/>
                  <a:gd name="T11" fmla="*/ 1 h 257"/>
                  <a:gd name="T12" fmla="*/ 398 w 406"/>
                  <a:gd name="T13" fmla="*/ 0 h 257"/>
                  <a:gd name="T14" fmla="*/ 394 w 406"/>
                  <a:gd name="T15" fmla="*/ 0 h 257"/>
                  <a:gd name="T16" fmla="*/ 392 w 406"/>
                  <a:gd name="T17" fmla="*/ 1 h 257"/>
                  <a:gd name="T18" fmla="*/ 5 w 406"/>
                  <a:gd name="T19" fmla="*/ 239 h 257"/>
                  <a:gd name="T20" fmla="*/ 2 w 406"/>
                  <a:gd name="T21" fmla="*/ 242 h 257"/>
                  <a:gd name="T22" fmla="*/ 0 w 406"/>
                  <a:gd name="T23" fmla="*/ 246 h 257"/>
                  <a:gd name="T24" fmla="*/ 0 w 406"/>
                  <a:gd name="T25" fmla="*/ 250 h 257"/>
                  <a:gd name="T26" fmla="*/ 3 w 406"/>
                  <a:gd name="T27" fmla="*/ 254 h 257"/>
                  <a:gd name="T28" fmla="*/ 5 w 406"/>
                  <a:gd name="T29" fmla="*/ 255 h 257"/>
                  <a:gd name="T30" fmla="*/ 8 w 406"/>
                  <a:gd name="T31" fmla="*/ 257 h 257"/>
                  <a:gd name="T32" fmla="*/ 13 w 406"/>
                  <a:gd name="T33" fmla="*/ 257 h 257"/>
                  <a:gd name="T34" fmla="*/ 14 w 406"/>
                  <a:gd name="T35" fmla="*/ 255 h 257"/>
                  <a:gd name="T36" fmla="*/ 402 w 406"/>
                  <a:gd name="T37" fmla="*/ 17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Freeform 136"/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>
                  <a:gd name="T0" fmla="*/ 19 w 19"/>
                  <a:gd name="T1" fmla="*/ 10 h 495"/>
                  <a:gd name="T2" fmla="*/ 19 w 19"/>
                  <a:gd name="T3" fmla="*/ 6 h 495"/>
                  <a:gd name="T4" fmla="*/ 16 w 19"/>
                  <a:gd name="T5" fmla="*/ 3 h 495"/>
                  <a:gd name="T6" fmla="*/ 13 w 19"/>
                  <a:gd name="T7" fmla="*/ 0 h 495"/>
                  <a:gd name="T8" fmla="*/ 7 w 19"/>
                  <a:gd name="T9" fmla="*/ 0 h 495"/>
                  <a:gd name="T10" fmla="*/ 3 w 19"/>
                  <a:gd name="T11" fmla="*/ 3 h 495"/>
                  <a:gd name="T12" fmla="*/ 0 w 19"/>
                  <a:gd name="T13" fmla="*/ 6 h 495"/>
                  <a:gd name="T14" fmla="*/ 0 w 19"/>
                  <a:gd name="T15" fmla="*/ 488 h 495"/>
                  <a:gd name="T16" fmla="*/ 3 w 19"/>
                  <a:gd name="T17" fmla="*/ 492 h 495"/>
                  <a:gd name="T18" fmla="*/ 7 w 19"/>
                  <a:gd name="T19" fmla="*/ 495 h 495"/>
                  <a:gd name="T20" fmla="*/ 13 w 19"/>
                  <a:gd name="T21" fmla="*/ 495 h 495"/>
                  <a:gd name="T22" fmla="*/ 16 w 19"/>
                  <a:gd name="T23" fmla="*/ 492 h 495"/>
                  <a:gd name="T24" fmla="*/ 19 w 19"/>
                  <a:gd name="T25" fmla="*/ 488 h 495"/>
                  <a:gd name="T26" fmla="*/ 19 w 19"/>
                  <a:gd name="T27" fmla="*/ 485 h 495"/>
                  <a:gd name="T28" fmla="*/ 19 w 19"/>
                  <a:gd name="T29" fmla="*/ 10 h 4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Freeform 137"/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>
                  <a:gd name="T0" fmla="*/ 2 w 137"/>
                  <a:gd name="T1" fmla="*/ 87 h 137"/>
                  <a:gd name="T2" fmla="*/ 10 w 137"/>
                  <a:gd name="T3" fmla="*/ 105 h 137"/>
                  <a:gd name="T4" fmla="*/ 18 w 137"/>
                  <a:gd name="T5" fmla="*/ 116 h 137"/>
                  <a:gd name="T6" fmla="*/ 27 w 137"/>
                  <a:gd name="T7" fmla="*/ 124 h 137"/>
                  <a:gd name="T8" fmla="*/ 37 w 137"/>
                  <a:gd name="T9" fmla="*/ 130 h 137"/>
                  <a:gd name="T10" fmla="*/ 51 w 137"/>
                  <a:gd name="T11" fmla="*/ 135 h 137"/>
                  <a:gd name="T12" fmla="*/ 73 w 137"/>
                  <a:gd name="T13" fmla="*/ 137 h 137"/>
                  <a:gd name="T14" fmla="*/ 91 w 137"/>
                  <a:gd name="T15" fmla="*/ 133 h 137"/>
                  <a:gd name="T16" fmla="*/ 108 w 137"/>
                  <a:gd name="T17" fmla="*/ 125 h 137"/>
                  <a:gd name="T18" fmla="*/ 116 w 137"/>
                  <a:gd name="T19" fmla="*/ 116 h 137"/>
                  <a:gd name="T20" fmla="*/ 126 w 137"/>
                  <a:gd name="T21" fmla="*/ 108 h 137"/>
                  <a:gd name="T22" fmla="*/ 133 w 137"/>
                  <a:gd name="T23" fmla="*/ 91 h 137"/>
                  <a:gd name="T24" fmla="*/ 137 w 137"/>
                  <a:gd name="T25" fmla="*/ 73 h 137"/>
                  <a:gd name="T26" fmla="*/ 135 w 137"/>
                  <a:gd name="T27" fmla="*/ 51 h 137"/>
                  <a:gd name="T28" fmla="*/ 130 w 137"/>
                  <a:gd name="T29" fmla="*/ 37 h 137"/>
                  <a:gd name="T30" fmla="*/ 124 w 137"/>
                  <a:gd name="T31" fmla="*/ 27 h 137"/>
                  <a:gd name="T32" fmla="*/ 116 w 137"/>
                  <a:gd name="T33" fmla="*/ 18 h 137"/>
                  <a:gd name="T34" fmla="*/ 105 w 137"/>
                  <a:gd name="T35" fmla="*/ 10 h 137"/>
                  <a:gd name="T36" fmla="*/ 87 w 137"/>
                  <a:gd name="T37" fmla="*/ 2 h 137"/>
                  <a:gd name="T38" fmla="*/ 51 w 137"/>
                  <a:gd name="T39" fmla="*/ 2 h 137"/>
                  <a:gd name="T40" fmla="*/ 37 w 137"/>
                  <a:gd name="T41" fmla="*/ 7 h 137"/>
                  <a:gd name="T42" fmla="*/ 27 w 137"/>
                  <a:gd name="T43" fmla="*/ 13 h 137"/>
                  <a:gd name="T44" fmla="*/ 18 w 137"/>
                  <a:gd name="T45" fmla="*/ 21 h 137"/>
                  <a:gd name="T46" fmla="*/ 10 w 137"/>
                  <a:gd name="T47" fmla="*/ 32 h 137"/>
                  <a:gd name="T48" fmla="*/ 3 w 137"/>
                  <a:gd name="T49" fmla="*/ 46 h 137"/>
                  <a:gd name="T50" fmla="*/ 0 w 137"/>
                  <a:gd name="T51" fmla="*/ 68 h 137"/>
                  <a:gd name="T52" fmla="*/ 21 w 137"/>
                  <a:gd name="T53" fmla="*/ 53 h 137"/>
                  <a:gd name="T54" fmla="*/ 24 w 137"/>
                  <a:gd name="T55" fmla="*/ 46 h 137"/>
                  <a:gd name="T56" fmla="*/ 30 w 137"/>
                  <a:gd name="T57" fmla="*/ 37 h 137"/>
                  <a:gd name="T58" fmla="*/ 41 w 137"/>
                  <a:gd name="T59" fmla="*/ 27 h 137"/>
                  <a:gd name="T60" fmla="*/ 48 w 137"/>
                  <a:gd name="T61" fmla="*/ 22 h 137"/>
                  <a:gd name="T62" fmla="*/ 57 w 137"/>
                  <a:gd name="T63" fmla="*/ 19 h 137"/>
                  <a:gd name="T64" fmla="*/ 84 w 137"/>
                  <a:gd name="T65" fmla="*/ 21 h 137"/>
                  <a:gd name="T66" fmla="*/ 92 w 137"/>
                  <a:gd name="T67" fmla="*/ 26 h 137"/>
                  <a:gd name="T68" fmla="*/ 103 w 137"/>
                  <a:gd name="T69" fmla="*/ 34 h 137"/>
                  <a:gd name="T70" fmla="*/ 111 w 137"/>
                  <a:gd name="T71" fmla="*/ 45 h 137"/>
                  <a:gd name="T72" fmla="*/ 114 w 137"/>
                  <a:gd name="T73" fmla="*/ 49 h 137"/>
                  <a:gd name="T74" fmla="*/ 118 w 137"/>
                  <a:gd name="T75" fmla="*/ 67 h 137"/>
                  <a:gd name="T76" fmla="*/ 118 w 137"/>
                  <a:gd name="T77" fmla="*/ 78 h 137"/>
                  <a:gd name="T78" fmla="*/ 114 w 137"/>
                  <a:gd name="T79" fmla="*/ 89 h 137"/>
                  <a:gd name="T80" fmla="*/ 108 w 137"/>
                  <a:gd name="T81" fmla="*/ 97 h 137"/>
                  <a:gd name="T82" fmla="*/ 97 w 137"/>
                  <a:gd name="T83" fmla="*/ 108 h 137"/>
                  <a:gd name="T84" fmla="*/ 89 w 137"/>
                  <a:gd name="T85" fmla="*/ 114 h 137"/>
                  <a:gd name="T86" fmla="*/ 78 w 137"/>
                  <a:gd name="T87" fmla="*/ 118 h 137"/>
                  <a:gd name="T88" fmla="*/ 67 w 137"/>
                  <a:gd name="T89" fmla="*/ 118 h 137"/>
                  <a:gd name="T90" fmla="*/ 49 w 137"/>
                  <a:gd name="T91" fmla="*/ 114 h 137"/>
                  <a:gd name="T92" fmla="*/ 45 w 137"/>
                  <a:gd name="T93" fmla="*/ 111 h 137"/>
                  <a:gd name="T94" fmla="*/ 34 w 137"/>
                  <a:gd name="T95" fmla="*/ 103 h 137"/>
                  <a:gd name="T96" fmla="*/ 26 w 137"/>
                  <a:gd name="T97" fmla="*/ 92 h 137"/>
                  <a:gd name="T98" fmla="*/ 21 w 137"/>
                  <a:gd name="T99" fmla="*/ 84 h 137"/>
                  <a:gd name="T100" fmla="*/ 0 w 137"/>
                  <a:gd name="T101" fmla="*/ 68 h 13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Freeform 138"/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6 w 287"/>
                  <a:gd name="T3" fmla="*/ 0 h 19"/>
                  <a:gd name="T4" fmla="*/ 3 w 287"/>
                  <a:gd name="T5" fmla="*/ 3 h 19"/>
                  <a:gd name="T6" fmla="*/ 0 w 287"/>
                  <a:gd name="T7" fmla="*/ 6 h 19"/>
                  <a:gd name="T8" fmla="*/ 0 w 287"/>
                  <a:gd name="T9" fmla="*/ 13 h 19"/>
                  <a:gd name="T10" fmla="*/ 3 w 287"/>
                  <a:gd name="T11" fmla="*/ 16 h 19"/>
                  <a:gd name="T12" fmla="*/ 6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6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Freeform 139"/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6 w 287"/>
                  <a:gd name="T3" fmla="*/ 0 h 19"/>
                  <a:gd name="T4" fmla="*/ 3 w 287"/>
                  <a:gd name="T5" fmla="*/ 3 h 19"/>
                  <a:gd name="T6" fmla="*/ 0 w 287"/>
                  <a:gd name="T7" fmla="*/ 6 h 19"/>
                  <a:gd name="T8" fmla="*/ 0 w 287"/>
                  <a:gd name="T9" fmla="*/ 13 h 19"/>
                  <a:gd name="T10" fmla="*/ 3 w 287"/>
                  <a:gd name="T11" fmla="*/ 16 h 19"/>
                  <a:gd name="T12" fmla="*/ 6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6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Freeform 140"/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7 w 287"/>
                  <a:gd name="T3" fmla="*/ 0 h 19"/>
                  <a:gd name="T4" fmla="*/ 3 w 287"/>
                  <a:gd name="T5" fmla="*/ 3 h 19"/>
                  <a:gd name="T6" fmla="*/ 0 w 287"/>
                  <a:gd name="T7" fmla="*/ 7 h 19"/>
                  <a:gd name="T8" fmla="*/ 0 w 287"/>
                  <a:gd name="T9" fmla="*/ 13 h 19"/>
                  <a:gd name="T10" fmla="*/ 3 w 287"/>
                  <a:gd name="T11" fmla="*/ 16 h 19"/>
                  <a:gd name="T12" fmla="*/ 7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7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Freeform 143"/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>
                  <a:gd name="T0" fmla="*/ 3 w 257"/>
                  <a:gd name="T1" fmla="*/ 3 h 495"/>
                  <a:gd name="T2" fmla="*/ 3 w 257"/>
                  <a:gd name="T3" fmla="*/ 16 h 495"/>
                  <a:gd name="T4" fmla="*/ 43 w 257"/>
                  <a:gd name="T5" fmla="*/ 21 h 495"/>
                  <a:gd name="T6" fmla="*/ 76 w 257"/>
                  <a:gd name="T7" fmla="*/ 29 h 495"/>
                  <a:gd name="T8" fmla="*/ 108 w 257"/>
                  <a:gd name="T9" fmla="*/ 40 h 495"/>
                  <a:gd name="T10" fmla="*/ 144 w 257"/>
                  <a:gd name="T11" fmla="*/ 64 h 495"/>
                  <a:gd name="T12" fmla="*/ 171 w 257"/>
                  <a:gd name="T13" fmla="*/ 84 h 495"/>
                  <a:gd name="T14" fmla="*/ 192 w 257"/>
                  <a:gd name="T15" fmla="*/ 111 h 495"/>
                  <a:gd name="T16" fmla="*/ 216 w 257"/>
                  <a:gd name="T17" fmla="*/ 148 h 495"/>
                  <a:gd name="T18" fmla="*/ 227 w 257"/>
                  <a:gd name="T19" fmla="*/ 179 h 495"/>
                  <a:gd name="T20" fmla="*/ 235 w 257"/>
                  <a:gd name="T21" fmla="*/ 213 h 495"/>
                  <a:gd name="T22" fmla="*/ 238 w 257"/>
                  <a:gd name="T23" fmla="*/ 249 h 495"/>
                  <a:gd name="T24" fmla="*/ 236 w 257"/>
                  <a:gd name="T25" fmla="*/ 271 h 495"/>
                  <a:gd name="T26" fmla="*/ 230 w 257"/>
                  <a:gd name="T27" fmla="*/ 305 h 495"/>
                  <a:gd name="T28" fmla="*/ 219 w 257"/>
                  <a:gd name="T29" fmla="*/ 336 h 495"/>
                  <a:gd name="T30" fmla="*/ 204 w 257"/>
                  <a:gd name="T31" fmla="*/ 365 h 495"/>
                  <a:gd name="T32" fmla="*/ 178 w 257"/>
                  <a:gd name="T33" fmla="*/ 400 h 495"/>
                  <a:gd name="T34" fmla="*/ 154 w 257"/>
                  <a:gd name="T35" fmla="*/ 422 h 495"/>
                  <a:gd name="T36" fmla="*/ 117 w 257"/>
                  <a:gd name="T37" fmla="*/ 447 h 495"/>
                  <a:gd name="T38" fmla="*/ 87 w 257"/>
                  <a:gd name="T39" fmla="*/ 460 h 495"/>
                  <a:gd name="T40" fmla="*/ 55 w 257"/>
                  <a:gd name="T41" fmla="*/ 469 h 495"/>
                  <a:gd name="T42" fmla="*/ 20 w 257"/>
                  <a:gd name="T43" fmla="*/ 474 h 495"/>
                  <a:gd name="T44" fmla="*/ 6 w 257"/>
                  <a:gd name="T45" fmla="*/ 476 h 495"/>
                  <a:gd name="T46" fmla="*/ 0 w 257"/>
                  <a:gd name="T47" fmla="*/ 488 h 495"/>
                  <a:gd name="T48" fmla="*/ 9 w 257"/>
                  <a:gd name="T49" fmla="*/ 495 h 495"/>
                  <a:gd name="T50" fmla="*/ 33 w 257"/>
                  <a:gd name="T51" fmla="*/ 493 h 495"/>
                  <a:gd name="T52" fmla="*/ 70 w 257"/>
                  <a:gd name="T53" fmla="*/ 487 h 495"/>
                  <a:gd name="T54" fmla="*/ 105 w 257"/>
                  <a:gd name="T55" fmla="*/ 476 h 495"/>
                  <a:gd name="T56" fmla="*/ 136 w 257"/>
                  <a:gd name="T57" fmla="*/ 458 h 495"/>
                  <a:gd name="T58" fmla="*/ 174 w 257"/>
                  <a:gd name="T59" fmla="*/ 431 h 495"/>
                  <a:gd name="T60" fmla="*/ 200 w 257"/>
                  <a:gd name="T61" fmla="*/ 404 h 495"/>
                  <a:gd name="T62" fmla="*/ 225 w 257"/>
                  <a:gd name="T63" fmla="*/ 365 h 495"/>
                  <a:gd name="T64" fmla="*/ 241 w 257"/>
                  <a:gd name="T65" fmla="*/ 331 h 495"/>
                  <a:gd name="T66" fmla="*/ 250 w 257"/>
                  <a:gd name="T67" fmla="*/ 297 h 495"/>
                  <a:gd name="T68" fmla="*/ 255 w 257"/>
                  <a:gd name="T69" fmla="*/ 259 h 495"/>
                  <a:gd name="T70" fmla="*/ 255 w 257"/>
                  <a:gd name="T71" fmla="*/ 235 h 495"/>
                  <a:gd name="T72" fmla="*/ 250 w 257"/>
                  <a:gd name="T73" fmla="*/ 197 h 495"/>
                  <a:gd name="T74" fmla="*/ 241 w 257"/>
                  <a:gd name="T75" fmla="*/ 162 h 495"/>
                  <a:gd name="T76" fmla="*/ 225 w 257"/>
                  <a:gd name="T77" fmla="*/ 129 h 495"/>
                  <a:gd name="T78" fmla="*/ 200 w 257"/>
                  <a:gd name="T79" fmla="*/ 89 h 495"/>
                  <a:gd name="T80" fmla="*/ 174 w 257"/>
                  <a:gd name="T81" fmla="*/ 62 h 495"/>
                  <a:gd name="T82" fmla="*/ 136 w 257"/>
                  <a:gd name="T83" fmla="*/ 35 h 495"/>
                  <a:gd name="T84" fmla="*/ 105 w 257"/>
                  <a:gd name="T85" fmla="*/ 18 h 495"/>
                  <a:gd name="T86" fmla="*/ 70 w 257"/>
                  <a:gd name="T87" fmla="*/ 6 h 495"/>
                  <a:gd name="T88" fmla="*/ 33 w 257"/>
                  <a:gd name="T89" fmla="*/ 0 h 49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Freeform 144"/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>
                  <a:gd name="T0" fmla="*/ 367 w 376"/>
                  <a:gd name="T1" fmla="*/ 19 h 19"/>
                  <a:gd name="T2" fmla="*/ 370 w 376"/>
                  <a:gd name="T3" fmla="*/ 19 h 19"/>
                  <a:gd name="T4" fmla="*/ 373 w 376"/>
                  <a:gd name="T5" fmla="*/ 16 h 19"/>
                  <a:gd name="T6" fmla="*/ 376 w 376"/>
                  <a:gd name="T7" fmla="*/ 13 h 19"/>
                  <a:gd name="T8" fmla="*/ 376 w 376"/>
                  <a:gd name="T9" fmla="*/ 6 h 19"/>
                  <a:gd name="T10" fmla="*/ 373 w 376"/>
                  <a:gd name="T11" fmla="*/ 3 h 19"/>
                  <a:gd name="T12" fmla="*/ 370 w 376"/>
                  <a:gd name="T13" fmla="*/ 0 h 19"/>
                  <a:gd name="T14" fmla="*/ 6 w 376"/>
                  <a:gd name="T15" fmla="*/ 0 h 19"/>
                  <a:gd name="T16" fmla="*/ 3 w 376"/>
                  <a:gd name="T17" fmla="*/ 3 h 19"/>
                  <a:gd name="T18" fmla="*/ 0 w 376"/>
                  <a:gd name="T19" fmla="*/ 6 h 19"/>
                  <a:gd name="T20" fmla="*/ 0 w 376"/>
                  <a:gd name="T21" fmla="*/ 13 h 19"/>
                  <a:gd name="T22" fmla="*/ 3 w 376"/>
                  <a:gd name="T23" fmla="*/ 16 h 19"/>
                  <a:gd name="T24" fmla="*/ 6 w 376"/>
                  <a:gd name="T25" fmla="*/ 19 h 19"/>
                  <a:gd name="T26" fmla="*/ 10 w 376"/>
                  <a:gd name="T27" fmla="*/ 19 h 19"/>
                  <a:gd name="T28" fmla="*/ 367 w 376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Freeform 145"/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>
                  <a:gd name="T0" fmla="*/ 367 w 376"/>
                  <a:gd name="T1" fmla="*/ 19 h 19"/>
                  <a:gd name="T2" fmla="*/ 370 w 376"/>
                  <a:gd name="T3" fmla="*/ 19 h 19"/>
                  <a:gd name="T4" fmla="*/ 373 w 376"/>
                  <a:gd name="T5" fmla="*/ 16 h 19"/>
                  <a:gd name="T6" fmla="*/ 376 w 376"/>
                  <a:gd name="T7" fmla="*/ 12 h 19"/>
                  <a:gd name="T8" fmla="*/ 376 w 376"/>
                  <a:gd name="T9" fmla="*/ 6 h 19"/>
                  <a:gd name="T10" fmla="*/ 373 w 376"/>
                  <a:gd name="T11" fmla="*/ 3 h 19"/>
                  <a:gd name="T12" fmla="*/ 370 w 376"/>
                  <a:gd name="T13" fmla="*/ 0 h 19"/>
                  <a:gd name="T14" fmla="*/ 6 w 376"/>
                  <a:gd name="T15" fmla="*/ 0 h 19"/>
                  <a:gd name="T16" fmla="*/ 3 w 376"/>
                  <a:gd name="T17" fmla="*/ 3 h 19"/>
                  <a:gd name="T18" fmla="*/ 0 w 376"/>
                  <a:gd name="T19" fmla="*/ 6 h 19"/>
                  <a:gd name="T20" fmla="*/ 0 w 376"/>
                  <a:gd name="T21" fmla="*/ 12 h 19"/>
                  <a:gd name="T22" fmla="*/ 3 w 376"/>
                  <a:gd name="T23" fmla="*/ 16 h 19"/>
                  <a:gd name="T24" fmla="*/ 6 w 376"/>
                  <a:gd name="T25" fmla="*/ 19 h 19"/>
                  <a:gd name="T26" fmla="*/ 10 w 376"/>
                  <a:gd name="T27" fmla="*/ 19 h 19"/>
                  <a:gd name="T28" fmla="*/ 367 w 376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Freeform 146"/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>
                  <a:gd name="T0" fmla="*/ 19 w 19"/>
                  <a:gd name="T1" fmla="*/ 10 h 495"/>
                  <a:gd name="T2" fmla="*/ 19 w 19"/>
                  <a:gd name="T3" fmla="*/ 6 h 495"/>
                  <a:gd name="T4" fmla="*/ 16 w 19"/>
                  <a:gd name="T5" fmla="*/ 3 h 495"/>
                  <a:gd name="T6" fmla="*/ 13 w 19"/>
                  <a:gd name="T7" fmla="*/ 0 h 495"/>
                  <a:gd name="T8" fmla="*/ 6 w 19"/>
                  <a:gd name="T9" fmla="*/ 0 h 495"/>
                  <a:gd name="T10" fmla="*/ 3 w 19"/>
                  <a:gd name="T11" fmla="*/ 3 h 495"/>
                  <a:gd name="T12" fmla="*/ 0 w 19"/>
                  <a:gd name="T13" fmla="*/ 6 h 495"/>
                  <a:gd name="T14" fmla="*/ 0 w 19"/>
                  <a:gd name="T15" fmla="*/ 488 h 495"/>
                  <a:gd name="T16" fmla="*/ 3 w 19"/>
                  <a:gd name="T17" fmla="*/ 492 h 495"/>
                  <a:gd name="T18" fmla="*/ 6 w 19"/>
                  <a:gd name="T19" fmla="*/ 495 h 495"/>
                  <a:gd name="T20" fmla="*/ 13 w 19"/>
                  <a:gd name="T21" fmla="*/ 495 h 495"/>
                  <a:gd name="T22" fmla="*/ 16 w 19"/>
                  <a:gd name="T23" fmla="*/ 492 h 495"/>
                  <a:gd name="T24" fmla="*/ 19 w 19"/>
                  <a:gd name="T25" fmla="*/ 488 h 495"/>
                  <a:gd name="T26" fmla="*/ 19 w 19"/>
                  <a:gd name="T27" fmla="*/ 485 h 495"/>
                  <a:gd name="T28" fmla="*/ 19 w 19"/>
                  <a:gd name="T29" fmla="*/ 10 h 4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8" name="Freeform 147"/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>
                  <a:gd name="T0" fmla="*/ 6 w 390"/>
                  <a:gd name="T1" fmla="*/ 0 h 245"/>
                  <a:gd name="T2" fmla="*/ 1 w 390"/>
                  <a:gd name="T3" fmla="*/ 5 h 245"/>
                  <a:gd name="T4" fmla="*/ 0 w 390"/>
                  <a:gd name="T5" fmla="*/ 13 h 245"/>
                  <a:gd name="T6" fmla="*/ 5 w 390"/>
                  <a:gd name="T7" fmla="*/ 18 h 245"/>
                  <a:gd name="T8" fmla="*/ 16 w 390"/>
                  <a:gd name="T9" fmla="*/ 21 h 245"/>
                  <a:gd name="T10" fmla="*/ 41 w 390"/>
                  <a:gd name="T11" fmla="*/ 26 h 245"/>
                  <a:gd name="T12" fmla="*/ 58 w 390"/>
                  <a:gd name="T13" fmla="*/ 31 h 245"/>
                  <a:gd name="T14" fmla="*/ 74 w 390"/>
                  <a:gd name="T15" fmla="*/ 35 h 245"/>
                  <a:gd name="T16" fmla="*/ 98 w 390"/>
                  <a:gd name="T17" fmla="*/ 42 h 245"/>
                  <a:gd name="T18" fmla="*/ 112 w 390"/>
                  <a:gd name="T19" fmla="*/ 46 h 245"/>
                  <a:gd name="T20" fmla="*/ 128 w 390"/>
                  <a:gd name="T21" fmla="*/ 51 h 245"/>
                  <a:gd name="T22" fmla="*/ 143 w 390"/>
                  <a:gd name="T23" fmla="*/ 56 h 245"/>
                  <a:gd name="T24" fmla="*/ 163 w 390"/>
                  <a:gd name="T25" fmla="*/ 64 h 245"/>
                  <a:gd name="T26" fmla="*/ 184 w 390"/>
                  <a:gd name="T27" fmla="*/ 70 h 245"/>
                  <a:gd name="T28" fmla="*/ 222 w 390"/>
                  <a:gd name="T29" fmla="*/ 89 h 245"/>
                  <a:gd name="T30" fmla="*/ 235 w 390"/>
                  <a:gd name="T31" fmla="*/ 97 h 245"/>
                  <a:gd name="T32" fmla="*/ 241 w 390"/>
                  <a:gd name="T33" fmla="*/ 102 h 245"/>
                  <a:gd name="T34" fmla="*/ 255 w 390"/>
                  <a:gd name="T35" fmla="*/ 113 h 245"/>
                  <a:gd name="T36" fmla="*/ 268 w 390"/>
                  <a:gd name="T37" fmla="*/ 119 h 245"/>
                  <a:gd name="T38" fmla="*/ 277 w 390"/>
                  <a:gd name="T39" fmla="*/ 127 h 245"/>
                  <a:gd name="T40" fmla="*/ 287 w 390"/>
                  <a:gd name="T41" fmla="*/ 135 h 245"/>
                  <a:gd name="T42" fmla="*/ 296 w 390"/>
                  <a:gd name="T43" fmla="*/ 143 h 245"/>
                  <a:gd name="T44" fmla="*/ 306 w 390"/>
                  <a:gd name="T45" fmla="*/ 151 h 245"/>
                  <a:gd name="T46" fmla="*/ 315 w 390"/>
                  <a:gd name="T47" fmla="*/ 157 h 245"/>
                  <a:gd name="T48" fmla="*/ 327 w 390"/>
                  <a:gd name="T49" fmla="*/ 172 h 245"/>
                  <a:gd name="T50" fmla="*/ 333 w 390"/>
                  <a:gd name="T51" fmla="*/ 180 h 245"/>
                  <a:gd name="T52" fmla="*/ 353 w 390"/>
                  <a:gd name="T53" fmla="*/ 207 h 245"/>
                  <a:gd name="T54" fmla="*/ 363 w 390"/>
                  <a:gd name="T55" fmla="*/ 222 h 245"/>
                  <a:gd name="T56" fmla="*/ 369 w 390"/>
                  <a:gd name="T57" fmla="*/ 233 h 245"/>
                  <a:gd name="T58" fmla="*/ 373 w 390"/>
                  <a:gd name="T59" fmla="*/ 241 h 245"/>
                  <a:gd name="T60" fmla="*/ 377 w 390"/>
                  <a:gd name="T61" fmla="*/ 245 h 245"/>
                  <a:gd name="T62" fmla="*/ 385 w 390"/>
                  <a:gd name="T63" fmla="*/ 243 h 245"/>
                  <a:gd name="T64" fmla="*/ 388 w 390"/>
                  <a:gd name="T65" fmla="*/ 240 h 245"/>
                  <a:gd name="T66" fmla="*/ 390 w 390"/>
                  <a:gd name="T67" fmla="*/ 233 h 245"/>
                  <a:gd name="T68" fmla="*/ 385 w 390"/>
                  <a:gd name="T69" fmla="*/ 224 h 245"/>
                  <a:gd name="T70" fmla="*/ 379 w 390"/>
                  <a:gd name="T71" fmla="*/ 213 h 245"/>
                  <a:gd name="T72" fmla="*/ 369 w 390"/>
                  <a:gd name="T73" fmla="*/ 197 h 245"/>
                  <a:gd name="T74" fmla="*/ 349 w 390"/>
                  <a:gd name="T75" fmla="*/ 167 h 245"/>
                  <a:gd name="T76" fmla="*/ 339 w 390"/>
                  <a:gd name="T77" fmla="*/ 159 h 245"/>
                  <a:gd name="T78" fmla="*/ 333 w 390"/>
                  <a:gd name="T79" fmla="*/ 149 h 245"/>
                  <a:gd name="T80" fmla="*/ 323 w 390"/>
                  <a:gd name="T81" fmla="*/ 140 h 245"/>
                  <a:gd name="T82" fmla="*/ 314 w 390"/>
                  <a:gd name="T83" fmla="*/ 132 h 245"/>
                  <a:gd name="T84" fmla="*/ 304 w 390"/>
                  <a:gd name="T85" fmla="*/ 124 h 245"/>
                  <a:gd name="T86" fmla="*/ 295 w 390"/>
                  <a:gd name="T87" fmla="*/ 116 h 245"/>
                  <a:gd name="T88" fmla="*/ 284 w 390"/>
                  <a:gd name="T89" fmla="*/ 108 h 245"/>
                  <a:gd name="T90" fmla="*/ 273 w 390"/>
                  <a:gd name="T91" fmla="*/ 100 h 245"/>
                  <a:gd name="T92" fmla="*/ 263 w 390"/>
                  <a:gd name="T93" fmla="*/ 92 h 245"/>
                  <a:gd name="T94" fmla="*/ 250 w 390"/>
                  <a:gd name="T95" fmla="*/ 86 h 245"/>
                  <a:gd name="T96" fmla="*/ 244 w 390"/>
                  <a:gd name="T97" fmla="*/ 81 h 245"/>
                  <a:gd name="T98" fmla="*/ 231 w 390"/>
                  <a:gd name="T99" fmla="*/ 73 h 245"/>
                  <a:gd name="T100" fmla="*/ 190 w 390"/>
                  <a:gd name="T101" fmla="*/ 54 h 245"/>
                  <a:gd name="T102" fmla="*/ 169 w 390"/>
                  <a:gd name="T103" fmla="*/ 45 h 245"/>
                  <a:gd name="T104" fmla="*/ 149 w 390"/>
                  <a:gd name="T105" fmla="*/ 37 h 245"/>
                  <a:gd name="T106" fmla="*/ 135 w 390"/>
                  <a:gd name="T107" fmla="*/ 32 h 245"/>
                  <a:gd name="T108" fmla="*/ 119 w 390"/>
                  <a:gd name="T109" fmla="*/ 27 h 245"/>
                  <a:gd name="T110" fmla="*/ 104 w 390"/>
                  <a:gd name="T111" fmla="*/ 23 h 245"/>
                  <a:gd name="T112" fmla="*/ 81 w 390"/>
                  <a:gd name="T113" fmla="*/ 16 h 245"/>
                  <a:gd name="T114" fmla="*/ 62 w 390"/>
                  <a:gd name="T115" fmla="*/ 12 h 245"/>
                  <a:gd name="T116" fmla="*/ 47 w 390"/>
                  <a:gd name="T117" fmla="*/ 7 h 245"/>
                  <a:gd name="T118" fmla="*/ 28 w 390"/>
                  <a:gd name="T119" fmla="*/ 4 h 245"/>
                  <a:gd name="T120" fmla="*/ 11 w 390"/>
                  <a:gd name="T121" fmla="*/ 0 h 24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Freeform 148"/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>
                  <a:gd name="T0" fmla="*/ 178 w 187"/>
                  <a:gd name="T1" fmla="*/ 19 h 19"/>
                  <a:gd name="T2" fmla="*/ 181 w 187"/>
                  <a:gd name="T3" fmla="*/ 19 h 19"/>
                  <a:gd name="T4" fmla="*/ 184 w 187"/>
                  <a:gd name="T5" fmla="*/ 16 h 19"/>
                  <a:gd name="T6" fmla="*/ 187 w 187"/>
                  <a:gd name="T7" fmla="*/ 13 h 19"/>
                  <a:gd name="T8" fmla="*/ 187 w 187"/>
                  <a:gd name="T9" fmla="*/ 7 h 19"/>
                  <a:gd name="T10" fmla="*/ 184 w 187"/>
                  <a:gd name="T11" fmla="*/ 4 h 19"/>
                  <a:gd name="T12" fmla="*/ 181 w 187"/>
                  <a:gd name="T13" fmla="*/ 0 h 19"/>
                  <a:gd name="T14" fmla="*/ 6 w 187"/>
                  <a:gd name="T15" fmla="*/ 0 h 19"/>
                  <a:gd name="T16" fmla="*/ 3 w 187"/>
                  <a:gd name="T17" fmla="*/ 4 h 19"/>
                  <a:gd name="T18" fmla="*/ 0 w 187"/>
                  <a:gd name="T19" fmla="*/ 7 h 19"/>
                  <a:gd name="T20" fmla="*/ 0 w 187"/>
                  <a:gd name="T21" fmla="*/ 13 h 19"/>
                  <a:gd name="T22" fmla="*/ 3 w 187"/>
                  <a:gd name="T23" fmla="*/ 16 h 19"/>
                  <a:gd name="T24" fmla="*/ 6 w 187"/>
                  <a:gd name="T25" fmla="*/ 19 h 19"/>
                  <a:gd name="T26" fmla="*/ 9 w 187"/>
                  <a:gd name="T27" fmla="*/ 19 h 19"/>
                  <a:gd name="T28" fmla="*/ 178 w 187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Freeform 149"/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>
                  <a:gd name="T0" fmla="*/ 5 w 390"/>
                  <a:gd name="T1" fmla="*/ 227 h 244"/>
                  <a:gd name="T2" fmla="*/ 0 w 390"/>
                  <a:gd name="T3" fmla="*/ 232 h 244"/>
                  <a:gd name="T4" fmla="*/ 1 w 390"/>
                  <a:gd name="T5" fmla="*/ 240 h 244"/>
                  <a:gd name="T6" fmla="*/ 6 w 390"/>
                  <a:gd name="T7" fmla="*/ 244 h 244"/>
                  <a:gd name="T8" fmla="*/ 20 w 390"/>
                  <a:gd name="T9" fmla="*/ 241 h 244"/>
                  <a:gd name="T10" fmla="*/ 38 w 390"/>
                  <a:gd name="T11" fmla="*/ 238 h 244"/>
                  <a:gd name="T12" fmla="*/ 63 w 390"/>
                  <a:gd name="T13" fmla="*/ 232 h 244"/>
                  <a:gd name="T14" fmla="*/ 81 w 390"/>
                  <a:gd name="T15" fmla="*/ 227 h 244"/>
                  <a:gd name="T16" fmla="*/ 104 w 390"/>
                  <a:gd name="T17" fmla="*/ 221 h 244"/>
                  <a:gd name="T18" fmla="*/ 119 w 390"/>
                  <a:gd name="T19" fmla="*/ 216 h 244"/>
                  <a:gd name="T20" fmla="*/ 135 w 390"/>
                  <a:gd name="T21" fmla="*/ 211 h 244"/>
                  <a:gd name="T22" fmla="*/ 149 w 390"/>
                  <a:gd name="T23" fmla="*/ 206 h 244"/>
                  <a:gd name="T24" fmla="*/ 169 w 390"/>
                  <a:gd name="T25" fmla="*/ 199 h 244"/>
                  <a:gd name="T26" fmla="*/ 190 w 390"/>
                  <a:gd name="T27" fmla="*/ 187 h 244"/>
                  <a:gd name="T28" fmla="*/ 250 w 390"/>
                  <a:gd name="T29" fmla="*/ 159 h 244"/>
                  <a:gd name="T30" fmla="*/ 257 w 390"/>
                  <a:gd name="T31" fmla="*/ 154 h 244"/>
                  <a:gd name="T32" fmla="*/ 268 w 390"/>
                  <a:gd name="T33" fmla="*/ 146 h 244"/>
                  <a:gd name="T34" fmla="*/ 279 w 390"/>
                  <a:gd name="T35" fmla="*/ 138 h 244"/>
                  <a:gd name="T36" fmla="*/ 290 w 390"/>
                  <a:gd name="T37" fmla="*/ 130 h 244"/>
                  <a:gd name="T38" fmla="*/ 300 w 390"/>
                  <a:gd name="T39" fmla="*/ 122 h 244"/>
                  <a:gd name="T40" fmla="*/ 309 w 390"/>
                  <a:gd name="T41" fmla="*/ 114 h 244"/>
                  <a:gd name="T42" fmla="*/ 323 w 390"/>
                  <a:gd name="T43" fmla="*/ 102 h 244"/>
                  <a:gd name="T44" fmla="*/ 346 w 390"/>
                  <a:gd name="T45" fmla="*/ 80 h 244"/>
                  <a:gd name="T46" fmla="*/ 353 w 390"/>
                  <a:gd name="T47" fmla="*/ 70 h 244"/>
                  <a:gd name="T48" fmla="*/ 382 w 390"/>
                  <a:gd name="T49" fmla="*/ 24 h 244"/>
                  <a:gd name="T50" fmla="*/ 390 w 390"/>
                  <a:gd name="T51" fmla="*/ 11 h 244"/>
                  <a:gd name="T52" fmla="*/ 388 w 390"/>
                  <a:gd name="T53" fmla="*/ 5 h 244"/>
                  <a:gd name="T54" fmla="*/ 385 w 390"/>
                  <a:gd name="T55" fmla="*/ 2 h 244"/>
                  <a:gd name="T56" fmla="*/ 377 w 390"/>
                  <a:gd name="T57" fmla="*/ 0 h 244"/>
                  <a:gd name="T58" fmla="*/ 373 w 390"/>
                  <a:gd name="T59" fmla="*/ 3 h 244"/>
                  <a:gd name="T60" fmla="*/ 366 w 390"/>
                  <a:gd name="T61" fmla="*/ 15 h 244"/>
                  <a:gd name="T62" fmla="*/ 338 w 390"/>
                  <a:gd name="T63" fmla="*/ 57 h 244"/>
                  <a:gd name="T64" fmla="*/ 330 w 390"/>
                  <a:gd name="T65" fmla="*/ 67 h 244"/>
                  <a:gd name="T66" fmla="*/ 315 w 390"/>
                  <a:gd name="T67" fmla="*/ 84 h 244"/>
                  <a:gd name="T68" fmla="*/ 301 w 390"/>
                  <a:gd name="T69" fmla="*/ 95 h 244"/>
                  <a:gd name="T70" fmla="*/ 292 w 390"/>
                  <a:gd name="T71" fmla="*/ 103 h 244"/>
                  <a:gd name="T72" fmla="*/ 282 w 390"/>
                  <a:gd name="T73" fmla="*/ 111 h 244"/>
                  <a:gd name="T74" fmla="*/ 273 w 390"/>
                  <a:gd name="T75" fmla="*/ 119 h 244"/>
                  <a:gd name="T76" fmla="*/ 261 w 390"/>
                  <a:gd name="T77" fmla="*/ 127 h 244"/>
                  <a:gd name="T78" fmla="*/ 250 w 390"/>
                  <a:gd name="T79" fmla="*/ 135 h 244"/>
                  <a:gd name="T80" fmla="*/ 239 w 390"/>
                  <a:gd name="T81" fmla="*/ 145 h 244"/>
                  <a:gd name="T82" fmla="*/ 192 w 390"/>
                  <a:gd name="T83" fmla="*/ 168 h 244"/>
                  <a:gd name="T84" fmla="*/ 171 w 390"/>
                  <a:gd name="T85" fmla="*/ 178 h 244"/>
                  <a:gd name="T86" fmla="*/ 157 w 390"/>
                  <a:gd name="T87" fmla="*/ 181 h 244"/>
                  <a:gd name="T88" fmla="*/ 143 w 390"/>
                  <a:gd name="T89" fmla="*/ 187 h 244"/>
                  <a:gd name="T90" fmla="*/ 128 w 390"/>
                  <a:gd name="T91" fmla="*/ 192 h 244"/>
                  <a:gd name="T92" fmla="*/ 112 w 390"/>
                  <a:gd name="T93" fmla="*/ 197 h 244"/>
                  <a:gd name="T94" fmla="*/ 98 w 390"/>
                  <a:gd name="T95" fmla="*/ 202 h 244"/>
                  <a:gd name="T96" fmla="*/ 74 w 390"/>
                  <a:gd name="T97" fmla="*/ 208 h 244"/>
                  <a:gd name="T98" fmla="*/ 57 w 390"/>
                  <a:gd name="T99" fmla="*/ 213 h 244"/>
                  <a:gd name="T100" fmla="*/ 31 w 390"/>
                  <a:gd name="T101" fmla="*/ 219 h 244"/>
                  <a:gd name="T102" fmla="*/ 14 w 390"/>
                  <a:gd name="T103" fmla="*/ 222 h 244"/>
                  <a:gd name="T104" fmla="*/ 8 w 390"/>
                  <a:gd name="T105" fmla="*/ 225 h 24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Freeform 150"/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>
                  <a:gd name="T0" fmla="*/ 178 w 187"/>
                  <a:gd name="T1" fmla="*/ 19 h 19"/>
                  <a:gd name="T2" fmla="*/ 181 w 187"/>
                  <a:gd name="T3" fmla="*/ 19 h 19"/>
                  <a:gd name="T4" fmla="*/ 184 w 187"/>
                  <a:gd name="T5" fmla="*/ 16 h 19"/>
                  <a:gd name="T6" fmla="*/ 187 w 187"/>
                  <a:gd name="T7" fmla="*/ 13 h 19"/>
                  <a:gd name="T8" fmla="*/ 187 w 187"/>
                  <a:gd name="T9" fmla="*/ 7 h 19"/>
                  <a:gd name="T10" fmla="*/ 184 w 187"/>
                  <a:gd name="T11" fmla="*/ 4 h 19"/>
                  <a:gd name="T12" fmla="*/ 181 w 187"/>
                  <a:gd name="T13" fmla="*/ 0 h 19"/>
                  <a:gd name="T14" fmla="*/ 6 w 187"/>
                  <a:gd name="T15" fmla="*/ 0 h 19"/>
                  <a:gd name="T16" fmla="*/ 3 w 187"/>
                  <a:gd name="T17" fmla="*/ 4 h 19"/>
                  <a:gd name="T18" fmla="*/ 0 w 187"/>
                  <a:gd name="T19" fmla="*/ 7 h 19"/>
                  <a:gd name="T20" fmla="*/ 0 w 187"/>
                  <a:gd name="T21" fmla="*/ 13 h 19"/>
                  <a:gd name="T22" fmla="*/ 3 w 187"/>
                  <a:gd name="T23" fmla="*/ 16 h 19"/>
                  <a:gd name="T24" fmla="*/ 6 w 187"/>
                  <a:gd name="T25" fmla="*/ 19 h 19"/>
                  <a:gd name="T26" fmla="*/ 9 w 187"/>
                  <a:gd name="T27" fmla="*/ 19 h 19"/>
                  <a:gd name="T28" fmla="*/ 178 w 187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Freeform 151"/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>
                  <a:gd name="T0" fmla="*/ 14 w 80"/>
                  <a:gd name="T1" fmla="*/ 2 h 469"/>
                  <a:gd name="T2" fmla="*/ 7 w 80"/>
                  <a:gd name="T3" fmla="*/ 0 h 469"/>
                  <a:gd name="T4" fmla="*/ 1 w 80"/>
                  <a:gd name="T5" fmla="*/ 5 h 469"/>
                  <a:gd name="T6" fmla="*/ 0 w 80"/>
                  <a:gd name="T7" fmla="*/ 11 h 469"/>
                  <a:gd name="T8" fmla="*/ 4 w 80"/>
                  <a:gd name="T9" fmla="*/ 19 h 469"/>
                  <a:gd name="T10" fmla="*/ 15 w 80"/>
                  <a:gd name="T11" fmla="*/ 44 h 469"/>
                  <a:gd name="T12" fmla="*/ 26 w 80"/>
                  <a:gd name="T13" fmla="*/ 73 h 469"/>
                  <a:gd name="T14" fmla="*/ 34 w 80"/>
                  <a:gd name="T15" fmla="*/ 95 h 469"/>
                  <a:gd name="T16" fmla="*/ 39 w 80"/>
                  <a:gd name="T17" fmla="*/ 109 h 469"/>
                  <a:gd name="T18" fmla="*/ 46 w 80"/>
                  <a:gd name="T19" fmla="*/ 133 h 469"/>
                  <a:gd name="T20" fmla="*/ 50 w 80"/>
                  <a:gd name="T21" fmla="*/ 154 h 469"/>
                  <a:gd name="T22" fmla="*/ 53 w 80"/>
                  <a:gd name="T23" fmla="*/ 168 h 469"/>
                  <a:gd name="T24" fmla="*/ 55 w 80"/>
                  <a:gd name="T25" fmla="*/ 182 h 469"/>
                  <a:gd name="T26" fmla="*/ 58 w 80"/>
                  <a:gd name="T27" fmla="*/ 197 h 469"/>
                  <a:gd name="T28" fmla="*/ 60 w 80"/>
                  <a:gd name="T29" fmla="*/ 211 h 469"/>
                  <a:gd name="T30" fmla="*/ 61 w 80"/>
                  <a:gd name="T31" fmla="*/ 247 h 469"/>
                  <a:gd name="T32" fmla="*/ 60 w 80"/>
                  <a:gd name="T33" fmla="*/ 251 h 469"/>
                  <a:gd name="T34" fmla="*/ 58 w 80"/>
                  <a:gd name="T35" fmla="*/ 285 h 469"/>
                  <a:gd name="T36" fmla="*/ 55 w 80"/>
                  <a:gd name="T37" fmla="*/ 306 h 469"/>
                  <a:gd name="T38" fmla="*/ 53 w 80"/>
                  <a:gd name="T39" fmla="*/ 320 h 469"/>
                  <a:gd name="T40" fmla="*/ 46 w 80"/>
                  <a:gd name="T41" fmla="*/ 352 h 469"/>
                  <a:gd name="T42" fmla="*/ 39 w 80"/>
                  <a:gd name="T43" fmla="*/ 371 h 469"/>
                  <a:gd name="T44" fmla="*/ 34 w 80"/>
                  <a:gd name="T45" fmla="*/ 384 h 469"/>
                  <a:gd name="T46" fmla="*/ 25 w 80"/>
                  <a:gd name="T47" fmla="*/ 409 h 469"/>
                  <a:gd name="T48" fmla="*/ 15 w 80"/>
                  <a:gd name="T49" fmla="*/ 428 h 469"/>
                  <a:gd name="T50" fmla="*/ 4 w 80"/>
                  <a:gd name="T51" fmla="*/ 449 h 469"/>
                  <a:gd name="T52" fmla="*/ 1 w 80"/>
                  <a:gd name="T53" fmla="*/ 455 h 469"/>
                  <a:gd name="T54" fmla="*/ 0 w 80"/>
                  <a:gd name="T55" fmla="*/ 463 h 469"/>
                  <a:gd name="T56" fmla="*/ 6 w 80"/>
                  <a:gd name="T57" fmla="*/ 469 h 469"/>
                  <a:gd name="T58" fmla="*/ 15 w 80"/>
                  <a:gd name="T59" fmla="*/ 466 h 469"/>
                  <a:gd name="T60" fmla="*/ 19 w 80"/>
                  <a:gd name="T61" fmla="*/ 463 h 469"/>
                  <a:gd name="T62" fmla="*/ 26 w 80"/>
                  <a:gd name="T63" fmla="*/ 444 h 469"/>
                  <a:gd name="T64" fmla="*/ 38 w 80"/>
                  <a:gd name="T65" fmla="*/ 423 h 469"/>
                  <a:gd name="T66" fmla="*/ 46 w 80"/>
                  <a:gd name="T67" fmla="*/ 409 h 469"/>
                  <a:gd name="T68" fmla="*/ 53 w 80"/>
                  <a:gd name="T69" fmla="*/ 390 h 469"/>
                  <a:gd name="T70" fmla="*/ 58 w 80"/>
                  <a:gd name="T71" fmla="*/ 377 h 469"/>
                  <a:gd name="T72" fmla="*/ 65 w 80"/>
                  <a:gd name="T73" fmla="*/ 358 h 469"/>
                  <a:gd name="T74" fmla="*/ 72 w 80"/>
                  <a:gd name="T75" fmla="*/ 324 h 469"/>
                  <a:gd name="T76" fmla="*/ 74 w 80"/>
                  <a:gd name="T77" fmla="*/ 309 h 469"/>
                  <a:gd name="T78" fmla="*/ 77 w 80"/>
                  <a:gd name="T79" fmla="*/ 289 h 469"/>
                  <a:gd name="T80" fmla="*/ 79 w 80"/>
                  <a:gd name="T81" fmla="*/ 254 h 469"/>
                  <a:gd name="T82" fmla="*/ 80 w 80"/>
                  <a:gd name="T83" fmla="*/ 244 h 469"/>
                  <a:gd name="T84" fmla="*/ 79 w 80"/>
                  <a:gd name="T85" fmla="*/ 208 h 469"/>
                  <a:gd name="T86" fmla="*/ 77 w 80"/>
                  <a:gd name="T87" fmla="*/ 194 h 469"/>
                  <a:gd name="T88" fmla="*/ 74 w 80"/>
                  <a:gd name="T89" fmla="*/ 179 h 469"/>
                  <a:gd name="T90" fmla="*/ 72 w 80"/>
                  <a:gd name="T91" fmla="*/ 165 h 469"/>
                  <a:gd name="T92" fmla="*/ 69 w 80"/>
                  <a:gd name="T93" fmla="*/ 151 h 469"/>
                  <a:gd name="T94" fmla="*/ 65 w 80"/>
                  <a:gd name="T95" fmla="*/ 127 h 469"/>
                  <a:gd name="T96" fmla="*/ 58 w 80"/>
                  <a:gd name="T97" fmla="*/ 103 h 469"/>
                  <a:gd name="T98" fmla="*/ 53 w 80"/>
                  <a:gd name="T99" fmla="*/ 89 h 469"/>
                  <a:gd name="T100" fmla="*/ 46 w 80"/>
                  <a:gd name="T101" fmla="*/ 67 h 469"/>
                  <a:gd name="T102" fmla="*/ 31 w 80"/>
                  <a:gd name="T103" fmla="*/ 35 h 469"/>
                  <a:gd name="T104" fmla="*/ 20 w 80"/>
                  <a:gd name="T105" fmla="*/ 13 h 46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Freeform 152"/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>
                  <a:gd name="T0" fmla="*/ 219 w 228"/>
                  <a:gd name="T1" fmla="*/ 19 h 19"/>
                  <a:gd name="T2" fmla="*/ 222 w 228"/>
                  <a:gd name="T3" fmla="*/ 19 h 19"/>
                  <a:gd name="T4" fmla="*/ 225 w 228"/>
                  <a:gd name="T5" fmla="*/ 16 h 19"/>
                  <a:gd name="T6" fmla="*/ 228 w 228"/>
                  <a:gd name="T7" fmla="*/ 13 h 19"/>
                  <a:gd name="T8" fmla="*/ 228 w 228"/>
                  <a:gd name="T9" fmla="*/ 7 h 19"/>
                  <a:gd name="T10" fmla="*/ 225 w 228"/>
                  <a:gd name="T11" fmla="*/ 4 h 19"/>
                  <a:gd name="T12" fmla="*/ 222 w 228"/>
                  <a:gd name="T13" fmla="*/ 0 h 19"/>
                  <a:gd name="T14" fmla="*/ 6 w 228"/>
                  <a:gd name="T15" fmla="*/ 0 h 19"/>
                  <a:gd name="T16" fmla="*/ 3 w 228"/>
                  <a:gd name="T17" fmla="*/ 4 h 19"/>
                  <a:gd name="T18" fmla="*/ 0 w 228"/>
                  <a:gd name="T19" fmla="*/ 7 h 19"/>
                  <a:gd name="T20" fmla="*/ 0 w 228"/>
                  <a:gd name="T21" fmla="*/ 13 h 19"/>
                  <a:gd name="T22" fmla="*/ 3 w 228"/>
                  <a:gd name="T23" fmla="*/ 16 h 19"/>
                  <a:gd name="T24" fmla="*/ 6 w 228"/>
                  <a:gd name="T25" fmla="*/ 19 h 19"/>
                  <a:gd name="T26" fmla="*/ 9 w 228"/>
                  <a:gd name="T27" fmla="*/ 19 h 19"/>
                  <a:gd name="T28" fmla="*/ 219 w 228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Freeform 153"/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>
                  <a:gd name="T0" fmla="*/ 0 w 19"/>
                  <a:gd name="T1" fmla="*/ 276 h 285"/>
                  <a:gd name="T2" fmla="*/ 0 w 19"/>
                  <a:gd name="T3" fmla="*/ 279 h 285"/>
                  <a:gd name="T4" fmla="*/ 3 w 19"/>
                  <a:gd name="T5" fmla="*/ 282 h 285"/>
                  <a:gd name="T6" fmla="*/ 6 w 19"/>
                  <a:gd name="T7" fmla="*/ 285 h 285"/>
                  <a:gd name="T8" fmla="*/ 12 w 19"/>
                  <a:gd name="T9" fmla="*/ 285 h 285"/>
                  <a:gd name="T10" fmla="*/ 16 w 19"/>
                  <a:gd name="T11" fmla="*/ 282 h 285"/>
                  <a:gd name="T12" fmla="*/ 19 w 19"/>
                  <a:gd name="T13" fmla="*/ 279 h 285"/>
                  <a:gd name="T14" fmla="*/ 19 w 19"/>
                  <a:gd name="T15" fmla="*/ 6 h 285"/>
                  <a:gd name="T16" fmla="*/ 16 w 19"/>
                  <a:gd name="T17" fmla="*/ 3 h 285"/>
                  <a:gd name="T18" fmla="*/ 12 w 19"/>
                  <a:gd name="T19" fmla="*/ 0 h 285"/>
                  <a:gd name="T20" fmla="*/ 6 w 19"/>
                  <a:gd name="T21" fmla="*/ 0 h 285"/>
                  <a:gd name="T22" fmla="*/ 3 w 19"/>
                  <a:gd name="T23" fmla="*/ 3 h 285"/>
                  <a:gd name="T24" fmla="*/ 0 w 19"/>
                  <a:gd name="T25" fmla="*/ 6 h 285"/>
                  <a:gd name="T26" fmla="*/ 0 w 19"/>
                  <a:gd name="T27" fmla="*/ 9 h 285"/>
                  <a:gd name="T28" fmla="*/ 0 w 19"/>
                  <a:gd name="T29" fmla="*/ 276 h 2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Freeform 154"/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>
                  <a:gd name="T0" fmla="*/ 1733 w 1743"/>
                  <a:gd name="T1" fmla="*/ 19 h 19"/>
                  <a:gd name="T2" fmla="*/ 1736 w 1743"/>
                  <a:gd name="T3" fmla="*/ 19 h 19"/>
                  <a:gd name="T4" fmla="*/ 1740 w 1743"/>
                  <a:gd name="T5" fmla="*/ 16 h 19"/>
                  <a:gd name="T6" fmla="*/ 1743 w 1743"/>
                  <a:gd name="T7" fmla="*/ 13 h 19"/>
                  <a:gd name="T8" fmla="*/ 1743 w 1743"/>
                  <a:gd name="T9" fmla="*/ 6 h 19"/>
                  <a:gd name="T10" fmla="*/ 1740 w 1743"/>
                  <a:gd name="T11" fmla="*/ 3 h 19"/>
                  <a:gd name="T12" fmla="*/ 1736 w 1743"/>
                  <a:gd name="T13" fmla="*/ 0 h 19"/>
                  <a:gd name="T14" fmla="*/ 6 w 1743"/>
                  <a:gd name="T15" fmla="*/ 0 h 19"/>
                  <a:gd name="T16" fmla="*/ 3 w 1743"/>
                  <a:gd name="T17" fmla="*/ 3 h 19"/>
                  <a:gd name="T18" fmla="*/ 0 w 1743"/>
                  <a:gd name="T19" fmla="*/ 6 h 19"/>
                  <a:gd name="T20" fmla="*/ 0 w 1743"/>
                  <a:gd name="T21" fmla="*/ 13 h 19"/>
                  <a:gd name="T22" fmla="*/ 3 w 1743"/>
                  <a:gd name="T23" fmla="*/ 16 h 19"/>
                  <a:gd name="T24" fmla="*/ 6 w 1743"/>
                  <a:gd name="T25" fmla="*/ 19 h 19"/>
                  <a:gd name="T26" fmla="*/ 9 w 1743"/>
                  <a:gd name="T27" fmla="*/ 19 h 19"/>
                  <a:gd name="T28" fmla="*/ 1733 w 1743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Freeform 155"/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>
                  <a:gd name="T0" fmla="*/ 1080 w 1089"/>
                  <a:gd name="T1" fmla="*/ 19 h 19"/>
                  <a:gd name="T2" fmla="*/ 1083 w 1089"/>
                  <a:gd name="T3" fmla="*/ 19 h 19"/>
                  <a:gd name="T4" fmla="*/ 1086 w 1089"/>
                  <a:gd name="T5" fmla="*/ 16 h 19"/>
                  <a:gd name="T6" fmla="*/ 1089 w 1089"/>
                  <a:gd name="T7" fmla="*/ 13 h 19"/>
                  <a:gd name="T8" fmla="*/ 1089 w 1089"/>
                  <a:gd name="T9" fmla="*/ 6 h 19"/>
                  <a:gd name="T10" fmla="*/ 1086 w 1089"/>
                  <a:gd name="T11" fmla="*/ 3 h 19"/>
                  <a:gd name="T12" fmla="*/ 1083 w 1089"/>
                  <a:gd name="T13" fmla="*/ 0 h 19"/>
                  <a:gd name="T14" fmla="*/ 6 w 1089"/>
                  <a:gd name="T15" fmla="*/ 0 h 19"/>
                  <a:gd name="T16" fmla="*/ 3 w 1089"/>
                  <a:gd name="T17" fmla="*/ 3 h 19"/>
                  <a:gd name="T18" fmla="*/ 0 w 1089"/>
                  <a:gd name="T19" fmla="*/ 6 h 19"/>
                  <a:gd name="T20" fmla="*/ 0 w 1089"/>
                  <a:gd name="T21" fmla="*/ 13 h 19"/>
                  <a:gd name="T22" fmla="*/ 3 w 1089"/>
                  <a:gd name="T23" fmla="*/ 16 h 19"/>
                  <a:gd name="T24" fmla="*/ 6 w 1089"/>
                  <a:gd name="T25" fmla="*/ 19 h 19"/>
                  <a:gd name="T26" fmla="*/ 9 w 1089"/>
                  <a:gd name="T27" fmla="*/ 19 h 19"/>
                  <a:gd name="T28" fmla="*/ 1080 w 1089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Freeform 156"/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>
                  <a:gd name="T0" fmla="*/ 9 w 198"/>
                  <a:gd name="T1" fmla="*/ 0 h 19"/>
                  <a:gd name="T2" fmla="*/ 6 w 198"/>
                  <a:gd name="T3" fmla="*/ 0 h 19"/>
                  <a:gd name="T4" fmla="*/ 3 w 198"/>
                  <a:gd name="T5" fmla="*/ 4 h 19"/>
                  <a:gd name="T6" fmla="*/ 0 w 198"/>
                  <a:gd name="T7" fmla="*/ 7 h 19"/>
                  <a:gd name="T8" fmla="*/ 0 w 198"/>
                  <a:gd name="T9" fmla="*/ 13 h 19"/>
                  <a:gd name="T10" fmla="*/ 3 w 198"/>
                  <a:gd name="T11" fmla="*/ 16 h 19"/>
                  <a:gd name="T12" fmla="*/ 6 w 198"/>
                  <a:gd name="T13" fmla="*/ 19 h 19"/>
                  <a:gd name="T14" fmla="*/ 192 w 198"/>
                  <a:gd name="T15" fmla="*/ 19 h 19"/>
                  <a:gd name="T16" fmla="*/ 195 w 198"/>
                  <a:gd name="T17" fmla="*/ 16 h 19"/>
                  <a:gd name="T18" fmla="*/ 198 w 198"/>
                  <a:gd name="T19" fmla="*/ 13 h 19"/>
                  <a:gd name="T20" fmla="*/ 198 w 198"/>
                  <a:gd name="T21" fmla="*/ 7 h 19"/>
                  <a:gd name="T22" fmla="*/ 195 w 198"/>
                  <a:gd name="T23" fmla="*/ 4 h 19"/>
                  <a:gd name="T24" fmla="*/ 192 w 198"/>
                  <a:gd name="T25" fmla="*/ 0 h 19"/>
                  <a:gd name="T26" fmla="*/ 188 w 198"/>
                  <a:gd name="T27" fmla="*/ 0 h 19"/>
                  <a:gd name="T28" fmla="*/ 9 w 198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4" name="Rectangle 157"/>
            <p:cNvSpPr>
              <a:spLocks noChangeArrowheads="1"/>
            </p:cNvSpPr>
            <p:nvPr/>
          </p:nvSpPr>
          <p:spPr bwMode="auto">
            <a:xfrm>
              <a:off x="5501" y="2310"/>
              <a:ext cx="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+mj-lt"/>
                </a:rPr>
                <a:t>F</a:t>
              </a:r>
              <a:endParaRPr lang="en-US">
                <a:latin typeface="+mj-lt"/>
              </a:endParaRPr>
            </a:p>
          </p:txBody>
        </p:sp>
        <p:sp>
          <p:nvSpPr>
            <p:cNvPr id="25" name="Rectangle 158"/>
            <p:cNvSpPr>
              <a:spLocks noChangeArrowheads="1"/>
            </p:cNvSpPr>
            <p:nvPr/>
          </p:nvSpPr>
          <p:spPr bwMode="auto">
            <a:xfrm>
              <a:off x="2627" y="2654"/>
              <a:ext cx="7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+mj-lt"/>
                </a:rPr>
                <a:t>Z</a:t>
              </a:r>
              <a:endParaRPr lang="en-US">
                <a:latin typeface="+mj-lt"/>
              </a:endParaRPr>
            </a:p>
          </p:txBody>
        </p:sp>
        <p:sp>
          <p:nvSpPr>
            <p:cNvPr id="26" name="Text Box 65"/>
            <p:cNvSpPr txBox="1">
              <a:spLocks noChangeArrowheads="1"/>
            </p:cNvSpPr>
            <p:nvPr/>
          </p:nvSpPr>
          <p:spPr bwMode="auto">
            <a:xfrm>
              <a:off x="2948" y="1618"/>
              <a:ext cx="1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Logic Diagram</a:t>
              </a:r>
            </a:p>
          </p:txBody>
        </p:sp>
      </p:grpSp>
      <p:grpSp>
        <p:nvGrpSpPr>
          <p:cNvPr id="48" name="Group 178"/>
          <p:cNvGrpSpPr>
            <a:grpSpLocks/>
          </p:cNvGrpSpPr>
          <p:nvPr/>
        </p:nvGrpSpPr>
        <p:grpSpPr bwMode="auto">
          <a:xfrm>
            <a:off x="5027234" y="1008063"/>
            <a:ext cx="3357562" cy="1052513"/>
            <a:chOff x="2949" y="738"/>
            <a:chExt cx="2115" cy="663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2949" y="738"/>
              <a:ext cx="21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Equation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50" name="Group 177"/>
            <p:cNvGrpSpPr>
              <a:grpSpLocks/>
            </p:cNvGrpSpPr>
            <p:nvPr/>
          </p:nvGrpSpPr>
          <p:grpSpPr bwMode="auto">
            <a:xfrm>
              <a:off x="3203" y="1140"/>
              <a:ext cx="1136" cy="261"/>
              <a:chOff x="3203" y="1140"/>
              <a:chExt cx="1136" cy="261"/>
            </a:xfrm>
          </p:grpSpPr>
          <p:sp>
            <p:nvSpPr>
              <p:cNvPr id="51" name="Line 164"/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52" name="Rectangle 165"/>
              <p:cNvSpPr>
                <a:spLocks noChangeArrowheads="1"/>
              </p:cNvSpPr>
              <p:nvPr/>
            </p:nvSpPr>
            <p:spPr bwMode="auto">
              <a:xfrm>
                <a:off x="4248" y="1168"/>
                <a:ext cx="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Z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53" name="Rectangle 167"/>
              <p:cNvSpPr>
                <a:spLocks noChangeArrowheads="1"/>
              </p:cNvSpPr>
              <p:nvPr/>
            </p:nvSpPr>
            <p:spPr bwMode="auto">
              <a:xfrm>
                <a:off x="4006" y="1168"/>
                <a:ext cx="9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54" name="Rectangle 168"/>
              <p:cNvSpPr>
                <a:spLocks noChangeArrowheads="1"/>
              </p:cNvSpPr>
              <p:nvPr/>
            </p:nvSpPr>
            <p:spPr bwMode="auto">
              <a:xfrm>
                <a:off x="3943" y="1168"/>
                <a:ext cx="4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55" name="Rectangle 169"/>
              <p:cNvSpPr>
                <a:spLocks noChangeArrowheads="1"/>
              </p:cNvSpPr>
              <p:nvPr/>
            </p:nvSpPr>
            <p:spPr bwMode="auto">
              <a:xfrm>
                <a:off x="3610" y="1168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X 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56" name="Rectangle 170"/>
              <p:cNvSpPr>
                <a:spLocks noChangeArrowheads="1"/>
              </p:cNvSpPr>
              <p:nvPr/>
            </p:nvSpPr>
            <p:spPr bwMode="auto">
              <a:xfrm>
                <a:off x="3514" y="1168"/>
                <a:ext cx="4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57" name="Rectangle 171"/>
              <p:cNvSpPr>
                <a:spLocks noChangeArrowheads="1"/>
              </p:cNvSpPr>
              <p:nvPr/>
            </p:nvSpPr>
            <p:spPr bwMode="auto">
              <a:xfrm>
                <a:off x="3324" y="1168"/>
                <a:ext cx="4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58" name="Rectangle 172"/>
              <p:cNvSpPr>
                <a:spLocks noChangeArrowheads="1"/>
              </p:cNvSpPr>
              <p:nvPr/>
            </p:nvSpPr>
            <p:spPr bwMode="auto">
              <a:xfrm>
                <a:off x="3203" y="1168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F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59" name="Rectangle 174"/>
              <p:cNvSpPr>
                <a:spLocks noChangeArrowheads="1"/>
              </p:cNvSpPr>
              <p:nvPr/>
            </p:nvSpPr>
            <p:spPr bwMode="auto">
              <a:xfrm>
                <a:off x="3839" y="1140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+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60" name="Rectangle 175"/>
              <p:cNvSpPr>
                <a:spLocks noChangeArrowheads="1"/>
              </p:cNvSpPr>
              <p:nvPr/>
            </p:nvSpPr>
            <p:spPr bwMode="auto">
              <a:xfrm>
                <a:off x="3413" y="1140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=</a:t>
                </a:r>
                <a:endParaRPr lang="en-US" sz="2400" dirty="0">
                  <a:latin typeface="+mj-lt"/>
                </a:endParaRPr>
              </a:p>
            </p:txBody>
          </p:sp>
        </p:grpSp>
      </p:grpSp>
      <p:grpSp>
        <p:nvGrpSpPr>
          <p:cNvPr id="61" name="Group 163"/>
          <p:cNvGrpSpPr>
            <a:grpSpLocks/>
          </p:cNvGrpSpPr>
          <p:nvPr/>
        </p:nvGrpSpPr>
        <p:grpSpPr bwMode="auto">
          <a:xfrm>
            <a:off x="898525" y="809625"/>
            <a:ext cx="3060700" cy="3711575"/>
            <a:chOff x="566" y="725"/>
            <a:chExt cx="1928" cy="2338"/>
          </a:xfrm>
        </p:grpSpPr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918" y="725"/>
              <a:ext cx="11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Truth Table</a:t>
              </a:r>
            </a:p>
          </p:txBody>
        </p:sp>
        <p:grpSp>
          <p:nvGrpSpPr>
            <p:cNvPr id="63" name="Group 88"/>
            <p:cNvGrpSpPr>
              <a:grpSpLocks/>
            </p:cNvGrpSpPr>
            <p:nvPr/>
          </p:nvGrpSpPr>
          <p:grpSpPr bwMode="auto">
            <a:xfrm>
              <a:off x="566" y="975"/>
              <a:ext cx="1928" cy="2088"/>
              <a:chOff x="568" y="975"/>
              <a:chExt cx="1928" cy="2088"/>
            </a:xfrm>
          </p:grpSpPr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78" name="Rectangle 90"/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1 1 1</a:t>
                </a:r>
              </a:p>
            </p:txBody>
          </p:sp>
          <p:sp>
            <p:nvSpPr>
              <p:cNvPr id="79" name="Rectangle 91"/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92"/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1 1 0</a:t>
                </a:r>
              </a:p>
            </p:txBody>
          </p:sp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1 0 1</a:t>
                </a:r>
              </a:p>
            </p:txBody>
          </p:sp>
          <p:sp>
            <p:nvSpPr>
              <p:cNvPr id="83" name="Rectangle 95"/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84" name="Rectangle 96"/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 dirty="0">
                    <a:latin typeface="+mj-lt"/>
                  </a:rPr>
                  <a:t>1 0 0</a:t>
                </a:r>
              </a:p>
            </p:txBody>
          </p:sp>
          <p:sp>
            <p:nvSpPr>
              <p:cNvPr id="85" name="Rectangle 97"/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</a:t>
                </a:r>
              </a:p>
            </p:txBody>
          </p:sp>
          <p:sp>
            <p:nvSpPr>
              <p:cNvPr id="86" name="Rectangle 98"/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0 1 1</a:t>
                </a:r>
              </a:p>
            </p:txBody>
          </p:sp>
          <p:sp>
            <p:nvSpPr>
              <p:cNvPr id="87" name="Rectangle 99"/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 dirty="0">
                    <a:latin typeface="+mj-lt"/>
                  </a:rPr>
                  <a:t>0</a:t>
                </a:r>
              </a:p>
            </p:txBody>
          </p:sp>
          <p:sp>
            <p:nvSpPr>
              <p:cNvPr id="88" name="Rectangle 100"/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 dirty="0">
                    <a:latin typeface="+mj-lt"/>
                  </a:rPr>
                  <a:t>0 1 0</a:t>
                </a:r>
              </a:p>
            </p:txBody>
          </p:sp>
          <p:sp>
            <p:nvSpPr>
              <p:cNvPr id="89" name="Rectangle 101"/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90" name="Rectangle 102"/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0 0 1</a:t>
                </a:r>
              </a:p>
            </p:txBody>
          </p:sp>
          <p:sp>
            <p:nvSpPr>
              <p:cNvPr id="91" name="Rectangle 103"/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</a:t>
                </a:r>
              </a:p>
            </p:txBody>
          </p:sp>
          <p:sp>
            <p:nvSpPr>
              <p:cNvPr id="92" name="Rectangle 104"/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0 0 0</a:t>
                </a:r>
              </a:p>
            </p:txBody>
          </p:sp>
          <p:sp>
            <p:nvSpPr>
              <p:cNvPr id="93" name="Rectangle 105"/>
              <p:cNvSpPr>
                <a:spLocks noChangeArrowheads="1"/>
              </p:cNvSpPr>
              <p:nvPr/>
            </p:nvSpPr>
            <p:spPr bwMode="auto">
              <a:xfrm>
                <a:off x="1312" y="975"/>
                <a:ext cx="11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000">
                  <a:latin typeface="+mj-lt"/>
                </a:endParaRPr>
              </a:p>
            </p:txBody>
          </p:sp>
          <p:sp>
            <p:nvSpPr>
              <p:cNvPr id="94" name="Rectangle 106"/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X Y Z</a:t>
                </a:r>
              </a:p>
            </p:txBody>
          </p:sp>
          <p:sp>
            <p:nvSpPr>
              <p:cNvPr id="95" name="Line 107"/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Line 108"/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Line 109"/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Line 110"/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Line 111"/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12"/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Line 113"/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Line 114"/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Line 115"/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Line 116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5" name="Line 117"/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6" name="Line 118"/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7" name="Line 119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64" name="Rectangle 121"/>
            <p:cNvSpPr>
              <a:spLocks noChangeArrowheads="1"/>
            </p:cNvSpPr>
            <p:nvPr/>
          </p:nvSpPr>
          <p:spPr bwMode="auto">
            <a:xfrm>
              <a:off x="2360" y="995"/>
              <a:ext cx="7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Z</a:t>
              </a:r>
              <a:endParaRPr lang="en-US">
                <a:latin typeface="+mj-lt"/>
              </a:endParaRPr>
            </a:p>
          </p:txBody>
        </p:sp>
        <p:sp>
          <p:nvSpPr>
            <p:cNvPr id="65" name="Rectangle 122"/>
            <p:cNvSpPr>
              <a:spLocks noChangeArrowheads="1"/>
            </p:cNvSpPr>
            <p:nvPr/>
          </p:nvSpPr>
          <p:spPr bwMode="auto">
            <a:xfrm>
              <a:off x="2227" y="995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grpSp>
          <p:nvGrpSpPr>
            <p:cNvPr id="66" name="Group 162"/>
            <p:cNvGrpSpPr>
              <a:grpSpLocks/>
            </p:cNvGrpSpPr>
            <p:nvPr/>
          </p:nvGrpSpPr>
          <p:grpSpPr bwMode="auto">
            <a:xfrm>
              <a:off x="2073" y="1000"/>
              <a:ext cx="108" cy="194"/>
              <a:chOff x="2073" y="1000"/>
              <a:chExt cx="108" cy="194"/>
            </a:xfrm>
          </p:grpSpPr>
          <p:sp>
            <p:nvSpPr>
              <p:cNvPr id="75" name="Line 120"/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Rectangle 123"/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7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>
                  <a:latin typeface="+mj-lt"/>
                </a:endParaRPr>
              </a:p>
            </p:txBody>
          </p:sp>
        </p:grp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2018" y="995"/>
              <a:ext cx="5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90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2400">
                <a:latin typeface="+mj-lt"/>
              </a:endParaRPr>
            </a:p>
          </p:txBody>
        </p:sp>
        <p:sp>
          <p:nvSpPr>
            <p:cNvPr id="68" name="Rectangle 125"/>
            <p:cNvSpPr>
              <a:spLocks noChangeArrowheads="1"/>
            </p:cNvSpPr>
            <p:nvPr/>
          </p:nvSpPr>
          <p:spPr bwMode="auto">
            <a:xfrm>
              <a:off x="1681" y="995"/>
              <a:ext cx="12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X </a:t>
              </a:r>
              <a:endParaRPr lang="en-US">
                <a:latin typeface="+mj-lt"/>
              </a:endParaRPr>
            </a:p>
          </p:txBody>
        </p:sp>
        <p:sp>
          <p:nvSpPr>
            <p:cNvPr id="69" name="Rectangle 126"/>
            <p:cNvSpPr>
              <a:spLocks noChangeArrowheads="1"/>
            </p:cNvSpPr>
            <p:nvPr/>
          </p:nvSpPr>
          <p:spPr bwMode="auto">
            <a:xfrm>
              <a:off x="1628" y="995"/>
              <a:ext cx="5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90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2400">
                <a:latin typeface="+mj-lt"/>
              </a:endParaRPr>
            </a:p>
          </p:txBody>
        </p:sp>
        <p:sp>
          <p:nvSpPr>
            <p:cNvPr id="70" name="Rectangle 127"/>
            <p:cNvSpPr>
              <a:spLocks noChangeArrowheads="1"/>
            </p:cNvSpPr>
            <p:nvPr/>
          </p:nvSpPr>
          <p:spPr bwMode="auto">
            <a:xfrm>
              <a:off x="1455" y="995"/>
              <a:ext cx="5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90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2400">
                <a:latin typeface="+mj-lt"/>
              </a:endParaRPr>
            </a:p>
          </p:txBody>
        </p:sp>
        <p:sp>
          <p:nvSpPr>
            <p:cNvPr id="71" name="Rectangle 128"/>
            <p:cNvSpPr>
              <a:spLocks noChangeArrowheads="1"/>
            </p:cNvSpPr>
            <p:nvPr/>
          </p:nvSpPr>
          <p:spPr bwMode="auto">
            <a:xfrm>
              <a:off x="1327" y="995"/>
              <a:ext cx="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F</a:t>
              </a:r>
              <a:endParaRPr lang="en-US">
                <a:latin typeface="+mj-lt"/>
              </a:endParaRPr>
            </a:p>
          </p:txBody>
        </p:sp>
        <p:sp>
          <p:nvSpPr>
            <p:cNvPr id="72" name="Rectangle 129"/>
            <p:cNvSpPr>
              <a:spLocks noChangeArrowheads="1"/>
            </p:cNvSpPr>
            <p:nvPr/>
          </p:nvSpPr>
          <p:spPr bwMode="auto">
            <a:xfrm>
              <a:off x="2260" y="97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×</a:t>
              </a:r>
              <a:endParaRPr lang="en-US">
                <a:latin typeface="+mj-lt"/>
              </a:endParaRPr>
            </a:p>
          </p:txBody>
        </p:sp>
        <p:sp>
          <p:nvSpPr>
            <p:cNvPr id="73" name="Rectangle 130"/>
            <p:cNvSpPr>
              <a:spLocks noChangeArrowheads="1"/>
            </p:cNvSpPr>
            <p:nvPr/>
          </p:nvSpPr>
          <p:spPr bwMode="auto">
            <a:xfrm>
              <a:off x="1895" y="98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74" name="Rectangle 131"/>
            <p:cNvSpPr>
              <a:spLocks noChangeArrowheads="1"/>
            </p:cNvSpPr>
            <p:nvPr/>
          </p:nvSpPr>
          <p:spPr bwMode="auto">
            <a:xfrm>
              <a:off x="1508" y="96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=</a:t>
              </a:r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Binary logic consists of binary variables and a set of logical operations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Three basic logical </a:t>
            </a:r>
            <a:r>
              <a:rPr lang="en-US" sz="2400" dirty="0" smtClean="0"/>
              <a:t>operations are: </a:t>
            </a:r>
            <a:r>
              <a:rPr lang="en-US" sz="2400" dirty="0"/>
              <a:t>AND, OR, and NOT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A tabular listing of the values of a function for all possible combinations of values on its </a:t>
            </a:r>
            <a:r>
              <a:rPr lang="en-US" sz="2400" dirty="0" smtClean="0">
                <a:cs typeface="Times New Roman" panose="02020603050405020304" pitchFamily="18" charset="0"/>
              </a:rPr>
              <a:t>arguments is called truth table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Boolean equations, truth tables and logic diagrams describe the same </a:t>
            </a:r>
            <a:r>
              <a:rPr lang="en-US" sz="2400" dirty="0" smtClean="0">
                <a:cs typeface="Times New Roman" panose="02020603050405020304" pitchFamily="18" charset="0"/>
              </a:rPr>
              <a:t>function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11</a:t>
            </a:r>
            <a:br>
              <a:rPr lang="en-US" dirty="0" smtClean="0"/>
            </a:br>
            <a:r>
              <a:rPr lang="en-US" b="1" dirty="0" smtClean="0"/>
              <a:t>Logic Gates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Describe </a:t>
            </a:r>
            <a:r>
              <a:rPr lang="en-US" altLang="zh-TW" sz="2400" dirty="0" smtClean="0"/>
              <a:t>Binary </a:t>
            </a:r>
            <a:r>
              <a:rPr lang="en-US" altLang="zh-TW" sz="2400" dirty="0"/>
              <a:t>Logic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</a:t>
            </a:r>
            <a:r>
              <a:rPr lang="en-US" altLang="zh-TW" sz="2400" dirty="0"/>
              <a:t>Truth </a:t>
            </a:r>
            <a:r>
              <a:rPr lang="en-US" altLang="zh-TW" sz="2400" dirty="0" smtClean="0"/>
              <a:t>Tables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Logic </a:t>
            </a:r>
            <a:r>
              <a:rPr lang="en-US" sz="2400" dirty="0" smtClean="0"/>
              <a:t>Gates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Recognize Logic </a:t>
            </a:r>
            <a:r>
              <a:rPr lang="en-US" sz="2400" dirty="0"/>
              <a:t>Gate Symbols and Behavior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 Logic Diagrams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243763" cy="36773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Binary </a:t>
            </a:r>
            <a:r>
              <a:rPr lang="en-US" altLang="zh-TW" sz="2400" dirty="0" smtClean="0"/>
              <a:t>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Truth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Logic Function </a:t>
            </a:r>
            <a:r>
              <a:rPr lang="en-US" altLang="zh-TW" sz="2400" dirty="0" smtClean="0"/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Logic </a:t>
            </a:r>
            <a:r>
              <a:rPr lang="en-US" sz="2400" dirty="0" smtClean="0"/>
              <a:t>Gates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Logic Gate Symbols and </a:t>
            </a:r>
            <a:r>
              <a:rPr lang="en-US" sz="2400" dirty="0" smtClean="0"/>
              <a:t>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Logic Diagrams and Expressions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79542" y="152400"/>
            <a:ext cx="22334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Logic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7767" y="737175"/>
            <a:ext cx="9871881" cy="1905000"/>
          </a:xfrm>
        </p:spPr>
        <p:txBody>
          <a:bodyPr/>
          <a:lstStyle/>
          <a:p>
            <a:pPr algn="just" eaLnBrk="1" hangingPunct="1"/>
            <a:r>
              <a:rPr lang="en-US" altLang="zh-TW" sz="2400" b="1" dirty="0" smtClean="0"/>
              <a:t>Definition of Binary Logic</a:t>
            </a:r>
          </a:p>
          <a:p>
            <a:pPr lvl="1" algn="just" eaLnBrk="1" hangingPunct="1"/>
            <a:r>
              <a:rPr lang="en-US" altLang="zh-TW" sz="2400" dirty="0" smtClean="0"/>
              <a:t>Binary logic consists of binary variables and a set of logical operations</a:t>
            </a:r>
          </a:p>
          <a:p>
            <a:pPr lvl="1" algn="just" eaLnBrk="1" hangingPunct="1"/>
            <a:r>
              <a:rPr lang="en-US" altLang="zh-TW" sz="2400" dirty="0" smtClean="0"/>
              <a:t>The variables are designated by letters of the alphabet, such as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C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y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z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etc</a:t>
            </a:r>
            <a:r>
              <a:rPr lang="en-US" altLang="zh-TW" sz="2400" dirty="0" smtClean="0"/>
              <a:t>, with each variable having two and only two distinct possible values: 1 and 0, </a:t>
            </a:r>
          </a:p>
          <a:p>
            <a:pPr lvl="1" algn="just" eaLnBrk="1" hangingPunct="1"/>
            <a:r>
              <a:rPr lang="en-US" altLang="zh-TW" sz="2400" dirty="0" smtClean="0"/>
              <a:t>Three basic logical operations: AND, OR, and NOT</a:t>
            </a:r>
          </a:p>
          <a:p>
            <a:pPr marL="457200" lvl="1" indent="0" algn="just" eaLnBrk="1" hangingPunct="1">
              <a:buNone/>
            </a:pPr>
            <a:endParaRPr lang="en-US" altLang="zh-TW" sz="2400" dirty="0" smtClean="0"/>
          </a:p>
          <a:p>
            <a:r>
              <a:rPr lang="en-US" sz="2400" dirty="0">
                <a:cs typeface="Times New Roman" panose="02020603050405020304" pitchFamily="18" charset="0"/>
              </a:rPr>
              <a:t>AND is denoted by a dot </a:t>
            </a:r>
            <a:r>
              <a:rPr lang="en-US" sz="2400" dirty="0" smtClean="0">
                <a:cs typeface="Times New Roman" panose="02020603050405020304" pitchFamily="18" charset="0"/>
              </a:rPr>
              <a:t>(·)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OR is denoted by a plus </a:t>
            </a:r>
            <a:r>
              <a:rPr lang="en-US" sz="2400" dirty="0" smtClean="0">
                <a:cs typeface="Times New Roman" panose="02020603050405020304" pitchFamily="18" charset="0"/>
              </a:rPr>
              <a:t>(+)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/>
              <a:t>NOT is denoted by an </a:t>
            </a:r>
            <a:r>
              <a:rPr lang="en-US" sz="2400" dirty="0" err="1"/>
              <a:t>overbar</a:t>
            </a:r>
            <a:r>
              <a:rPr lang="en-US" sz="2400" dirty="0"/>
              <a:t> </a:t>
            </a:r>
            <a:r>
              <a:rPr lang="en-US" sz="2400" dirty="0">
                <a:cs typeface="Times New Roman" panose="02020603050405020304" pitchFamily="18" charset="0"/>
              </a:rPr>
              <a:t>( ¯ ), a single quote mark (') after, or (~) before the </a:t>
            </a:r>
            <a:r>
              <a:rPr lang="en-US" sz="2400" dirty="0" smtClean="0">
                <a:cs typeface="Times New Roman" panose="02020603050405020304" pitchFamily="18" charset="0"/>
              </a:rPr>
              <a:t>variable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3892" y="152400"/>
            <a:ext cx="22334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Binary Logic</a:t>
            </a:r>
          </a:p>
        </p:txBody>
      </p:sp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9" y="1066800"/>
            <a:ext cx="9550844" cy="41052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28600" y="791571"/>
            <a:ext cx="7772400" cy="18754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Examples: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Y = A . B is read “Y is equal to A AND B.”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Z = X + Y is read “z is equal to x OR y.”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X = Ā  is read “X is equal to NOT A.”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174950"/>
            <a:ext cx="3400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Notation Examples</a:t>
            </a:r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5300" y="15875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Operator Definitions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" y="840085"/>
            <a:ext cx="952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9999"/>
              </a:buClr>
            </a:pPr>
            <a:r>
              <a:rPr lang="en-US" sz="2400" dirty="0">
                <a:cs typeface="Times New Roman" panose="02020603050405020304" pitchFamily="18" charset="0"/>
              </a:rPr>
              <a:t>Operations are defined on the values "0" and "1" for each operator: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371993"/>
              </p:ext>
            </p:extLst>
          </p:nvPr>
        </p:nvGraphicFramePr>
        <p:xfrm>
          <a:off x="1581150" y="2081212"/>
          <a:ext cx="175577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3" imgW="2307336" imgH="3048000" progId="Word.Document.8">
                  <p:embed/>
                </p:oleObj>
              </mc:Choice>
              <mc:Fallback>
                <p:oleObj name="Document" r:id="rId3" imgW="2307336" imgH="3048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081212"/>
                        <a:ext cx="175577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974725" y="1935162"/>
            <a:ext cx="2971800" cy="2743200"/>
            <a:chOff x="0" y="0"/>
            <a:chExt cx="1288" cy="2941"/>
          </a:xfrm>
        </p:grpSpPr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 b="1" dirty="0">
                  <a:latin typeface="+mj-lt"/>
                  <a:cs typeface="Times New Roman" panose="02020603050405020304" pitchFamily="18" charset="0"/>
                </a:rPr>
                <a:t>AND</a:t>
              </a:r>
              <a:endParaRPr lang="en-US" sz="2400" b="1" dirty="0">
                <a:latin typeface="+mj-lt"/>
              </a:endParaRPr>
            </a:p>
          </p:txBody>
        </p:sp>
        <p:sp>
          <p:nvSpPr>
            <p:cNvPr id="16" name="Rectangle 55"/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latin typeface="+mj-lt"/>
                  <a:cs typeface="Times New Roman" panose="02020603050405020304" pitchFamily="18" charset="0"/>
                </a:rPr>
                <a:t> </a:t>
              </a:r>
            </a:p>
            <a:p>
              <a:pPr algn="l"/>
              <a:endParaRPr lang="en-US" sz="2400">
                <a:latin typeface="+mj-lt"/>
              </a:endParaRPr>
            </a:p>
          </p:txBody>
        </p:sp>
        <p:sp>
          <p:nvSpPr>
            <p:cNvPr id="17" name="Rectangle 56"/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>
                  <a:latin typeface="+mj-lt"/>
                  <a:cs typeface="Times New Roman" panose="02020603050405020304" pitchFamily="18" charset="0"/>
                </a:rPr>
                <a:t>0 </a:t>
              </a:r>
              <a:r>
                <a:rPr lang="en-US" sz="240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sz="2400">
                  <a:latin typeface="+mj-lt"/>
                  <a:cs typeface="Times New Roman" panose="02020603050405020304" pitchFamily="18" charset="0"/>
                </a:rPr>
                <a:t> 0 = 0</a:t>
              </a:r>
              <a:endParaRPr lang="en-US" sz="240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en-US" sz="240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0 </a:t>
              </a:r>
              <a:r>
                <a:rPr lang="en-US" sz="2400" dirty="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 1 = 0</a:t>
              </a:r>
              <a:endParaRPr lang="en-US" sz="24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en-US" sz="24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" name="Rectangle 58"/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>
                  <a:latin typeface="+mj-lt"/>
                  <a:cs typeface="Times New Roman" panose="02020603050405020304" pitchFamily="18" charset="0"/>
                </a:rPr>
                <a:t>1 </a:t>
              </a:r>
              <a:r>
                <a:rPr lang="en-US" sz="240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sz="2400">
                  <a:latin typeface="+mj-lt"/>
                  <a:cs typeface="Times New Roman" panose="02020603050405020304" pitchFamily="18" charset="0"/>
                </a:rPr>
                <a:t> 0 = 0</a:t>
              </a:r>
              <a:endParaRPr lang="en-US" sz="240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en-US" sz="240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0" name="Group 59"/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21" name="Rectangle 60"/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1 </a:t>
                </a:r>
                <a:r>
                  <a:rPr lang="en-US" sz="2400">
                    <a:latin typeface="+mj-lt"/>
                    <a:cs typeface="Times New Roman" panose="02020603050405020304" pitchFamily="18" charset="0"/>
                    <a:sym typeface="Symbol" panose="05050102010706020507" pitchFamily="18" charset="2"/>
                  </a:rPr>
                  <a:t>·</a:t>
                </a:r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 1 = 1</a:t>
                </a:r>
                <a:endParaRPr lang="en-US" sz="240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sz="240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2" name="Rectangle 61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sz="2400">
                  <a:latin typeface="+mj-lt"/>
                </a:endParaRPr>
              </a:p>
            </p:txBody>
          </p:sp>
        </p:grpSp>
      </p:grpSp>
      <p:grpSp>
        <p:nvGrpSpPr>
          <p:cNvPr id="23" name="Group 63"/>
          <p:cNvGrpSpPr>
            <a:grpSpLocks/>
          </p:cNvGrpSpPr>
          <p:nvPr/>
        </p:nvGrpSpPr>
        <p:grpSpPr bwMode="auto">
          <a:xfrm>
            <a:off x="4067175" y="1905000"/>
            <a:ext cx="1949450" cy="2743200"/>
            <a:chOff x="2304" y="1728"/>
            <a:chExt cx="1228" cy="1728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2347" y="1728"/>
              <a:ext cx="5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 b="1" dirty="0">
                  <a:latin typeface="+mj-lt"/>
                  <a:cs typeface="Times New Roman" panose="02020603050405020304" pitchFamily="18" charset="0"/>
                </a:rPr>
                <a:t>OR</a:t>
              </a:r>
              <a:endParaRPr lang="en-US" sz="2400" b="1" dirty="0">
                <a:latin typeface="+mj-lt"/>
              </a:endParaRPr>
            </a:p>
          </p:txBody>
        </p: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26" name="Rectangle 66"/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0 + 0 = 0</a:t>
                </a:r>
              </a:p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27" name="Rectangle 67"/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0 + 1 = 1</a:t>
                </a:r>
              </a:p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1 + 0 = 1</a:t>
                </a:r>
              </a:p>
              <a:p>
                <a:endParaRPr lang="en-US" sz="2400">
                  <a:latin typeface="+mj-lt"/>
                </a:endParaRPr>
              </a:p>
            </p:txBody>
          </p:sp>
          <p:grpSp>
            <p:nvGrpSpPr>
              <p:cNvPr id="29" name="Group 69"/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3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2400">
                      <a:latin typeface="+mj-lt"/>
                      <a:cs typeface="Times New Roman" panose="02020603050405020304" pitchFamily="18" charset="0"/>
                    </a:rPr>
                    <a:t>1 + 1 = 1</a:t>
                  </a:r>
                </a:p>
                <a:p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31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A0A0A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sz="2400">
                    <a:latin typeface="+mj-lt"/>
                  </a:endParaRPr>
                </a:p>
              </p:txBody>
            </p:sp>
          </p:grpSp>
        </p:grpSp>
      </p:grpSp>
      <p:grpSp>
        <p:nvGrpSpPr>
          <p:cNvPr id="32" name="Group 96"/>
          <p:cNvGrpSpPr>
            <a:grpSpLocks/>
          </p:cNvGrpSpPr>
          <p:nvPr/>
        </p:nvGrpSpPr>
        <p:grpSpPr bwMode="auto">
          <a:xfrm>
            <a:off x="6448425" y="1905000"/>
            <a:ext cx="1019175" cy="1568450"/>
            <a:chOff x="3736" y="1709"/>
            <a:chExt cx="642" cy="988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6" y="1709"/>
              <a:ext cx="6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400" b="1" dirty="0">
                  <a:latin typeface="+mj-lt"/>
                </a:rPr>
                <a:t>NOT</a:t>
              </a:r>
            </a:p>
          </p:txBody>
        </p:sp>
        <p:sp>
          <p:nvSpPr>
            <p:cNvPr id="34" name="Rectangle 85"/>
            <p:cNvSpPr>
              <a:spLocks noChangeArrowheads="1"/>
            </p:cNvSpPr>
            <p:nvPr/>
          </p:nvSpPr>
          <p:spPr bwMode="auto">
            <a:xfrm>
              <a:off x="4127" y="2108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grpSp>
          <p:nvGrpSpPr>
            <p:cNvPr id="35" name="Group 94"/>
            <p:cNvGrpSpPr>
              <a:grpSpLocks/>
            </p:cNvGrpSpPr>
            <p:nvPr/>
          </p:nvGrpSpPr>
          <p:grpSpPr bwMode="auto">
            <a:xfrm>
              <a:off x="3754" y="2108"/>
              <a:ext cx="118" cy="233"/>
              <a:chOff x="3754" y="2108"/>
              <a:chExt cx="118" cy="233"/>
            </a:xfrm>
          </p:grpSpPr>
          <p:sp>
            <p:nvSpPr>
              <p:cNvPr id="42" name="Line 84"/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43" name="Rectangle 86"/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36" name="Rectangle 87"/>
            <p:cNvSpPr>
              <a:spLocks noChangeArrowheads="1"/>
            </p:cNvSpPr>
            <p:nvPr/>
          </p:nvSpPr>
          <p:spPr bwMode="auto">
            <a:xfrm>
              <a:off x="3939" y="207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solidFill>
                    <a:srgbClr val="000000"/>
                  </a:solidFill>
                  <a:latin typeface="+mj-lt"/>
                </a:rPr>
                <a:t>=</a:t>
              </a:r>
              <a:endParaRPr lang="en-US" sz="2400">
                <a:latin typeface="+mj-lt"/>
              </a:endParaRPr>
            </a:p>
          </p:txBody>
        </p:sp>
        <p:sp>
          <p:nvSpPr>
            <p:cNvPr id="37" name="Rectangle 89"/>
            <p:cNvSpPr>
              <a:spLocks noChangeArrowheads="1"/>
            </p:cNvSpPr>
            <p:nvPr/>
          </p:nvSpPr>
          <p:spPr bwMode="auto">
            <a:xfrm>
              <a:off x="4137" y="2464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2400">
                <a:latin typeface="+mj-lt"/>
              </a:endParaRPr>
            </a:p>
          </p:txBody>
        </p:sp>
        <p:grpSp>
          <p:nvGrpSpPr>
            <p:cNvPr id="38" name="Group 95"/>
            <p:cNvGrpSpPr>
              <a:grpSpLocks/>
            </p:cNvGrpSpPr>
            <p:nvPr/>
          </p:nvGrpSpPr>
          <p:grpSpPr bwMode="auto">
            <a:xfrm>
              <a:off x="3764" y="2464"/>
              <a:ext cx="109" cy="233"/>
              <a:chOff x="3764" y="2464"/>
              <a:chExt cx="109" cy="233"/>
            </a:xfrm>
          </p:grpSpPr>
          <p:sp>
            <p:nvSpPr>
              <p:cNvPr id="40" name="Line 88"/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41" name="Rectangle 90"/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39" name="Rectangle 91"/>
            <p:cNvSpPr>
              <a:spLocks noChangeArrowheads="1"/>
            </p:cNvSpPr>
            <p:nvPr/>
          </p:nvSpPr>
          <p:spPr bwMode="auto">
            <a:xfrm>
              <a:off x="3939" y="24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solidFill>
                    <a:srgbClr val="000000"/>
                  </a:solidFill>
                  <a:latin typeface="+mj-lt"/>
                </a:rPr>
                <a:t>=</a:t>
              </a:r>
              <a:endParaRPr lang="en-US" sz="2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228600"/>
            <a:ext cx="2253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Truth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1430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Truth table -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tabular listing of the values of a function for all possible combinations of values on its arguments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2072789"/>
            <a:ext cx="7581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cs typeface="Times New Roman" panose="02020603050405020304" pitchFamily="18" charset="0"/>
              </a:rPr>
              <a:t>Example: Truth tables for the basic logic operations:</a:t>
            </a:r>
            <a:endParaRPr lang="en-US" sz="2400" dirty="0"/>
          </a:p>
        </p:txBody>
      </p:sp>
      <p:grpSp>
        <p:nvGrpSpPr>
          <p:cNvPr id="51" name="Group 172"/>
          <p:cNvGrpSpPr>
            <a:grpSpLocks/>
          </p:cNvGrpSpPr>
          <p:nvPr/>
        </p:nvGrpSpPr>
        <p:grpSpPr bwMode="auto">
          <a:xfrm>
            <a:off x="708025" y="2744788"/>
            <a:ext cx="2349500" cy="3105150"/>
            <a:chOff x="689" y="1813"/>
            <a:chExt cx="1480" cy="1956"/>
          </a:xfrm>
        </p:grpSpPr>
        <p:sp>
          <p:nvSpPr>
            <p:cNvPr id="52" name="Rectangle 74"/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59" name="Rectangle 67"/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61" name="Rectangle 65"/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Z = X</a:t>
              </a:r>
              <a:r>
                <a:rPr lang="en-US" sz="2800">
                  <a:latin typeface="+mj-lt"/>
                  <a:cs typeface="Times New Roman" panose="02020603050405020304" pitchFamily="18" charset="0"/>
                </a:rPr>
                <a:t>·Y</a:t>
              </a:r>
              <a:endParaRPr lang="en-US" sz="2800">
                <a:latin typeface="+mj-lt"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Y</a:t>
              </a: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X</a:t>
              </a:r>
            </a:p>
          </p:txBody>
        </p:sp>
        <p:sp>
          <p:nvSpPr>
            <p:cNvPr id="67" name="Rectangle 57"/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AND</a:t>
              </a:r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Line 76"/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82"/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Line 90"/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aphicFrame>
        <p:nvGraphicFramePr>
          <p:cNvPr id="79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67497"/>
              </p:ext>
            </p:extLst>
          </p:nvPr>
        </p:nvGraphicFramePr>
        <p:xfrm>
          <a:off x="3276600" y="2743200"/>
          <a:ext cx="2503487" cy="3108852"/>
        </p:xfrm>
        <a:graphic>
          <a:graphicData uri="http://schemas.openxmlformats.org/drawingml/2006/table">
            <a:tbl>
              <a:tblPr/>
              <a:tblGrid>
                <a:gridCol w="436562"/>
                <a:gridCol w="442913"/>
                <a:gridCol w="1624012"/>
              </a:tblGrid>
              <a:tr h="518054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= 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+Y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0" name="Group 180"/>
          <p:cNvGrpSpPr>
            <a:grpSpLocks/>
          </p:cNvGrpSpPr>
          <p:nvPr/>
        </p:nvGrpSpPr>
        <p:grpSpPr bwMode="auto">
          <a:xfrm>
            <a:off x="6448425" y="3089275"/>
            <a:ext cx="2185988" cy="2070100"/>
            <a:chOff x="4062" y="1946"/>
            <a:chExt cx="1377" cy="1304"/>
          </a:xfrm>
        </p:grpSpPr>
        <p:sp>
          <p:nvSpPr>
            <p:cNvPr id="81" name="Rectangle 153"/>
            <p:cNvSpPr>
              <a:spLocks noChangeArrowheads="1"/>
            </p:cNvSpPr>
            <p:nvPr/>
          </p:nvSpPr>
          <p:spPr bwMode="auto">
            <a:xfrm>
              <a:off x="4751" y="2924"/>
              <a:ext cx="6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82" name="Rectangle 152"/>
            <p:cNvSpPr>
              <a:spLocks noChangeArrowheads="1"/>
            </p:cNvSpPr>
            <p:nvPr/>
          </p:nvSpPr>
          <p:spPr bwMode="auto">
            <a:xfrm>
              <a:off x="4062" y="2924"/>
              <a:ext cx="6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83" name="Rectangle 151"/>
            <p:cNvSpPr>
              <a:spLocks noChangeArrowheads="1"/>
            </p:cNvSpPr>
            <p:nvPr/>
          </p:nvSpPr>
          <p:spPr bwMode="auto">
            <a:xfrm>
              <a:off x="4751" y="2598"/>
              <a:ext cx="6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84" name="Rectangle 150"/>
            <p:cNvSpPr>
              <a:spLocks noChangeArrowheads="1"/>
            </p:cNvSpPr>
            <p:nvPr/>
          </p:nvSpPr>
          <p:spPr bwMode="auto">
            <a:xfrm>
              <a:off x="4062" y="2598"/>
              <a:ext cx="6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85" name="Rectangle 148"/>
            <p:cNvSpPr>
              <a:spLocks noChangeArrowheads="1"/>
            </p:cNvSpPr>
            <p:nvPr/>
          </p:nvSpPr>
          <p:spPr bwMode="auto">
            <a:xfrm>
              <a:off x="4062" y="2272"/>
              <a:ext cx="6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X</a:t>
              </a:r>
            </a:p>
          </p:txBody>
        </p:sp>
        <p:sp>
          <p:nvSpPr>
            <p:cNvPr id="86" name="Rectangle 146"/>
            <p:cNvSpPr>
              <a:spLocks noChangeArrowheads="1"/>
            </p:cNvSpPr>
            <p:nvPr/>
          </p:nvSpPr>
          <p:spPr bwMode="auto">
            <a:xfrm>
              <a:off x="4062" y="1946"/>
              <a:ext cx="13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NOT</a:t>
              </a:r>
            </a:p>
          </p:txBody>
        </p:sp>
        <p:sp>
          <p:nvSpPr>
            <p:cNvPr id="87" name="Line 154"/>
            <p:cNvSpPr>
              <a:spLocks noChangeShapeType="1"/>
            </p:cNvSpPr>
            <p:nvPr/>
          </p:nvSpPr>
          <p:spPr bwMode="auto">
            <a:xfrm>
              <a:off x="4062" y="1946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Line 155"/>
            <p:cNvSpPr>
              <a:spLocks noChangeShapeType="1"/>
            </p:cNvSpPr>
            <p:nvPr/>
          </p:nvSpPr>
          <p:spPr bwMode="auto">
            <a:xfrm>
              <a:off x="4062" y="2272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Line 156"/>
            <p:cNvSpPr>
              <a:spLocks noChangeShapeType="1"/>
            </p:cNvSpPr>
            <p:nvPr/>
          </p:nvSpPr>
          <p:spPr bwMode="auto">
            <a:xfrm>
              <a:off x="4062" y="2598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Line 157"/>
            <p:cNvSpPr>
              <a:spLocks noChangeShapeType="1"/>
            </p:cNvSpPr>
            <p:nvPr/>
          </p:nvSpPr>
          <p:spPr bwMode="auto">
            <a:xfrm>
              <a:off x="4062" y="2924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Line 158"/>
            <p:cNvSpPr>
              <a:spLocks noChangeShapeType="1"/>
            </p:cNvSpPr>
            <p:nvPr/>
          </p:nvSpPr>
          <p:spPr bwMode="auto">
            <a:xfrm>
              <a:off x="4062" y="3250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Line 159"/>
            <p:cNvSpPr>
              <a:spLocks noChangeShapeType="1"/>
            </p:cNvSpPr>
            <p:nvPr/>
          </p:nvSpPr>
          <p:spPr bwMode="auto">
            <a:xfrm>
              <a:off x="4062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Line 161"/>
            <p:cNvSpPr>
              <a:spLocks noChangeShapeType="1"/>
            </p:cNvSpPr>
            <p:nvPr/>
          </p:nvSpPr>
          <p:spPr bwMode="auto">
            <a:xfrm>
              <a:off x="5439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Line 163"/>
            <p:cNvSpPr>
              <a:spLocks noChangeShapeType="1"/>
            </p:cNvSpPr>
            <p:nvPr/>
          </p:nvSpPr>
          <p:spPr bwMode="auto">
            <a:xfrm>
              <a:off x="4751" y="227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Rectangle 149"/>
            <p:cNvSpPr>
              <a:spLocks noChangeArrowheads="1"/>
            </p:cNvSpPr>
            <p:nvPr/>
          </p:nvSpPr>
          <p:spPr bwMode="auto">
            <a:xfrm>
              <a:off x="4751" y="2272"/>
              <a:ext cx="6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800">
                <a:latin typeface="+mj-lt"/>
              </a:endParaRPr>
            </a:p>
          </p:txBody>
        </p:sp>
        <p:grpSp>
          <p:nvGrpSpPr>
            <p:cNvPr id="96" name="Group 179"/>
            <p:cNvGrpSpPr>
              <a:grpSpLocks/>
            </p:cNvGrpSpPr>
            <p:nvPr/>
          </p:nvGrpSpPr>
          <p:grpSpPr bwMode="auto">
            <a:xfrm>
              <a:off x="5222" y="2310"/>
              <a:ext cx="183" cy="310"/>
              <a:chOff x="5222" y="2310"/>
              <a:chExt cx="183" cy="310"/>
            </a:xfrm>
          </p:grpSpPr>
          <p:sp>
            <p:nvSpPr>
              <p:cNvPr id="99" name="Line 173"/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Rectangle 174"/>
              <p:cNvSpPr>
                <a:spLocks noChangeArrowheads="1"/>
              </p:cNvSpPr>
              <p:nvPr/>
            </p:nvSpPr>
            <p:spPr bwMode="auto">
              <a:xfrm>
                <a:off x="5253" y="2310"/>
                <a:ext cx="13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32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97" name="Rectangle 175"/>
            <p:cNvSpPr>
              <a:spLocks noChangeArrowheads="1"/>
            </p:cNvSpPr>
            <p:nvPr/>
          </p:nvSpPr>
          <p:spPr bwMode="auto">
            <a:xfrm>
              <a:off x="4863" y="2310"/>
              <a:ext cx="12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>
                  <a:solidFill>
                    <a:srgbClr val="000000"/>
                  </a:solidFill>
                  <a:latin typeface="+mj-lt"/>
                </a:rPr>
                <a:t>Z</a:t>
              </a:r>
              <a:endParaRPr lang="en-US" sz="2400">
                <a:latin typeface="+mj-lt"/>
              </a:endParaRPr>
            </a:p>
          </p:txBody>
        </p:sp>
        <p:sp>
          <p:nvSpPr>
            <p:cNvPr id="98" name="Rectangle 176"/>
            <p:cNvSpPr>
              <a:spLocks noChangeArrowheads="1"/>
            </p:cNvSpPr>
            <p:nvPr/>
          </p:nvSpPr>
          <p:spPr bwMode="auto">
            <a:xfrm>
              <a:off x="5053" y="2281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>
                  <a:solidFill>
                    <a:srgbClr val="000000"/>
                  </a:solidFill>
                  <a:latin typeface="+mj-lt"/>
                </a:rPr>
                <a:t>=</a:t>
              </a:r>
              <a:endParaRPr lang="en-US" sz="2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690</Words>
  <Application>Microsoft Office PowerPoint</Application>
  <PresentationFormat>A4 Paper (210x297 mm)</PresentationFormat>
  <Paragraphs>189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新細明體</vt:lpstr>
      <vt:lpstr>Arial</vt:lpstr>
      <vt:lpstr>Calibri</vt:lpstr>
      <vt:lpstr>Symbol</vt:lpstr>
      <vt:lpstr>Times New Roman</vt:lpstr>
      <vt:lpstr>Wingdings</vt:lpstr>
      <vt:lpstr>Office Theme</vt:lpstr>
      <vt:lpstr>Document</vt:lpstr>
      <vt:lpstr>PowerPoint Presentation</vt:lpstr>
      <vt:lpstr>Lecture 11 Logic Gates</vt:lpstr>
      <vt:lpstr>Objectives </vt:lpstr>
      <vt:lpstr>Topics</vt:lpstr>
      <vt:lpstr>PowerPoint Presentation</vt:lpstr>
      <vt:lpstr>PowerPoint Presentation</vt:lpstr>
      <vt:lpstr>PowerPoint Presentation</vt:lpstr>
      <vt:lpstr>Operator Definitions</vt:lpstr>
      <vt:lpstr>PowerPoint Presentation</vt:lpstr>
      <vt:lpstr>Logic Function Implementation</vt:lpstr>
      <vt:lpstr>Logic Gates</vt:lpstr>
      <vt:lpstr>Logic Gates</vt:lpstr>
      <vt:lpstr>Logic Gate Symbols and Behavior</vt:lpstr>
      <vt:lpstr>Logic Diagrams and Expressions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428</cp:revision>
  <dcterms:created xsi:type="dcterms:W3CDTF">2006-08-16T00:00:00Z</dcterms:created>
  <dcterms:modified xsi:type="dcterms:W3CDTF">2017-07-07T04:50:44Z</dcterms:modified>
</cp:coreProperties>
</file>