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65" r:id="rId2"/>
    <p:sldId id="466" r:id="rId3"/>
    <p:sldId id="467" r:id="rId4"/>
    <p:sldId id="468" r:id="rId5"/>
    <p:sldId id="473" r:id="rId6"/>
    <p:sldId id="474" r:id="rId7"/>
    <p:sldId id="475" r:id="rId8"/>
    <p:sldId id="476" r:id="rId9"/>
    <p:sldId id="485" r:id="rId10"/>
    <p:sldId id="477" r:id="rId11"/>
    <p:sldId id="478" r:id="rId12"/>
    <p:sldId id="479" r:id="rId13"/>
    <p:sldId id="480" r:id="rId14"/>
    <p:sldId id="486" r:id="rId15"/>
    <p:sldId id="484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5207B5-D762-44D9-9E73-E12C5203F4A2}" type="slidenum">
              <a:rPr lang="en-US"/>
              <a:pPr/>
              <a:t>11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Headlight circuit</a:t>
            </a:r>
          </a:p>
        </p:txBody>
      </p:sp>
    </p:spTree>
    <p:extLst>
      <p:ext uri="{BB962C8B-B14F-4D97-AF65-F5344CB8AC3E}">
        <p14:creationId xmlns:p14="http://schemas.microsoft.com/office/powerpoint/2010/main" val="87968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52848" y="664900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" y="6649008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2400" y="6055458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/>
              <a:t>Concepts of </a:t>
            </a:r>
            <a:r>
              <a:rPr lang="en-IN" b="1"/>
              <a:t>Boolean </a:t>
            </a:r>
            <a:r>
              <a:rPr lang="en-IN" b="1" smtClean="0"/>
              <a:t>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31398" y="164812"/>
            <a:ext cx="4443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Rules of Boolean Algebra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306367"/>
              </p:ext>
            </p:extLst>
          </p:nvPr>
        </p:nvGraphicFramePr>
        <p:xfrm>
          <a:off x="1716087" y="1295400"/>
          <a:ext cx="1978025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3" imgW="748975" imgH="1320227" progId="Equation.3">
                  <p:embed/>
                </p:oleObj>
              </mc:Choice>
              <mc:Fallback>
                <p:oleObj name="Equation" r:id="rId3" imgW="748975" imgH="132022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7" y="1295400"/>
                        <a:ext cx="1978025" cy="348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490854"/>
              </p:ext>
            </p:extLst>
          </p:nvPr>
        </p:nvGraphicFramePr>
        <p:xfrm>
          <a:off x="4478337" y="1301750"/>
          <a:ext cx="4284663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5" imgW="1714500" imgH="1422400" progId="Equation.3">
                  <p:embed/>
                </p:oleObj>
              </mc:Choice>
              <mc:Fallback>
                <p:oleObj name="Equation" r:id="rId5" imgW="1714500" imgH="142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7" y="1301750"/>
                        <a:ext cx="4284663" cy="355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4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33800" y="164812"/>
            <a:ext cx="1880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381000" y="977462"/>
                <a:ext cx="8229600" cy="5410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80000"/>
                  </a:lnSpc>
                  <a:buFont typeface="+mj-lt"/>
                  <a:buAutoNum type="arabicPeriod"/>
                </a:pPr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x</m:t>
                    </m:r>
                    <m:r>
                      <a:rPr lang="en-US" sz="2400" i="0" dirty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x</m:t>
                    </m:r>
                    <m:r>
                      <a:rPr lang="en-US" sz="2400" i="0" dirty="0" smtClean="0">
                        <a:latin typeface="Cambria Math"/>
                      </a:rPr>
                      <m:t> =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x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err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 = (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err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).1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     = (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err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)(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err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’)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     = 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err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xx</m:t>
                      </m:r>
                      <m:r>
                        <a:rPr lang="en-US" sz="2400" i="0" dirty="0" smtClean="0">
                          <a:latin typeface="Cambria Math"/>
                        </a:rPr>
                        <m:t>’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     =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+0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     =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:endParaRPr lang="en-US" sz="2400" dirty="0" smtClean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 smtClean="0"/>
                  <a:t>2.</a:t>
                </a:r>
                <a14:m>
                  <m:oMath xmlns:m="http://schemas.openxmlformats.org/officeDocument/2006/math">
                    <m:r>
                      <a:rPr lang="en-US" sz="2400" i="0" dirty="0" smtClean="0">
                        <a:latin typeface="Cambria Math"/>
                      </a:rPr>
                      <m:t>	</m:t>
                    </m:r>
                    <m:r>
                      <a:rPr lang="en-IN" sz="2400" b="0" i="0" dirty="0" smtClean="0">
                        <a:latin typeface="Cambria Math"/>
                      </a:rPr>
                      <m:t>                    </m:t>
                    </m:r>
                    <m:r>
                      <a:rPr lang="en-US" sz="2400" i="0" dirty="0" smtClean="0">
                        <a:latin typeface="Cambria Math"/>
                      </a:rPr>
                      <m:t>	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/>
                      </a:rPr>
                      <m:t>x</m:t>
                    </m:r>
                    <m:r>
                      <a:rPr lang="en-US" sz="2400" i="0" dirty="0" err="1" smtClean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/>
                      </a:rPr>
                      <m:t>x</m:t>
                    </m:r>
                    <m:r>
                      <a:rPr lang="en-US" sz="2400" i="0" dirty="0" smtClean="0">
                        <a:latin typeface="Cambria Math"/>
                      </a:rPr>
                      <m:t> =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x</m:t>
                    </m:r>
                    <m:r>
                      <a:rPr lang="en-US" sz="2400" i="0" dirty="0" smtClean="0">
                        <a:latin typeface="Cambria Math"/>
                      </a:rPr>
                      <m:t>   (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Remember</m:t>
                    </m:r>
                    <m:r>
                      <a:rPr lang="en-US" sz="240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Duality</m:t>
                    </m:r>
                    <m:r>
                      <a:rPr lang="en-US" sz="240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of</m:t>
                    </m:r>
                    <m:r>
                      <a:rPr lang="en-US" sz="2400" i="0" dirty="0" smtClean="0">
                        <a:latin typeface="Cambria Math"/>
                      </a:rPr>
                      <m:t> 1)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err="1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xx</m:t>
                      </m:r>
                      <m:r>
                        <a:rPr lang="en-US" sz="2400" i="0" dirty="0" smtClean="0">
                          <a:latin typeface="Cambria Math"/>
                        </a:rPr>
                        <m:t>+0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    = 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xx</m:t>
                      </m:r>
                      <m:r>
                        <a:rPr lang="en-US" sz="2400" i="0" dirty="0" err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xx</m:t>
                      </m:r>
                      <m:r>
                        <a:rPr lang="en-US" sz="2400" i="0" dirty="0" smtClean="0">
                          <a:latin typeface="Cambria Math"/>
                        </a:rPr>
                        <m:t>’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    =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err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’)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    =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.1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8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    =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77462"/>
                <a:ext cx="8229600" cy="5410200"/>
              </a:xfrm>
              <a:prstGeom prst="rect">
                <a:avLst/>
              </a:prstGeom>
              <a:blipFill rotWithShape="0">
                <a:blip r:embed="rId3"/>
                <a:stretch>
                  <a:fillRect l="-1185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6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8715" y="204088"/>
            <a:ext cx="1880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381000" y="914400"/>
                <a:ext cx="8229600" cy="5410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 smtClean="0"/>
                  <a:t>3.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x</m:t>
                    </m:r>
                    <m:r>
                      <a:rPr lang="en-US" sz="2400" i="0" dirty="0" smtClean="0">
                        <a:latin typeface="Cambria Math"/>
                      </a:rPr>
                      <m:t>+1 = 1</m:t>
                    </m:r>
                  </m:oMath>
                </a14:m>
                <a:endParaRPr lang="en-US" sz="2400" dirty="0" smtClean="0"/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+1 =1.(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+1)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      = (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err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’)(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+1)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      = (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err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’)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      = 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err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’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      = 1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4</a:t>
                </a:r>
                <a:r>
                  <a:rPr lang="en-US" sz="2400" dirty="0" smtClean="0"/>
                  <a:t>.       </a:t>
                </a:r>
                <a14:m>
                  <m:oMath xmlns:m="http://schemas.openxmlformats.org/officeDocument/2006/math">
                    <m:r>
                      <a:rPr lang="en-US" sz="2400" i="0" dirty="0" smtClean="0">
                        <a:latin typeface="Cambria Math"/>
                      </a:rPr>
                      <m:t>		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X</m:t>
                    </m:r>
                    <m:r>
                      <a:rPr lang="en-US" sz="2400" i="0" dirty="0" smtClean="0">
                        <a:latin typeface="Cambria Math"/>
                      </a:rPr>
                      <m:t>.0 = 0 (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Remember</m:t>
                    </m:r>
                    <m:r>
                      <a:rPr lang="en-US" sz="240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Duality</m:t>
                    </m:r>
                    <m:r>
                      <a:rPr lang="en-US" sz="2400" i="0" dirty="0" smtClean="0">
                        <a:latin typeface="Cambria Math"/>
                      </a:rPr>
                      <m:t>	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of</m:t>
                    </m:r>
                    <m:r>
                      <a:rPr lang="en-US" sz="2400" i="0" dirty="0" smtClean="0">
                        <a:latin typeface="Cambria Math"/>
                      </a:rPr>
                      <m:t> 2)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14400"/>
                <a:ext cx="8229600" cy="5410200"/>
              </a:xfrm>
              <a:prstGeom prst="rect">
                <a:avLst/>
              </a:prstGeom>
              <a:blipFill rotWithShape="0">
                <a:blip r:embed="rId2"/>
                <a:stretch>
                  <a:fillRect l="-1185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8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0" y="1143000"/>
                <a:ext cx="9906000" cy="4800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 smtClean="0"/>
                  <a:t>5. 		</a:t>
                </a:r>
                <a14:m>
                  <m:oMath xmlns:m="http://schemas.openxmlformats.org/officeDocument/2006/math">
                    <m:r>
                      <a:rPr lang="en-US" sz="2400" i="0" dirty="0" smtClean="0">
                        <a:latin typeface="Cambria Math"/>
                      </a:rPr>
                      <m:t>           (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x</m:t>
                    </m:r>
                    <m:r>
                      <a:rPr lang="en-US" sz="2400" i="0" dirty="0" smtClean="0">
                        <a:latin typeface="Cambria Math"/>
                      </a:rPr>
                      <m:t>’)’ =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x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Complement</m:t>
                      </m:r>
                      <m:r>
                        <a:rPr lang="en-US" sz="24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of</m:t>
                      </m:r>
                      <m:r>
                        <a:rPr lang="en-US" sz="24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’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Complement</m:t>
                      </m:r>
                      <m:r>
                        <a:rPr lang="en-US" sz="24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of</m:t>
                      </m:r>
                      <m:r>
                        <a:rPr lang="en-US" sz="24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’ = (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’)’ =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 smtClean="0"/>
                  <a:t>6. </a:t>
                </a:r>
                <a14:m>
                  <m:oMath xmlns:m="http://schemas.openxmlformats.org/officeDocument/2006/math">
                    <m:r>
                      <a:rPr lang="en-US" sz="2400" i="0" dirty="0" smtClean="0">
                        <a:latin typeface="Cambria Math"/>
                      </a:rPr>
                      <m:t>		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/>
                      </a:rPr>
                      <m:t>x</m:t>
                    </m:r>
                    <m:r>
                      <a:rPr lang="en-US" sz="2400" i="0" dirty="0" err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/>
                      </a:rPr>
                      <m:t>xy</m:t>
                    </m:r>
                    <m:r>
                      <a:rPr lang="en-US" sz="2400" i="0" dirty="0" smtClean="0">
                        <a:latin typeface="Cambria Math"/>
                      </a:rPr>
                      <m:t> =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x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</m:t>
                      </m:r>
                      <m:r>
                        <a:rPr lang="en-US" sz="2400" i="0" dirty="0" err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 dirty="0" err="1" smtClean="0">
                          <a:latin typeface="Cambria Math"/>
                        </a:rPr>
                        <m:t>xy</m:t>
                      </m:r>
                      <m:r>
                        <a:rPr lang="en-US" sz="2400" i="0" dirty="0" smtClean="0">
                          <a:latin typeface="Cambria Math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.1+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xy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    =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y</m:t>
                      </m:r>
                      <m:r>
                        <a:rPr lang="en-US" sz="2400" i="0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    =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  <m:r>
                        <a:rPr lang="en-US" sz="2400" i="0" dirty="0" smtClean="0">
                          <a:latin typeface="Cambria Math"/>
                        </a:rPr>
                        <m:t>.1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    =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x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 smtClean="0"/>
                  <a:t>7. </a:t>
                </a:r>
                <a14:m>
                  <m:oMath xmlns:m="http://schemas.openxmlformats.org/officeDocument/2006/math">
                    <m:r>
                      <a:rPr lang="en-US" sz="2400" i="0" dirty="0" smtClean="0">
                        <a:latin typeface="Cambria Math"/>
                      </a:rPr>
                      <m:t>		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x</m:t>
                    </m:r>
                    <m:r>
                      <a:rPr lang="en-US" sz="2400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/>
                      </a:rPr>
                      <m:t>x</m:t>
                    </m:r>
                    <m:r>
                      <a:rPr lang="en-US" sz="2400" i="0" dirty="0" err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/>
                      </a:rPr>
                      <m:t>y</m:t>
                    </m:r>
                    <m:r>
                      <a:rPr lang="en-US" sz="2400" i="0" dirty="0" smtClean="0">
                        <a:latin typeface="Cambria Math"/>
                      </a:rPr>
                      <m:t>)  =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x</m:t>
                    </m:r>
                    <m:r>
                      <a:rPr lang="en-US" sz="2400" i="0" dirty="0" smtClean="0">
                        <a:latin typeface="Cambria Math"/>
                      </a:rPr>
                      <m:t>   (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Remember</m:t>
                    </m:r>
                    <m:r>
                      <a:rPr lang="en-US" sz="240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Duality</m:t>
                    </m:r>
                    <m:r>
                      <a:rPr lang="en-US" sz="240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</a:rPr>
                      <m:t>of</m:t>
                    </m:r>
                    <m:r>
                      <a:rPr lang="en-US" sz="2400" i="0" dirty="0" smtClean="0">
                        <a:latin typeface="Cambria Math"/>
                      </a:rPr>
                      <m:t> 6)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	 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Can</m:t>
                      </m:r>
                      <m:r>
                        <a:rPr lang="en-US" sz="24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also</m:t>
                      </m:r>
                      <m:r>
                        <a:rPr lang="en-US" sz="24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be</m:t>
                      </m:r>
                      <m:r>
                        <a:rPr lang="en-US" sz="24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proved</m:t>
                      </m:r>
                      <m:r>
                        <a:rPr lang="en-US" sz="24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using</m:t>
                      </m:r>
                      <m:r>
                        <a:rPr lang="en-US" sz="24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truth</m:t>
                      </m:r>
                      <m:r>
                        <a:rPr lang="en-US" sz="24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table</m:t>
                      </m:r>
                      <m:r>
                        <a:rPr lang="en-US" sz="240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method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dirty="0" smtClean="0">
                          <a:latin typeface="Cambria Math"/>
                        </a:rPr>
                        <m:t>		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906000" cy="4800600"/>
              </a:xfrm>
              <a:prstGeom prst="rect">
                <a:avLst/>
              </a:prstGeom>
              <a:blipFill rotWithShape="0">
                <a:blip r:embed="rId2"/>
                <a:stretch>
                  <a:fillRect l="-923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962400" y="228599"/>
            <a:ext cx="1880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Theorems</a:t>
            </a:r>
          </a:p>
        </p:txBody>
      </p:sp>
    </p:spTree>
    <p:extLst>
      <p:ext uri="{BB962C8B-B14F-4D97-AF65-F5344CB8AC3E}">
        <p14:creationId xmlns:p14="http://schemas.microsoft.com/office/powerpoint/2010/main" val="1141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897923"/>
              </p:ext>
            </p:extLst>
          </p:nvPr>
        </p:nvGraphicFramePr>
        <p:xfrm>
          <a:off x="1066800" y="914400"/>
          <a:ext cx="8305800" cy="1828800"/>
        </p:xfrm>
        <a:graphic>
          <a:graphicData uri="http://schemas.openxmlformats.org/drawingml/2006/table">
            <a:tbl>
              <a:tblPr/>
              <a:tblGrid>
                <a:gridCol w="2076450"/>
                <a:gridCol w="2076450"/>
                <a:gridCol w="2076450"/>
                <a:gridCol w="207645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x+xy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Group 2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891084"/>
              </p:ext>
            </p:extLst>
          </p:nvPr>
        </p:nvGraphicFramePr>
        <p:xfrm>
          <a:off x="1143000" y="3276600"/>
          <a:ext cx="7924800" cy="2190750"/>
        </p:xfrm>
        <a:graphic>
          <a:graphicData uri="http://schemas.openxmlformats.org/drawingml/2006/table">
            <a:tbl>
              <a:tblPr/>
              <a:tblGrid>
                <a:gridCol w="1133475"/>
                <a:gridCol w="1130300"/>
                <a:gridCol w="1133475"/>
                <a:gridCol w="1130300"/>
                <a:gridCol w="1133475"/>
                <a:gridCol w="1130300"/>
                <a:gridCol w="1133475"/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(x+y)’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x’y’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05"/>
          <p:cNvSpPr txBox="1">
            <a:spLocks noChangeArrowheads="1"/>
          </p:cNvSpPr>
          <p:nvPr/>
        </p:nvSpPr>
        <p:spPr bwMode="auto">
          <a:xfrm>
            <a:off x="3725862" y="2877536"/>
            <a:ext cx="298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b="1">
                <a:latin typeface="+mj-lt"/>
              </a:rPr>
              <a:t>x=x+xy</a:t>
            </a:r>
          </a:p>
        </p:txBody>
      </p:sp>
      <p:sp>
        <p:nvSpPr>
          <p:cNvPr id="5" name="Text Box 280"/>
          <p:cNvSpPr txBox="1">
            <a:spLocks noChangeArrowheads="1"/>
          </p:cNvSpPr>
          <p:nvPr/>
        </p:nvSpPr>
        <p:spPr bwMode="auto">
          <a:xfrm>
            <a:off x="2209800" y="5715000"/>
            <a:ext cx="601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b="1">
                <a:latin typeface="+mj-lt"/>
              </a:rPr>
              <a:t>                (x+y)’ = x’y’   </a:t>
            </a:r>
            <a:r>
              <a:rPr lang="en-US" b="1">
                <a:latin typeface="+mj-lt"/>
                <a:sym typeface="Symbol" pitchFamily="18" charset="2"/>
              </a:rPr>
              <a:t> DeMorgan’s Theorem </a:t>
            </a:r>
          </a:p>
          <a:p>
            <a:pPr eaLnBrk="1" hangingPunct="1"/>
            <a:r>
              <a:rPr lang="en-US" b="1">
                <a:latin typeface="+mj-lt"/>
                <a:sym typeface="Symbol" pitchFamily="18" charset="2"/>
              </a:rPr>
              <a:t>                 (xy)’ = x’ +y’  DeMorgan’s Theorem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6183" y="228600"/>
            <a:ext cx="348941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200" b="1" i="0" dirty="0" smtClean="0">
                <a:latin typeface="+mj-lt"/>
              </a:rPr>
              <a:t>Truth table method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764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7060" y="737175"/>
            <a:ext cx="988894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b="1" dirty="0"/>
              <a:t>The basic laws of Boolean </a:t>
            </a:r>
            <a:r>
              <a:rPr lang="en-US" sz="2400" b="1" dirty="0" smtClean="0"/>
              <a:t>algebra are:</a:t>
            </a:r>
            <a:endParaRPr lang="en-US" sz="2400" b="1" dirty="0"/>
          </a:p>
          <a:p>
            <a:pPr lvl="1">
              <a:defRPr/>
            </a:pPr>
            <a:r>
              <a:rPr lang="en-US" sz="2400" dirty="0"/>
              <a:t>The commutative laws </a:t>
            </a:r>
          </a:p>
          <a:p>
            <a:pPr lvl="1">
              <a:defRPr/>
            </a:pPr>
            <a:r>
              <a:rPr lang="en-US" sz="2400" dirty="0"/>
              <a:t>The associative laws</a:t>
            </a:r>
            <a:r>
              <a:rPr lang="th-TH" sz="2400" dirty="0">
                <a:cs typeface="Angsana New" pitchFamily="18" charset="-34"/>
              </a:rPr>
              <a:t> </a:t>
            </a:r>
            <a:endParaRPr lang="en-US" sz="2400" dirty="0">
              <a:cs typeface="Angsana New" pitchFamily="18" charset="-34"/>
            </a:endParaRPr>
          </a:p>
          <a:p>
            <a:pPr lvl="1">
              <a:defRPr/>
            </a:pPr>
            <a:r>
              <a:rPr lang="en-US" sz="2400" dirty="0"/>
              <a:t>The distributive laws</a:t>
            </a:r>
            <a:endParaRPr lang="en-US" sz="2400" dirty="0">
              <a:cs typeface="Angsana New" pitchFamily="18" charset="-34"/>
            </a:endParaRPr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+mj-lt"/>
              </a:rPr>
              <a:t>The commutative law of addition for two variables is written as: </a:t>
            </a:r>
          </a:p>
          <a:p>
            <a:pPr marL="0" lvl="1" algn="just">
              <a:lnSpc>
                <a:spcPct val="150000"/>
              </a:lnSpc>
            </a:pPr>
            <a:r>
              <a:rPr lang="en-IN" sz="2400" dirty="0" smtClean="0">
                <a:latin typeface="+mj-lt"/>
              </a:rPr>
              <a:t>      </a:t>
            </a:r>
            <a:r>
              <a:rPr lang="en-IN" sz="2400" b="1" i="1" dirty="0">
                <a:latin typeface="+mj-lt"/>
              </a:rPr>
              <a:t>A+B = </a:t>
            </a:r>
            <a:r>
              <a:rPr lang="en-IN" sz="2400" b="1" i="1" dirty="0" smtClean="0">
                <a:latin typeface="+mj-lt"/>
              </a:rPr>
              <a:t>B+A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i="1" dirty="0"/>
              <a:t>associative law of addition</a:t>
            </a:r>
            <a:r>
              <a:rPr lang="en-US" sz="2400" dirty="0"/>
              <a:t> for 3 variables is written as: </a:t>
            </a:r>
          </a:p>
          <a:p>
            <a:pPr>
              <a:defRPr/>
            </a:pPr>
            <a:r>
              <a:rPr lang="en-US" sz="2400" b="1" i="1" dirty="0"/>
              <a:t>     A+(B+C) = (A+B)+</a:t>
            </a:r>
            <a:r>
              <a:rPr lang="en-US" sz="2400" b="1" i="1" dirty="0" smtClean="0"/>
              <a:t>C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i="1" dirty="0"/>
              <a:t>distributive law</a:t>
            </a:r>
            <a:r>
              <a:rPr lang="en-US" sz="2400" dirty="0"/>
              <a:t> is written for 3 variables as follows:  </a:t>
            </a:r>
          </a:p>
          <a:p>
            <a:pPr>
              <a:defRPr/>
            </a:pPr>
            <a:r>
              <a:rPr lang="en-US" sz="2400" i="1" dirty="0"/>
              <a:t>     </a:t>
            </a:r>
            <a:r>
              <a:rPr lang="en-US" sz="2400" b="1" i="1" dirty="0"/>
              <a:t>A(B+C) = AB + AC</a:t>
            </a:r>
            <a:endParaRPr lang="en-US" sz="2400" b="1" dirty="0"/>
          </a:p>
          <a:p>
            <a:pPr>
              <a:defRPr/>
            </a:pPr>
            <a:endParaRPr lang="en-US" sz="2400" i="1" dirty="0" smtClean="0"/>
          </a:p>
          <a:p>
            <a:pPr>
              <a:defRPr/>
            </a:pPr>
            <a:endParaRPr lang="en-US" sz="2400" i="1" dirty="0"/>
          </a:p>
          <a:p>
            <a:pPr marL="0" lvl="1" algn="just">
              <a:lnSpc>
                <a:spcPct val="150000"/>
              </a:lnSpc>
            </a:pPr>
            <a:endParaRPr lang="en-IN" sz="2400" dirty="0" smtClean="0">
              <a:latin typeface="+mj-lt"/>
            </a:endParaRPr>
          </a:p>
          <a:p>
            <a:pPr marL="0" lvl="1" algn="just">
              <a:lnSpc>
                <a:spcPct val="150000"/>
              </a:lnSpc>
            </a:pPr>
            <a:endParaRPr lang="en-IN" sz="2400" dirty="0">
              <a:latin typeface="+mj-lt"/>
            </a:endParaRP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smtClean="0"/>
              <a:t>Lecture 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b="1" dirty="0"/>
              <a:t>Laws and Rules of Boolean Algebra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/>
              <a:t>Laws &amp; Rules of Boolean Algebra</a:t>
            </a:r>
          </a:p>
          <a:p>
            <a:r>
              <a:rPr lang="en-US" sz="2400" dirty="0"/>
              <a:t>Commutative Laws</a:t>
            </a:r>
          </a:p>
          <a:p>
            <a:r>
              <a:rPr lang="en-US" sz="2400" dirty="0"/>
              <a:t>Associative Laws</a:t>
            </a:r>
          </a:p>
          <a:p>
            <a:r>
              <a:rPr lang="en-US" sz="2400" dirty="0"/>
              <a:t>Distributive Laws</a:t>
            </a:r>
          </a:p>
          <a:p>
            <a:r>
              <a:rPr lang="en-US" sz="2400" dirty="0"/>
              <a:t>Theorems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Define Laws </a:t>
            </a:r>
            <a:r>
              <a:rPr lang="en-IN" sz="2400" dirty="0"/>
              <a:t>&amp; Rules of Boolean Algebra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Acquire the knowledge of </a:t>
            </a:r>
            <a:r>
              <a:rPr lang="en-US" sz="2400" dirty="0"/>
              <a:t>Commutative Laws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Describe </a:t>
            </a:r>
            <a:r>
              <a:rPr lang="en-US" sz="2400" dirty="0" smtClean="0"/>
              <a:t>Associative </a:t>
            </a:r>
            <a:r>
              <a:rPr lang="en-US" sz="2400" dirty="0"/>
              <a:t>Laws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Describe </a:t>
            </a:r>
            <a:r>
              <a:rPr lang="en-US" sz="2400" dirty="0" smtClean="0"/>
              <a:t>Distributive </a:t>
            </a:r>
            <a:r>
              <a:rPr lang="en-US" sz="2400" dirty="0"/>
              <a:t>Laws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56945" y="306701"/>
            <a:ext cx="5756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Laws &amp; Rules of Boolean Algebra</a:t>
            </a:r>
            <a:endParaRPr lang="en-US" sz="32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11430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dirty="0" smtClean="0">
                <a:latin typeface="+mj-lt"/>
              </a:rPr>
              <a:t>The basic laws of Boolean algebra:</a:t>
            </a:r>
          </a:p>
          <a:p>
            <a:pPr lvl="1">
              <a:defRPr/>
            </a:pPr>
            <a:r>
              <a:rPr lang="en-US" sz="2400" dirty="0" smtClean="0">
                <a:latin typeface="+mj-lt"/>
              </a:rPr>
              <a:t>The </a:t>
            </a:r>
            <a:r>
              <a:rPr lang="en-US" sz="2400" b="1" dirty="0" smtClean="0">
                <a:latin typeface="+mj-lt"/>
              </a:rPr>
              <a:t>commutative</a:t>
            </a:r>
            <a:r>
              <a:rPr lang="en-US" sz="2400" dirty="0" smtClean="0">
                <a:latin typeface="+mj-lt"/>
              </a:rPr>
              <a:t> laws </a:t>
            </a:r>
          </a:p>
          <a:p>
            <a:pPr lvl="1">
              <a:defRPr/>
            </a:pPr>
            <a:r>
              <a:rPr lang="en-US" sz="2400" dirty="0" smtClean="0">
                <a:latin typeface="+mj-lt"/>
              </a:rPr>
              <a:t>The </a:t>
            </a:r>
            <a:r>
              <a:rPr lang="en-US" sz="2400" b="1" dirty="0" smtClean="0">
                <a:latin typeface="+mj-lt"/>
              </a:rPr>
              <a:t>associative</a:t>
            </a:r>
            <a:r>
              <a:rPr lang="en-US" sz="2400" dirty="0" smtClean="0">
                <a:latin typeface="+mj-lt"/>
              </a:rPr>
              <a:t> laws</a:t>
            </a:r>
            <a:r>
              <a:rPr lang="th-TH" sz="2400" dirty="0" smtClean="0">
                <a:latin typeface="+mj-lt"/>
                <a:cs typeface="Angsana New" pitchFamily="18" charset="-34"/>
              </a:rPr>
              <a:t> </a:t>
            </a:r>
            <a:endParaRPr lang="en-US" sz="2400" dirty="0" smtClean="0">
              <a:latin typeface="+mj-lt"/>
              <a:cs typeface="Angsana New" pitchFamily="18" charset="-34"/>
            </a:endParaRPr>
          </a:p>
          <a:p>
            <a:pPr lvl="1">
              <a:defRPr/>
            </a:pPr>
            <a:r>
              <a:rPr lang="en-US" sz="2400" dirty="0" smtClean="0">
                <a:latin typeface="+mj-lt"/>
              </a:rPr>
              <a:t>The </a:t>
            </a:r>
            <a:r>
              <a:rPr lang="en-US" sz="2400" b="1" dirty="0" smtClean="0">
                <a:latin typeface="+mj-lt"/>
              </a:rPr>
              <a:t>distributive</a:t>
            </a:r>
            <a:r>
              <a:rPr lang="en-US" sz="2400" dirty="0" smtClean="0">
                <a:latin typeface="+mj-lt"/>
              </a:rPr>
              <a:t> laws</a:t>
            </a:r>
            <a:endParaRPr lang="en-US" sz="2400" dirty="0" smtClean="0">
              <a:latin typeface="+mj-lt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51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43140" y="159105"/>
            <a:ext cx="3419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Commutative Laws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043884"/>
            <a:ext cx="99060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+mj-lt"/>
              </a:rPr>
              <a:t>The commutative law of addition for two variables is written as: </a:t>
            </a:r>
          </a:p>
          <a:p>
            <a:pPr marL="0" indent="0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    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</a:rPr>
              <a:t>A+B = B+A</a:t>
            </a:r>
          </a:p>
          <a:p>
            <a:pPr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endParaRPr lang="en-US" dirty="0" smtClean="0">
              <a:latin typeface="+mj-lt"/>
            </a:endParaRPr>
          </a:p>
          <a:p>
            <a:pPr>
              <a:defRPr/>
            </a:pPr>
            <a:r>
              <a:rPr lang="en-US" sz="2400" dirty="0" smtClean="0">
                <a:latin typeface="+mj-lt"/>
              </a:rPr>
              <a:t>The commutative law of multiplication for two variables is written as: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   </a:t>
            </a:r>
            <a:r>
              <a:rPr lang="en-US" sz="2400" b="1" i="1" dirty="0" smtClean="0">
                <a:solidFill>
                  <a:srgbClr val="FF0000"/>
                </a:solidFill>
                <a:latin typeface="+mj-lt"/>
              </a:rPr>
              <a:t>AB = BA</a:t>
            </a:r>
          </a:p>
          <a:p>
            <a:pPr>
              <a:defRPr/>
            </a:pPr>
            <a:endParaRPr lang="en-US" dirty="0" smtClean="0">
              <a:latin typeface="+mj-lt"/>
            </a:endParaRPr>
          </a:p>
        </p:txBody>
      </p:sp>
      <p:pic>
        <p:nvPicPr>
          <p:cNvPr id="8" name="Picture 4" descr="or-ga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86678" y="1859756"/>
            <a:ext cx="446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or-ga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86978" y="1859756"/>
            <a:ext cx="446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765184" y="21336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+mj-lt"/>
              </a:rPr>
              <a:t>A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765184" y="23622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+mj-lt"/>
              </a:rPr>
              <a:t>B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958984" y="2257425"/>
            <a:ext cx="4844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+mj-lt"/>
              </a:rPr>
              <a:t>A+B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170247" y="2138362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+mj-lt"/>
              </a:rPr>
              <a:t>B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170247" y="2366962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+mj-lt"/>
              </a:rPr>
              <a:t>A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364047" y="2262187"/>
            <a:ext cx="4844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+mj-lt"/>
              </a:rPr>
              <a:t>B+A</a:t>
            </a: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679320"/>
              </p:ext>
            </p:extLst>
          </p:nvPr>
        </p:nvGraphicFramePr>
        <p:xfrm>
          <a:off x="4613034" y="2182812"/>
          <a:ext cx="3714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4" imgW="126780" imgH="114102" progId="Equation.3">
                  <p:embed/>
                </p:oleObj>
              </mc:Choice>
              <mc:Fallback>
                <p:oleObj name="Equation" r:id="rId4" imgW="126780" imgH="114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034" y="2182812"/>
                        <a:ext cx="37147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774709" y="42291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+mj-lt"/>
              </a:rPr>
              <a:t>A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774709" y="44577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+mj-lt"/>
              </a:rPr>
              <a:t>B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968509" y="4352925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+mj-lt"/>
              </a:rPr>
              <a:t>AB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179772" y="4233862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+mj-lt"/>
              </a:rPr>
              <a:t>B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79772" y="4462462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+mj-lt"/>
              </a:rPr>
              <a:t>A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373572" y="4357687"/>
            <a:ext cx="4844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>
                <a:latin typeface="+mj-lt"/>
              </a:rPr>
              <a:t>B+A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064466"/>
              </p:ext>
            </p:extLst>
          </p:nvPr>
        </p:nvGraphicFramePr>
        <p:xfrm>
          <a:off x="4622559" y="4278312"/>
          <a:ext cx="3714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6" imgW="126780" imgH="114102" progId="Equation.3">
                  <p:embed/>
                </p:oleObj>
              </mc:Choice>
              <mc:Fallback>
                <p:oleObj name="Equation" r:id="rId6" imgW="126780" imgH="114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559" y="4278312"/>
                        <a:ext cx="37147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 descr="and-g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94615" y="3958431"/>
            <a:ext cx="446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and-ga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99678" y="3958431"/>
            <a:ext cx="446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4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1194" y="94089"/>
            <a:ext cx="3024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Associative Laws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914400"/>
            <a:ext cx="99060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The </a:t>
            </a:r>
            <a:r>
              <a:rPr lang="en-US" sz="2400" i="1" dirty="0" smtClean="0"/>
              <a:t>associative law of addition</a:t>
            </a:r>
            <a:r>
              <a:rPr lang="en-US" sz="2400" dirty="0" smtClean="0"/>
              <a:t> for 3 variables is written as: </a:t>
            </a:r>
          </a:p>
          <a:p>
            <a:pPr marL="0" indent="0">
              <a:buNone/>
              <a:defRPr/>
            </a:pPr>
            <a:r>
              <a:rPr lang="en-US" sz="2400" i="1" dirty="0" smtClean="0">
                <a:solidFill>
                  <a:srgbClr val="FF0000"/>
                </a:solidFill>
              </a:rPr>
              <a:t>     </a:t>
            </a:r>
            <a:r>
              <a:rPr lang="en-US" sz="2400" b="1" i="1" dirty="0" smtClean="0">
                <a:solidFill>
                  <a:srgbClr val="FF0000"/>
                </a:solidFill>
              </a:rPr>
              <a:t>A+(B+C) = (A+B)+C</a:t>
            </a:r>
          </a:p>
          <a:p>
            <a:pPr>
              <a:defRPr/>
            </a:pPr>
            <a:endParaRPr lang="en-US" i="1" dirty="0" smtClean="0"/>
          </a:p>
          <a:p>
            <a:pPr>
              <a:defRPr/>
            </a:pPr>
            <a:endParaRPr lang="en-US" i="1" dirty="0" smtClean="0"/>
          </a:p>
          <a:p>
            <a:pPr>
              <a:defRPr/>
            </a:pPr>
            <a:endParaRPr lang="en-US" i="1" dirty="0" smtClean="0"/>
          </a:p>
          <a:p>
            <a:pPr>
              <a:defRPr/>
            </a:pPr>
            <a:r>
              <a:rPr lang="en-US" sz="2400" dirty="0" smtClean="0"/>
              <a:t>The </a:t>
            </a:r>
            <a:r>
              <a:rPr lang="en-US" sz="2400" i="1" dirty="0" smtClean="0"/>
              <a:t>associative law of multiplication</a:t>
            </a:r>
            <a:r>
              <a:rPr lang="en-US" sz="2400" dirty="0" smtClean="0"/>
              <a:t> for 3 variables is written as: </a:t>
            </a:r>
          </a:p>
          <a:p>
            <a:pPr marL="0" indent="0">
              <a:buNone/>
              <a:defRPr/>
            </a:pPr>
            <a:r>
              <a:rPr lang="en-US" sz="2400" i="1" dirty="0" smtClean="0">
                <a:solidFill>
                  <a:srgbClr val="FF0000"/>
                </a:solidFill>
              </a:rPr>
              <a:t>     </a:t>
            </a:r>
            <a:r>
              <a:rPr lang="en-US" sz="2400" b="1" i="1" dirty="0" smtClean="0">
                <a:solidFill>
                  <a:srgbClr val="FF0000"/>
                </a:solidFill>
              </a:rPr>
              <a:t>A(BC) = (AB)C</a:t>
            </a:r>
          </a:p>
        </p:txBody>
      </p:sp>
      <p:pic>
        <p:nvPicPr>
          <p:cNvPr id="6" name="Picture 4" descr="or_as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93887" y="1676401"/>
            <a:ext cx="8286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or_as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5475287" y="1643063"/>
            <a:ext cx="8286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52513" y="2309813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/>
              <a:t>A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52513" y="2595563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/>
              <a:t>B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289300" y="2433638"/>
            <a:ext cx="93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/>
              <a:t>A+(B+C)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047750" y="2862263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/>
              <a:t>C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633913" y="2290763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/>
              <a:t>A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633913" y="2576513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/>
              <a:t>B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899275" y="2700338"/>
            <a:ext cx="93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/>
              <a:t>(A+B)+C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629150" y="2843213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/>
              <a:t>C</a:t>
            </a:r>
          </a:p>
        </p:txBody>
      </p:sp>
      <p:pic>
        <p:nvPicPr>
          <p:cNvPr id="16" name="Picture 14" descr="and_ass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34394" y="3766344"/>
            <a:ext cx="83978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262063" y="4433888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/>
              <a:t>A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262063" y="4719638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/>
              <a:t>B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556000" y="4543425"/>
            <a:ext cx="723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/>
              <a:t>A(BC)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257300" y="4986338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/>
              <a:t>C</a:t>
            </a:r>
          </a:p>
        </p:txBody>
      </p:sp>
      <p:pic>
        <p:nvPicPr>
          <p:cNvPr id="21" name="Picture 19" descr="and_ass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5458619" y="3761581"/>
            <a:ext cx="839788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600575" y="4429125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/>
              <a:t>A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600575" y="4714875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/>
              <a:t>B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865938" y="4838700"/>
            <a:ext cx="723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/>
              <a:t>(AB)C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595813" y="4981575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/>
              <a:t>C</a:t>
            </a:r>
          </a:p>
        </p:txBody>
      </p:sp>
      <p:graphicFrame>
        <p:nvGraphicFramePr>
          <p:cNvPr id="2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442832"/>
              </p:ext>
            </p:extLst>
          </p:nvPr>
        </p:nvGraphicFramePr>
        <p:xfrm>
          <a:off x="4200525" y="2473325"/>
          <a:ext cx="3714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5" imgW="126780" imgH="114102" progId="Equation.3">
                  <p:embed/>
                </p:oleObj>
              </mc:Choice>
              <mc:Fallback>
                <p:oleObj name="Equation" r:id="rId5" imgW="126780" imgH="114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2473325"/>
                        <a:ext cx="37147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475332"/>
              </p:ext>
            </p:extLst>
          </p:nvPr>
        </p:nvGraphicFramePr>
        <p:xfrm>
          <a:off x="4195763" y="4568825"/>
          <a:ext cx="3714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7" imgW="126780" imgH="114102" progId="Equation.3">
                  <p:embed/>
                </p:oleObj>
              </mc:Choice>
              <mc:Fallback>
                <p:oleObj name="Equation" r:id="rId7" imgW="126780" imgH="114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4568825"/>
                        <a:ext cx="37147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119313" y="2862263"/>
            <a:ext cx="50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9900"/>
                </a:solidFill>
              </a:rPr>
              <a:t>B+C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686425" y="2286000"/>
            <a:ext cx="508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9900"/>
                </a:solidFill>
              </a:rPr>
              <a:t>A+B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357438" y="5000625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9900"/>
                </a:solidFill>
              </a:rPr>
              <a:t>BC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695950" y="4424363"/>
            <a:ext cx="400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FF9900"/>
                </a:solidFill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42721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710" y="210340"/>
            <a:ext cx="310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Distributive Laws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950911"/>
            <a:ext cx="99060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The </a:t>
            </a:r>
            <a:r>
              <a:rPr lang="en-US" sz="2400" i="1" dirty="0" smtClean="0"/>
              <a:t>distributive law</a:t>
            </a:r>
            <a:r>
              <a:rPr lang="en-US" sz="2400" dirty="0" smtClean="0"/>
              <a:t> is written for 3 variables as follows:  </a:t>
            </a:r>
          </a:p>
          <a:p>
            <a:pPr marL="0" indent="0">
              <a:buNone/>
              <a:defRPr/>
            </a:pP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    </a:t>
            </a:r>
            <a:r>
              <a:rPr lang="en-US" sz="2400" b="1" i="1" dirty="0" smtClean="0">
                <a:solidFill>
                  <a:srgbClr val="FF0000"/>
                </a:solidFill>
              </a:rPr>
              <a:t>A(B+C) = AB + AC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pic>
        <p:nvPicPr>
          <p:cNvPr id="6" name="Picture 4" descr="dist_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27175" y="1789111"/>
            <a:ext cx="1106487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dist_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63443" y="1888330"/>
            <a:ext cx="1547813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11150" y="2665411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/>
              <a:t>B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6387" y="3032124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/>
              <a:t>C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6387" y="3403599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/>
              <a:t>A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849437" y="2746374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9900"/>
                </a:solidFill>
              </a:rPr>
              <a:t>B+C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197350"/>
              </p:ext>
            </p:extLst>
          </p:nvPr>
        </p:nvGraphicFramePr>
        <p:xfrm>
          <a:off x="4435475" y="3155949"/>
          <a:ext cx="4286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5" imgW="126780" imgH="114102" progId="Equation.3">
                  <p:embed/>
                </p:oleObj>
              </mc:Choice>
              <mc:Fallback>
                <p:oleObj name="Equation" r:id="rId5" imgW="126780" imgH="114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3155949"/>
                        <a:ext cx="4286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992687" y="2574924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/>
              <a:t>A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987925" y="2941636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/>
              <a:t>B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002212" y="3741736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/>
              <a:t>C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987925" y="3355974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/>
              <a:t>A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094662" y="3113086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444875" y="3241674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/>
              <a:t>X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6488112" y="2584449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9900"/>
                </a:solidFill>
              </a:rPr>
              <a:t>AB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483350" y="372268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9900"/>
                </a:solidFill>
              </a:rPr>
              <a:t>AC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025525" y="4314824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b="1"/>
              <a:t>X=A(B+C)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035675" y="4310061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b="1"/>
              <a:t>X=AB+AC</a:t>
            </a:r>
          </a:p>
        </p:txBody>
      </p:sp>
    </p:spTree>
    <p:extLst>
      <p:ext uri="{BB962C8B-B14F-4D97-AF65-F5344CB8AC3E}">
        <p14:creationId xmlns:p14="http://schemas.microsoft.com/office/powerpoint/2010/main" val="40008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79974"/>
            <a:ext cx="5732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Boolean Algebra and Logic Gates</a:t>
            </a:r>
            <a:endParaRPr lang="en-IN" sz="3200" b="1" dirty="0"/>
          </a:p>
        </p:txBody>
      </p:sp>
      <p:graphicFrame>
        <p:nvGraphicFramePr>
          <p:cNvPr id="3" name="Group 3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139335"/>
              </p:ext>
            </p:extLst>
          </p:nvPr>
        </p:nvGraphicFramePr>
        <p:xfrm>
          <a:off x="838199" y="838040"/>
          <a:ext cx="8077201" cy="1828960"/>
        </p:xfrm>
        <a:graphic>
          <a:graphicData uri="http://schemas.openxmlformats.org/drawingml/2006/table">
            <a:tbl>
              <a:tblPr/>
              <a:tblGrid>
                <a:gridCol w="806777"/>
                <a:gridCol w="809921"/>
                <a:gridCol w="805204"/>
                <a:gridCol w="809922"/>
                <a:gridCol w="806776"/>
                <a:gridCol w="822504"/>
                <a:gridCol w="794195"/>
                <a:gridCol w="805204"/>
                <a:gridCol w="809922"/>
                <a:gridCol w="806776"/>
              </a:tblGrid>
              <a:tr h="3573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x.y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x+y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x’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90029"/>
              </p:ext>
            </p:extLst>
          </p:nvPr>
        </p:nvGraphicFramePr>
        <p:xfrm>
          <a:off x="1295400" y="3276600"/>
          <a:ext cx="7485450" cy="3209928"/>
        </p:xfrm>
        <a:graphic>
          <a:graphicData uri="http://schemas.openxmlformats.org/drawingml/2006/table">
            <a:tbl>
              <a:tblPr/>
              <a:tblGrid>
                <a:gridCol w="935681"/>
                <a:gridCol w="935681"/>
                <a:gridCol w="935681"/>
                <a:gridCol w="937196"/>
                <a:gridCol w="934167"/>
                <a:gridCol w="935681"/>
                <a:gridCol w="781249"/>
                <a:gridCol w="1090114"/>
              </a:tblGrid>
              <a:tr h="35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Y+z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x.(y+z)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x.y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x.z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(x.y)+x.z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378"/>
          <p:cNvSpPr txBox="1">
            <a:spLocks noChangeArrowheads="1"/>
          </p:cNvSpPr>
          <p:nvPr/>
        </p:nvSpPr>
        <p:spPr bwMode="auto">
          <a:xfrm>
            <a:off x="2498725" y="2743200"/>
            <a:ext cx="435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2400" b="1" dirty="0">
                <a:latin typeface="+mj-lt"/>
              </a:rPr>
              <a:t>x.(</a:t>
            </a:r>
            <a:r>
              <a:rPr lang="en-US" sz="2400" b="1" dirty="0" err="1">
                <a:latin typeface="+mj-lt"/>
              </a:rPr>
              <a:t>y+z</a:t>
            </a:r>
            <a:r>
              <a:rPr lang="en-US" sz="2400" b="1" dirty="0">
                <a:latin typeface="+mj-lt"/>
              </a:rPr>
              <a:t>) = (</a:t>
            </a:r>
            <a:r>
              <a:rPr lang="en-US" sz="2400" b="1" dirty="0" err="1">
                <a:latin typeface="+mj-lt"/>
              </a:rPr>
              <a:t>x.y</a:t>
            </a:r>
            <a:r>
              <a:rPr lang="en-US" sz="2400" b="1" dirty="0">
                <a:latin typeface="+mj-lt"/>
              </a:rPr>
              <a:t>)+(</a:t>
            </a:r>
            <a:r>
              <a:rPr lang="en-US" sz="2400" b="1" dirty="0" err="1">
                <a:latin typeface="+mj-lt"/>
              </a:rPr>
              <a:t>x.z</a:t>
            </a:r>
            <a:r>
              <a:rPr lang="en-US" sz="2400" b="1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9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534</Words>
  <Application>Microsoft Office PowerPoint</Application>
  <PresentationFormat>A4 Paper (210x297 mm)</PresentationFormat>
  <Paragraphs>316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Angsana New</vt:lpstr>
      <vt:lpstr>Arial</vt:lpstr>
      <vt:lpstr>Calibri</vt:lpstr>
      <vt:lpstr>Cambria Math</vt:lpstr>
      <vt:lpstr>Courier</vt:lpstr>
      <vt:lpstr>Symbol</vt:lpstr>
      <vt:lpstr>Wingdings</vt:lpstr>
      <vt:lpstr>Office Theme</vt:lpstr>
      <vt:lpstr>Equation</vt:lpstr>
      <vt:lpstr>PowerPoint Presentation</vt:lpstr>
      <vt:lpstr>Lecture 13 Laws and Rules of Boolean Algebra</vt:lpstr>
      <vt:lpstr>Topics</vt:lpstr>
      <vt:lpstr>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318</cp:revision>
  <dcterms:created xsi:type="dcterms:W3CDTF">2006-08-16T00:00:00Z</dcterms:created>
  <dcterms:modified xsi:type="dcterms:W3CDTF">2017-07-07T05:15:53Z</dcterms:modified>
</cp:coreProperties>
</file>