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65" r:id="rId2"/>
    <p:sldId id="466" r:id="rId3"/>
    <p:sldId id="467" r:id="rId4"/>
    <p:sldId id="468" r:id="rId5"/>
    <p:sldId id="473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14" r:id="rId14"/>
    <p:sldId id="515" r:id="rId15"/>
    <p:sldId id="512" r:id="rId16"/>
    <p:sldId id="513" r:id="rId17"/>
    <p:sldId id="484" r:id="rId1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9pPr>
          </a:lstStyle>
          <a:p>
            <a:pPr eaLnBrk="1" hangingPunct="1"/>
            <a:fld id="{6B1230D1-92BE-476D-AD0D-07428CFB1DCC}" type="slidenum">
              <a:rPr lang="en-US">
                <a:latin typeface="Arial" charset="0"/>
              </a:rPr>
              <a:pPr eaLnBrk="1" hangingPunct="1"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1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" pitchFamily="49" charset="0"/>
                <a:cs typeface="Arial" charset="0"/>
              </a:defRPr>
            </a:lvl9pPr>
          </a:lstStyle>
          <a:p>
            <a:pPr eaLnBrk="1" hangingPunct="1"/>
            <a:fld id="{65B4FC85-3A19-4CFF-BBE9-37FF01B86EDF}" type="slidenum">
              <a:rPr lang="en-US">
                <a:latin typeface="Arial" charset="0"/>
              </a:rPr>
              <a:pPr eaLnBrk="1" hangingPunct="1"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51575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99300" y="6248400"/>
            <a:ext cx="2311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6F5D6-5713-4DE1-81DE-2C7B11966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384550" y="6248400"/>
            <a:ext cx="31369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31886" y="6654842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6651294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2485" y="6019643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</a:t>
            </a:r>
            <a:r>
              <a:rPr lang="en-IN" b="1"/>
              <a:t>Boolean </a:t>
            </a:r>
            <a:r>
              <a:rPr lang="en-IN" b="1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704" y="270641"/>
            <a:ext cx="8779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Converting a Sum Term to Standard POS (example)</a:t>
            </a:r>
            <a:endParaRPr lang="en-IN" sz="3200" b="1" dirty="0"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251743"/>
            <a:ext cx="9204223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Convert the following Boolean expression into standard POS form:</a:t>
            </a:r>
            <a:endParaRPr 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563637"/>
              </p:ext>
            </p:extLst>
          </p:nvPr>
        </p:nvGraphicFramePr>
        <p:xfrm>
          <a:off x="1843088" y="1981200"/>
          <a:ext cx="4540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3" imgW="2450880" imgH="228600" progId="Equation.3">
                  <p:embed/>
                </p:oleObj>
              </mc:Choice>
              <mc:Fallback>
                <p:oleObj name="Equation" r:id="rId3" imgW="245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1981200"/>
                        <a:ext cx="45402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06448"/>
              </p:ext>
            </p:extLst>
          </p:nvPr>
        </p:nvGraphicFramePr>
        <p:xfrm>
          <a:off x="1077913" y="2855912"/>
          <a:ext cx="73469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5" imgW="4889160" imgH="1422360" progId="Equation.3">
                  <p:embed/>
                </p:oleObj>
              </mc:Choice>
              <mc:Fallback>
                <p:oleObj name="Equation" r:id="rId5" imgW="488916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855912"/>
                        <a:ext cx="73469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10013" y="2843212"/>
            <a:ext cx="2900363" cy="30003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48113" y="3567112"/>
            <a:ext cx="2971800" cy="314325"/>
          </a:xfrm>
          <a:prstGeom prst="rect">
            <a:avLst/>
          </a:prstGeom>
          <a:noFill/>
          <a:ln w="1270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326" y="4681537"/>
            <a:ext cx="2900362" cy="30003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986213" y="4676775"/>
            <a:ext cx="2952750" cy="314325"/>
          </a:xfrm>
          <a:prstGeom prst="rect">
            <a:avLst/>
          </a:prstGeom>
          <a:noFill/>
          <a:ln w="1270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252788" y="4286250"/>
            <a:ext cx="1485900" cy="328612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934201" y="4672012"/>
            <a:ext cx="1485900" cy="32861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353547"/>
            <a:ext cx="8134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Binary Representation of a Standard Sum Term</a:t>
            </a:r>
            <a:endParaRPr lang="en-IN" sz="3200" b="1" dirty="0"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009267"/>
            <a:ext cx="9296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standard sum term is equal to 0 for only one combination of variable values</a:t>
            </a:r>
          </a:p>
          <a:p>
            <a:pPr lvl="1"/>
            <a:r>
              <a:rPr lang="en-US" sz="2400" dirty="0" smtClean="0"/>
              <a:t>Example:                        is equal to 0 when A=0, B=1, C=0, and D=1 as shown below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And this term is 1 for all other combinations of values for the variables</a:t>
            </a:r>
            <a:endParaRPr 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47831"/>
              </p:ext>
            </p:extLst>
          </p:nvPr>
        </p:nvGraphicFramePr>
        <p:xfrm>
          <a:off x="2006600" y="2807905"/>
          <a:ext cx="4857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3" imgW="2869920" imgH="203040" progId="Equation.3">
                  <p:embed/>
                </p:oleObj>
              </mc:Choice>
              <mc:Fallback>
                <p:oleObj name="Equation" r:id="rId3" imgW="2869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807905"/>
                        <a:ext cx="48577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077714"/>
              </p:ext>
            </p:extLst>
          </p:nvPr>
        </p:nvGraphicFramePr>
        <p:xfrm>
          <a:off x="2546350" y="1905000"/>
          <a:ext cx="14160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5" imgW="914400" imgH="203040" progId="Equation.3">
                  <p:embed/>
                </p:oleObj>
              </mc:Choice>
              <mc:Fallback>
                <p:oleObj name="Equation" r:id="rId5" imgW="914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1905000"/>
                        <a:ext cx="14160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28600"/>
            <a:ext cx="7313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Converting Standard SOP to Standard POS</a:t>
            </a:r>
            <a:endParaRPr lang="en-IN" sz="3200" b="1" dirty="0"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066800"/>
            <a:ext cx="9753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The Facts:</a:t>
            </a:r>
          </a:p>
          <a:p>
            <a:pPr lvl="1" algn="just"/>
            <a:r>
              <a:rPr lang="en-US" sz="2400" dirty="0" smtClean="0"/>
              <a:t>The binary values of the product terms in a given standard SOP expression are not present in the equivalent standard POS expression</a:t>
            </a:r>
          </a:p>
          <a:p>
            <a:pPr lvl="1" algn="just"/>
            <a:r>
              <a:rPr lang="en-US" sz="2400" dirty="0" smtClean="0"/>
              <a:t>The binary values that </a:t>
            </a:r>
            <a:r>
              <a:rPr lang="en-US" sz="2400" u="sng" dirty="0" smtClean="0"/>
              <a:t>are not</a:t>
            </a:r>
            <a:r>
              <a:rPr lang="en-US" sz="2400" dirty="0" smtClean="0"/>
              <a:t> represented in the SOP expression are present in the equivalent POS expression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74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95300" y="274638"/>
            <a:ext cx="89154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ea typeface="+mn-ea"/>
                <a:cs typeface="+mn-cs"/>
              </a:rPr>
              <a:t>Converting Standard SOP to Standard POS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9448800" cy="49974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2400" b="1" dirty="0" smtClean="0"/>
              <a:t>The facts?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400" dirty="0" smtClean="0"/>
              <a:t>Convert from standard SOP to standard POS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2400" b="1" dirty="0" smtClean="0"/>
              <a:t>How?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400" b="1" dirty="0" smtClean="0"/>
              <a:t>Step 1:</a:t>
            </a:r>
            <a:r>
              <a:rPr lang="en-US" sz="2400" dirty="0" smtClean="0"/>
              <a:t> Evaluate each product term in the SOP expression. That is, determine the binary numbers that represent the product terms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400" b="1" dirty="0" smtClean="0"/>
              <a:t>Step 2:</a:t>
            </a:r>
            <a:r>
              <a:rPr lang="en-US" sz="2400" dirty="0" smtClean="0"/>
              <a:t> Determine all of the binary numbers not included in the evaluation in Step 1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sz="2400" b="1" dirty="0" smtClean="0"/>
              <a:t>Step 3:</a:t>
            </a:r>
            <a:r>
              <a:rPr lang="en-US" sz="2400" dirty="0" smtClean="0"/>
              <a:t> Write the equivalent sum term for each binary number from Step 2 and express in POS form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3007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 dirty="0">
                <a:ea typeface="+mn-ea"/>
                <a:cs typeface="+mn-cs"/>
              </a:rPr>
              <a:t>Converting Standard SOP to Standard POS (example)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1" y="1600201"/>
            <a:ext cx="9182099" cy="4525963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2400" dirty="0" smtClean="0"/>
              <a:t>Convert the SOP expression to an equivalent POS expression:</a:t>
            </a:r>
          </a:p>
          <a:p>
            <a:pPr algn="just" eaLnBrk="1" hangingPunct="1">
              <a:defRPr/>
            </a:pPr>
            <a:endParaRPr lang="en-US" sz="2400" dirty="0" smtClean="0"/>
          </a:p>
          <a:p>
            <a:pPr algn="just" eaLnBrk="1" hangingPunct="1">
              <a:defRPr/>
            </a:pPr>
            <a:endParaRPr lang="en-US" sz="2400" dirty="0" smtClean="0"/>
          </a:p>
          <a:p>
            <a:pPr lvl="1" algn="just" eaLnBrk="1" hangingPunct="1">
              <a:defRPr/>
            </a:pPr>
            <a:r>
              <a:rPr lang="en-US" sz="2400" dirty="0" smtClean="0"/>
              <a:t>The evaluation is as follows:</a:t>
            </a:r>
          </a:p>
          <a:p>
            <a:pPr lvl="1" algn="just" eaLnBrk="1" hangingPunct="1">
              <a:defRPr/>
            </a:pPr>
            <a:endParaRPr lang="en-US" sz="2400" dirty="0" smtClean="0"/>
          </a:p>
          <a:p>
            <a:pPr lvl="1" algn="just" eaLnBrk="1" hangingPunct="1">
              <a:defRPr/>
            </a:pPr>
            <a:r>
              <a:rPr lang="en-US" sz="2400" dirty="0" smtClean="0"/>
              <a:t>There are 8 possible combinations. The SOP expression contains five of these, so the POS must contain the other 3 which are: 001, 100, and 110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41933823"/>
              </p:ext>
            </p:extLst>
          </p:nvPr>
        </p:nvGraphicFramePr>
        <p:xfrm>
          <a:off x="2344340" y="2455862"/>
          <a:ext cx="5123260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4" imgW="2235200" imgH="1397000" progId="Equation.3">
                  <p:embed/>
                </p:oleObj>
              </mc:Choice>
              <mc:Fallback>
                <p:oleObj name="Equation" r:id="rId4" imgW="2235200" imgH="139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340" y="2455862"/>
                        <a:ext cx="5123260" cy="295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09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248444"/>
            <a:ext cx="1918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err="1" smtClean="0"/>
              <a:t>Maxterms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7296" y="896309"/>
            <a:ext cx="8410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The following table gives the </a:t>
            </a:r>
            <a:r>
              <a:rPr lang="en-IN" sz="2400" b="1" dirty="0" err="1"/>
              <a:t>maxterms</a:t>
            </a:r>
            <a:r>
              <a:rPr lang="en-IN" sz="2400" b="1" dirty="0"/>
              <a:t> for a three-input system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986048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5913334"/>
            <a:ext cx="1744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Table: </a:t>
            </a:r>
            <a:r>
              <a:rPr lang="en-IN" dirty="0" err="1" smtClean="0"/>
              <a:t>Maxterms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8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152400"/>
            <a:ext cx="3763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Product of </a:t>
            </a:r>
            <a:r>
              <a:rPr lang="en-IN" sz="3200" b="1" dirty="0" err="1" smtClean="0"/>
              <a:t>maxterms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838200"/>
            <a:ext cx="982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Product-of-</a:t>
            </a:r>
            <a:r>
              <a:rPr lang="en-IN" sz="2400" dirty="0" err="1"/>
              <a:t>maxterms</a:t>
            </a:r>
            <a:r>
              <a:rPr lang="en-IN" sz="2400" dirty="0"/>
              <a:t> standard form expresses the Boolean or switching expression in the form of product of sums using </a:t>
            </a:r>
            <a:r>
              <a:rPr lang="en-IN" sz="2400" dirty="0" err="1"/>
              <a:t>maxterms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17526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For instance, the following Boolean expression using </a:t>
            </a:r>
            <a:r>
              <a:rPr lang="en-IN" sz="2400" b="1" dirty="0" err="1"/>
              <a:t>maxterms</a:t>
            </a:r>
            <a:endParaRPr lang="en-IN" sz="2400" b="1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362200"/>
            <a:ext cx="68294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78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All Boolean expressions, regardless of their form, can be converted into either of two standard forms: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When two or more sum terms are multiplied, the result expression is a product-of-sums (POS</a:t>
            </a:r>
            <a:r>
              <a:rPr lang="en-IN" sz="2400" dirty="0" smtClean="0"/>
              <a:t>)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A standard POS expression is one in which </a:t>
            </a:r>
            <a:r>
              <a:rPr lang="en-US" sz="2400" i="1" dirty="0"/>
              <a:t>all </a:t>
            </a:r>
            <a:r>
              <a:rPr lang="en-US" sz="2400" dirty="0"/>
              <a:t>the variables in the domain appear </a:t>
            </a:r>
            <a:r>
              <a:rPr lang="en-US" sz="2400" u="sng" dirty="0"/>
              <a:t>in each sum term</a:t>
            </a:r>
            <a:r>
              <a:rPr lang="en-US" sz="2400" dirty="0"/>
              <a:t> in the expression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A standard sum term is equal to 0 for only one combination of variable </a:t>
            </a:r>
            <a:r>
              <a:rPr lang="en-US" sz="2400" dirty="0" smtClean="0"/>
              <a:t>values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Product-of-</a:t>
            </a:r>
            <a:r>
              <a:rPr lang="en-IN" sz="2400" dirty="0" err="1"/>
              <a:t>maxterms</a:t>
            </a:r>
            <a:r>
              <a:rPr lang="en-IN" sz="2400" dirty="0"/>
              <a:t> standard form expresses the Boolean or switching expression in the form of product of sums using </a:t>
            </a:r>
            <a:r>
              <a:rPr lang="en-IN" sz="2400" dirty="0" err="1"/>
              <a:t>maxterms</a:t>
            </a: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lnSpc>
                <a:spcPct val="150000"/>
              </a:lnSpc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19</a:t>
            </a:r>
            <a:br>
              <a:rPr lang="en-US" dirty="0" smtClean="0"/>
            </a:br>
            <a:r>
              <a:rPr lang="en-IN" b="1" dirty="0"/>
              <a:t>Standard Forms of Boolean Expressions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Standard Forms of Boolean </a:t>
            </a:r>
            <a:r>
              <a:rPr lang="en-IN" sz="2400" dirty="0" smtClean="0"/>
              <a:t>Expressions</a:t>
            </a:r>
          </a:p>
          <a:p>
            <a:r>
              <a:rPr lang="en-IN" sz="2400" dirty="0"/>
              <a:t>Product-of-Sums (POS)</a:t>
            </a:r>
          </a:p>
          <a:p>
            <a:r>
              <a:rPr lang="en-IN" sz="2400" dirty="0"/>
              <a:t>Implementation of a POS</a:t>
            </a:r>
          </a:p>
          <a:p>
            <a:r>
              <a:rPr lang="en-IN" sz="2400" dirty="0"/>
              <a:t>Converting a Sum Term to Standard POS</a:t>
            </a:r>
          </a:p>
          <a:p>
            <a:r>
              <a:rPr lang="en-IN" sz="2400" dirty="0" err="1"/>
              <a:t>Maxterms</a:t>
            </a:r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standard forms of </a:t>
            </a:r>
            <a:r>
              <a:rPr lang="en-IN" sz="2400" dirty="0" err="1" smtClean="0"/>
              <a:t>boolean</a:t>
            </a:r>
            <a:r>
              <a:rPr lang="en-IN" sz="2400" dirty="0" smtClean="0"/>
              <a:t> expressions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Acquire the knowledge of Product-of-Sums (POS</a:t>
            </a:r>
            <a:r>
              <a:rPr lang="en-IN" sz="2400" dirty="0" smtClean="0"/>
              <a:t>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Describe a </a:t>
            </a:r>
            <a:r>
              <a:rPr lang="en-IN" sz="2400" dirty="0"/>
              <a:t>POS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Convert </a:t>
            </a:r>
            <a:r>
              <a:rPr lang="en-IN" sz="2400" dirty="0"/>
              <a:t>a Sum Term to Standard POS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Acquire the knowledge of </a:t>
            </a:r>
            <a:r>
              <a:rPr lang="en-IN" sz="2400" dirty="0" err="1"/>
              <a:t>Maxterms</a:t>
            </a: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246540"/>
            <a:ext cx="6884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Standard Forms of Boolean Expressions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843206"/>
            <a:ext cx="975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All Boolean expressions, regardless of their form, can be converted into either of two standard forms: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496" y="2895600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The </a:t>
            </a:r>
            <a:r>
              <a:rPr lang="en-IN" sz="2400" dirty="0">
                <a:solidFill>
                  <a:srgbClr val="FF0000"/>
                </a:solidFill>
              </a:rPr>
              <a:t>sum-of-products form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The product-of sums </a:t>
            </a:r>
            <a:r>
              <a:rPr lang="en-IN" sz="2400" dirty="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3893403"/>
            <a:ext cx="975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Standardization makes the evaluation, simplification, and implementation of Boolean expressions much more systematic and easier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078120"/>
            <a:ext cx="960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Boolean expressions can be manipulated into many forms</a:t>
            </a:r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4799"/>
            <a:ext cx="4068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Product-of-Sums (POS)</a:t>
            </a:r>
            <a:endParaRPr lang="en-IN" sz="3200" b="1" dirty="0"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1037" y="1100137"/>
            <a:ext cx="3952875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+mj-lt"/>
              </a:rPr>
              <a:t>When two or more sum terms are multiplied, the result expression is a product-of-sums (POS):</a:t>
            </a:r>
          </a:p>
          <a:p>
            <a:pPr lvl="1"/>
            <a:r>
              <a:rPr lang="en-US" sz="2400" b="1" dirty="0" smtClean="0">
                <a:latin typeface="+mj-lt"/>
              </a:rPr>
              <a:t>Examples:</a:t>
            </a:r>
          </a:p>
          <a:p>
            <a:pPr lvl="1"/>
            <a:endParaRPr lang="en-US" sz="2400" dirty="0" smtClean="0">
              <a:latin typeface="+mj-lt"/>
            </a:endParaRPr>
          </a:p>
          <a:p>
            <a:pPr lvl="1"/>
            <a:endParaRPr lang="en-US" sz="2400" dirty="0" smtClean="0">
              <a:latin typeface="+mj-lt"/>
            </a:endParaRPr>
          </a:p>
          <a:p>
            <a:pPr lvl="1"/>
            <a:endParaRPr lang="en-US" sz="2400" dirty="0" smtClean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Also:</a:t>
            </a:r>
          </a:p>
          <a:p>
            <a:pPr lvl="1"/>
            <a:endParaRPr lang="en-US" sz="2400" dirty="0" smtClean="0">
              <a:latin typeface="+mj-lt"/>
            </a:endParaRPr>
          </a:p>
          <a:p>
            <a:pPr lvl="1"/>
            <a:endParaRPr lang="en-US" sz="2400" dirty="0">
              <a:latin typeface="+mj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62525" y="1081087"/>
            <a:ext cx="395287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en-US" sz="2400" dirty="0">
                <a:latin typeface="+mj-lt"/>
              </a:rPr>
              <a:t>In a POS form, a single </a:t>
            </a:r>
            <a:r>
              <a:rPr lang="en-US" sz="2400" dirty="0" err="1">
                <a:latin typeface="+mj-lt"/>
              </a:rPr>
              <a:t>overbar</a:t>
            </a:r>
            <a:r>
              <a:rPr lang="en-US" sz="2400" dirty="0">
                <a:latin typeface="+mj-lt"/>
              </a:rPr>
              <a:t> cannot extend over more than one variable; however, more than one variable in a term can have an </a:t>
            </a:r>
            <a:r>
              <a:rPr lang="en-US" sz="2400" dirty="0" err="1">
                <a:latin typeface="+mj-lt"/>
              </a:rPr>
              <a:t>overbar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400" dirty="0">
                <a:latin typeface="+mj-lt"/>
              </a:rPr>
              <a:t>example:               </a:t>
            </a:r>
            <a:r>
              <a:rPr lang="en-US" sz="2400" dirty="0" smtClean="0">
                <a:latin typeface="+mj-lt"/>
              </a:rPr>
              <a:t>  is </a:t>
            </a:r>
            <a:r>
              <a:rPr lang="en-US" sz="2400" dirty="0">
                <a:latin typeface="+mj-lt"/>
              </a:rPr>
              <a:t>OK!</a:t>
            </a:r>
          </a:p>
          <a:p>
            <a:pPr marL="1143000" lvl="2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</a:pPr>
            <a:endParaRPr lang="en-US" sz="2400" dirty="0">
              <a:latin typeface="+mj-lt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But not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176508"/>
              </p:ext>
            </p:extLst>
          </p:nvPr>
        </p:nvGraphicFramePr>
        <p:xfrm>
          <a:off x="6938962" y="3429000"/>
          <a:ext cx="10175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Equation" r:id="rId3" imgW="672840" imgH="203040" progId="Equation.3">
                  <p:embed/>
                </p:oleObj>
              </mc:Choice>
              <mc:Fallback>
                <p:oleObj name="Equation" r:id="rId3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2" y="3429000"/>
                        <a:ext cx="10175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356309"/>
              </p:ext>
            </p:extLst>
          </p:nvPr>
        </p:nvGraphicFramePr>
        <p:xfrm>
          <a:off x="6938962" y="4343400"/>
          <a:ext cx="10604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1" name="Equation" r:id="rId5" imgW="634680" imgH="215640" progId="Equation.3">
                  <p:embed/>
                </p:oleObj>
              </mc:Choice>
              <mc:Fallback>
                <p:oleObj name="Equation" r:id="rId5" imgW="634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2" y="4343400"/>
                        <a:ext cx="10604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414708"/>
              </p:ext>
            </p:extLst>
          </p:nvPr>
        </p:nvGraphicFramePr>
        <p:xfrm>
          <a:off x="1263650" y="3124200"/>
          <a:ext cx="35687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2" name="Equation" r:id="rId7" imgW="2222280" imgH="711000" progId="Equation.3">
                  <p:embed/>
                </p:oleObj>
              </mc:Choice>
              <mc:Fallback>
                <p:oleObj name="Equation" r:id="rId7" imgW="22222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3124200"/>
                        <a:ext cx="356870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974904"/>
              </p:ext>
            </p:extLst>
          </p:nvPr>
        </p:nvGraphicFramePr>
        <p:xfrm>
          <a:off x="1395412" y="4953000"/>
          <a:ext cx="3238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Equation" r:id="rId9" imgW="1600200" imgH="228600" progId="Equation.3">
                  <p:embed/>
                </p:oleObj>
              </mc:Choice>
              <mc:Fallback>
                <p:oleObj name="Equation" r:id="rId9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2" y="4953000"/>
                        <a:ext cx="32385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9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197794"/>
            <a:ext cx="445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Implementation of a POS</a:t>
            </a:r>
            <a:endParaRPr lang="en-IN" sz="3200" b="1" dirty="0"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8524" y="1607344"/>
            <a:ext cx="7681913" cy="4525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OR/AND implementation</a:t>
            </a:r>
            <a:endParaRPr lang="en-US" sz="240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92199" y="1010444"/>
            <a:ext cx="333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latin typeface="Garamond" pitchFamily="18" charset="0"/>
              </a:rPr>
              <a:t>X=(A+B)(B+C+D)(A+C)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363912" y="2578894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59149" y="2917031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375024" y="3434556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365499" y="3609181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367087" y="3786981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373437" y="4302919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368674" y="4641056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673849" y="3610769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X</a:t>
            </a:r>
          </a:p>
        </p:txBody>
      </p:sp>
      <p:pic>
        <p:nvPicPr>
          <p:cNvPr id="13" name="Picture 25" descr="or-and_i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63193" y="2195512"/>
            <a:ext cx="2435225" cy="312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1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337782"/>
            <a:ext cx="4203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The Standard POS Form</a:t>
            </a:r>
            <a:endParaRPr lang="en-IN" sz="3200" b="1" dirty="0"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1219200"/>
            <a:ext cx="9448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standard POS expression is one in which </a:t>
            </a:r>
            <a:r>
              <a:rPr lang="en-US" sz="2400" i="1" dirty="0" smtClean="0"/>
              <a:t>all </a:t>
            </a:r>
            <a:r>
              <a:rPr lang="en-US" sz="2400" dirty="0" smtClean="0"/>
              <a:t>the variables in the domain appear </a:t>
            </a:r>
            <a:r>
              <a:rPr lang="en-US" sz="2400" u="sng" dirty="0" smtClean="0"/>
              <a:t>in each sum term</a:t>
            </a:r>
            <a:r>
              <a:rPr lang="en-US" sz="2400" dirty="0" smtClean="0"/>
              <a:t> in the expression</a:t>
            </a:r>
          </a:p>
          <a:p>
            <a:pPr lvl="1"/>
            <a:r>
              <a:rPr lang="en-US" sz="2400" dirty="0" smtClean="0"/>
              <a:t>Example: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Standard POS expressions are important in: </a:t>
            </a:r>
          </a:p>
          <a:p>
            <a:pPr lvl="1"/>
            <a:r>
              <a:rPr lang="en-US" sz="2400" dirty="0" smtClean="0"/>
              <a:t>Constructing truth tables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 simplification method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318037"/>
              </p:ext>
            </p:extLst>
          </p:nvPr>
        </p:nvGraphicFramePr>
        <p:xfrm>
          <a:off x="2362200" y="2362200"/>
          <a:ext cx="5699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3" imgW="2959100" imgH="228600" progId="Equation.3">
                  <p:embed/>
                </p:oleObj>
              </mc:Choice>
              <mc:Fallback>
                <p:oleObj name="Equation" r:id="rId3" imgW="2959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56991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2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228600"/>
            <a:ext cx="6984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Converting a Sum Term to Standard POS</a:t>
            </a:r>
            <a:endParaRPr lang="en-IN" sz="3200" b="1" dirty="0">
              <a:latin typeface="+mj-lt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4800" y="990600"/>
            <a:ext cx="9372600" cy="4911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400" b="1" dirty="0" smtClean="0"/>
              <a:t>Step 1:</a:t>
            </a:r>
            <a:r>
              <a:rPr lang="en-US" sz="2400" dirty="0" smtClean="0"/>
              <a:t> Add to each nonstandard product term a term made up of the product of the missing variable and its complement. This results in two sum terms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As you know, you can add 0 to anything without changing its value</a:t>
            </a:r>
          </a:p>
          <a:p>
            <a:pPr algn="just">
              <a:lnSpc>
                <a:spcPct val="90000"/>
              </a:lnSpc>
            </a:pPr>
            <a:r>
              <a:rPr lang="en-US" sz="2400" b="1" dirty="0" smtClean="0"/>
              <a:t>Step 2:</a:t>
            </a:r>
            <a:r>
              <a:rPr lang="en-US" sz="2400" dirty="0" smtClean="0"/>
              <a:t> Apply rule 12 </a:t>
            </a:r>
            <a:r>
              <a:rPr lang="en-US" sz="2400" dirty="0" smtClean="0">
                <a:sym typeface="Wingdings" pitchFamily="2" charset="2"/>
              </a:rPr>
              <a:t> A+BC=(A+B)(A+C)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b="1" dirty="0" smtClean="0"/>
              <a:t>Step 3:</a:t>
            </a:r>
            <a:r>
              <a:rPr lang="en-US" sz="2400" dirty="0" smtClean="0"/>
              <a:t> Repeat step 1 until all resulting sum terms contain all variable in the domain in either complemented or un complemented form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148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747</Words>
  <Application>Microsoft Office PowerPoint</Application>
  <PresentationFormat>A4 Paper (210x297 mm)</PresentationFormat>
  <Paragraphs>114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Garamond</vt:lpstr>
      <vt:lpstr>Wingdings</vt:lpstr>
      <vt:lpstr>Office Theme</vt:lpstr>
      <vt:lpstr>Equation</vt:lpstr>
      <vt:lpstr>PowerPoint Presentation</vt:lpstr>
      <vt:lpstr>Lecture 19 Standard Forms of Boolean Expressions</vt:lpstr>
      <vt:lpstr>Topics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Standard SOP to Standard POS</vt:lpstr>
      <vt:lpstr>Converting Standard SOP to Standard POS (example)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359</cp:revision>
  <dcterms:created xsi:type="dcterms:W3CDTF">2006-08-16T00:00:00Z</dcterms:created>
  <dcterms:modified xsi:type="dcterms:W3CDTF">2017-07-07T05:29:53Z</dcterms:modified>
</cp:coreProperties>
</file>