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65" r:id="rId2"/>
    <p:sldId id="466" r:id="rId3"/>
    <p:sldId id="467" r:id="rId4"/>
    <p:sldId id="468" r:id="rId5"/>
    <p:sldId id="473" r:id="rId6"/>
    <p:sldId id="485" r:id="rId7"/>
    <p:sldId id="486" r:id="rId8"/>
    <p:sldId id="487" r:id="rId9"/>
    <p:sldId id="499" r:id="rId10"/>
    <p:sldId id="500" r:id="rId11"/>
    <p:sldId id="501" r:id="rId12"/>
    <p:sldId id="502" r:id="rId13"/>
    <p:sldId id="488" r:id="rId14"/>
    <p:sldId id="489" r:id="rId15"/>
    <p:sldId id="490" r:id="rId16"/>
    <p:sldId id="491" r:id="rId17"/>
    <p:sldId id="492" r:id="rId18"/>
    <p:sldId id="503" r:id="rId19"/>
    <p:sldId id="493" r:id="rId20"/>
    <p:sldId id="494" r:id="rId21"/>
    <p:sldId id="495" r:id="rId22"/>
    <p:sldId id="496" r:id="rId23"/>
    <p:sldId id="497" r:id="rId24"/>
    <p:sldId id="498" r:id="rId25"/>
    <p:sldId id="484" r:id="rId2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BF119E"/>
    <a:srgbClr val="CA0684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230" y="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9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62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D6149-F860-46EB-888F-B7F54A879ACB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51A9C-BC3B-4640-9559-50261E7C82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5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4C5-FD42-43C3-A107-FC2F226E7727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B528B-B34F-4B88-8010-3B17FC4A4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044586" y="6654842"/>
            <a:ext cx="25058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663973"/>
            <a:ext cx="2176461" cy="28653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906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9906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6890895" y="6655158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©</a:t>
            </a:r>
            <a:r>
              <a:rPr lang="en-US" sz="1050" baseline="0" dirty="0" smtClean="0">
                <a:solidFill>
                  <a:schemeClr val="bg1"/>
                </a:solidFill>
              </a:rPr>
              <a:t>  </a:t>
            </a:r>
            <a:r>
              <a:rPr lang="en-US" sz="1050" dirty="0" smtClean="0">
                <a:solidFill>
                  <a:schemeClr val="bg1"/>
                </a:solidFill>
              </a:rPr>
              <a:t>Ramaiah University of Applied Sciences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9525000" y="6324600"/>
            <a:ext cx="381000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9505750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5757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>
                <a:solidFill>
                  <a:schemeClr val="bg1"/>
                </a:solidFill>
              </a:rPr>
              <a:t>Faculty of Engineering &amp; Technology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121621"/>
            <a:ext cx="457240" cy="5121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1600200"/>
            <a:ext cx="84201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IN" b="1" dirty="0"/>
              <a:t>Concepts of Boolean </a:t>
            </a:r>
            <a:r>
              <a:rPr lang="en-IN" b="1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6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17691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1444" y="1143000"/>
            <a:ext cx="6453187" cy="9556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3 variables </a:t>
            </a:r>
            <a:r>
              <a:rPr lang="en-US" sz="2600" b="1" dirty="0" err="1" smtClean="0"/>
              <a:t>Karnaugh</a:t>
            </a:r>
            <a:r>
              <a:rPr lang="en-US" sz="2600" b="1" dirty="0" smtClean="0"/>
              <a:t> map</a:t>
            </a:r>
            <a:endParaRPr lang="th-TH" sz="2600" b="1" dirty="0"/>
          </a:p>
        </p:txBody>
      </p:sp>
      <p:graphicFrame>
        <p:nvGraphicFramePr>
          <p:cNvPr id="4" name="Group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355988"/>
              </p:ext>
            </p:extLst>
          </p:nvPr>
        </p:nvGraphicFramePr>
        <p:xfrm>
          <a:off x="3140075" y="3695700"/>
          <a:ext cx="3924300" cy="2057400"/>
        </p:xfrm>
        <a:graphic>
          <a:graphicData uri="http://schemas.openxmlformats.org/drawingml/2006/table">
            <a:tbl>
              <a:tblPr/>
              <a:tblGrid>
                <a:gridCol w="981075"/>
                <a:gridCol w="981075"/>
                <a:gridCol w="981075"/>
                <a:gridCol w="981075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24"/>
          <p:cNvSpPr>
            <a:spLocks noChangeShapeType="1"/>
          </p:cNvSpPr>
          <p:nvPr/>
        </p:nvSpPr>
        <p:spPr bwMode="auto">
          <a:xfrm flipH="1" flipV="1">
            <a:off x="2563812" y="3119438"/>
            <a:ext cx="576263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781300" y="3048000"/>
            <a:ext cx="574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lang="th-TH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2490787" y="33369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endParaRPr lang="th-TH" sz="20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3282950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00</a:t>
            </a:r>
            <a:endParaRPr lang="th-TH" b="1"/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4291012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01</a:t>
            </a:r>
            <a:endParaRPr lang="th-TH" b="1"/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5299075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11</a:t>
            </a:r>
            <a:endParaRPr lang="th-TH" b="1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307137" y="3336925"/>
            <a:ext cx="508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10</a:t>
            </a:r>
            <a:endParaRPr lang="th-TH" b="1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2794000" y="4030663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0</a:t>
            </a:r>
            <a:endParaRPr lang="th-TH" sz="2000" b="1"/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779712" y="5064125"/>
            <a:ext cx="365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/>
              <a:t>1</a:t>
            </a:r>
            <a:endParaRPr lang="th-TH" sz="2000" b="1"/>
          </a:p>
        </p:txBody>
      </p:sp>
      <p:graphicFrame>
        <p:nvGraphicFramePr>
          <p:cNvPr id="1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359549"/>
              </p:ext>
            </p:extLst>
          </p:nvPr>
        </p:nvGraphicFramePr>
        <p:xfrm>
          <a:off x="3140075" y="4056063"/>
          <a:ext cx="936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6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4056063"/>
                        <a:ext cx="9366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969951"/>
              </p:ext>
            </p:extLst>
          </p:nvPr>
        </p:nvGraphicFramePr>
        <p:xfrm>
          <a:off x="4162425" y="4056063"/>
          <a:ext cx="9064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7" name="Equation" r:id="rId5" imgW="380880" imgH="203040" progId="Equation.3">
                  <p:embed/>
                </p:oleObj>
              </mc:Choice>
              <mc:Fallback>
                <p:oleObj name="Equation" r:id="rId5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056063"/>
                        <a:ext cx="9064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700008"/>
              </p:ext>
            </p:extLst>
          </p:nvPr>
        </p:nvGraphicFramePr>
        <p:xfrm>
          <a:off x="5156200" y="4056063"/>
          <a:ext cx="87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8" name="Equation" r:id="rId7" imgW="368280" imgH="203040" progId="Equation.3">
                  <p:embed/>
                </p:oleObj>
              </mc:Choice>
              <mc:Fallback>
                <p:oleObj name="Equation" r:id="rId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056063"/>
                        <a:ext cx="87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350062"/>
              </p:ext>
            </p:extLst>
          </p:nvPr>
        </p:nvGraphicFramePr>
        <p:xfrm>
          <a:off x="6107112" y="4056063"/>
          <a:ext cx="906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9" name="Equation" r:id="rId9" imgW="380880" imgH="203040" progId="Equation.3">
                  <p:embed/>
                </p:oleObj>
              </mc:Choice>
              <mc:Fallback>
                <p:oleObj name="Equation" r:id="rId9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2" y="4056063"/>
                        <a:ext cx="9064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06320"/>
              </p:ext>
            </p:extLst>
          </p:nvPr>
        </p:nvGraphicFramePr>
        <p:xfrm>
          <a:off x="3154362" y="4992688"/>
          <a:ext cx="906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0" name="Equation" r:id="rId11" imgW="380880" imgH="203040" progId="Equation.3">
                  <p:embed/>
                </p:oleObj>
              </mc:Choice>
              <mc:Fallback>
                <p:oleObj name="Equation" r:id="rId11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2" y="4992688"/>
                        <a:ext cx="9064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70520"/>
              </p:ext>
            </p:extLst>
          </p:nvPr>
        </p:nvGraphicFramePr>
        <p:xfrm>
          <a:off x="4178300" y="4992688"/>
          <a:ext cx="87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1" name="Equation" r:id="rId13" imgW="368280" imgH="203040" progId="Equation.3">
                  <p:embed/>
                </p:oleObj>
              </mc:Choice>
              <mc:Fallback>
                <p:oleObj name="Equation" r:id="rId13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992688"/>
                        <a:ext cx="87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929539"/>
              </p:ext>
            </p:extLst>
          </p:nvPr>
        </p:nvGraphicFramePr>
        <p:xfrm>
          <a:off x="5200650" y="5022850"/>
          <a:ext cx="8461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2" name="Equation" r:id="rId15" imgW="355320" imgH="177480" progId="Equation.3">
                  <p:embed/>
                </p:oleObj>
              </mc:Choice>
              <mc:Fallback>
                <p:oleObj name="Equation" r:id="rId15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5022850"/>
                        <a:ext cx="84613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71017"/>
              </p:ext>
            </p:extLst>
          </p:nvPr>
        </p:nvGraphicFramePr>
        <p:xfrm>
          <a:off x="6122987" y="4964113"/>
          <a:ext cx="876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3" name="Equation" r:id="rId17" imgW="368280" imgH="203040" progId="Equation.3">
                  <p:embed/>
                </p:oleObj>
              </mc:Choice>
              <mc:Fallback>
                <p:oleObj name="Equation" r:id="rId17" imgW="368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987" y="4964113"/>
                        <a:ext cx="876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787775" y="3681413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0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4795837" y="368935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2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5775325" y="3681413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6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6740525" y="3681413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4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6711950" y="4732338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5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7" name="Text Box 47"/>
          <p:cNvSpPr txBox="1">
            <a:spLocks noChangeArrowheads="1"/>
          </p:cNvSpPr>
          <p:nvPr/>
        </p:nvSpPr>
        <p:spPr bwMode="auto">
          <a:xfrm>
            <a:off x="4776787" y="471805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3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787775" y="4725988"/>
            <a:ext cx="346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1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5761037" y="4718050"/>
            <a:ext cx="34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A50021"/>
                </a:solidFill>
              </a:rPr>
              <a:t>7</a:t>
            </a:r>
            <a:endParaRPr lang="th-TH" b="1">
              <a:solidFill>
                <a:srgbClr val="A50021"/>
              </a:solidFill>
            </a:endParaRPr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3665538" y="2094296"/>
            <a:ext cx="2016125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Cell = 2</a:t>
            </a:r>
            <a:r>
              <a:rPr lang="en-US" sz="2400" b="1" baseline="30000" dirty="0">
                <a:solidFill>
                  <a:srgbClr val="0000CC"/>
                </a:solidFill>
              </a:rPr>
              <a:t>3</a:t>
            </a:r>
            <a:r>
              <a:rPr lang="en-US" sz="2400" b="1" dirty="0">
                <a:solidFill>
                  <a:srgbClr val="0000CC"/>
                </a:solidFill>
              </a:rPr>
              <a:t>=8</a:t>
            </a:r>
            <a:endParaRPr lang="th-TH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0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7643" y="1320800"/>
            <a:ext cx="6958012" cy="10287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4 variables </a:t>
            </a:r>
            <a:r>
              <a:rPr lang="en-US" sz="2400" b="1" dirty="0" err="1" smtClean="0"/>
              <a:t>Karnaugh</a:t>
            </a:r>
            <a:r>
              <a:rPr lang="en-US" sz="2400" b="1" dirty="0" smtClean="0"/>
              <a:t> map</a:t>
            </a:r>
            <a:endParaRPr lang="th-TH" sz="2400" b="1" dirty="0"/>
          </a:p>
        </p:txBody>
      </p:sp>
      <p:graphicFrame>
        <p:nvGraphicFramePr>
          <p:cNvPr id="3" name="Group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272949"/>
              </p:ext>
            </p:extLst>
          </p:nvPr>
        </p:nvGraphicFramePr>
        <p:xfrm>
          <a:off x="2051050" y="2997200"/>
          <a:ext cx="5329238" cy="3095626"/>
        </p:xfrm>
        <a:graphic>
          <a:graphicData uri="http://schemas.openxmlformats.org/drawingml/2006/table">
            <a:tbl>
              <a:tblPr/>
              <a:tblGrid>
                <a:gridCol w="1331913"/>
                <a:gridCol w="1333500"/>
                <a:gridCol w="1331912"/>
                <a:gridCol w="1331913"/>
              </a:tblGrid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3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Line 35"/>
          <p:cNvSpPr>
            <a:spLocks noChangeShapeType="1"/>
          </p:cNvSpPr>
          <p:nvPr/>
        </p:nvSpPr>
        <p:spPr bwMode="auto">
          <a:xfrm flipH="1" flipV="1">
            <a:off x="1403350" y="2349500"/>
            <a:ext cx="6477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/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1692275" y="2349500"/>
            <a:ext cx="543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endParaRPr lang="th-TH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1187450" y="2638425"/>
            <a:ext cx="5421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endParaRPr lang="th-TH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2411413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00</a:t>
            </a:r>
            <a:endParaRPr lang="th-TH" sz="2400" b="1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3779838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01</a:t>
            </a:r>
            <a:endParaRPr lang="th-TH" sz="2400" b="1"/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5219700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11</a:t>
            </a:r>
            <a:endParaRPr lang="th-TH" sz="2400" b="1"/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6443663" y="25654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10</a:t>
            </a:r>
            <a:endParaRPr lang="th-TH" sz="2400" b="1"/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476375" y="3286125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00</a:t>
            </a:r>
            <a:endParaRPr lang="th-TH" sz="2400" b="1"/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1476375" y="400685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01</a:t>
            </a:r>
            <a:endParaRPr lang="th-TH" sz="2400" b="1"/>
          </a:p>
        </p:txBody>
      </p:sp>
      <p:sp>
        <p:nvSpPr>
          <p:cNvPr id="13" name="Text Box 44"/>
          <p:cNvSpPr txBox="1">
            <a:spLocks noChangeArrowheads="1"/>
          </p:cNvSpPr>
          <p:nvPr/>
        </p:nvSpPr>
        <p:spPr bwMode="auto">
          <a:xfrm>
            <a:off x="1476375" y="472598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11</a:t>
            </a:r>
            <a:endParaRPr lang="th-TH" sz="2400" b="1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1476375" y="551815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/>
              <a:t>10</a:t>
            </a:r>
            <a:endParaRPr lang="th-TH" sz="2400" b="1"/>
          </a:p>
        </p:txBody>
      </p:sp>
      <p:sp>
        <p:nvSpPr>
          <p:cNvPr id="15" name="Text Box 46"/>
          <p:cNvSpPr txBox="1">
            <a:spLocks noChangeArrowheads="1"/>
          </p:cNvSpPr>
          <p:nvPr/>
        </p:nvSpPr>
        <p:spPr bwMode="auto">
          <a:xfrm>
            <a:off x="4370388" y="37465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5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3059113" y="45100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3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3059113" y="37322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8" name="Text Box 49"/>
          <p:cNvSpPr txBox="1">
            <a:spLocks noChangeArrowheads="1"/>
          </p:cNvSpPr>
          <p:nvPr/>
        </p:nvSpPr>
        <p:spPr bwMode="auto">
          <a:xfrm>
            <a:off x="4356100" y="45100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7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19" name="Text Box 50"/>
          <p:cNvSpPr txBox="1">
            <a:spLocks noChangeArrowheads="1"/>
          </p:cNvSpPr>
          <p:nvPr/>
        </p:nvSpPr>
        <p:spPr bwMode="auto">
          <a:xfrm>
            <a:off x="4356100" y="52959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6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0" name="Text Box 51"/>
          <p:cNvSpPr txBox="1">
            <a:spLocks noChangeArrowheads="1"/>
          </p:cNvSpPr>
          <p:nvPr/>
        </p:nvSpPr>
        <p:spPr bwMode="auto">
          <a:xfrm>
            <a:off x="3059113" y="530066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2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3059113" y="2990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0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2" name="Text Box 53"/>
          <p:cNvSpPr txBox="1">
            <a:spLocks noChangeArrowheads="1"/>
          </p:cNvSpPr>
          <p:nvPr/>
        </p:nvSpPr>
        <p:spPr bwMode="auto">
          <a:xfrm>
            <a:off x="4356100" y="2990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4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7034213" y="375285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9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4" name="Text Box 55"/>
          <p:cNvSpPr txBox="1">
            <a:spLocks noChangeArrowheads="1"/>
          </p:cNvSpPr>
          <p:nvPr/>
        </p:nvSpPr>
        <p:spPr bwMode="auto">
          <a:xfrm>
            <a:off x="5580063" y="451643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15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5580063" y="373856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13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6" name="Text Box 57"/>
          <p:cNvSpPr txBox="1">
            <a:spLocks noChangeArrowheads="1"/>
          </p:cNvSpPr>
          <p:nvPr/>
        </p:nvSpPr>
        <p:spPr bwMode="auto">
          <a:xfrm>
            <a:off x="6948488" y="4516438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11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943725" y="530225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10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8" name="Text Box 59"/>
          <p:cNvSpPr txBox="1">
            <a:spLocks noChangeArrowheads="1"/>
          </p:cNvSpPr>
          <p:nvPr/>
        </p:nvSpPr>
        <p:spPr bwMode="auto">
          <a:xfrm>
            <a:off x="5580063" y="5307013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14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29" name="Text Box 60"/>
          <p:cNvSpPr txBox="1">
            <a:spLocks noChangeArrowheads="1"/>
          </p:cNvSpPr>
          <p:nvPr/>
        </p:nvSpPr>
        <p:spPr bwMode="auto">
          <a:xfrm>
            <a:off x="5580063" y="2997200"/>
            <a:ext cx="4956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12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30" name="Text Box 61"/>
          <p:cNvSpPr txBox="1">
            <a:spLocks noChangeArrowheads="1"/>
          </p:cNvSpPr>
          <p:nvPr/>
        </p:nvSpPr>
        <p:spPr bwMode="auto">
          <a:xfrm>
            <a:off x="7019925" y="29972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</a:rPr>
              <a:t>8</a:t>
            </a:r>
            <a:endParaRPr lang="th-TH" sz="2400" b="1">
              <a:solidFill>
                <a:srgbClr val="A5002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17691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27109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52400" y="863298"/>
            <a:ext cx="9525000" cy="213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+mj-lt"/>
              </a:rPr>
              <a:t>The </a:t>
            </a:r>
            <a:r>
              <a:rPr lang="en-US" sz="2400" dirty="0" err="1" smtClean="0">
                <a:latin typeface="+mj-lt"/>
              </a:rPr>
              <a:t>Karnaugh</a:t>
            </a:r>
            <a:r>
              <a:rPr lang="en-US" sz="2400" dirty="0" smtClean="0">
                <a:latin typeface="+mj-lt"/>
              </a:rPr>
              <a:t> map is completed by entering a '1‘(or ‘0’) in each of the appropriate cells</a:t>
            </a:r>
            <a:endParaRPr lang="th-TH" sz="2400" dirty="0" smtClean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Within the map, adjacent cells containing 1's (or 0’s) are grouped together in twos, fours, or eights</a:t>
            </a:r>
            <a:endParaRPr lang="th-TH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7691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535129"/>
              </p:ext>
            </p:extLst>
          </p:nvPr>
        </p:nvGraphicFramePr>
        <p:xfrm>
          <a:off x="1139835" y="3543300"/>
          <a:ext cx="23463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Visio" r:id="rId3" imgW="2346315" imgH="967614" progId="Visio.Drawing.11">
                  <p:embed/>
                </p:oleObj>
              </mc:Choice>
              <mc:Fallback>
                <p:oleObj name="Visio" r:id="rId3" imgW="2346315" imgH="96761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35" y="3543300"/>
                        <a:ext cx="23463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0" y="2539634"/>
            <a:ext cx="990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>
                <a:latin typeface="+mj-lt"/>
              </a:rPr>
              <a:t>2-variable </a:t>
            </a:r>
            <a:r>
              <a:rPr lang="en-US" sz="2400" dirty="0" err="1">
                <a:latin typeface="+mj-lt"/>
              </a:rPr>
              <a:t>Karnaugh</a:t>
            </a:r>
            <a:r>
              <a:rPr lang="en-US" sz="2400" dirty="0">
                <a:latin typeface="+mj-lt"/>
              </a:rPr>
              <a:t> maps are trivial but can be used to </a:t>
            </a:r>
            <a:r>
              <a:rPr lang="en-US" sz="2400" dirty="0" smtClean="0">
                <a:latin typeface="+mj-lt"/>
              </a:rPr>
              <a:t>introduce the </a:t>
            </a:r>
            <a:r>
              <a:rPr lang="en-US" sz="2400" dirty="0">
                <a:latin typeface="+mj-lt"/>
              </a:rPr>
              <a:t>methods you need to learn</a:t>
            </a:r>
            <a:r>
              <a:rPr lang="th-TH" sz="2400" dirty="0">
                <a:latin typeface="+mj-lt"/>
              </a:rPr>
              <a:t>. </a:t>
            </a:r>
            <a:r>
              <a:rPr lang="en-US" sz="2400" dirty="0">
                <a:latin typeface="+mj-lt"/>
              </a:rPr>
              <a:t>The map for a 2-input OR gate </a:t>
            </a:r>
            <a:r>
              <a:rPr lang="en-US" sz="2400" dirty="0" smtClean="0">
                <a:latin typeface="+mj-lt"/>
              </a:rPr>
              <a:t>looks </a:t>
            </a:r>
            <a:r>
              <a:rPr lang="en-US" sz="2400" dirty="0">
                <a:latin typeface="+mj-lt"/>
              </a:rPr>
              <a:t>like this</a:t>
            </a:r>
            <a:r>
              <a:rPr lang="th-TH" sz="2400" dirty="0">
                <a:latin typeface="+mj-lt"/>
              </a:rPr>
              <a:t>:</a:t>
            </a:r>
            <a:endParaRPr lang="en-US" sz="2400" dirty="0">
              <a:latin typeface="+mj-lt"/>
            </a:endParaRPr>
          </a:p>
        </p:txBody>
      </p:sp>
      <p:graphicFrame>
        <p:nvGraphicFramePr>
          <p:cNvPr id="7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46990"/>
              </p:ext>
            </p:extLst>
          </p:nvPr>
        </p:nvGraphicFramePr>
        <p:xfrm>
          <a:off x="1447800" y="4631782"/>
          <a:ext cx="1916112" cy="1981200"/>
        </p:xfrm>
        <a:graphic>
          <a:graphicData uri="http://schemas.openxmlformats.org/drawingml/2006/table">
            <a:tbl>
              <a:tblPr/>
              <a:tblGrid>
                <a:gridCol w="638704"/>
                <a:gridCol w="656696"/>
                <a:gridCol w="620712"/>
              </a:tblGrid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A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B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Y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CC"/>
                    </a:solidFill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6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</a:t>
                      </a:r>
                      <a:endParaRPr kumimoji="0" lang="th-TH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Line 44"/>
          <p:cNvSpPr>
            <a:spLocks noChangeShapeType="1"/>
          </p:cNvSpPr>
          <p:nvPr/>
        </p:nvSpPr>
        <p:spPr bwMode="auto">
          <a:xfrm flipH="1" flipV="1">
            <a:off x="4932363" y="336073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5145088" y="32829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A</a:t>
            </a:r>
            <a:endParaRPr lang="th-TH" b="1">
              <a:latin typeface="+mj-lt"/>
            </a:endParaRP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859338" y="35766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B</a:t>
            </a:r>
            <a:endParaRPr lang="th-TH" b="1">
              <a:latin typeface="+mj-lt"/>
            </a:endParaRPr>
          </a:p>
        </p:txBody>
      </p:sp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5795963" y="34321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0</a:t>
            </a:r>
            <a:endParaRPr lang="th-TH" b="1">
              <a:latin typeface="+mj-lt"/>
            </a:endParaRPr>
          </a:p>
        </p:txBody>
      </p: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6804025" y="343217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1</a:t>
            </a:r>
            <a:endParaRPr lang="th-TH" b="1">
              <a:latin typeface="+mj-lt"/>
            </a:endParaRP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5003800" y="40084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0</a:t>
            </a:r>
            <a:endParaRPr lang="th-TH" b="1">
              <a:latin typeface="+mj-lt"/>
            </a:endParaRPr>
          </a:p>
        </p:txBody>
      </p:sp>
      <p:sp>
        <p:nvSpPr>
          <p:cNvPr id="14" name="Text Box 50"/>
          <p:cNvSpPr txBox="1">
            <a:spLocks noChangeArrowheads="1"/>
          </p:cNvSpPr>
          <p:nvPr/>
        </p:nvSpPr>
        <p:spPr bwMode="auto">
          <a:xfrm>
            <a:off x="5003800" y="45847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+mj-lt"/>
              </a:rPr>
              <a:t>1</a:t>
            </a:r>
            <a:endParaRPr lang="th-TH" b="1">
              <a:latin typeface="+mj-lt"/>
            </a:endParaRPr>
          </a:p>
        </p:txBody>
      </p:sp>
      <p:graphicFrame>
        <p:nvGraphicFramePr>
          <p:cNvPr id="15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8648"/>
              </p:ext>
            </p:extLst>
          </p:nvPr>
        </p:nvGraphicFramePr>
        <p:xfrm>
          <a:off x="5364163" y="3792538"/>
          <a:ext cx="2087562" cy="1296988"/>
        </p:xfrm>
        <a:graphic>
          <a:graphicData uri="http://schemas.openxmlformats.org/drawingml/2006/table">
            <a:tbl>
              <a:tblPr/>
              <a:tblGrid>
                <a:gridCol w="1079500"/>
                <a:gridCol w="1008062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66"/>
          <p:cNvSpPr txBox="1">
            <a:spLocks noChangeArrowheads="1"/>
          </p:cNvSpPr>
          <p:nvPr/>
        </p:nvSpPr>
        <p:spPr bwMode="auto">
          <a:xfrm>
            <a:off x="6784975" y="387508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1</a:t>
            </a:r>
            <a:endParaRPr lang="th-TH" sz="2400">
              <a:latin typeface="+mj-lt"/>
            </a:endParaRPr>
          </a:p>
        </p:txBody>
      </p:sp>
      <p:sp>
        <p:nvSpPr>
          <p:cNvPr id="17" name="Text Box 67"/>
          <p:cNvSpPr txBox="1">
            <a:spLocks noChangeArrowheads="1"/>
          </p:cNvSpPr>
          <p:nvPr/>
        </p:nvSpPr>
        <p:spPr bwMode="auto">
          <a:xfrm>
            <a:off x="6804025" y="45116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1</a:t>
            </a:r>
            <a:endParaRPr lang="th-TH" sz="2400">
              <a:latin typeface="+mj-lt"/>
            </a:endParaRP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795963" y="451167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1</a:t>
            </a:r>
            <a:endParaRPr lang="th-TH" sz="2400">
              <a:latin typeface="+mj-lt"/>
            </a:endParaRPr>
          </a:p>
        </p:txBody>
      </p:sp>
      <p:sp>
        <p:nvSpPr>
          <p:cNvPr id="19" name="Rectangle 71"/>
          <p:cNvSpPr>
            <a:spLocks noChangeArrowheads="1"/>
          </p:cNvSpPr>
          <p:nvPr/>
        </p:nvSpPr>
        <p:spPr bwMode="auto">
          <a:xfrm>
            <a:off x="5724525" y="4511675"/>
            <a:ext cx="1511300" cy="431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0" name="Rectangle 73"/>
          <p:cNvSpPr>
            <a:spLocks noChangeArrowheads="1"/>
          </p:cNvSpPr>
          <p:nvPr/>
        </p:nvSpPr>
        <p:spPr bwMode="auto">
          <a:xfrm>
            <a:off x="6804025" y="3935413"/>
            <a:ext cx="431800" cy="1008062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>
              <a:latin typeface="+mj-lt"/>
            </a:endParaRPr>
          </a:p>
        </p:txBody>
      </p:sp>
      <p:sp>
        <p:nvSpPr>
          <p:cNvPr id="21" name="Text Box 74"/>
          <p:cNvSpPr txBox="1">
            <a:spLocks noChangeArrowheads="1"/>
          </p:cNvSpPr>
          <p:nvPr/>
        </p:nvSpPr>
        <p:spPr bwMode="auto">
          <a:xfrm>
            <a:off x="6156325" y="5375275"/>
            <a:ext cx="357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B</a:t>
            </a:r>
            <a:endParaRPr lang="th-TH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2" name="Text Box 75"/>
          <p:cNvSpPr txBox="1">
            <a:spLocks noChangeArrowheads="1"/>
          </p:cNvSpPr>
          <p:nvPr/>
        </p:nvSpPr>
        <p:spPr bwMode="auto">
          <a:xfrm>
            <a:off x="7740650" y="4224338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</a:t>
            </a:r>
            <a:endParaRPr lang="th-TH" sz="2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  <p:sp>
        <p:nvSpPr>
          <p:cNvPr id="23" name="Line 76"/>
          <p:cNvSpPr>
            <a:spLocks noChangeShapeType="1"/>
          </p:cNvSpPr>
          <p:nvPr/>
        </p:nvSpPr>
        <p:spPr bwMode="auto">
          <a:xfrm>
            <a:off x="6227763" y="4943475"/>
            <a:ext cx="73025" cy="431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7235825" y="4295775"/>
            <a:ext cx="576263" cy="144463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>
              <a:latin typeface="+mj-lt"/>
            </a:endParaRPr>
          </a:p>
        </p:txBody>
      </p:sp>
      <p:sp>
        <p:nvSpPr>
          <p:cNvPr id="25" name="Text Box 78"/>
          <p:cNvSpPr txBox="1">
            <a:spLocks noChangeArrowheads="1"/>
          </p:cNvSpPr>
          <p:nvPr/>
        </p:nvSpPr>
        <p:spPr bwMode="auto">
          <a:xfrm>
            <a:off x="6020380" y="5836940"/>
            <a:ext cx="869149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A+B</a:t>
            </a:r>
            <a:endParaRPr lang="th-TH" sz="3200" b="1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7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ue030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0"/>
            <a:ext cx="3810000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143000" y="228600"/>
            <a:ext cx="7543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708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28600"/>
            <a:ext cx="41495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K-map Cell Coordinates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04800" y="843538"/>
            <a:ext cx="9220200" cy="3306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Adjacent cells differ by only one variable</a:t>
            </a:r>
          </a:p>
          <a:p>
            <a:pPr algn="just"/>
            <a:r>
              <a:rPr lang="en-US" sz="2400" dirty="0" smtClean="0"/>
              <a:t>Grouping adjacent cells allows canceling variables in their true and complement forms</a:t>
            </a:r>
            <a:endParaRPr lang="en-US" sz="2400" dirty="0" smtClean="0">
              <a:hlinkClick r:id="" action="ppaction://noactio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5926" y="2235309"/>
            <a:ext cx="23379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Grouping Cells</a:t>
            </a:r>
            <a:endParaRPr lang="en-IN" sz="2800" b="1" dirty="0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381000" y="2971800"/>
            <a:ext cx="8991600" cy="3306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Cells can be grouped as pairs, quads, and octets</a:t>
            </a:r>
          </a:p>
          <a:p>
            <a:pPr algn="just"/>
            <a:r>
              <a:rPr lang="en-US" sz="2400" dirty="0" smtClean="0"/>
              <a:t>A pair cancels one variable</a:t>
            </a:r>
          </a:p>
          <a:p>
            <a:pPr algn="just"/>
            <a:r>
              <a:rPr lang="en-US" sz="2400" dirty="0" smtClean="0"/>
              <a:t>A quad cancels two variables</a:t>
            </a:r>
          </a:p>
          <a:p>
            <a:pPr algn="just"/>
            <a:r>
              <a:rPr lang="en-US" sz="2400" dirty="0" smtClean="0"/>
              <a:t>An octet cancels three variables</a:t>
            </a:r>
          </a:p>
          <a:p>
            <a:pPr algn="just"/>
            <a:endParaRPr lang="en-US" sz="2400" dirty="0" smtClean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49781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ue030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34" y="1295400"/>
            <a:ext cx="3810000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2651" y="212108"/>
            <a:ext cx="2645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ue030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47800"/>
            <a:ext cx="2739357" cy="425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due030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5400"/>
            <a:ext cx="4114800" cy="3963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572651" y="212108"/>
            <a:ext cx="2645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45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228600"/>
            <a:ext cx="6664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 along the Outside Edge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228600" y="990600"/>
            <a:ext cx="9296400" cy="25193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The cells along an outside edge are adjacent to cells along the opposite edge</a:t>
            </a:r>
          </a:p>
          <a:p>
            <a:pPr algn="just"/>
            <a:r>
              <a:rPr lang="en-US" sz="2400" dirty="0" smtClean="0"/>
              <a:t>In a four-variable map, the four corner cells are adjacent</a:t>
            </a:r>
            <a:endParaRPr lang="en-US" sz="2400" dirty="0" smtClean="0">
              <a:hlinkClick r:id="" action="ppaction://noaction"/>
            </a:endParaRPr>
          </a:p>
        </p:txBody>
      </p:sp>
      <p:pic>
        <p:nvPicPr>
          <p:cNvPr id="4" name="Picture 4" descr="due030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2406"/>
            <a:ext cx="7296150" cy="346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6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ub.allaboutcircuits.com/images/141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664" y="1676400"/>
            <a:ext cx="846033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228600"/>
            <a:ext cx="66645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Grouping Cells along the Outside Edge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379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990600" y="304800"/>
            <a:ext cx="77724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Loading a K-Map from a Truth Table</a:t>
            </a:r>
            <a:endParaRPr lang="en-US" sz="3200" b="1" dirty="0"/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495300" y="1118614"/>
            <a:ext cx="8763000" cy="124358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Each cell of the K-map represents one line from the truth table</a:t>
            </a:r>
          </a:p>
          <a:p>
            <a:pPr algn="just"/>
            <a:r>
              <a:rPr lang="en-US" sz="2400" dirty="0" smtClean="0"/>
              <a:t>The K-map is not laid out in the same order as the truth table</a:t>
            </a:r>
            <a:endParaRPr lang="en-US" sz="2400" dirty="0" smtClean="0">
              <a:hlinkClick r:id="" action="ppaction://noaction"/>
            </a:endParaRPr>
          </a:p>
        </p:txBody>
      </p:sp>
      <p:pic>
        <p:nvPicPr>
          <p:cNvPr id="4" name="Picture 4" descr="due030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572000" cy="366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3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144" y="1676400"/>
            <a:ext cx="9067800" cy="928688"/>
          </a:xfrm>
        </p:spPr>
        <p:txBody>
          <a:bodyPr>
            <a:noAutofit/>
          </a:bodyPr>
          <a:lstStyle/>
          <a:p>
            <a:r>
              <a:rPr lang="en-US" smtClean="0"/>
              <a:t>Lecture 22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IN" b="1" dirty="0"/>
              <a:t>The </a:t>
            </a:r>
            <a:r>
              <a:rPr lang="en-IN" b="1" dirty="0" err="1"/>
              <a:t>Karnaugh</a:t>
            </a:r>
            <a:r>
              <a:rPr lang="en-IN" b="1" dirty="0"/>
              <a:t> Map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082823" y="3862389"/>
            <a:ext cx="3678443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8606" indent="-278606" algn="ctr">
              <a:spcBef>
                <a:spcPct val="20000"/>
              </a:spcBef>
              <a:defRPr/>
            </a:pPr>
            <a:r>
              <a:rPr lang="en-US" sz="3200" dirty="0">
                <a:solidFill>
                  <a:schemeClr val="tx1">
                    <a:tint val="75000"/>
                  </a:schemeClr>
                </a:solidFill>
              </a:rPr>
              <a:t>Lecture delivered by</a:t>
            </a:r>
            <a:r>
              <a:rPr lang="en-US" sz="3200" dirty="0" smtClean="0">
                <a:solidFill>
                  <a:schemeClr val="tx1">
                    <a:tint val="75000"/>
                  </a:schemeClr>
                </a:solidFill>
              </a:rPr>
              <a:t>:</a:t>
            </a:r>
          </a:p>
          <a:p>
            <a:pPr marL="687705" algn="ctr">
              <a:spcBef>
                <a:spcPts val="765"/>
              </a:spcBef>
              <a:defRPr/>
            </a:pPr>
            <a:r>
              <a:rPr lang="en-US" sz="3200" spc="10">
                <a:solidFill>
                  <a:srgbClr val="888888"/>
                </a:solidFill>
                <a:cs typeface="Calibri"/>
              </a:rPr>
              <a:t>Deepak V.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60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ue030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46" y="1219200"/>
            <a:ext cx="4886539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990600" y="304800"/>
            <a:ext cx="7772400" cy="82391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Loading a K-Map from a Truth Table</a:t>
            </a:r>
          </a:p>
        </p:txBody>
      </p:sp>
    </p:spTree>
    <p:extLst>
      <p:ext uri="{BB962C8B-B14F-4D97-AF65-F5344CB8AC3E}">
        <p14:creationId xmlns:p14="http://schemas.microsoft.com/office/powerpoint/2010/main" val="25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304800" y="922229"/>
            <a:ext cx="9448800" cy="174477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Each group is a term in the maximum SOP expression</a:t>
            </a:r>
          </a:p>
          <a:p>
            <a:pPr algn="just"/>
            <a:r>
              <a:rPr lang="en-US" sz="2400" dirty="0" smtClean="0"/>
              <a:t>A cell may be grouped more than once as long as every group has at least one cell that does not belong to any other group. Otherwise, redundant terms will result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914400" y="304800"/>
            <a:ext cx="77724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Multiple Groups</a:t>
            </a:r>
          </a:p>
        </p:txBody>
      </p:sp>
      <p:pic>
        <p:nvPicPr>
          <p:cNvPr id="4" name="Picture 3" descr="due03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2819400"/>
            <a:ext cx="6043612" cy="37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9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9400" y="228600"/>
            <a:ext cx="4344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  <a:ea typeface="+mj-ea"/>
                <a:cs typeface="+mj-cs"/>
              </a:rPr>
              <a:t>Maximum Simplification</a:t>
            </a:r>
            <a:endParaRPr lang="en-IN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457537" y="843538"/>
            <a:ext cx="9067800" cy="165338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Achieved if the circled group of cells on the K-map are as large as possible</a:t>
            </a:r>
          </a:p>
          <a:p>
            <a:pPr algn="just"/>
            <a:r>
              <a:rPr lang="en-US" sz="2400" dirty="0" smtClean="0"/>
              <a:t>There are as few groups as possible</a:t>
            </a:r>
          </a:p>
        </p:txBody>
      </p:sp>
      <p:pic>
        <p:nvPicPr>
          <p:cNvPr id="4" name="Picture 3" descr="due030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96" y="2496919"/>
            <a:ext cx="8881940" cy="291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89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>
          <a:xfrm>
            <a:off x="1066800" y="228600"/>
            <a:ext cx="7772400" cy="892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Using K-Maps for Partially Simplified Circuits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28600" y="914400"/>
            <a:ext cx="9448800" cy="223213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/>
              <a:t>Fill in the K-map from the existing product terms</a:t>
            </a:r>
          </a:p>
          <a:p>
            <a:pPr algn="just"/>
            <a:r>
              <a:rPr lang="en-US" sz="2400" dirty="0" smtClean="0"/>
              <a:t>Each product term that is not a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will represent more than one cell</a:t>
            </a:r>
          </a:p>
          <a:p>
            <a:pPr algn="just"/>
            <a:r>
              <a:rPr lang="en-US" sz="2400" dirty="0" smtClean="0"/>
              <a:t>Once completed, regroup the K-map for maximum simplification</a:t>
            </a:r>
          </a:p>
        </p:txBody>
      </p:sp>
      <p:pic>
        <p:nvPicPr>
          <p:cNvPr id="4" name="Picture 4" descr="due03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16541"/>
            <a:ext cx="7245350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9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ue03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5" y="1295400"/>
            <a:ext cx="8729709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1066800" y="228600"/>
            <a:ext cx="7772400" cy="89206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Using K-Maps for Partially Simplified Circuits</a:t>
            </a:r>
          </a:p>
        </p:txBody>
      </p:sp>
    </p:spTree>
    <p:extLst>
      <p:ext uri="{BB962C8B-B14F-4D97-AF65-F5344CB8AC3E}">
        <p14:creationId xmlns:p14="http://schemas.microsoft.com/office/powerpoint/2010/main" val="66113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57180" y="152400"/>
            <a:ext cx="1808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0" y="914400"/>
            <a:ext cx="9888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K-maps are an alternative to algebra for simplifying </a:t>
            </a:r>
            <a:r>
              <a:rPr lang="en-IN" sz="2400" dirty="0" smtClean="0"/>
              <a:t>expressions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The result is a MSP/MPS, which leads to a minimal two-level circuit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IN" sz="2400" dirty="0"/>
              <a:t>K-maps are really only good for manual simplification of small </a:t>
            </a:r>
            <a:r>
              <a:rPr lang="en-IN" sz="2400" dirty="0"/>
              <a:t>expressions</a:t>
            </a:r>
          </a:p>
          <a:p>
            <a:pPr marL="342900" lvl="1" indent="-342900" algn="just">
              <a:buFont typeface="Arial" pitchFamily="34" charset="0"/>
              <a:buChar char="•"/>
              <a:defRPr/>
            </a:pPr>
            <a:r>
              <a:rPr lang="en-US" sz="2400" dirty="0"/>
              <a:t>K-maps </a:t>
            </a:r>
            <a:r>
              <a:rPr lang="en-US" sz="2400" dirty="0" smtClean="0"/>
              <a:t>can also </a:t>
            </a:r>
            <a:r>
              <a:rPr lang="en-US" sz="2400" dirty="0"/>
              <a:t>be used for POS </a:t>
            </a:r>
            <a:r>
              <a:rPr lang="en-US" sz="2400" dirty="0" smtClean="0"/>
              <a:t>minimization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15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243763" cy="928688"/>
          </a:xfrm>
        </p:spPr>
        <p:txBody>
          <a:bodyPr/>
          <a:lstStyle/>
          <a:p>
            <a:r>
              <a:rPr lang="en-US" sz="3200" b="1" dirty="0" smtClean="0"/>
              <a:t>Topics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31130"/>
            <a:ext cx="7243763" cy="3677345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400" dirty="0"/>
              <a:t>The </a:t>
            </a:r>
            <a:r>
              <a:rPr lang="en-IN" sz="2400" dirty="0" err="1"/>
              <a:t>Karnaugh</a:t>
            </a:r>
            <a:r>
              <a:rPr lang="en-IN" sz="2400" dirty="0"/>
              <a:t> </a:t>
            </a:r>
            <a:r>
              <a:rPr lang="en-IN" sz="2400" dirty="0" smtClean="0"/>
              <a:t>Map</a:t>
            </a:r>
          </a:p>
          <a:p>
            <a:r>
              <a:rPr lang="en-US" sz="2400" dirty="0"/>
              <a:t>Construction of a </a:t>
            </a:r>
            <a:r>
              <a:rPr lang="en-US" sz="2400" dirty="0" err="1"/>
              <a:t>Karnaugh</a:t>
            </a:r>
            <a:r>
              <a:rPr lang="en-US" sz="2400" dirty="0"/>
              <a:t> </a:t>
            </a:r>
            <a:r>
              <a:rPr lang="en-US" sz="2400" dirty="0" smtClean="0"/>
              <a:t>map</a:t>
            </a:r>
          </a:p>
          <a:p>
            <a:r>
              <a:rPr lang="en-US" sz="2400" dirty="0" smtClean="0"/>
              <a:t>Draw K-Map </a:t>
            </a:r>
            <a:r>
              <a:rPr lang="en-US" sz="2400" dirty="0"/>
              <a:t>from a Truth Table</a:t>
            </a:r>
          </a:p>
          <a:p>
            <a:endParaRPr lang="en-US" sz="2400" dirty="0" smtClean="0"/>
          </a:p>
          <a:p>
            <a:endParaRPr lang="en-IN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543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ms-MY" sz="3200" b="1" dirty="0" smtClean="0"/>
              <a:t>Objectives</a:t>
            </a:r>
            <a:r>
              <a:rPr lang="ms-MY" sz="3200" b="1" dirty="0"/>
              <a:t/>
            </a:r>
            <a:br>
              <a:rPr lang="ms-MY" sz="3200" b="1" dirty="0"/>
            </a:br>
            <a:endParaRPr lang="en-US" sz="32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219200"/>
            <a:ext cx="9905999" cy="367734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At the end of this lecture, student will be able to: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IN" sz="2400" dirty="0" smtClean="0"/>
              <a:t>Acquire the knowledge of </a:t>
            </a:r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 err="1"/>
              <a:t>Karnaugh</a:t>
            </a:r>
            <a:r>
              <a:rPr lang="en-IN" sz="2400" dirty="0"/>
              <a:t> </a:t>
            </a:r>
            <a:r>
              <a:rPr lang="en-IN" sz="2400" dirty="0" smtClean="0"/>
              <a:t>map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Construction of a </a:t>
            </a:r>
            <a:r>
              <a:rPr lang="en-US" sz="2400" dirty="0" err="1"/>
              <a:t>Karnaugh</a:t>
            </a:r>
            <a:r>
              <a:rPr lang="en-US" sz="2400" dirty="0"/>
              <a:t> m</a:t>
            </a:r>
            <a:r>
              <a:rPr lang="en-US" sz="2400" dirty="0" smtClean="0"/>
              <a:t>ap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/>
              <a:t>Construction of a </a:t>
            </a:r>
            <a:r>
              <a:rPr lang="en-US" sz="2400" dirty="0" err="1"/>
              <a:t>Karnaugh</a:t>
            </a:r>
            <a:r>
              <a:rPr lang="en-US" sz="2400" dirty="0"/>
              <a:t> m</a:t>
            </a:r>
            <a:r>
              <a:rPr lang="en-US" sz="2400" dirty="0" smtClean="0"/>
              <a:t>ap for 3 and 4 variables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Draw K-Map </a:t>
            </a:r>
            <a:r>
              <a:rPr lang="en-US" sz="2400" dirty="0"/>
              <a:t>from a Truth Table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IN" sz="2400" dirty="0" smtClean="0"/>
          </a:p>
          <a:p>
            <a:pPr lvl="1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ms-MY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5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2800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990600"/>
            <a:ext cx="9753600" cy="5181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Boolean algebra helps us simplify expressions and circuits</a:t>
            </a:r>
            <a:endParaRPr lang="tr-TR" sz="2400" dirty="0" smtClean="0"/>
          </a:p>
          <a:p>
            <a:r>
              <a:rPr lang="tr-TR" sz="2400" dirty="0" smtClean="0"/>
              <a:t>Karnaugh Map: A</a:t>
            </a:r>
            <a:r>
              <a:rPr lang="en-US" sz="2400" dirty="0" smtClean="0"/>
              <a:t> graphical technique for simplifying a</a:t>
            </a:r>
            <a:r>
              <a:rPr lang="tr-TR" sz="2400" dirty="0" smtClean="0"/>
              <a:t> Boolean</a:t>
            </a:r>
            <a:r>
              <a:rPr lang="en-US" sz="2400" dirty="0" smtClean="0"/>
              <a:t> expression into </a:t>
            </a:r>
            <a:r>
              <a:rPr lang="tr-TR" sz="2400" dirty="0" smtClean="0"/>
              <a:t>either form:</a:t>
            </a:r>
          </a:p>
          <a:p>
            <a:pPr lvl="1"/>
            <a:r>
              <a:rPr lang="en-US" sz="2400" dirty="0" smtClean="0">
                <a:solidFill>
                  <a:srgbClr val="FF0033"/>
                </a:solidFill>
              </a:rPr>
              <a:t>minimal sum of products </a:t>
            </a:r>
            <a:r>
              <a:rPr lang="tr-TR" sz="2400" dirty="0" smtClean="0">
                <a:solidFill>
                  <a:srgbClr val="FF0033"/>
                </a:solidFill>
              </a:rPr>
              <a:t>(MSP)</a:t>
            </a:r>
            <a:endParaRPr lang="tr-TR" sz="2400" dirty="0" smtClean="0"/>
          </a:p>
          <a:p>
            <a:pPr lvl="1"/>
            <a:r>
              <a:rPr lang="en-US" sz="2400" dirty="0" smtClean="0">
                <a:solidFill>
                  <a:srgbClr val="FF0033"/>
                </a:solidFill>
              </a:rPr>
              <a:t>minimal product</a:t>
            </a:r>
            <a:r>
              <a:rPr lang="tr-TR" sz="2400" dirty="0" smtClean="0">
                <a:solidFill>
                  <a:srgbClr val="FF0033"/>
                </a:solidFill>
              </a:rPr>
              <a:t> of </a:t>
            </a:r>
            <a:r>
              <a:rPr lang="en-US" sz="2400" dirty="0" smtClean="0">
                <a:solidFill>
                  <a:srgbClr val="FF0033"/>
                </a:solidFill>
              </a:rPr>
              <a:t>sum</a:t>
            </a:r>
            <a:r>
              <a:rPr lang="tr-TR" sz="2400" dirty="0" smtClean="0">
                <a:solidFill>
                  <a:srgbClr val="FF0033"/>
                </a:solidFill>
              </a:rPr>
              <a:t>s</a:t>
            </a:r>
            <a:r>
              <a:rPr lang="en-US" sz="2400" dirty="0" smtClean="0">
                <a:solidFill>
                  <a:srgbClr val="FF0033"/>
                </a:solidFill>
              </a:rPr>
              <a:t> </a:t>
            </a:r>
            <a:r>
              <a:rPr lang="tr-TR" sz="2400" dirty="0" smtClean="0">
                <a:solidFill>
                  <a:srgbClr val="FF0033"/>
                </a:solidFill>
              </a:rPr>
              <a:t>(MPS)</a:t>
            </a:r>
            <a:r>
              <a:rPr lang="en-US" sz="2400" dirty="0" smtClean="0">
                <a:solidFill>
                  <a:srgbClr val="FF0033"/>
                </a:solidFill>
              </a:rPr>
              <a:t> </a:t>
            </a:r>
            <a:endParaRPr lang="tr-TR" sz="2400" dirty="0" smtClean="0">
              <a:solidFill>
                <a:srgbClr val="FF0033"/>
              </a:solidFill>
            </a:endParaRPr>
          </a:p>
          <a:p>
            <a:r>
              <a:rPr lang="tr-TR" sz="2400" dirty="0" smtClean="0"/>
              <a:t>Goal of the simplification.</a:t>
            </a:r>
          </a:p>
          <a:p>
            <a:pPr lvl="1"/>
            <a:r>
              <a:rPr lang="en-US" sz="2400" dirty="0" smtClean="0"/>
              <a:t>There are a minimal number of product</a:t>
            </a:r>
            <a:r>
              <a:rPr lang="tr-TR" sz="2400" dirty="0" smtClean="0"/>
              <a:t>/sum</a:t>
            </a:r>
            <a:r>
              <a:rPr lang="en-US" sz="2400" dirty="0" smtClean="0"/>
              <a:t> terms</a:t>
            </a:r>
          </a:p>
          <a:p>
            <a:pPr lvl="1"/>
            <a:r>
              <a:rPr lang="en-US" sz="2400" dirty="0" smtClean="0"/>
              <a:t>Each term has a minimal number of literals</a:t>
            </a:r>
            <a:endParaRPr lang="tr-TR" sz="2400" dirty="0" smtClean="0"/>
          </a:p>
          <a:p>
            <a:r>
              <a:rPr lang="en-US" sz="2400" dirty="0" smtClean="0"/>
              <a:t>Circuit-wise, this leads to a </a:t>
            </a:r>
            <a:r>
              <a:rPr lang="en-US" sz="2400" i="1" dirty="0" smtClean="0"/>
              <a:t>minimal</a:t>
            </a:r>
            <a:r>
              <a:rPr lang="en-US" sz="2400" dirty="0" smtClean="0"/>
              <a:t> two-level implementation</a:t>
            </a:r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67935"/>
              </p:ext>
            </p:extLst>
          </p:nvPr>
        </p:nvGraphicFramePr>
        <p:xfrm>
          <a:off x="3384331" y="4953000"/>
          <a:ext cx="3114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Bitmap Image" r:id="rId3" imgW="3115110" imgH="1628571" progId="Paint.Picture">
                  <p:embed/>
                </p:oleObj>
              </mc:Choice>
              <mc:Fallback>
                <p:oleObj name="Bitmap Image" r:id="rId3" imgW="3115110" imgH="1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331" y="4953000"/>
                        <a:ext cx="3114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1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1">
            <a:spLocks noChangeArrowheads="1"/>
          </p:cNvSpPr>
          <p:nvPr/>
        </p:nvSpPr>
        <p:spPr>
          <a:xfrm>
            <a:off x="9906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304800" y="1008857"/>
            <a:ext cx="9601200" cy="33067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Square or rectangle divided into cells</a:t>
            </a:r>
          </a:p>
          <a:p>
            <a:r>
              <a:rPr lang="en-US" sz="2400" dirty="0" smtClean="0"/>
              <a:t>Each cell represents a line in the truth table</a:t>
            </a:r>
          </a:p>
          <a:p>
            <a:r>
              <a:rPr lang="en-US" sz="2400" dirty="0" smtClean="0"/>
              <a:t>Cell contents are the value of the output variable on that line of the truth table</a:t>
            </a:r>
          </a:p>
        </p:txBody>
      </p:sp>
    </p:spTree>
    <p:extLst>
      <p:ext uri="{BB962C8B-B14F-4D97-AF65-F5344CB8AC3E}">
        <p14:creationId xmlns:p14="http://schemas.microsoft.com/office/powerpoint/2010/main" val="15749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990600" y="228600"/>
            <a:ext cx="77724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  <p:pic>
        <p:nvPicPr>
          <p:cNvPr id="5" name="Picture 7" descr="due03039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132145"/>
            <a:ext cx="5797550" cy="48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3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ue0303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858000" cy="399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1143000" y="228600"/>
            <a:ext cx="7543800" cy="5715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200" b="1" dirty="0"/>
              <a:t>Construction of a </a:t>
            </a:r>
            <a:r>
              <a:rPr lang="en-CA" sz="3200" b="1" dirty="0" err="1"/>
              <a:t>Karnaugh</a:t>
            </a:r>
            <a:r>
              <a:rPr lang="en-CA" sz="3200" b="1" dirty="0"/>
              <a:t> Map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768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5302" y="1074683"/>
            <a:ext cx="9780697" cy="884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latin typeface="+mj-lt"/>
              </a:rPr>
              <a:t>Karnaugh</a:t>
            </a:r>
            <a:r>
              <a:rPr lang="en-US" sz="2400" dirty="0" smtClean="0">
                <a:latin typeface="+mj-lt"/>
              </a:rPr>
              <a:t> maps, or K</a:t>
            </a:r>
            <a:r>
              <a:rPr lang="th-TH" sz="2400" dirty="0" smtClean="0">
                <a:latin typeface="+mj-lt"/>
              </a:rPr>
              <a:t>-</a:t>
            </a:r>
            <a:r>
              <a:rPr lang="en-US" sz="2400" dirty="0" smtClean="0">
                <a:latin typeface="+mj-lt"/>
              </a:rPr>
              <a:t>maps, are often used to simplify logic problems with 2, 3 or 4 variables</a:t>
            </a:r>
            <a:endParaRPr lang="th-TH" sz="2400" dirty="0">
              <a:latin typeface="+mj-lt"/>
            </a:endParaRPr>
          </a:p>
        </p:txBody>
      </p:sp>
      <p:graphicFrame>
        <p:nvGraphicFramePr>
          <p:cNvPr id="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0109"/>
              </p:ext>
            </p:extLst>
          </p:nvPr>
        </p:nvGraphicFramePr>
        <p:xfrm>
          <a:off x="7345362" y="4467225"/>
          <a:ext cx="7413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2" name="Equation" r:id="rId3" imgW="222612" imgH="151755" progId="Equation.3">
                  <p:embed/>
                </p:oleObj>
              </mc:Choice>
              <mc:Fallback>
                <p:oleObj name="Equation" r:id="rId3" imgW="222612" imgH="15175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2" y="4467225"/>
                        <a:ext cx="7413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026978"/>
            <a:ext cx="9622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+mj-lt"/>
              </a:rPr>
              <a:t>For the case of 2 variables, we form a map consisting of 2</a:t>
            </a:r>
            <a:r>
              <a:rPr lang="en-US" sz="2400" b="1" baseline="30000" dirty="0">
                <a:latin typeface="+mj-lt"/>
              </a:rPr>
              <a:t>2</a:t>
            </a:r>
            <a:r>
              <a:rPr lang="en-US" sz="2400" b="1" dirty="0">
                <a:latin typeface="+mj-lt"/>
              </a:rPr>
              <a:t>=4 </a:t>
            </a:r>
            <a:r>
              <a:rPr lang="en-US" sz="2400" b="1" dirty="0" smtClean="0">
                <a:latin typeface="+mj-lt"/>
              </a:rPr>
              <a:t>cells as </a:t>
            </a:r>
            <a:r>
              <a:rPr lang="en-US" sz="2400" b="1" dirty="0">
                <a:latin typeface="+mj-lt"/>
              </a:rPr>
              <a:t>shown in Figure  </a:t>
            </a:r>
            <a:endParaRPr lang="th-TH" sz="2400" b="1" dirty="0">
              <a:latin typeface="+mj-lt"/>
            </a:endParaRPr>
          </a:p>
        </p:txBody>
      </p:sp>
      <p:sp>
        <p:nvSpPr>
          <p:cNvPr id="5" name="Line 27"/>
          <p:cNvSpPr>
            <a:spLocks noChangeShapeType="1"/>
          </p:cNvSpPr>
          <p:nvPr/>
        </p:nvSpPr>
        <p:spPr bwMode="auto">
          <a:xfrm flipH="1" flipV="1">
            <a:off x="720725" y="396398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+mj-lt"/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933450" y="388620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A</a:t>
            </a:r>
            <a:endParaRPr lang="th-TH" sz="2400" b="1">
              <a:latin typeface="+mj-lt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647700" y="41798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B</a:t>
            </a:r>
            <a:endParaRPr lang="th-TH" sz="2400" b="1">
              <a:latin typeface="+mj-lt"/>
            </a:endParaRPr>
          </a:p>
        </p:txBody>
      </p:sp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1584325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592387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792162" y="46116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792162" y="518795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27201" y="2319635"/>
            <a:ext cx="6481762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00CC"/>
                </a:solidFill>
                <a:latin typeface="+mj-lt"/>
              </a:rPr>
              <a:t>Cell = 2</a:t>
            </a:r>
            <a:r>
              <a:rPr lang="en-US" sz="2400" b="1" baseline="30000">
                <a:solidFill>
                  <a:srgbClr val="0000CC"/>
                </a:solidFill>
                <a:latin typeface="+mj-lt"/>
              </a:rPr>
              <a:t>n  </a:t>
            </a:r>
            <a:r>
              <a:rPr lang="en-US" sz="2400" b="1">
                <a:solidFill>
                  <a:srgbClr val="0000CC"/>
                </a:solidFill>
                <a:latin typeface="+mj-lt"/>
              </a:rPr>
              <a:t>,where  n is a number of variables</a:t>
            </a:r>
            <a:endParaRPr lang="th-TH" sz="2400" b="1">
              <a:solidFill>
                <a:srgbClr val="0000CC"/>
              </a:solidFill>
              <a:latin typeface="+mj-lt"/>
            </a:endParaRPr>
          </a:p>
        </p:txBody>
      </p:sp>
      <p:graphicFrame>
        <p:nvGraphicFramePr>
          <p:cNvPr id="1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02782"/>
              </p:ext>
            </p:extLst>
          </p:nvPr>
        </p:nvGraphicFramePr>
        <p:xfrm>
          <a:off x="4248150" y="4395788"/>
          <a:ext cx="1943100" cy="13208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00</a:t>
                      </a:r>
                      <a:endParaRPr kumimoji="0" lang="th-TH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10</a:t>
                      </a:r>
                      <a:endParaRPr kumimoji="0" lang="th-TH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01</a:t>
                      </a:r>
                      <a:endParaRPr kumimoji="0" lang="th-TH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ngsana New" pitchFamily="18" charset="-34"/>
                        </a:rPr>
                        <a:t>11</a:t>
                      </a:r>
                      <a:endParaRPr kumimoji="0" lang="th-TH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Line 65"/>
          <p:cNvSpPr>
            <a:spLocks noChangeShapeType="1"/>
          </p:cNvSpPr>
          <p:nvPr/>
        </p:nvSpPr>
        <p:spPr bwMode="auto">
          <a:xfrm flipH="1" flipV="1">
            <a:off x="3816350" y="396398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+mj-lt"/>
            </a:endParaRPr>
          </a:p>
        </p:txBody>
      </p:sp>
      <p:sp>
        <p:nvSpPr>
          <p:cNvPr id="15" name="Text Box 66"/>
          <p:cNvSpPr txBox="1">
            <a:spLocks noChangeArrowheads="1"/>
          </p:cNvSpPr>
          <p:nvPr/>
        </p:nvSpPr>
        <p:spPr bwMode="auto">
          <a:xfrm>
            <a:off x="4029075" y="388620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A</a:t>
            </a:r>
            <a:endParaRPr lang="th-TH" sz="2400" b="1">
              <a:latin typeface="+mj-lt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3743325" y="41798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B</a:t>
            </a:r>
            <a:endParaRPr lang="th-TH" sz="2400" b="1">
              <a:latin typeface="+mj-lt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467995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18" name="Text Box 69"/>
          <p:cNvSpPr txBox="1">
            <a:spLocks noChangeArrowheads="1"/>
          </p:cNvSpPr>
          <p:nvPr/>
        </p:nvSpPr>
        <p:spPr bwMode="auto">
          <a:xfrm>
            <a:off x="554355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19" name="Text Box 70"/>
          <p:cNvSpPr txBox="1">
            <a:spLocks noChangeArrowheads="1"/>
          </p:cNvSpPr>
          <p:nvPr/>
        </p:nvSpPr>
        <p:spPr bwMode="auto">
          <a:xfrm>
            <a:off x="3887787" y="46116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20" name="Text Box 71"/>
          <p:cNvSpPr txBox="1">
            <a:spLocks noChangeArrowheads="1"/>
          </p:cNvSpPr>
          <p:nvPr/>
        </p:nvSpPr>
        <p:spPr bwMode="auto">
          <a:xfrm>
            <a:off x="3887787" y="518795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graphicFrame>
        <p:nvGraphicFramePr>
          <p:cNvPr id="21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075318"/>
              </p:ext>
            </p:extLst>
          </p:nvPr>
        </p:nvGraphicFramePr>
        <p:xfrm>
          <a:off x="7200900" y="4395788"/>
          <a:ext cx="1943100" cy="1320800"/>
        </p:xfrm>
        <a:graphic>
          <a:graphicData uri="http://schemas.openxmlformats.org/drawingml/2006/table">
            <a:tbl>
              <a:tblPr/>
              <a:tblGrid>
                <a:gridCol w="971550"/>
                <a:gridCol w="971550"/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Line 83"/>
          <p:cNvSpPr>
            <a:spLocks noChangeShapeType="1"/>
          </p:cNvSpPr>
          <p:nvPr/>
        </p:nvSpPr>
        <p:spPr bwMode="auto">
          <a:xfrm flipH="1" flipV="1">
            <a:off x="6769100" y="396398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2400">
              <a:latin typeface="+mj-lt"/>
            </a:endParaRPr>
          </a:p>
        </p:txBody>
      </p:sp>
      <p:sp>
        <p:nvSpPr>
          <p:cNvPr id="23" name="Text Box 84"/>
          <p:cNvSpPr txBox="1">
            <a:spLocks noChangeArrowheads="1"/>
          </p:cNvSpPr>
          <p:nvPr/>
        </p:nvSpPr>
        <p:spPr bwMode="auto">
          <a:xfrm>
            <a:off x="6981825" y="388620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A</a:t>
            </a:r>
            <a:endParaRPr lang="th-TH" sz="2400" b="1">
              <a:latin typeface="+mj-lt"/>
            </a:endParaRPr>
          </a:p>
        </p:txBody>
      </p:sp>
      <p:sp>
        <p:nvSpPr>
          <p:cNvPr id="24" name="Text Box 85"/>
          <p:cNvSpPr txBox="1">
            <a:spLocks noChangeArrowheads="1"/>
          </p:cNvSpPr>
          <p:nvPr/>
        </p:nvSpPr>
        <p:spPr bwMode="auto">
          <a:xfrm>
            <a:off x="6696075" y="41798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B</a:t>
            </a:r>
            <a:endParaRPr lang="th-TH" sz="2400" b="1">
              <a:latin typeface="+mj-lt"/>
            </a:endParaRPr>
          </a:p>
        </p:txBody>
      </p:sp>
      <p:sp>
        <p:nvSpPr>
          <p:cNvPr id="25" name="Text Box 86"/>
          <p:cNvSpPr txBox="1">
            <a:spLocks noChangeArrowheads="1"/>
          </p:cNvSpPr>
          <p:nvPr/>
        </p:nvSpPr>
        <p:spPr bwMode="auto">
          <a:xfrm>
            <a:off x="763270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26" name="Text Box 87"/>
          <p:cNvSpPr txBox="1">
            <a:spLocks noChangeArrowheads="1"/>
          </p:cNvSpPr>
          <p:nvPr/>
        </p:nvSpPr>
        <p:spPr bwMode="auto">
          <a:xfrm>
            <a:off x="8496300" y="4035425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sp>
        <p:nvSpPr>
          <p:cNvPr id="27" name="Text Box 88"/>
          <p:cNvSpPr txBox="1">
            <a:spLocks noChangeArrowheads="1"/>
          </p:cNvSpPr>
          <p:nvPr/>
        </p:nvSpPr>
        <p:spPr bwMode="auto">
          <a:xfrm>
            <a:off x="6840537" y="4611688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0</a:t>
            </a:r>
            <a:endParaRPr lang="th-TH" sz="2400" b="1">
              <a:latin typeface="+mj-lt"/>
            </a:endParaRPr>
          </a:p>
        </p:txBody>
      </p:sp>
      <p:sp>
        <p:nvSpPr>
          <p:cNvPr id="28" name="Text Box 89"/>
          <p:cNvSpPr txBox="1">
            <a:spLocks noChangeArrowheads="1"/>
          </p:cNvSpPr>
          <p:nvPr/>
        </p:nvSpPr>
        <p:spPr bwMode="auto">
          <a:xfrm>
            <a:off x="6840537" y="5187950"/>
            <a:ext cx="361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>
                <a:latin typeface="+mj-lt"/>
              </a:rPr>
              <a:t>1</a:t>
            </a:r>
            <a:endParaRPr lang="th-TH" sz="2400" b="1">
              <a:latin typeface="+mj-lt"/>
            </a:endParaRPr>
          </a:p>
        </p:txBody>
      </p:sp>
      <p:graphicFrame>
        <p:nvGraphicFramePr>
          <p:cNvPr id="29" name="Group 1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512534"/>
              </p:ext>
            </p:extLst>
          </p:nvPr>
        </p:nvGraphicFramePr>
        <p:xfrm>
          <a:off x="1152525" y="4395788"/>
          <a:ext cx="2087562" cy="1296988"/>
        </p:xfrm>
        <a:graphic>
          <a:graphicData uri="http://schemas.openxmlformats.org/drawingml/2006/table">
            <a:tbl>
              <a:tblPr/>
              <a:tblGrid>
                <a:gridCol w="1079500"/>
                <a:gridCol w="1008062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ngsana New" pitchFamily="18" charset="-34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82610"/>
              </p:ext>
            </p:extLst>
          </p:nvPr>
        </p:nvGraphicFramePr>
        <p:xfrm>
          <a:off x="8280400" y="4410075"/>
          <a:ext cx="790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3" name="Equation" r:id="rId5" imgW="266400" imgH="190440" progId="Equation.3">
                  <p:embed/>
                </p:oleObj>
              </mc:Choice>
              <mc:Fallback>
                <p:oleObj name="Equation" r:id="rId5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0400" y="4410075"/>
                        <a:ext cx="790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53332"/>
              </p:ext>
            </p:extLst>
          </p:nvPr>
        </p:nvGraphicFramePr>
        <p:xfrm>
          <a:off x="7272337" y="5116513"/>
          <a:ext cx="790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4" name="Equation" r:id="rId7" imgW="266400" imgH="190440" progId="Equation.3">
                  <p:embed/>
                </p:oleObj>
              </mc:Choice>
              <mc:Fallback>
                <p:oleObj name="Equation" r:id="rId7" imgW="26640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7" y="5116513"/>
                        <a:ext cx="790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632810"/>
              </p:ext>
            </p:extLst>
          </p:nvPr>
        </p:nvGraphicFramePr>
        <p:xfrm>
          <a:off x="8299450" y="5154613"/>
          <a:ext cx="752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9" imgW="253800" imgH="164880" progId="Equation.3">
                  <p:embed/>
                </p:oleObj>
              </mc:Choice>
              <mc:Fallback>
                <p:oleObj name="Equation" r:id="rId9" imgW="2538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9450" y="5154613"/>
                        <a:ext cx="752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21866"/>
              </p:ext>
            </p:extLst>
          </p:nvPr>
        </p:nvGraphicFramePr>
        <p:xfrm>
          <a:off x="1220787" y="4551363"/>
          <a:ext cx="939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Equation" r:id="rId11" imgW="393480" imgH="164880" progId="Equation.3">
                  <p:embed/>
                </p:oleObj>
              </mc:Choice>
              <mc:Fallback>
                <p:oleObj name="Equation" r:id="rId11" imgW="393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7" y="4551363"/>
                        <a:ext cx="939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840338"/>
              </p:ext>
            </p:extLst>
          </p:nvPr>
        </p:nvGraphicFramePr>
        <p:xfrm>
          <a:off x="2232025" y="4495800"/>
          <a:ext cx="993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Equation" r:id="rId13" imgW="406080" imgH="190440" progId="Equation.3">
                  <p:embed/>
                </p:oleObj>
              </mc:Choice>
              <mc:Fallback>
                <p:oleObj name="Equation" r:id="rId13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495800"/>
                        <a:ext cx="993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109055"/>
              </p:ext>
            </p:extLst>
          </p:nvPr>
        </p:nvGraphicFramePr>
        <p:xfrm>
          <a:off x="1223962" y="5116513"/>
          <a:ext cx="9937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8" name="Equation" r:id="rId15" imgW="406080" imgH="190440" progId="Equation.3">
                  <p:embed/>
                </p:oleObj>
              </mc:Choice>
              <mc:Fallback>
                <p:oleObj name="Equation" r:id="rId15" imgW="4060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2" y="5116513"/>
                        <a:ext cx="9937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48378"/>
              </p:ext>
            </p:extLst>
          </p:nvPr>
        </p:nvGraphicFramePr>
        <p:xfrm>
          <a:off x="2217737" y="5116513"/>
          <a:ext cx="10239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9" name="Equation" r:id="rId17" imgW="419040" imgH="190440" progId="Equation.3">
                  <p:embed/>
                </p:oleObj>
              </mc:Choice>
              <mc:Fallback>
                <p:oleObj name="Equation" r:id="rId17" imgW="4190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5116513"/>
                        <a:ext cx="1023938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125"/>
          <p:cNvSpPr txBox="1">
            <a:spLocks noChangeArrowheads="1"/>
          </p:cNvSpPr>
          <p:nvPr/>
        </p:nvSpPr>
        <p:spPr bwMode="auto">
          <a:xfrm>
            <a:off x="1584325" y="5908675"/>
            <a:ext cx="13319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Maxterm</a:t>
            </a:r>
            <a:endParaRPr lang="th-TH" sz="2400">
              <a:latin typeface="+mj-lt"/>
            </a:endParaRPr>
          </a:p>
        </p:txBody>
      </p:sp>
      <p:sp>
        <p:nvSpPr>
          <p:cNvPr id="38" name="Text Box 126"/>
          <p:cNvSpPr txBox="1">
            <a:spLocks noChangeArrowheads="1"/>
          </p:cNvSpPr>
          <p:nvPr/>
        </p:nvSpPr>
        <p:spPr bwMode="auto">
          <a:xfrm>
            <a:off x="7704137" y="5908675"/>
            <a:ext cx="1282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+mj-lt"/>
              </a:rPr>
              <a:t>Minterm</a:t>
            </a:r>
            <a:endParaRPr lang="th-TH" sz="2400">
              <a:latin typeface="+mj-lt"/>
            </a:endParaRPr>
          </a:p>
        </p:txBody>
      </p:sp>
      <p:sp>
        <p:nvSpPr>
          <p:cNvPr id="39" name="Text Box 127"/>
          <p:cNvSpPr txBox="1">
            <a:spLocks noChangeArrowheads="1"/>
          </p:cNvSpPr>
          <p:nvPr/>
        </p:nvSpPr>
        <p:spPr bwMode="auto">
          <a:xfrm>
            <a:off x="4948237" y="469900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0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0" name="Text Box 128"/>
          <p:cNvSpPr txBox="1">
            <a:spLocks noChangeArrowheads="1"/>
          </p:cNvSpPr>
          <p:nvPr/>
        </p:nvSpPr>
        <p:spPr bwMode="auto">
          <a:xfrm>
            <a:off x="5903912" y="472122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2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1" name="Text Box 129"/>
          <p:cNvSpPr txBox="1">
            <a:spLocks noChangeArrowheads="1"/>
          </p:cNvSpPr>
          <p:nvPr/>
        </p:nvSpPr>
        <p:spPr bwMode="auto">
          <a:xfrm>
            <a:off x="4953000" y="538321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1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2" name="Text Box 130"/>
          <p:cNvSpPr txBox="1">
            <a:spLocks noChangeArrowheads="1"/>
          </p:cNvSpPr>
          <p:nvPr/>
        </p:nvSpPr>
        <p:spPr bwMode="auto">
          <a:xfrm>
            <a:off x="5903912" y="538956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A50021"/>
                </a:solidFill>
                <a:latin typeface="+mj-lt"/>
              </a:rPr>
              <a:t>3</a:t>
            </a:r>
            <a:endParaRPr lang="th-TH" sz="2400" b="1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52800" y="228599"/>
            <a:ext cx="26545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+mj-lt"/>
                <a:ea typeface="+mj-ea"/>
                <a:cs typeface="+mj-cs"/>
              </a:rPr>
              <a:t>Karnaugh</a:t>
            </a:r>
            <a:r>
              <a:rPr lang="en-US" sz="3200" b="1" dirty="0">
                <a:latin typeface="+mj-lt"/>
                <a:ea typeface="+mj-ea"/>
                <a:cs typeface="+mj-cs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1583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713</Words>
  <Application>Microsoft Office PowerPoint</Application>
  <PresentationFormat>A4 Paper (210x297 mm)</PresentationFormat>
  <Paragraphs>191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Angsana New</vt:lpstr>
      <vt:lpstr>Arial</vt:lpstr>
      <vt:lpstr>Calibri</vt:lpstr>
      <vt:lpstr>Cordia New</vt:lpstr>
      <vt:lpstr>Verdana</vt:lpstr>
      <vt:lpstr>Wingdings</vt:lpstr>
      <vt:lpstr>Office Theme</vt:lpstr>
      <vt:lpstr>Bitmap Image</vt:lpstr>
      <vt:lpstr>Equation</vt:lpstr>
      <vt:lpstr>Visio</vt:lpstr>
      <vt:lpstr>PowerPoint Presentation</vt:lpstr>
      <vt:lpstr>Lecture 22 The Karnaugh Map</vt:lpstr>
      <vt:lpstr>Topics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anil</dc:creator>
  <cp:lastModifiedBy>Deepak</cp:lastModifiedBy>
  <cp:revision>388</cp:revision>
  <dcterms:created xsi:type="dcterms:W3CDTF">2006-08-16T00:00:00Z</dcterms:created>
  <dcterms:modified xsi:type="dcterms:W3CDTF">2017-07-07T05:34:41Z</dcterms:modified>
</cp:coreProperties>
</file>