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65" r:id="rId2"/>
    <p:sldId id="466" r:id="rId3"/>
    <p:sldId id="468" r:id="rId4"/>
    <p:sldId id="467" r:id="rId5"/>
    <p:sldId id="595" r:id="rId6"/>
    <p:sldId id="59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85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CFEEB0D-71DE-4A3F-82BB-0F9C3BC334AD}" type="slidenum">
              <a:rPr lang="en-US">
                <a:latin typeface="Arial" panose="020B0604020202020204" pitchFamily="34" charset="0"/>
              </a:rPr>
              <a:pPr eaLnBrk="1" hangingPunct="1"/>
              <a:t>8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685800"/>
            <a:ext cx="4948238" cy="3427413"/>
          </a:xfrm>
          <a:ln w="12700" cap="flat">
            <a:solidFill>
              <a:schemeClr val="tx1"/>
            </a:solidFill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1" tIns="46822" rIns="92081" bIns="46822"/>
          <a:lstStyle/>
          <a:p>
            <a:pPr defTabSz="949325"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4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4DCFDD-5868-4DA8-BED9-B86B41E5CADA}" type="slidenum">
              <a:rPr lang="en-US">
                <a:latin typeface="Arial" panose="020B0604020202020204" pitchFamily="34" charset="0"/>
              </a:rPr>
              <a:pPr eaLnBrk="1" hangingPunct="1"/>
              <a:t>9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685800"/>
            <a:ext cx="4948238" cy="3427413"/>
          </a:xfrm>
          <a:ln w="12700" cap="flat">
            <a:solidFill>
              <a:schemeClr val="tx1"/>
            </a:solidFill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1" tIns="46822" rIns="92081" bIns="46822"/>
          <a:lstStyle/>
          <a:p>
            <a:pPr defTabSz="949325"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1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E24B05-315E-4F37-AB0A-570FE84D88A8}" type="slidenum">
              <a:rPr lang="en-US">
                <a:latin typeface="Arial" panose="020B0604020202020204" pitchFamily="34" charset="0"/>
              </a:rPr>
              <a:pPr eaLnBrk="1" hangingPunct="1"/>
              <a:t>10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685800"/>
            <a:ext cx="4948238" cy="3427413"/>
          </a:xfrm>
          <a:ln w="12700" cap="flat">
            <a:solidFill>
              <a:schemeClr val="tx1"/>
            </a:solidFill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1" tIns="46822" rIns="92081" bIns="46822"/>
          <a:lstStyle/>
          <a:p>
            <a:pPr defTabSz="949325"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0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6289B4-4115-4F27-8EFA-784719BAD054}" type="slidenum">
              <a:rPr lang="en-US">
                <a:latin typeface="Arial" panose="020B0604020202020204" pitchFamily="34" charset="0"/>
              </a:rPr>
              <a:pPr eaLnBrk="1" hangingPunct="1"/>
              <a:t>11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685800"/>
            <a:ext cx="4948238" cy="342741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9325"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6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D40850-BCF5-41CF-BEB7-C9B0E5451303}" type="slidenum">
              <a:rPr lang="en-US">
                <a:latin typeface="Arial" panose="020B0604020202020204" pitchFamily="34" charset="0"/>
              </a:rPr>
              <a:pPr eaLnBrk="1" hangingPunct="1"/>
              <a:t>12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685800"/>
            <a:ext cx="4948238" cy="3427413"/>
          </a:xfrm>
          <a:ln w="12700" cap="flat">
            <a:solidFill>
              <a:schemeClr val="tx1"/>
            </a:solidFill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1" tIns="46822" rIns="92081" bIns="46822"/>
          <a:lstStyle/>
          <a:p>
            <a:pPr defTabSz="949325"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0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950EE1-9499-4388-AB34-457F57224B1F}" type="slidenum">
              <a:rPr lang="en-US">
                <a:latin typeface="Arial" panose="020B0604020202020204" pitchFamily="34" charset="0"/>
              </a:rPr>
              <a:pPr eaLnBrk="1" hangingPunct="1"/>
              <a:t>14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685800"/>
            <a:ext cx="4948238" cy="3427413"/>
          </a:xfrm>
          <a:ln w="12700" cap="flat">
            <a:solidFill>
              <a:schemeClr val="tx1"/>
            </a:solidFill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1" tIns="46822" rIns="92081" bIns="46822"/>
          <a:lstStyle/>
          <a:p>
            <a:pPr defTabSz="949325"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6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78248" y="6636392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</a:t>
            </a:r>
            <a:r>
              <a:rPr lang="en-US" sz="1050" dirty="0" smtClean="0">
                <a:solidFill>
                  <a:schemeClr val="bg1"/>
                </a:solidFill>
              </a:rPr>
              <a:t>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38531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330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1" name="Picture 8" descr="C:\Users\sec.registraracad\AppData\Local\Microsoft\Windows\Temporary Internet Files\Content.Outlook\H8M811DG\logo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8421"/>
          <a:stretch/>
        </p:blipFill>
        <p:spPr bwMode="auto">
          <a:xfrm>
            <a:off x="10826" y="6055134"/>
            <a:ext cx="457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Logic </a:t>
            </a:r>
            <a:r>
              <a:rPr lang="en-US" b="1" dirty="0" smtClean="0"/>
              <a:t>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2713" y="248444"/>
            <a:ext cx="2057400" cy="342899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defRPr/>
            </a:pPr>
            <a:r>
              <a:rPr lang="en-US" sz="3200" b="1" dirty="0"/>
              <a:t>Buses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143000"/>
            <a:ext cx="9753600" cy="1257300"/>
          </a:xfrm>
        </p:spPr>
        <p:txBody>
          <a:bodyPr lIns="92075" tIns="46038" rIns="92075" bIns="46038"/>
          <a:lstStyle/>
          <a:p>
            <a:pPr marL="285750" indent="-285750" algn="just">
              <a:lnSpc>
                <a:spcPct val="90000"/>
              </a:lnSpc>
            </a:pPr>
            <a:r>
              <a:rPr lang="en-US" sz="2400" dirty="0" smtClean="0"/>
              <a:t>Concept is to link together multiple functional units over a common data highway at a lower cost than using multiple point to point links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5568950" y="2747962"/>
            <a:ext cx="9017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5797550" y="4043362"/>
            <a:ext cx="8255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7321550" y="3281362"/>
            <a:ext cx="1054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7702550" y="2443162"/>
            <a:ext cx="5207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b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7321550" y="4424362"/>
            <a:ext cx="5207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b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6858000" y="2438400"/>
            <a:ext cx="0" cy="25892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6478588" y="2970212"/>
            <a:ext cx="37941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6859588" y="2589212"/>
            <a:ext cx="83661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6630988" y="4341812"/>
            <a:ext cx="22701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 flipH="1">
            <a:off x="6859588" y="4646612"/>
            <a:ext cx="45561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7"/>
          <p:cNvSpPr>
            <a:spLocks noChangeShapeType="1"/>
          </p:cNvSpPr>
          <p:nvPr/>
        </p:nvSpPr>
        <p:spPr bwMode="auto">
          <a:xfrm flipH="1">
            <a:off x="6859588" y="3503612"/>
            <a:ext cx="45561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Rectangle 19"/>
          <p:cNvSpPr>
            <a:spLocks noChangeArrowheads="1"/>
          </p:cNvSpPr>
          <p:nvPr/>
        </p:nvSpPr>
        <p:spPr bwMode="auto">
          <a:xfrm>
            <a:off x="5699126" y="3381374"/>
            <a:ext cx="67165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</a:rPr>
              <a:t>Bus</a:t>
            </a:r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>
            <a:off x="6554788" y="3579812"/>
            <a:ext cx="303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Oval 24"/>
          <p:cNvSpPr>
            <a:spLocks noChangeArrowheads="1"/>
          </p:cNvSpPr>
          <p:nvPr/>
        </p:nvSpPr>
        <p:spPr bwMode="auto">
          <a:xfrm>
            <a:off x="995363" y="2976562"/>
            <a:ext cx="9017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331" name="Oval 25"/>
          <p:cNvSpPr>
            <a:spLocks noChangeArrowheads="1"/>
          </p:cNvSpPr>
          <p:nvPr/>
        </p:nvSpPr>
        <p:spPr bwMode="auto">
          <a:xfrm>
            <a:off x="1223963" y="4271962"/>
            <a:ext cx="8255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332" name="Oval 26"/>
          <p:cNvSpPr>
            <a:spLocks noChangeArrowheads="1"/>
          </p:cNvSpPr>
          <p:nvPr/>
        </p:nvSpPr>
        <p:spPr bwMode="auto">
          <a:xfrm>
            <a:off x="2747963" y="3509962"/>
            <a:ext cx="1054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3333" name="Oval 27"/>
          <p:cNvSpPr>
            <a:spLocks noChangeArrowheads="1"/>
          </p:cNvSpPr>
          <p:nvPr/>
        </p:nvSpPr>
        <p:spPr bwMode="auto">
          <a:xfrm>
            <a:off x="3128963" y="2671762"/>
            <a:ext cx="5207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b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3334" name="Oval 28"/>
          <p:cNvSpPr>
            <a:spLocks noChangeArrowheads="1"/>
          </p:cNvSpPr>
          <p:nvPr/>
        </p:nvSpPr>
        <p:spPr bwMode="auto">
          <a:xfrm>
            <a:off x="2743200" y="4648199"/>
            <a:ext cx="5207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b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335" name="Line 29"/>
          <p:cNvSpPr>
            <a:spLocks noChangeShapeType="1"/>
          </p:cNvSpPr>
          <p:nvPr/>
        </p:nvSpPr>
        <p:spPr bwMode="auto">
          <a:xfrm>
            <a:off x="1905001" y="3200400"/>
            <a:ext cx="836613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30"/>
          <p:cNvSpPr>
            <a:spLocks noChangeShapeType="1"/>
          </p:cNvSpPr>
          <p:nvPr/>
        </p:nvSpPr>
        <p:spPr bwMode="auto">
          <a:xfrm flipV="1">
            <a:off x="1905001" y="2895600"/>
            <a:ext cx="1217613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31"/>
          <p:cNvSpPr>
            <a:spLocks noChangeShapeType="1"/>
          </p:cNvSpPr>
          <p:nvPr/>
        </p:nvSpPr>
        <p:spPr bwMode="auto">
          <a:xfrm flipH="1">
            <a:off x="3276601" y="3124200"/>
            <a:ext cx="74613" cy="379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32"/>
          <p:cNvSpPr>
            <a:spLocks noChangeShapeType="1"/>
          </p:cNvSpPr>
          <p:nvPr/>
        </p:nvSpPr>
        <p:spPr bwMode="auto">
          <a:xfrm>
            <a:off x="1447801" y="3429000"/>
            <a:ext cx="150813" cy="836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Line 33"/>
          <p:cNvSpPr>
            <a:spLocks noChangeShapeType="1"/>
          </p:cNvSpPr>
          <p:nvPr/>
        </p:nvSpPr>
        <p:spPr bwMode="auto">
          <a:xfrm flipH="1">
            <a:off x="3048001" y="3962400"/>
            <a:ext cx="227013" cy="684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Line 34"/>
          <p:cNvSpPr>
            <a:spLocks noChangeShapeType="1"/>
          </p:cNvSpPr>
          <p:nvPr/>
        </p:nvSpPr>
        <p:spPr bwMode="auto">
          <a:xfrm>
            <a:off x="2057401" y="4572000"/>
            <a:ext cx="684213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35"/>
          <p:cNvSpPr>
            <a:spLocks noChangeShapeType="1"/>
          </p:cNvSpPr>
          <p:nvPr/>
        </p:nvSpPr>
        <p:spPr bwMode="auto">
          <a:xfrm>
            <a:off x="1447801" y="3429000"/>
            <a:ext cx="1598613" cy="1217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Line 36"/>
          <p:cNvSpPr>
            <a:spLocks noChangeShapeType="1"/>
          </p:cNvSpPr>
          <p:nvPr/>
        </p:nvSpPr>
        <p:spPr bwMode="auto">
          <a:xfrm flipH="1">
            <a:off x="2057401" y="3733800"/>
            <a:ext cx="684213" cy="836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Line 37"/>
          <p:cNvSpPr>
            <a:spLocks noChangeShapeType="1"/>
          </p:cNvSpPr>
          <p:nvPr/>
        </p:nvSpPr>
        <p:spPr bwMode="auto">
          <a:xfrm flipH="1">
            <a:off x="1600201" y="3048000"/>
            <a:ext cx="1598613" cy="1217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Arc 38"/>
          <p:cNvSpPr>
            <a:spLocks/>
          </p:cNvSpPr>
          <p:nvPr/>
        </p:nvSpPr>
        <p:spPr bwMode="auto">
          <a:xfrm>
            <a:off x="3275013" y="3732212"/>
            <a:ext cx="914400" cy="1143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45" name="Arc 39"/>
          <p:cNvSpPr>
            <a:spLocks/>
          </p:cNvSpPr>
          <p:nvPr/>
        </p:nvSpPr>
        <p:spPr bwMode="auto">
          <a:xfrm>
            <a:off x="3656013" y="2897187"/>
            <a:ext cx="5334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46" name="Rectangle 40"/>
          <p:cNvSpPr>
            <a:spLocks noChangeArrowheads="1"/>
          </p:cNvSpPr>
          <p:nvPr/>
        </p:nvSpPr>
        <p:spPr bwMode="auto">
          <a:xfrm>
            <a:off x="4495800" y="3352799"/>
            <a:ext cx="95539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4000" b="1">
                <a:latin typeface="Arial" panose="020B0604020202020204" pitchFamily="34" charset="0"/>
              </a:rPr>
              <a:t>OR</a:t>
            </a:r>
          </a:p>
        </p:txBody>
      </p:sp>
      <p:sp>
        <p:nvSpPr>
          <p:cNvPr id="13347" name="Text Box 41"/>
          <p:cNvSpPr txBox="1">
            <a:spLocks noChangeArrowheads="1"/>
          </p:cNvSpPr>
          <p:nvPr/>
        </p:nvSpPr>
        <p:spPr bwMode="auto">
          <a:xfrm>
            <a:off x="1143000" y="5181600"/>
            <a:ext cx="3246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Number of Links = n * (n – 1) / 2</a:t>
            </a:r>
          </a:p>
        </p:txBody>
      </p:sp>
    </p:spTree>
    <p:extLst>
      <p:ext uri="{BB962C8B-B14F-4D97-AF65-F5344CB8AC3E}">
        <p14:creationId xmlns:p14="http://schemas.microsoft.com/office/powerpoint/2010/main" val="8922963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4"/>
          <p:cNvSpPr>
            <a:spLocks noGrp="1" noChangeArrowheads="1"/>
          </p:cNvSpPr>
          <p:nvPr>
            <p:ph type="title"/>
          </p:nvPr>
        </p:nvSpPr>
        <p:spPr>
          <a:xfrm>
            <a:off x="1320800" y="304800"/>
            <a:ext cx="7164388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/>
              <a:t>Bus - Essential Part of Any Computer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3613150" y="5708653"/>
            <a:ext cx="31369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29B042-F2C1-4ED2-A262-3F6030B0FC5E}" type="slidenum">
              <a:rPr lang="en-US" b="1">
                <a:solidFill>
                  <a:srgbClr val="FFFFFF"/>
                </a:solidFill>
                <a:latin typeface="+mj-lt"/>
              </a:rPr>
              <a:pPr eaLnBrk="1" hangingPunct="1"/>
              <a:t>11</a:t>
            </a:fld>
            <a:endParaRPr lang="en-US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340" name="AutoShape 2"/>
          <p:cNvSpPr>
            <a:spLocks noChangeArrowheads="1"/>
          </p:cNvSpPr>
          <p:nvPr/>
        </p:nvSpPr>
        <p:spPr bwMode="auto">
          <a:xfrm>
            <a:off x="3386138" y="2006600"/>
            <a:ext cx="177800" cy="1346200"/>
          </a:xfrm>
          <a:prstGeom prst="upDownArrow">
            <a:avLst>
              <a:gd name="adj1" fmla="val 50000"/>
              <a:gd name="adj2" fmla="val 10894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b="1">
              <a:latin typeface="+mj-lt"/>
            </a:endParaRPr>
          </a:p>
        </p:txBody>
      </p:sp>
      <p:sp>
        <p:nvSpPr>
          <p:cNvPr id="14341" name="AutoShape 3"/>
          <p:cNvSpPr>
            <a:spLocks noChangeArrowheads="1"/>
          </p:cNvSpPr>
          <p:nvPr/>
        </p:nvSpPr>
        <p:spPr bwMode="auto">
          <a:xfrm>
            <a:off x="3678238" y="2006600"/>
            <a:ext cx="215900" cy="1917700"/>
          </a:xfrm>
          <a:prstGeom prst="upDownArrow">
            <a:avLst>
              <a:gd name="adj1" fmla="val 44120"/>
              <a:gd name="adj2" fmla="val 7718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b="1">
              <a:latin typeface="+mj-lt"/>
            </a:endParaRPr>
          </a:p>
        </p:txBody>
      </p:sp>
      <p:sp>
        <p:nvSpPr>
          <p:cNvPr id="14342" name="AutoShape 4"/>
          <p:cNvSpPr>
            <a:spLocks noChangeArrowheads="1"/>
          </p:cNvSpPr>
          <p:nvPr/>
        </p:nvSpPr>
        <p:spPr bwMode="auto">
          <a:xfrm>
            <a:off x="4046538" y="2006600"/>
            <a:ext cx="177800" cy="2622550"/>
          </a:xfrm>
          <a:prstGeom prst="upDownArrow">
            <a:avLst>
              <a:gd name="adj1" fmla="val 55361"/>
              <a:gd name="adj2" fmla="val 11042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b="1">
              <a:latin typeface="+mj-lt"/>
            </a:endParaRPr>
          </a:p>
        </p:txBody>
      </p:sp>
      <p:sp>
        <p:nvSpPr>
          <p:cNvPr id="14343" name="AutoShape 5"/>
          <p:cNvSpPr>
            <a:spLocks noChangeArrowheads="1"/>
          </p:cNvSpPr>
          <p:nvPr/>
        </p:nvSpPr>
        <p:spPr bwMode="auto">
          <a:xfrm>
            <a:off x="5621338" y="2006600"/>
            <a:ext cx="177800" cy="1346200"/>
          </a:xfrm>
          <a:prstGeom prst="upDownArrow">
            <a:avLst>
              <a:gd name="adj1" fmla="val 50000"/>
              <a:gd name="adj2" fmla="val 10894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b="1">
              <a:latin typeface="+mj-lt"/>
            </a:endParaRPr>
          </a:p>
        </p:txBody>
      </p:sp>
      <p:sp>
        <p:nvSpPr>
          <p:cNvPr id="14344" name="AutoShape 6"/>
          <p:cNvSpPr>
            <a:spLocks noChangeArrowheads="1"/>
          </p:cNvSpPr>
          <p:nvPr/>
        </p:nvSpPr>
        <p:spPr bwMode="auto">
          <a:xfrm>
            <a:off x="5913438" y="2006600"/>
            <a:ext cx="215900" cy="1917700"/>
          </a:xfrm>
          <a:prstGeom prst="upDownArrow">
            <a:avLst>
              <a:gd name="adj1" fmla="val 44120"/>
              <a:gd name="adj2" fmla="val 7718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b="1">
              <a:latin typeface="+mj-lt"/>
            </a:endParaRPr>
          </a:p>
        </p:txBody>
      </p:sp>
      <p:sp>
        <p:nvSpPr>
          <p:cNvPr id="14345" name="AutoShape 7"/>
          <p:cNvSpPr>
            <a:spLocks noChangeArrowheads="1"/>
          </p:cNvSpPr>
          <p:nvPr/>
        </p:nvSpPr>
        <p:spPr bwMode="auto">
          <a:xfrm>
            <a:off x="6281738" y="2006600"/>
            <a:ext cx="177800" cy="2622550"/>
          </a:xfrm>
          <a:prstGeom prst="upDownArrow">
            <a:avLst>
              <a:gd name="adj1" fmla="val 55361"/>
              <a:gd name="adj2" fmla="val 11042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b="1">
              <a:latin typeface="+mj-lt"/>
            </a:endParaRPr>
          </a:p>
        </p:txBody>
      </p:sp>
      <p:sp>
        <p:nvSpPr>
          <p:cNvPr id="14346" name="AutoShape 8"/>
          <p:cNvSpPr>
            <a:spLocks noChangeArrowheads="1"/>
          </p:cNvSpPr>
          <p:nvPr/>
        </p:nvSpPr>
        <p:spPr bwMode="auto">
          <a:xfrm>
            <a:off x="7646988" y="2006600"/>
            <a:ext cx="177800" cy="1346200"/>
          </a:xfrm>
          <a:prstGeom prst="upDownArrow">
            <a:avLst>
              <a:gd name="adj1" fmla="val 50000"/>
              <a:gd name="adj2" fmla="val 10894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b="1">
              <a:latin typeface="+mj-lt"/>
            </a:endParaRPr>
          </a:p>
        </p:txBody>
      </p:sp>
      <p:sp>
        <p:nvSpPr>
          <p:cNvPr id="14347" name="AutoShape 9"/>
          <p:cNvSpPr>
            <a:spLocks noChangeArrowheads="1"/>
          </p:cNvSpPr>
          <p:nvPr/>
        </p:nvSpPr>
        <p:spPr bwMode="auto">
          <a:xfrm>
            <a:off x="7939088" y="2006600"/>
            <a:ext cx="215900" cy="1917700"/>
          </a:xfrm>
          <a:prstGeom prst="upDownArrow">
            <a:avLst>
              <a:gd name="adj1" fmla="val 44120"/>
              <a:gd name="adj2" fmla="val 7718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b="1">
              <a:latin typeface="+mj-lt"/>
            </a:endParaRPr>
          </a:p>
        </p:txBody>
      </p:sp>
      <p:sp>
        <p:nvSpPr>
          <p:cNvPr id="14348" name="AutoShape 10"/>
          <p:cNvSpPr>
            <a:spLocks noChangeArrowheads="1"/>
          </p:cNvSpPr>
          <p:nvPr/>
        </p:nvSpPr>
        <p:spPr bwMode="auto">
          <a:xfrm>
            <a:off x="8307388" y="2006600"/>
            <a:ext cx="177800" cy="2622550"/>
          </a:xfrm>
          <a:prstGeom prst="upDownArrow">
            <a:avLst>
              <a:gd name="adj1" fmla="val 55361"/>
              <a:gd name="adj2" fmla="val 11042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b="1">
              <a:latin typeface="+mj-lt"/>
            </a:endParaRPr>
          </a:p>
        </p:txBody>
      </p:sp>
      <p:sp>
        <p:nvSpPr>
          <p:cNvPr id="14349" name="AutoShape 11"/>
          <p:cNvSpPr>
            <a:spLocks noChangeArrowheads="1"/>
          </p:cNvSpPr>
          <p:nvPr/>
        </p:nvSpPr>
        <p:spPr bwMode="auto">
          <a:xfrm>
            <a:off x="1460500" y="2006600"/>
            <a:ext cx="177800" cy="1346200"/>
          </a:xfrm>
          <a:prstGeom prst="upDownArrow">
            <a:avLst>
              <a:gd name="adj1" fmla="val 50000"/>
              <a:gd name="adj2" fmla="val 10894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b="1">
              <a:latin typeface="+mj-lt"/>
            </a:endParaRPr>
          </a:p>
        </p:txBody>
      </p:sp>
      <p:sp>
        <p:nvSpPr>
          <p:cNvPr id="14350" name="AutoShape 12"/>
          <p:cNvSpPr>
            <a:spLocks noChangeArrowheads="1"/>
          </p:cNvSpPr>
          <p:nvPr/>
        </p:nvSpPr>
        <p:spPr bwMode="auto">
          <a:xfrm>
            <a:off x="1752600" y="2006600"/>
            <a:ext cx="215900" cy="1917700"/>
          </a:xfrm>
          <a:prstGeom prst="upDownArrow">
            <a:avLst>
              <a:gd name="adj1" fmla="val 44120"/>
              <a:gd name="adj2" fmla="val 7718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b="1">
              <a:latin typeface="+mj-lt"/>
            </a:endParaRPr>
          </a:p>
        </p:txBody>
      </p:sp>
      <p:sp>
        <p:nvSpPr>
          <p:cNvPr id="14351" name="AutoShape 13"/>
          <p:cNvSpPr>
            <a:spLocks noChangeArrowheads="1"/>
          </p:cNvSpPr>
          <p:nvPr/>
        </p:nvSpPr>
        <p:spPr bwMode="auto">
          <a:xfrm>
            <a:off x="2120900" y="2006600"/>
            <a:ext cx="177800" cy="2622550"/>
          </a:xfrm>
          <a:prstGeom prst="upDownArrow">
            <a:avLst>
              <a:gd name="adj1" fmla="val 55361"/>
              <a:gd name="adj2" fmla="val 11042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b="1">
              <a:latin typeface="+mj-lt"/>
            </a:endParaRP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1219200" y="1524000"/>
            <a:ext cx="1346200" cy="736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800" b="1">
                <a:latin typeface="+mj-lt"/>
              </a:rPr>
              <a:t>CPU</a:t>
            </a:r>
            <a:endParaRPr lang="en-US" sz="1400" b="1">
              <a:latin typeface="+mj-lt"/>
            </a:endParaRP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2997200" y="1524000"/>
            <a:ext cx="1739900" cy="1079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800" b="1">
                <a:latin typeface="+mj-lt"/>
              </a:rPr>
              <a:t>Primary</a:t>
            </a:r>
          </a:p>
          <a:p>
            <a:pPr algn="ctr" eaLnBrk="1" hangingPunct="1"/>
            <a:r>
              <a:rPr lang="en-US" sz="2800" b="1">
                <a:latin typeface="+mj-lt"/>
              </a:rPr>
              <a:t>Memory</a:t>
            </a:r>
            <a:endParaRPr lang="en-US" sz="1400" b="1">
              <a:latin typeface="+mj-lt"/>
            </a:endParaRP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5130800" y="1524000"/>
            <a:ext cx="1905000" cy="1079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800" b="1">
                <a:latin typeface="+mj-lt"/>
              </a:rPr>
              <a:t>Secondary</a:t>
            </a:r>
          </a:p>
          <a:p>
            <a:pPr algn="ctr" eaLnBrk="1" hangingPunct="1"/>
            <a:r>
              <a:rPr lang="en-US" sz="2800" b="1">
                <a:latin typeface="+mj-lt"/>
              </a:rPr>
              <a:t>Memory</a:t>
            </a:r>
            <a:endParaRPr lang="en-US" sz="1400" b="1">
              <a:latin typeface="+mj-lt"/>
            </a:endParaRP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7467601" y="1562100"/>
            <a:ext cx="1154113" cy="698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800" b="1">
                <a:latin typeface="+mj-lt"/>
              </a:rPr>
              <a:t>I/O</a:t>
            </a:r>
            <a:endParaRPr lang="en-US" sz="1400" b="1">
              <a:latin typeface="+mj-lt"/>
            </a:endParaRPr>
          </a:p>
        </p:txBody>
      </p:sp>
      <p:sp>
        <p:nvSpPr>
          <p:cNvPr id="14356" name="AutoShape 19"/>
          <p:cNvSpPr>
            <a:spLocks noChangeArrowheads="1"/>
          </p:cNvSpPr>
          <p:nvPr/>
        </p:nvSpPr>
        <p:spPr bwMode="auto">
          <a:xfrm>
            <a:off x="1003300" y="3060700"/>
            <a:ext cx="8140700" cy="444500"/>
          </a:xfrm>
          <a:prstGeom prst="leftRightArrow">
            <a:avLst>
              <a:gd name="adj1" fmla="val 76083"/>
              <a:gd name="adj2" fmla="val 410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600" b="1">
                <a:latin typeface="+mj-lt"/>
              </a:rPr>
              <a:t>Data</a:t>
            </a:r>
            <a:endParaRPr lang="en-US" sz="1400" b="1">
              <a:latin typeface="+mj-lt"/>
            </a:endParaRPr>
          </a:p>
        </p:txBody>
      </p:sp>
      <p:sp>
        <p:nvSpPr>
          <p:cNvPr id="14357" name="AutoShape 20"/>
          <p:cNvSpPr>
            <a:spLocks noChangeArrowheads="1"/>
          </p:cNvSpPr>
          <p:nvPr/>
        </p:nvSpPr>
        <p:spPr bwMode="auto">
          <a:xfrm>
            <a:off x="1003300" y="3657600"/>
            <a:ext cx="8140700" cy="444500"/>
          </a:xfrm>
          <a:prstGeom prst="leftRightArrow">
            <a:avLst>
              <a:gd name="adj1" fmla="val 76083"/>
              <a:gd name="adj2" fmla="val 410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600" b="1">
                <a:latin typeface="+mj-lt"/>
              </a:rPr>
              <a:t>Address</a:t>
            </a:r>
            <a:endParaRPr lang="en-US" sz="1400" b="1">
              <a:latin typeface="+mj-lt"/>
            </a:endParaRPr>
          </a:p>
        </p:txBody>
      </p:sp>
      <p:sp>
        <p:nvSpPr>
          <p:cNvPr id="14358" name="AutoShape 21"/>
          <p:cNvSpPr>
            <a:spLocks noChangeArrowheads="1"/>
          </p:cNvSpPr>
          <p:nvPr/>
        </p:nvSpPr>
        <p:spPr bwMode="auto">
          <a:xfrm>
            <a:off x="1003300" y="4254500"/>
            <a:ext cx="8140700" cy="444500"/>
          </a:xfrm>
          <a:prstGeom prst="leftRightArrow">
            <a:avLst>
              <a:gd name="adj1" fmla="val 76083"/>
              <a:gd name="adj2" fmla="val 410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600" b="1">
                <a:latin typeface="+mj-lt"/>
              </a:rPr>
              <a:t>Control</a:t>
            </a:r>
            <a:endParaRPr lang="en-US" sz="1400" b="1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8994" y="50191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1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162800" cy="5334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defRPr/>
            </a:pPr>
            <a:r>
              <a:rPr lang="en-US" sz="3200" b="1" dirty="0"/>
              <a:t>Tri-State Logic and Buses</a:t>
            </a:r>
          </a:p>
        </p:txBody>
      </p:sp>
      <p:pic>
        <p:nvPicPr>
          <p:cNvPr id="1536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4" y="872096"/>
            <a:ext cx="5348286" cy="5288992"/>
          </a:xfrm>
          <a:noFill/>
        </p:spPr>
      </p:pic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F721CE-07B6-46D4-A4E6-CEE5AD75343D}" type="slidenum">
              <a:rPr lang="en-US">
                <a:solidFill>
                  <a:srgbClr val="FFFFFF"/>
                </a:solidFill>
              </a:rPr>
              <a:pPr eaLnBrk="1" hangingPunct="1"/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13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705600" cy="5905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/>
              <a:t>Bus Master – Slave Relationships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143000"/>
            <a:ext cx="9829800" cy="3932237"/>
          </a:xfrm>
        </p:spPr>
        <p:txBody>
          <a:bodyPr/>
          <a:lstStyle/>
          <a:p>
            <a:pPr algn="just" eaLnBrk="1" hangingPunct="1"/>
            <a:r>
              <a:rPr lang="en-US" sz="2400" dirty="0" smtClean="0"/>
              <a:t>Up till now, It is seen that the address bus and the control bus are always driven by the processor, however that is NOT really true!</a:t>
            </a:r>
          </a:p>
          <a:p>
            <a:pPr algn="just" eaLnBrk="1" hangingPunct="1"/>
            <a:r>
              <a:rPr lang="en-US" sz="2400" dirty="0" smtClean="0"/>
              <a:t>That was only a “lie of simplification”</a:t>
            </a:r>
          </a:p>
          <a:p>
            <a:pPr algn="just" eaLnBrk="1" hangingPunct="1"/>
            <a:r>
              <a:rPr lang="en-US" sz="2400" dirty="0" smtClean="0"/>
              <a:t>The processor is NOT the only device that may be driving the address and control busses 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7EDB363-5A48-4C7F-A920-BA5E8D494E6D}" type="slidenum">
              <a:rPr lang="en-US">
                <a:solidFill>
                  <a:srgbClr val="FFFFFF"/>
                </a:solidFill>
              </a:rPr>
              <a:pPr eaLnBrk="1" hangingPunct="1"/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1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15589"/>
            <a:ext cx="5905500" cy="608009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defRPr/>
            </a:pPr>
            <a:r>
              <a:rPr lang="en-US" sz="3200" b="1" dirty="0"/>
              <a:t>Bus Arbitration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143000"/>
            <a:ext cx="9906000" cy="2667000"/>
          </a:xfrm>
        </p:spPr>
        <p:txBody>
          <a:bodyPr lIns="92075" tIns="46038" rIns="92075" bIns="46038">
            <a:normAutofit/>
          </a:bodyPr>
          <a:lstStyle/>
          <a:p>
            <a:pPr marL="285750" indent="-285750" algn="just">
              <a:buFont typeface="Wingdings"/>
              <a:buChar char=""/>
              <a:defRPr/>
            </a:pPr>
            <a:r>
              <a:rPr lang="en-US" sz="2400" dirty="0" smtClean="0"/>
              <a:t>Bus arbitration is used to hand off a bus between one of several potential bus masters using signals that are a part of the bus itself</a:t>
            </a:r>
          </a:p>
          <a:p>
            <a:pPr marL="285750" indent="-285750" algn="just">
              <a:buFont typeface="Wingdings"/>
              <a:buChar char=""/>
              <a:defRPr/>
            </a:pPr>
            <a:endParaRPr lang="en-US" sz="2400" dirty="0" smtClean="0"/>
          </a:p>
          <a:p>
            <a:pPr marL="285750" indent="-285750" algn="just">
              <a:buFont typeface="Wingdings"/>
              <a:buChar char=""/>
              <a:defRPr/>
            </a:pPr>
            <a:r>
              <a:rPr lang="en-US" sz="2400" dirty="0" smtClean="0"/>
              <a:t>A bus arbitration protocol implements some form of bus request and bus grant handshake to determine which device will be the master on the bus for the next bus cycle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BA814B-472F-447A-91D0-389274C01CFA}" type="slidenum">
              <a:rPr lang="en-US">
                <a:solidFill>
                  <a:srgbClr val="FFFFFF"/>
                </a:solidFill>
              </a:rPr>
              <a:pPr eaLnBrk="1" hangingPunct="1"/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996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All devices have tri-state logic connections to the data bus – may be driving or </a:t>
            </a:r>
            <a:r>
              <a:rPr lang="en-US" sz="2400" dirty="0" smtClean="0"/>
              <a:t>receiving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Memory and I/O devices don’t need tri-state logic on address/control bus (never drive them</a:t>
            </a:r>
            <a:r>
              <a:rPr lang="en-US" sz="2400" dirty="0" smtClean="0"/>
              <a:t>)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Because the processor may need to yield the control/address busses, it must have tri-state logic for driving those bus </a:t>
            </a:r>
            <a:r>
              <a:rPr lang="en-US" sz="2400" dirty="0"/>
              <a:t>signals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DMAC controller must have tri-state logic for driving the control and address bus </a:t>
            </a:r>
            <a:r>
              <a:rPr lang="en-US" sz="2400" dirty="0" smtClean="0"/>
              <a:t>signals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2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26</a:t>
            </a:r>
            <a:br>
              <a:rPr lang="en-US" dirty="0" smtClean="0"/>
            </a:br>
            <a:r>
              <a:rPr lang="en-IN" b="1" dirty="0"/>
              <a:t>Tri-state Logic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the knowledge of </a:t>
            </a:r>
            <a:r>
              <a:rPr lang="en-IN" sz="2400" dirty="0"/>
              <a:t>Tri-state </a:t>
            </a:r>
            <a:r>
              <a:rPr lang="en-IN" sz="2400" dirty="0" smtClean="0"/>
              <a:t>Logic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Describe </a:t>
            </a:r>
            <a:r>
              <a:rPr lang="en-IN" sz="2400" dirty="0"/>
              <a:t>Buses </a:t>
            </a: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Tri-state </a:t>
            </a:r>
            <a:r>
              <a:rPr lang="en-IN" sz="2400" dirty="0" smtClean="0"/>
              <a:t>Logic</a:t>
            </a:r>
          </a:p>
          <a:p>
            <a:r>
              <a:rPr lang="en-IN" sz="2400" dirty="0"/>
              <a:t>Buses </a:t>
            </a:r>
            <a:endParaRPr lang="en-IN" sz="2400" dirty="0" smtClean="0"/>
          </a:p>
          <a:p>
            <a:r>
              <a:rPr lang="en-IN" sz="2400" dirty="0"/>
              <a:t>Bus Master </a:t>
            </a:r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14400" y="195476"/>
            <a:ext cx="77724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/>
              <a:t>Tri-State Logic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143000"/>
            <a:ext cx="9906000" cy="4114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dirty="0" smtClean="0"/>
              <a:t>Both output transistors of totem-pole output are turned off </a:t>
            </a:r>
          </a:p>
          <a:p>
            <a:pPr algn="just">
              <a:defRPr/>
            </a:pPr>
            <a:r>
              <a:rPr lang="en-US" sz="2400" dirty="0" smtClean="0"/>
              <a:t>Usually used to bus multiple signals on the same wire</a:t>
            </a:r>
          </a:p>
          <a:p>
            <a:pPr algn="just">
              <a:defRPr/>
            </a:pPr>
            <a:r>
              <a:rPr lang="en-US" sz="2400" dirty="0" smtClean="0"/>
              <a:t>Gates not enabled present high-Z to bus and therefore do not interfere with other gates putting signals on the bus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362200" y="3259019"/>
          <a:ext cx="586740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orelPhotoPaint.Image.10" r:id="rId3" imgW="8019048" imgH="3133333" progId="CorelPhotoPaint.Image.10">
                  <p:embed/>
                </p:oleObj>
              </mc:Choice>
              <mc:Fallback>
                <p:oleObj name="CorelPhotoPaint.Image.10" r:id="rId3" imgW="8019048" imgH="3133333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59019"/>
                        <a:ext cx="5867400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ap="flat" cmpd="sng">
                            <a:solidFill>
                              <a:srgbClr val="FFFF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28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28600"/>
            <a:ext cx="25681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Tri-State Logic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990600"/>
            <a:ext cx="8153400" cy="2203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defRPr/>
            </a:pPr>
            <a:r>
              <a:rPr lang="en-US" sz="2400" dirty="0">
                <a:latin typeface="Calibri" panose="020F0502020204030204" pitchFamily="34" charset="0"/>
              </a:rPr>
              <a:t>Tri-state logic includes a switch at the output</a:t>
            </a:r>
          </a:p>
          <a:p>
            <a:pPr marL="457200" indent="-457200">
              <a:defRPr/>
            </a:pPr>
            <a:r>
              <a:rPr lang="en-US" sz="2400" dirty="0">
                <a:latin typeface="Calibri" panose="020F0502020204030204" pitchFamily="34" charset="0"/>
              </a:rPr>
              <a:t>In the figure below, the three states are illustrated:</a:t>
            </a:r>
          </a:p>
          <a:p>
            <a:pPr marL="838200" lvl="1" indent="-381000">
              <a:buFont typeface="CommonBullets" pitchFamily="34" charset="2"/>
              <a:buAutoNum type="alphaLcParenR"/>
              <a:defRPr/>
            </a:pPr>
            <a:r>
              <a:rPr lang="en-US" sz="2200" dirty="0" smtClean="0"/>
              <a:t>Logic High output</a:t>
            </a:r>
          </a:p>
          <a:p>
            <a:pPr marL="838200" lvl="1" indent="-381000">
              <a:buFont typeface="CommonBullets" pitchFamily="34" charset="2"/>
              <a:buAutoNum type="alphaLcParenR"/>
              <a:defRPr/>
            </a:pPr>
            <a:r>
              <a:rPr lang="en-US" sz="2200" dirty="0" smtClean="0"/>
              <a:t>Logic Low output</a:t>
            </a:r>
          </a:p>
          <a:p>
            <a:pPr marL="838200" lvl="1" indent="-381000">
              <a:buFont typeface="CommonBullets" pitchFamily="34" charset="2"/>
              <a:buAutoNum type="alphaLcParenR"/>
              <a:defRPr/>
            </a:pPr>
            <a:r>
              <a:rPr lang="en-US" sz="2200" dirty="0" smtClean="0"/>
              <a:t>High impedance (Hi-Z) output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1524000" y="3657601"/>
          <a:ext cx="705804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CorelPhotoPaint.Image.10" r:id="rId3" imgW="7476190" imgH="2419048" progId="CorelPhotoPaint.Image.10">
                  <p:embed/>
                </p:oleObj>
              </mc:Choice>
              <mc:Fallback>
                <p:oleObj name="CorelPhotoPaint.Image.10" r:id="rId3" imgW="7476190" imgH="2419048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7601"/>
                        <a:ext cx="705804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84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105400" cy="609600"/>
          </a:xfrm>
        </p:spPr>
        <p:txBody>
          <a:bodyPr/>
          <a:lstStyle/>
          <a:p>
            <a:pPr>
              <a:defRPr/>
            </a:pPr>
            <a:r>
              <a:rPr lang="en-US" sz="3200" b="1" dirty="0"/>
              <a:t>Tri-state Logic Outputs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9677400" cy="28495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400" dirty="0" smtClean="0"/>
              <a:t>Since the multiple masters on a bus, it needs Tri-state logic for attachment to a bus so that each device can choose to drive or not drive the bus depending on whether it is the bus master for a given bus cycle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 smtClean="0"/>
              <a:t>Tri-state logic prevents a bus conflict where one device is driving a signal to 1 and another device is driving it to 0 at the same time - generates high current through wires 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7AA0C4-7300-44E8-B4B3-9F15D96D012F}" type="slidenum">
              <a:rPr lang="en-US">
                <a:solidFill>
                  <a:srgbClr val="FFFFFF"/>
                </a:solidFill>
              </a:rPr>
              <a:pPr eaLnBrk="1" hangingPunct="1"/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9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380" y="234951"/>
            <a:ext cx="6172200" cy="56991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defRPr/>
            </a:pPr>
            <a:r>
              <a:rPr lang="en-US" sz="3200" b="1" dirty="0"/>
              <a:t>Tri-State Logic and Buses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1587" y="984770"/>
            <a:ext cx="9906000" cy="3352800"/>
          </a:xfrm>
        </p:spPr>
        <p:txBody>
          <a:bodyPr lIns="92075" tIns="46038" rIns="92075" bIns="46038">
            <a:normAutofit/>
          </a:bodyPr>
          <a:lstStyle/>
          <a:p>
            <a:pPr marL="285750" indent="-28575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The logical element has output enable pin to go from a floating output to drive the output from the circuit</a:t>
            </a:r>
          </a:p>
          <a:p>
            <a:pPr marL="285750" indent="-28575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Inverters and buffers are used as bus drivers or buffers</a:t>
            </a:r>
          </a:p>
          <a:p>
            <a:pPr marL="685800" lvl="1" indent="-228600" algn="just">
              <a:buFont typeface="Wingdings 2"/>
              <a:buChar char=""/>
              <a:defRPr/>
            </a:pPr>
            <a:r>
              <a:rPr lang="en-US" sz="2000" dirty="0" smtClean="0"/>
              <a:t>Two such drivers or buffers in opposite directions are used to make the connection bi-directional</a:t>
            </a:r>
          </a:p>
          <a:p>
            <a:pPr marL="685800" lvl="1" indent="-228600" algn="just">
              <a:buFont typeface="Wingdings 2"/>
              <a:buChar char=""/>
              <a:defRPr/>
            </a:pPr>
            <a:r>
              <a:rPr lang="en-US" sz="2000" dirty="0" smtClean="0"/>
              <a:t>The gates also provide more “drive” onto the bus so that the bus signals are stronger and the bus can be longer 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E405F9-17F2-45F5-BA1E-8A383682047F}" type="slidenum">
              <a:rPr lang="en-US">
                <a:solidFill>
                  <a:srgbClr val="FFFFFF"/>
                </a:solidFill>
              </a:rPr>
              <a:pPr eaLnBrk="1" hangingPunct="1"/>
              <a:t>8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4419601" y="4475162"/>
            <a:ext cx="1217613" cy="455613"/>
            <a:chOff x="2497" y="3553"/>
            <a:chExt cx="767" cy="287"/>
          </a:xfrm>
        </p:grpSpPr>
        <p:sp>
          <p:nvSpPr>
            <p:cNvPr id="11294" name="Line 5"/>
            <p:cNvSpPr>
              <a:spLocks noChangeShapeType="1"/>
            </p:cNvSpPr>
            <p:nvPr/>
          </p:nvSpPr>
          <p:spPr bwMode="auto">
            <a:xfrm>
              <a:off x="2688" y="3553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6"/>
            <p:cNvSpPr>
              <a:spLocks noChangeShapeType="1"/>
            </p:cNvSpPr>
            <p:nvPr/>
          </p:nvSpPr>
          <p:spPr bwMode="auto">
            <a:xfrm flipV="1">
              <a:off x="2689" y="3697"/>
              <a:ext cx="335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Line 7"/>
            <p:cNvSpPr>
              <a:spLocks noChangeShapeType="1"/>
            </p:cNvSpPr>
            <p:nvPr/>
          </p:nvSpPr>
          <p:spPr bwMode="auto">
            <a:xfrm>
              <a:off x="2689" y="3553"/>
              <a:ext cx="335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Oval 8"/>
            <p:cNvSpPr>
              <a:spLocks noChangeArrowheads="1"/>
            </p:cNvSpPr>
            <p:nvPr/>
          </p:nvSpPr>
          <p:spPr bwMode="auto">
            <a:xfrm>
              <a:off x="3028" y="3676"/>
              <a:ext cx="40" cy="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298" name="Line 9"/>
            <p:cNvSpPr>
              <a:spLocks noChangeShapeType="1"/>
            </p:cNvSpPr>
            <p:nvPr/>
          </p:nvSpPr>
          <p:spPr bwMode="auto">
            <a:xfrm>
              <a:off x="3073" y="3696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Line 10"/>
            <p:cNvSpPr>
              <a:spLocks noChangeShapeType="1"/>
            </p:cNvSpPr>
            <p:nvPr/>
          </p:nvSpPr>
          <p:spPr bwMode="auto">
            <a:xfrm>
              <a:off x="2497" y="3696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0" name="Line 11"/>
          <p:cNvSpPr>
            <a:spLocks noChangeShapeType="1"/>
          </p:cNvSpPr>
          <p:nvPr/>
        </p:nvSpPr>
        <p:spPr bwMode="auto">
          <a:xfrm>
            <a:off x="4951413" y="4856162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4495800" y="5008562"/>
            <a:ext cx="93936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b="1">
                <a:latin typeface="Arial" panose="020B0604020202020204" pitchFamily="34" charset="0"/>
              </a:rPr>
              <a:t>enable</a:t>
            </a:r>
            <a:r>
              <a:rPr lang="en-US" sz="1400" b="1" baseline="-25000">
                <a:latin typeface="Arial" panose="020B0604020202020204" pitchFamily="34" charset="0"/>
              </a:rPr>
              <a:t>out</a:t>
            </a:r>
          </a:p>
        </p:txBody>
      </p:sp>
      <p:grpSp>
        <p:nvGrpSpPr>
          <p:cNvPr id="11272" name="Group 13"/>
          <p:cNvGrpSpPr>
            <a:grpSpLocks/>
          </p:cNvGrpSpPr>
          <p:nvPr/>
        </p:nvGrpSpPr>
        <p:grpSpPr bwMode="auto">
          <a:xfrm>
            <a:off x="4953001" y="4170362"/>
            <a:ext cx="1217613" cy="455613"/>
            <a:chOff x="2833" y="3361"/>
            <a:chExt cx="767" cy="287"/>
          </a:xfrm>
        </p:grpSpPr>
        <p:sp>
          <p:nvSpPr>
            <p:cNvPr id="11288" name="Line 14"/>
            <p:cNvSpPr>
              <a:spLocks noChangeShapeType="1"/>
            </p:cNvSpPr>
            <p:nvPr/>
          </p:nvSpPr>
          <p:spPr bwMode="auto">
            <a:xfrm flipV="1">
              <a:off x="3408" y="336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15"/>
            <p:cNvSpPr>
              <a:spLocks noChangeShapeType="1"/>
            </p:cNvSpPr>
            <p:nvPr/>
          </p:nvSpPr>
          <p:spPr bwMode="auto">
            <a:xfrm flipH="1">
              <a:off x="3073" y="3361"/>
              <a:ext cx="335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Line 16"/>
            <p:cNvSpPr>
              <a:spLocks noChangeShapeType="1"/>
            </p:cNvSpPr>
            <p:nvPr/>
          </p:nvSpPr>
          <p:spPr bwMode="auto">
            <a:xfrm flipH="1" flipV="1">
              <a:off x="3073" y="3505"/>
              <a:ext cx="335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Oval 17"/>
            <p:cNvSpPr>
              <a:spLocks noChangeArrowheads="1"/>
            </p:cNvSpPr>
            <p:nvPr/>
          </p:nvSpPr>
          <p:spPr bwMode="auto">
            <a:xfrm>
              <a:off x="3028" y="3484"/>
              <a:ext cx="40" cy="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292" name="Line 18"/>
            <p:cNvSpPr>
              <a:spLocks noChangeShapeType="1"/>
            </p:cNvSpPr>
            <p:nvPr/>
          </p:nvSpPr>
          <p:spPr bwMode="auto">
            <a:xfrm flipH="1">
              <a:off x="2833" y="3504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Line 19"/>
            <p:cNvSpPr>
              <a:spLocks noChangeShapeType="1"/>
            </p:cNvSpPr>
            <p:nvPr/>
          </p:nvSpPr>
          <p:spPr bwMode="auto">
            <a:xfrm flipH="1">
              <a:off x="3409" y="3504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" name="Line 20"/>
          <p:cNvSpPr>
            <a:spLocks noChangeShapeType="1"/>
          </p:cNvSpPr>
          <p:nvPr/>
        </p:nvSpPr>
        <p:spPr bwMode="auto">
          <a:xfrm>
            <a:off x="5637213" y="4017962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21"/>
          <p:cNvSpPr>
            <a:spLocks noChangeShapeType="1"/>
          </p:cNvSpPr>
          <p:nvPr/>
        </p:nvSpPr>
        <p:spPr bwMode="auto">
          <a:xfrm>
            <a:off x="3429001" y="4549774"/>
            <a:ext cx="989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22"/>
          <p:cNvSpPr>
            <a:spLocks noChangeShapeType="1"/>
          </p:cNvSpPr>
          <p:nvPr/>
        </p:nvSpPr>
        <p:spPr bwMode="auto">
          <a:xfrm>
            <a:off x="4418013" y="4551362"/>
            <a:ext cx="0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23"/>
          <p:cNvSpPr>
            <a:spLocks noChangeShapeType="1"/>
          </p:cNvSpPr>
          <p:nvPr/>
        </p:nvSpPr>
        <p:spPr bwMode="auto">
          <a:xfrm flipH="1">
            <a:off x="4419601" y="4397374"/>
            <a:ext cx="531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24"/>
          <p:cNvSpPr>
            <a:spLocks noChangeShapeType="1"/>
          </p:cNvSpPr>
          <p:nvPr/>
        </p:nvSpPr>
        <p:spPr bwMode="auto">
          <a:xfrm>
            <a:off x="4418013" y="4398962"/>
            <a:ext cx="0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25"/>
          <p:cNvSpPr>
            <a:spLocks noChangeShapeType="1"/>
          </p:cNvSpPr>
          <p:nvPr/>
        </p:nvSpPr>
        <p:spPr bwMode="auto">
          <a:xfrm>
            <a:off x="6172201" y="4549774"/>
            <a:ext cx="989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26"/>
          <p:cNvSpPr>
            <a:spLocks noChangeShapeType="1"/>
          </p:cNvSpPr>
          <p:nvPr/>
        </p:nvSpPr>
        <p:spPr bwMode="auto">
          <a:xfrm>
            <a:off x="6170613" y="4551362"/>
            <a:ext cx="0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27"/>
          <p:cNvSpPr>
            <a:spLocks noChangeShapeType="1"/>
          </p:cNvSpPr>
          <p:nvPr/>
        </p:nvSpPr>
        <p:spPr bwMode="auto">
          <a:xfrm flipH="1">
            <a:off x="5638801" y="4702174"/>
            <a:ext cx="531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6170613" y="4398962"/>
            <a:ext cx="0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29"/>
          <p:cNvSpPr>
            <a:spLocks noChangeArrowheads="1"/>
          </p:cNvSpPr>
          <p:nvPr/>
        </p:nvSpPr>
        <p:spPr bwMode="auto">
          <a:xfrm>
            <a:off x="4859338" y="3886200"/>
            <a:ext cx="85921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b="1">
                <a:latin typeface="Arial" panose="020B0604020202020204" pitchFamily="34" charset="0"/>
              </a:rPr>
              <a:t>enable</a:t>
            </a:r>
            <a:r>
              <a:rPr lang="en-US" sz="1400" b="1" baseline="-25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11283" name="Oval 30"/>
          <p:cNvSpPr>
            <a:spLocks noChangeArrowheads="1"/>
          </p:cNvSpPr>
          <p:nvPr/>
        </p:nvSpPr>
        <p:spPr bwMode="auto">
          <a:xfrm>
            <a:off x="4386263" y="4518024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84" name="Oval 31"/>
          <p:cNvSpPr>
            <a:spLocks noChangeArrowheads="1"/>
          </p:cNvSpPr>
          <p:nvPr/>
        </p:nvSpPr>
        <p:spPr bwMode="auto">
          <a:xfrm>
            <a:off x="6138863" y="4518024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85" name="Rectangle 32"/>
          <p:cNvSpPr>
            <a:spLocks noChangeArrowheads="1"/>
          </p:cNvSpPr>
          <p:nvPr/>
        </p:nvSpPr>
        <p:spPr bwMode="auto">
          <a:xfrm>
            <a:off x="2671763" y="4327524"/>
            <a:ext cx="1054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b="1">
                <a:latin typeface="Arial" panose="020B0604020202020204" pitchFamily="34" charset="0"/>
              </a:rPr>
              <a:t>Device</a:t>
            </a:r>
          </a:p>
        </p:txBody>
      </p:sp>
      <p:sp>
        <p:nvSpPr>
          <p:cNvPr id="11286" name="Line 33"/>
          <p:cNvSpPr>
            <a:spLocks noChangeShapeType="1"/>
          </p:cNvSpPr>
          <p:nvPr/>
        </p:nvSpPr>
        <p:spPr bwMode="auto">
          <a:xfrm>
            <a:off x="7161213" y="4017962"/>
            <a:ext cx="0" cy="11414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Rectangle 34"/>
          <p:cNvSpPr>
            <a:spLocks noChangeArrowheads="1"/>
          </p:cNvSpPr>
          <p:nvPr/>
        </p:nvSpPr>
        <p:spPr bwMode="auto">
          <a:xfrm>
            <a:off x="7221539" y="4351336"/>
            <a:ext cx="67165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</a:rPr>
              <a:t>Bus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20472" y="5550762"/>
            <a:ext cx="253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Tri-State Logic and Buses</a:t>
            </a:r>
          </a:p>
        </p:txBody>
      </p:sp>
    </p:spTree>
    <p:extLst>
      <p:ext uri="{BB962C8B-B14F-4D97-AF65-F5344CB8AC3E}">
        <p14:creationId xmlns:p14="http://schemas.microsoft.com/office/powerpoint/2010/main" val="1820085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2462" y="256824"/>
            <a:ext cx="3521075" cy="553152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defRPr/>
            </a:pPr>
            <a:r>
              <a:rPr lang="en-US" sz="3200" b="1" dirty="0"/>
              <a:t>Tri-State Logic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66800"/>
            <a:ext cx="9906000" cy="2743200"/>
          </a:xfrm>
        </p:spPr>
        <p:txBody>
          <a:bodyPr lIns="92075" tIns="46038" rIns="92075" bIns="46038">
            <a:normAutofit/>
          </a:bodyPr>
          <a:lstStyle/>
          <a:p>
            <a:pPr marL="285750" indent="-285750" algn="just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The problem with connecting multiple “normal” outputs together on a bus is that each has to be in one logic state (0) or the other (1) - driving voltage on each bus signal high or low</a:t>
            </a:r>
          </a:p>
          <a:p>
            <a:pPr marL="285750" indent="-285750" algn="just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This represents a conflict over the state of the signal</a:t>
            </a:r>
          </a:p>
          <a:p>
            <a:pPr marL="285750" indent="-285750" algn="just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We resolve this conflict with </a:t>
            </a:r>
            <a:r>
              <a:rPr lang="en-US" sz="2400" u="sng" dirty="0" smtClean="0"/>
              <a:t>tri-state logic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2F2638-7BF7-4C15-B497-F9E9FAC44169}" type="slidenum">
              <a:rPr lang="en-US">
                <a:solidFill>
                  <a:srgbClr val="FFFFFF"/>
                </a:solidFill>
              </a:rPr>
              <a:pPr eaLnBrk="1" hangingPunct="1"/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3903663" y="4922838"/>
            <a:ext cx="98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4359275" y="4924426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3903663" y="6294438"/>
            <a:ext cx="98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 flipH="1">
            <a:off x="4360863" y="5153026"/>
            <a:ext cx="150812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4359275" y="5381626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4359275" y="5610226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 flipH="1">
            <a:off x="4360863" y="5838826"/>
            <a:ext cx="150812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4359275" y="6067426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4360863" y="5608638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4340225" y="4908550"/>
            <a:ext cx="38100" cy="3810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4340225" y="5137150"/>
            <a:ext cx="38100" cy="3810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4340225" y="5365750"/>
            <a:ext cx="38100" cy="3810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4340225" y="5594350"/>
            <a:ext cx="38100" cy="3810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6" name="Oval 17"/>
          <p:cNvSpPr>
            <a:spLocks noChangeArrowheads="1"/>
          </p:cNvSpPr>
          <p:nvPr/>
        </p:nvSpPr>
        <p:spPr bwMode="auto">
          <a:xfrm>
            <a:off x="4340225" y="5822950"/>
            <a:ext cx="38100" cy="3810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7" name="Oval 18"/>
          <p:cNvSpPr>
            <a:spLocks noChangeArrowheads="1"/>
          </p:cNvSpPr>
          <p:nvPr/>
        </p:nvSpPr>
        <p:spPr bwMode="auto">
          <a:xfrm>
            <a:off x="4340225" y="6051550"/>
            <a:ext cx="38100" cy="3810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8" name="Oval 19"/>
          <p:cNvSpPr>
            <a:spLocks noChangeArrowheads="1"/>
          </p:cNvSpPr>
          <p:nvPr/>
        </p:nvSpPr>
        <p:spPr bwMode="auto">
          <a:xfrm>
            <a:off x="4340225" y="6280150"/>
            <a:ext cx="38100" cy="3810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9" name="Rectangle 20"/>
          <p:cNvSpPr>
            <a:spLocks noChangeArrowheads="1"/>
          </p:cNvSpPr>
          <p:nvPr/>
        </p:nvSpPr>
        <p:spPr bwMode="auto">
          <a:xfrm>
            <a:off x="4876801" y="4724400"/>
            <a:ext cx="62036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</a:rPr>
              <a:t>+5v</a:t>
            </a:r>
          </a:p>
        </p:txBody>
      </p:sp>
      <p:sp>
        <p:nvSpPr>
          <p:cNvPr id="12310" name="Rectangle 21"/>
          <p:cNvSpPr>
            <a:spLocks noChangeArrowheads="1"/>
          </p:cNvSpPr>
          <p:nvPr/>
        </p:nvSpPr>
        <p:spPr bwMode="auto">
          <a:xfrm>
            <a:off x="4876801" y="6096000"/>
            <a:ext cx="47128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</a:rPr>
              <a:t>0v</a:t>
            </a:r>
          </a:p>
        </p:txBody>
      </p:sp>
      <p:sp>
        <p:nvSpPr>
          <p:cNvPr id="12311" name="Rectangle 22"/>
          <p:cNvSpPr>
            <a:spLocks noChangeArrowheads="1"/>
          </p:cNvSpPr>
          <p:nvPr/>
        </p:nvSpPr>
        <p:spPr bwMode="auto">
          <a:xfrm>
            <a:off x="4800600" y="5410200"/>
            <a:ext cx="98424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</a:rPr>
              <a:t>output</a:t>
            </a:r>
          </a:p>
        </p:txBody>
      </p:sp>
      <p:grpSp>
        <p:nvGrpSpPr>
          <p:cNvPr id="12312" name="Group 23"/>
          <p:cNvGrpSpPr>
            <a:grpSpLocks/>
          </p:cNvGrpSpPr>
          <p:nvPr/>
        </p:nvGrpSpPr>
        <p:grpSpPr bwMode="auto">
          <a:xfrm>
            <a:off x="1846263" y="4772026"/>
            <a:ext cx="1217612" cy="455613"/>
            <a:chOff x="961" y="2833"/>
            <a:chExt cx="767" cy="287"/>
          </a:xfrm>
        </p:grpSpPr>
        <p:sp>
          <p:nvSpPr>
            <p:cNvPr id="12323" name="Line 24"/>
            <p:cNvSpPr>
              <a:spLocks noChangeShapeType="1"/>
            </p:cNvSpPr>
            <p:nvPr/>
          </p:nvSpPr>
          <p:spPr bwMode="auto">
            <a:xfrm>
              <a:off x="1152" y="2833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Line 25"/>
            <p:cNvSpPr>
              <a:spLocks noChangeShapeType="1"/>
            </p:cNvSpPr>
            <p:nvPr/>
          </p:nvSpPr>
          <p:spPr bwMode="auto">
            <a:xfrm flipV="1">
              <a:off x="1153" y="2977"/>
              <a:ext cx="335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Line 26"/>
            <p:cNvSpPr>
              <a:spLocks noChangeShapeType="1"/>
            </p:cNvSpPr>
            <p:nvPr/>
          </p:nvSpPr>
          <p:spPr bwMode="auto">
            <a:xfrm>
              <a:off x="1153" y="2833"/>
              <a:ext cx="335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27"/>
            <p:cNvSpPr>
              <a:spLocks noChangeArrowheads="1"/>
            </p:cNvSpPr>
            <p:nvPr/>
          </p:nvSpPr>
          <p:spPr bwMode="auto">
            <a:xfrm>
              <a:off x="1492" y="2956"/>
              <a:ext cx="40" cy="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327" name="Line 28"/>
            <p:cNvSpPr>
              <a:spLocks noChangeShapeType="1"/>
            </p:cNvSpPr>
            <p:nvPr/>
          </p:nvSpPr>
          <p:spPr bwMode="auto">
            <a:xfrm>
              <a:off x="1537" y="2976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Line 29"/>
            <p:cNvSpPr>
              <a:spLocks noChangeShapeType="1"/>
            </p:cNvSpPr>
            <p:nvPr/>
          </p:nvSpPr>
          <p:spPr bwMode="auto">
            <a:xfrm>
              <a:off x="961" y="2976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3" name="Line 30"/>
          <p:cNvSpPr>
            <a:spLocks noChangeShapeType="1"/>
          </p:cNvSpPr>
          <p:nvPr/>
        </p:nvSpPr>
        <p:spPr bwMode="auto">
          <a:xfrm>
            <a:off x="2378075" y="5153026"/>
            <a:ext cx="0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31"/>
          <p:cNvSpPr>
            <a:spLocks noChangeArrowheads="1"/>
          </p:cNvSpPr>
          <p:nvPr/>
        </p:nvSpPr>
        <p:spPr bwMode="auto">
          <a:xfrm>
            <a:off x="1828800" y="4267200"/>
            <a:ext cx="129683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 u="sng">
                <a:latin typeface="Arial" panose="020B0604020202020204" pitchFamily="34" charset="0"/>
              </a:rPr>
              <a:t>Logically</a:t>
            </a:r>
          </a:p>
        </p:txBody>
      </p:sp>
      <p:sp>
        <p:nvSpPr>
          <p:cNvPr id="12315" name="Rectangle 32"/>
          <p:cNvSpPr>
            <a:spLocks noChangeArrowheads="1"/>
          </p:cNvSpPr>
          <p:nvPr/>
        </p:nvSpPr>
        <p:spPr bwMode="auto">
          <a:xfrm>
            <a:off x="1524001" y="4800600"/>
            <a:ext cx="37189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316" name="Rectangle 33"/>
          <p:cNvSpPr>
            <a:spLocks noChangeArrowheads="1"/>
          </p:cNvSpPr>
          <p:nvPr/>
        </p:nvSpPr>
        <p:spPr bwMode="auto">
          <a:xfrm>
            <a:off x="3124201" y="4800600"/>
            <a:ext cx="37189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317" name="Line 34"/>
          <p:cNvSpPr>
            <a:spLocks noChangeShapeType="1"/>
          </p:cNvSpPr>
          <p:nvPr/>
        </p:nvSpPr>
        <p:spPr bwMode="auto">
          <a:xfrm>
            <a:off x="3217863" y="4770438"/>
            <a:ext cx="15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5"/>
          <p:cNvSpPr>
            <a:spLocks noChangeArrowheads="1"/>
          </p:cNvSpPr>
          <p:nvPr/>
        </p:nvSpPr>
        <p:spPr bwMode="auto">
          <a:xfrm>
            <a:off x="1905001" y="5486400"/>
            <a:ext cx="99867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</a:rPr>
              <a:t>enable</a:t>
            </a:r>
          </a:p>
        </p:txBody>
      </p:sp>
      <p:sp>
        <p:nvSpPr>
          <p:cNvPr id="12319" name="Rectangle 36"/>
          <p:cNvSpPr>
            <a:spLocks noChangeArrowheads="1"/>
          </p:cNvSpPr>
          <p:nvPr/>
        </p:nvSpPr>
        <p:spPr bwMode="auto">
          <a:xfrm>
            <a:off x="3810000" y="4267200"/>
            <a:ext cx="153728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 u="sng">
                <a:latin typeface="Arial" panose="020B0604020202020204" pitchFamily="34" charset="0"/>
              </a:rPr>
              <a:t>Electrically</a:t>
            </a:r>
          </a:p>
        </p:txBody>
      </p:sp>
      <p:sp>
        <p:nvSpPr>
          <p:cNvPr id="12320" name="Rectangle 37"/>
          <p:cNvSpPr>
            <a:spLocks noChangeArrowheads="1"/>
          </p:cNvSpPr>
          <p:nvPr/>
        </p:nvSpPr>
        <p:spPr bwMode="auto">
          <a:xfrm>
            <a:off x="6400800" y="4267200"/>
            <a:ext cx="154895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 u="sng">
                <a:latin typeface="Arial" panose="020B0604020202020204" pitchFamily="34" charset="0"/>
              </a:rPr>
              <a:t>Truth Table</a:t>
            </a:r>
          </a:p>
        </p:txBody>
      </p:sp>
      <p:sp>
        <p:nvSpPr>
          <p:cNvPr id="12321" name="Rectangle 38"/>
          <p:cNvSpPr>
            <a:spLocks noChangeArrowheads="1"/>
          </p:cNvSpPr>
          <p:nvPr/>
        </p:nvSpPr>
        <p:spPr bwMode="auto">
          <a:xfrm>
            <a:off x="6172201" y="4724400"/>
            <a:ext cx="2569871" cy="1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 u="sng">
                <a:latin typeface="Arial" panose="020B0604020202020204" pitchFamily="34" charset="0"/>
              </a:rPr>
              <a:t>enable    A    Output</a:t>
            </a:r>
          </a:p>
          <a:p>
            <a:pPr lvl="1"/>
            <a:r>
              <a:rPr lang="en-US" sz="2000" b="1">
                <a:latin typeface="Arial" panose="020B0604020202020204" pitchFamily="34" charset="0"/>
              </a:rPr>
              <a:t>0	   0	(Z)</a:t>
            </a:r>
          </a:p>
          <a:p>
            <a:pPr lvl="1"/>
            <a:r>
              <a:rPr lang="en-US" sz="2000" b="1">
                <a:latin typeface="Arial" panose="020B0604020202020204" pitchFamily="34" charset="0"/>
              </a:rPr>
              <a:t>0	   1	(Z)</a:t>
            </a:r>
          </a:p>
          <a:p>
            <a:pPr lvl="1"/>
            <a:r>
              <a:rPr lang="en-US" sz="2000" b="1">
                <a:latin typeface="Arial" panose="020B0604020202020204" pitchFamily="34" charset="0"/>
              </a:rPr>
              <a:t>1	   0	 1</a:t>
            </a:r>
          </a:p>
          <a:p>
            <a:pPr lvl="1"/>
            <a:r>
              <a:rPr lang="en-US" sz="2000" b="1">
                <a:latin typeface="Arial" panose="020B0604020202020204" pitchFamily="34" charset="0"/>
              </a:rPr>
              <a:t>1	   1	 0</a:t>
            </a:r>
          </a:p>
        </p:txBody>
      </p:sp>
      <p:sp>
        <p:nvSpPr>
          <p:cNvPr id="12322" name="Line 39"/>
          <p:cNvSpPr>
            <a:spLocks noChangeShapeType="1"/>
          </p:cNvSpPr>
          <p:nvPr/>
        </p:nvSpPr>
        <p:spPr bwMode="auto">
          <a:xfrm>
            <a:off x="7712075" y="4848226"/>
            <a:ext cx="0" cy="152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84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616</Words>
  <Application>Microsoft Office PowerPoint</Application>
  <PresentationFormat>A4 Paper (210x297 mm)</PresentationFormat>
  <Paragraphs>121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CommonBullets</vt:lpstr>
      <vt:lpstr>Times New Roman</vt:lpstr>
      <vt:lpstr>Wingdings</vt:lpstr>
      <vt:lpstr>Wingdings 2</vt:lpstr>
      <vt:lpstr>Office Theme</vt:lpstr>
      <vt:lpstr>CorelPhotoPaint.Image.10</vt:lpstr>
      <vt:lpstr>PowerPoint Presentation</vt:lpstr>
      <vt:lpstr>Lecture 26 Tri-state Logic  </vt:lpstr>
      <vt:lpstr>Objectives </vt:lpstr>
      <vt:lpstr>Topics</vt:lpstr>
      <vt:lpstr>PowerPoint Presentation</vt:lpstr>
      <vt:lpstr>PowerPoint Presentation</vt:lpstr>
      <vt:lpstr>Tri-state Logic Outputs</vt:lpstr>
      <vt:lpstr>Tri-State Logic and Buses</vt:lpstr>
      <vt:lpstr>Tri-State Logic</vt:lpstr>
      <vt:lpstr>Buses</vt:lpstr>
      <vt:lpstr>Bus - Essential Part of Any Computer</vt:lpstr>
      <vt:lpstr>Tri-State Logic and Buses</vt:lpstr>
      <vt:lpstr>Bus Master – Slave Relationships</vt:lpstr>
      <vt:lpstr>Bus Arbitration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447</cp:revision>
  <dcterms:created xsi:type="dcterms:W3CDTF">2006-08-16T00:00:00Z</dcterms:created>
  <dcterms:modified xsi:type="dcterms:W3CDTF">2017-07-07T06:26:29Z</dcterms:modified>
</cp:coreProperties>
</file>