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65" r:id="rId2"/>
    <p:sldId id="466" r:id="rId3"/>
    <p:sldId id="468" r:id="rId4"/>
    <p:sldId id="467" r:id="rId5"/>
    <p:sldId id="505" r:id="rId6"/>
    <p:sldId id="504" r:id="rId7"/>
    <p:sldId id="484" r:id="rId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9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057286" y="6654842"/>
            <a:ext cx="2505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6654842"/>
            <a:ext cx="2176461" cy="2865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5026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</a:t>
            </a:r>
            <a:r>
              <a:rPr lang="en-US" sz="1050" baseline="0" dirty="0" smtClean="0">
                <a:solidFill>
                  <a:schemeClr val="bg1"/>
                </a:solidFill>
              </a:rPr>
              <a:t> </a:t>
            </a:r>
            <a:r>
              <a:rPr lang="en-US" sz="1050" dirty="0" smtClean="0">
                <a:solidFill>
                  <a:schemeClr val="bg1"/>
                </a:solidFill>
              </a:rPr>
              <a:t>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142418"/>
            <a:ext cx="457240" cy="512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Logic </a:t>
            </a:r>
            <a:r>
              <a:rPr lang="en-US" b="1" dirty="0" smtClean="0"/>
              <a:t>Families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IN" b="1" dirty="0" smtClean="0"/>
              <a:t>Tutorial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4003777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 algn="ctr">
              <a:spcBef>
                <a:spcPts val="765"/>
              </a:spcBef>
              <a:defRPr/>
            </a:pPr>
            <a:r>
              <a:rPr lang="en-US" sz="3200" spc="10" dirty="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Acquire the knowledge of </a:t>
            </a:r>
            <a:r>
              <a:rPr lang="en-IN" sz="2400" dirty="0"/>
              <a:t>Digital Logic </a:t>
            </a:r>
            <a:r>
              <a:rPr lang="en-IN" sz="2400" dirty="0" smtClean="0"/>
              <a:t>Families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Classify various logic families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/>
              <a:t>Describe </a:t>
            </a:r>
            <a:r>
              <a:rPr lang="en-IN" sz="2400" dirty="0" smtClean="0"/>
              <a:t>essential prime implicants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/>
              <a:t>Recognize </a:t>
            </a:r>
            <a:r>
              <a:rPr lang="en-IN" sz="2400" dirty="0" smtClean="0"/>
              <a:t>don’t care conditions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Draw five variable K-map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31130"/>
            <a:ext cx="7243763" cy="3677345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IN" sz="2400" dirty="0"/>
              <a:t>Digital Logic </a:t>
            </a:r>
            <a:r>
              <a:rPr lang="en-IN" sz="2400" dirty="0" smtClean="0"/>
              <a:t>Families</a:t>
            </a:r>
          </a:p>
          <a:p>
            <a:endParaRPr lang="en-IN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838200"/>
            <a:ext cx="9906000" cy="49530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TW" sz="2400" dirty="0" smtClean="0">
                <a:ea typeface="新細明體" panose="02020500000000000000" pitchFamily="18" charset="-120"/>
              </a:rPr>
              <a:t>How many 74LS00 NAND gate inputs can be driven by a 74LS00 NAND gate outputs ?</a:t>
            </a:r>
          </a:p>
          <a:p>
            <a:pPr>
              <a:defRPr/>
            </a:pPr>
            <a:endParaRPr lang="en-US" altLang="zh-TW" sz="2400" b="1" dirty="0" smtClean="0">
              <a:ea typeface="新細明體" panose="02020500000000000000" pitchFamily="18" charset="-120"/>
            </a:endParaRPr>
          </a:p>
          <a:p>
            <a:pPr>
              <a:buFont typeface="CommonBullets" pitchFamily="34" charset="2"/>
              <a:buNone/>
              <a:defRPr/>
            </a:pPr>
            <a:r>
              <a:rPr lang="en-US" altLang="zh-TW" sz="2400" b="1" i="1" u="sng" dirty="0" smtClean="0">
                <a:ea typeface="新細明體" panose="02020500000000000000" pitchFamily="18" charset="-120"/>
              </a:rPr>
              <a:t>Solution: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pPr>
              <a:buFont typeface="CommonBullets" pitchFamily="34" charset="2"/>
              <a:buNone/>
              <a:defRPr/>
            </a:pPr>
            <a:r>
              <a:rPr lang="en-US" altLang="zh-TW" sz="2400" dirty="0" smtClean="0">
                <a:ea typeface="新細明體" panose="02020500000000000000" pitchFamily="18" charset="-120"/>
              </a:rPr>
              <a:t>Refer to data sheet of 74LS00, the maximum values of</a:t>
            </a:r>
          </a:p>
          <a:p>
            <a:pPr>
              <a:buFont typeface="CommonBullets" pitchFamily="34" charset="2"/>
              <a:buNone/>
              <a:defRPr/>
            </a:pPr>
            <a:r>
              <a:rPr lang="en-US" altLang="zh-TW" sz="2400" dirty="0" smtClean="0">
                <a:ea typeface="新細明體" panose="02020500000000000000" pitchFamily="18" charset="-120"/>
              </a:rPr>
              <a:t>	 </a:t>
            </a:r>
            <a:r>
              <a:rPr lang="en-US" altLang="zh-TW" sz="2400" b="1" dirty="0" smtClean="0">
                <a:ea typeface="新細明體" panose="02020500000000000000" pitchFamily="18" charset="-120"/>
              </a:rPr>
              <a:t>I</a:t>
            </a:r>
            <a:r>
              <a:rPr lang="en-US" altLang="zh-TW" sz="2400" b="1" baseline="-25000" dirty="0" smtClean="0">
                <a:ea typeface="新細明體" panose="02020500000000000000" pitchFamily="18" charset="-120"/>
              </a:rPr>
              <a:t>OH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= 0.4mA,  </a:t>
            </a:r>
            <a:r>
              <a:rPr lang="en-US" altLang="zh-TW" sz="2400" b="1" dirty="0" smtClean="0">
                <a:ea typeface="新細明體" panose="02020500000000000000" pitchFamily="18" charset="-120"/>
              </a:rPr>
              <a:t>I</a:t>
            </a:r>
            <a:r>
              <a:rPr lang="en-US" altLang="zh-TW" sz="2400" b="1" baseline="-25000" dirty="0" smtClean="0">
                <a:ea typeface="新細明體" panose="02020500000000000000" pitchFamily="18" charset="-120"/>
              </a:rPr>
              <a:t>OL</a:t>
            </a:r>
            <a:r>
              <a:rPr lang="en-US" altLang="zh-TW" sz="2400" baseline="-250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= 8mA</a:t>
            </a:r>
            <a:r>
              <a:rPr lang="en-US" altLang="zh-TW" sz="2400" b="1" dirty="0" smtClean="0">
                <a:ea typeface="新細明體" panose="02020500000000000000" pitchFamily="18" charset="-120"/>
              </a:rPr>
              <a:t>,  I</a:t>
            </a:r>
            <a:r>
              <a:rPr lang="en-US" altLang="zh-TW" sz="2400" b="1" baseline="-25000" dirty="0" smtClean="0">
                <a:ea typeface="新細明體" panose="02020500000000000000" pitchFamily="18" charset="-120"/>
              </a:rPr>
              <a:t>IH</a:t>
            </a:r>
            <a:r>
              <a:rPr lang="en-US" altLang="zh-TW" sz="2400" baseline="-250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= 20uA, and  </a:t>
            </a:r>
            <a:r>
              <a:rPr lang="en-US" altLang="zh-TW" sz="2400" b="1" dirty="0" smtClean="0">
                <a:ea typeface="新細明體" panose="02020500000000000000" pitchFamily="18" charset="-120"/>
              </a:rPr>
              <a:t>I</a:t>
            </a:r>
            <a:r>
              <a:rPr lang="en-US" altLang="zh-TW" sz="2400" b="1" baseline="-25000" dirty="0" smtClean="0">
                <a:ea typeface="新細明體" panose="02020500000000000000" pitchFamily="18" charset="-120"/>
              </a:rPr>
              <a:t>IL</a:t>
            </a:r>
            <a:r>
              <a:rPr lang="en-US" altLang="zh-TW" sz="2400" baseline="-250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= 0.4mA</a:t>
            </a:r>
          </a:p>
          <a:p>
            <a:pPr>
              <a:buFont typeface="CommonBullets" pitchFamily="34" charset="2"/>
              <a:buNone/>
              <a:defRPr/>
            </a:pPr>
            <a:r>
              <a:rPr lang="en-US" altLang="zh-TW" sz="2400" dirty="0" smtClean="0">
                <a:ea typeface="新細明體" panose="02020500000000000000" pitchFamily="18" charset="-120"/>
              </a:rPr>
              <a:t>Hence,</a:t>
            </a:r>
          </a:p>
          <a:p>
            <a:pPr>
              <a:buFont typeface="CommonBullets" pitchFamily="34" charset="2"/>
              <a:buNone/>
              <a:defRPr/>
            </a:pPr>
            <a:r>
              <a:rPr lang="en-US" altLang="zh-TW" sz="2400" dirty="0" smtClean="0">
                <a:ea typeface="新細明體" panose="02020500000000000000" pitchFamily="18" charset="-120"/>
              </a:rPr>
              <a:t>	fan-out(high) = </a:t>
            </a:r>
            <a:r>
              <a:rPr lang="en-US" altLang="zh-TW" sz="2400" b="1" dirty="0" smtClean="0">
                <a:ea typeface="新細明體" panose="02020500000000000000" pitchFamily="18" charset="-120"/>
              </a:rPr>
              <a:t>I</a:t>
            </a:r>
            <a:r>
              <a:rPr lang="en-US" altLang="zh-TW" sz="2400" b="1" baseline="-25000" dirty="0" smtClean="0">
                <a:ea typeface="新細明體" panose="02020500000000000000" pitchFamily="18" charset="-120"/>
              </a:rPr>
              <a:t>OH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(max) / </a:t>
            </a:r>
            <a:r>
              <a:rPr lang="en-US" altLang="zh-TW" sz="2400" b="1" dirty="0" smtClean="0">
                <a:ea typeface="新細明體" panose="02020500000000000000" pitchFamily="18" charset="-120"/>
              </a:rPr>
              <a:t>I</a:t>
            </a:r>
            <a:r>
              <a:rPr lang="en-US" altLang="zh-TW" sz="2400" b="1" baseline="-25000" dirty="0" smtClean="0">
                <a:ea typeface="新細明體" panose="02020500000000000000" pitchFamily="18" charset="-120"/>
              </a:rPr>
              <a:t>IH</a:t>
            </a:r>
            <a:r>
              <a:rPr lang="en-US" altLang="zh-TW" sz="2400" baseline="-250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(max)=0.4mA/20uA=20</a:t>
            </a:r>
          </a:p>
          <a:p>
            <a:pPr>
              <a:buFont typeface="CommonBullets" pitchFamily="34" charset="2"/>
              <a:buNone/>
              <a:defRPr/>
            </a:pPr>
            <a:r>
              <a:rPr lang="en-US" altLang="zh-TW" sz="2400" dirty="0" smtClean="0">
                <a:ea typeface="新細明體" panose="02020500000000000000" pitchFamily="18" charset="-120"/>
              </a:rPr>
              <a:t>	fan-out(low) = </a:t>
            </a:r>
            <a:r>
              <a:rPr lang="en-US" altLang="zh-TW" sz="2400" b="1" dirty="0" smtClean="0">
                <a:ea typeface="新細明體" panose="02020500000000000000" pitchFamily="18" charset="-120"/>
              </a:rPr>
              <a:t>I</a:t>
            </a:r>
            <a:r>
              <a:rPr lang="en-US" altLang="zh-TW" sz="2400" b="1" baseline="-25000" dirty="0" smtClean="0">
                <a:ea typeface="新細明體" panose="02020500000000000000" pitchFamily="18" charset="-120"/>
              </a:rPr>
              <a:t>OL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(max) / </a:t>
            </a:r>
            <a:r>
              <a:rPr lang="en-US" altLang="zh-TW" sz="2400" b="1" dirty="0" smtClean="0">
                <a:ea typeface="新細明體" panose="02020500000000000000" pitchFamily="18" charset="-120"/>
              </a:rPr>
              <a:t>I</a:t>
            </a:r>
            <a:r>
              <a:rPr lang="en-US" altLang="zh-TW" sz="2400" b="1" baseline="-25000" dirty="0" smtClean="0">
                <a:ea typeface="新細明體" panose="02020500000000000000" pitchFamily="18" charset="-120"/>
              </a:rPr>
              <a:t>IL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(max)=8mA/0.4mA=20,</a:t>
            </a:r>
          </a:p>
          <a:p>
            <a:pPr>
              <a:buFont typeface="CommonBullets" pitchFamily="34" charset="2"/>
              <a:buNone/>
              <a:defRPr/>
            </a:pPr>
            <a:r>
              <a:rPr lang="en-US" altLang="zh-TW" sz="2400" dirty="0" smtClean="0">
                <a:ea typeface="新細明體" panose="02020500000000000000" pitchFamily="18" charset="-120"/>
              </a:rPr>
              <a:t>	the overall fan-out = fan-out(high) or fan-out(low) whichever is lower. </a:t>
            </a:r>
          </a:p>
          <a:p>
            <a:pPr>
              <a:buFont typeface="CommonBullets" pitchFamily="34" charset="2"/>
              <a:buNone/>
              <a:defRPr/>
            </a:pPr>
            <a:r>
              <a:rPr lang="en-US" altLang="zh-TW" sz="2400" dirty="0" smtClean="0">
                <a:ea typeface="新細明體" panose="02020500000000000000" pitchFamily="18" charset="-120"/>
              </a:rPr>
              <a:t>	Hence, overall fan-out = 20</a:t>
            </a:r>
          </a:p>
          <a:p>
            <a:pPr>
              <a:buFont typeface="CommonBullets" pitchFamily="34" charset="2"/>
              <a:buNone/>
              <a:defRPr/>
            </a:pPr>
            <a:endParaRPr lang="en-US" altLang="zh-TW" sz="2400" dirty="0" smtClean="0">
              <a:ea typeface="新細明體" panose="02020500000000000000" pitchFamily="18" charset="-12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066800" y="152400"/>
            <a:ext cx="7772400" cy="685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Worked Example</a:t>
            </a:r>
          </a:p>
        </p:txBody>
      </p:sp>
    </p:spTree>
    <p:extLst>
      <p:ext uri="{BB962C8B-B14F-4D97-AF65-F5344CB8AC3E}">
        <p14:creationId xmlns:p14="http://schemas.microsoft.com/office/powerpoint/2010/main" val="120696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2181225" y="2647950"/>
            <a:ext cx="3886200" cy="1905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4119" y="1228725"/>
            <a:ext cx="9753600" cy="9144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defRPr/>
            </a:pPr>
            <a:r>
              <a:rPr lang="en-US" altLang="zh-TW" sz="2400" dirty="0" smtClean="0">
                <a:latin typeface="+mj-lt"/>
                <a:ea typeface="新細明體" panose="02020500000000000000" pitchFamily="18" charset="-120"/>
              </a:rPr>
              <a:t>Given the following parameters, calculate the noise margin of 74LS series</a:t>
            </a:r>
          </a:p>
        </p:txBody>
      </p:sp>
      <p:graphicFrame>
        <p:nvGraphicFramePr>
          <p:cNvPr id="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085596"/>
              </p:ext>
            </p:extLst>
          </p:nvPr>
        </p:nvGraphicFramePr>
        <p:xfrm>
          <a:off x="2402102" y="2343150"/>
          <a:ext cx="7948612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¤å¥ó" r:id="rId3" imgW="5275580" imgH="1303020" progId="Word.Document.6">
                  <p:embed/>
                </p:oleObj>
              </mc:Choice>
              <mc:Fallback>
                <p:oleObj name="¤å¥ó" r:id="rId3" imgW="5275580" imgH="130302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2102" y="2343150"/>
                        <a:ext cx="7948612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" y="4648200"/>
            <a:ext cx="133530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b="1" u="sng" dirty="0">
                <a:latin typeface="+mj-lt"/>
                <a:ea typeface="新細明體" panose="02020500000000000000" pitchFamily="18" charset="-120"/>
              </a:rPr>
              <a:t>Solution:</a:t>
            </a:r>
            <a:endParaRPr lang="en-US" altLang="zh-TW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" y="5205757"/>
            <a:ext cx="9753600" cy="90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TW" dirty="0">
                <a:latin typeface="+mj-lt"/>
                <a:ea typeface="新細明體" panose="02020500000000000000" pitchFamily="18" charset="-120"/>
              </a:rPr>
              <a:t>High Level Noise Margin, V</a:t>
            </a:r>
            <a:r>
              <a:rPr lang="en-US" altLang="zh-TW" baseline="-25000" dirty="0">
                <a:latin typeface="+mj-lt"/>
                <a:ea typeface="新細明體" panose="02020500000000000000" pitchFamily="18" charset="-120"/>
              </a:rPr>
              <a:t>NH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 = V</a:t>
            </a:r>
            <a:r>
              <a:rPr lang="en-US" altLang="zh-TW" baseline="-25000" dirty="0">
                <a:latin typeface="+mj-lt"/>
                <a:ea typeface="新細明體" panose="02020500000000000000" pitchFamily="18" charset="-120"/>
              </a:rPr>
              <a:t>OH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 (min) - V</a:t>
            </a:r>
            <a:r>
              <a:rPr lang="en-US" altLang="zh-TW" baseline="-25000" dirty="0">
                <a:latin typeface="+mj-lt"/>
                <a:ea typeface="新細明體" panose="02020500000000000000" pitchFamily="18" charset="-120"/>
              </a:rPr>
              <a:t>IH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 (min)=2.7V-2.0V=0.7V</a:t>
            </a:r>
          </a:p>
          <a:p>
            <a:pPr algn="l">
              <a:spcBef>
                <a:spcPct val="20000"/>
              </a:spcBef>
            </a:pPr>
            <a:r>
              <a:rPr lang="en-US" altLang="zh-TW" dirty="0">
                <a:latin typeface="+mj-lt"/>
                <a:ea typeface="新細明體" panose="02020500000000000000" pitchFamily="18" charset="-120"/>
              </a:rPr>
              <a:t>Low Level Noise Margin, V</a:t>
            </a:r>
            <a:r>
              <a:rPr lang="en-US" altLang="zh-TW" baseline="-25000" dirty="0">
                <a:latin typeface="+mj-lt"/>
                <a:ea typeface="新細明體" panose="02020500000000000000" pitchFamily="18" charset="-120"/>
              </a:rPr>
              <a:t>NL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 = V</a:t>
            </a:r>
            <a:r>
              <a:rPr lang="en-US" altLang="zh-TW" baseline="-25000" dirty="0">
                <a:latin typeface="+mj-lt"/>
                <a:ea typeface="新細明體" panose="02020500000000000000" pitchFamily="18" charset="-120"/>
              </a:rPr>
              <a:t>IL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 (max) - V</a:t>
            </a:r>
            <a:r>
              <a:rPr lang="en-US" altLang="zh-TW" baseline="-25000" dirty="0">
                <a:latin typeface="+mj-lt"/>
                <a:ea typeface="新細明體" panose="02020500000000000000" pitchFamily="18" charset="-120"/>
              </a:rPr>
              <a:t>OL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 (max)=0.8V-0.4V=0.4V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914400" y="227013"/>
            <a:ext cx="7772400" cy="7143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Worked Example</a:t>
            </a:r>
          </a:p>
        </p:txBody>
      </p:sp>
    </p:spTree>
    <p:extLst>
      <p:ext uri="{BB962C8B-B14F-4D97-AF65-F5344CB8AC3E}">
        <p14:creationId xmlns:p14="http://schemas.microsoft.com/office/powerpoint/2010/main" val="283922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8889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400" dirty="0"/>
              <a:t>An </a:t>
            </a:r>
            <a:r>
              <a:rPr lang="en-US" sz="2400" dirty="0" err="1"/>
              <a:t>implicant</a:t>
            </a:r>
            <a:r>
              <a:rPr lang="en-US" sz="2400" dirty="0"/>
              <a:t> is a product term in an SOP expression (or a sum term in POS expression</a:t>
            </a:r>
            <a:r>
              <a:rPr lang="en-US" sz="2400" dirty="0" smtClean="0"/>
              <a:t>)</a:t>
            </a:r>
          </a:p>
          <a:p>
            <a:pPr marL="342900" lvl="1" indent="-342900" algn="just">
              <a:buFont typeface="Arial" pitchFamily="34" charset="0"/>
              <a:buChar char="•"/>
              <a:defRPr/>
            </a:pPr>
            <a:r>
              <a:rPr lang="en-US" sz="2400" dirty="0"/>
              <a:t>A prime </a:t>
            </a:r>
            <a:r>
              <a:rPr lang="en-US" sz="2400" dirty="0" err="1"/>
              <a:t>implicant</a:t>
            </a:r>
            <a:r>
              <a:rPr lang="en-US" sz="2400" dirty="0"/>
              <a:t> is an </a:t>
            </a:r>
            <a:r>
              <a:rPr lang="en-US" sz="2400" dirty="0" err="1"/>
              <a:t>implicant</a:t>
            </a:r>
            <a:r>
              <a:rPr lang="en-US" sz="2400" dirty="0"/>
              <a:t> that is not fully contained in some other larger </a:t>
            </a:r>
            <a:r>
              <a:rPr lang="en-US" sz="2400" dirty="0" err="1" smtClean="0"/>
              <a:t>implicant</a:t>
            </a:r>
            <a:endParaRPr lang="en-US" sz="2400" dirty="0" smtClean="0"/>
          </a:p>
          <a:p>
            <a:pPr marL="342900" lvl="1" indent="-342900" algn="just">
              <a:buFont typeface="Arial" pitchFamily="34" charset="0"/>
              <a:buChar char="•"/>
              <a:defRPr/>
            </a:pPr>
            <a:r>
              <a:rPr lang="en-US" sz="2400" dirty="0"/>
              <a:t>Don't care situations are often called incompletely specified </a:t>
            </a:r>
            <a:r>
              <a:rPr lang="en-US" sz="2400" dirty="0" smtClean="0"/>
              <a:t>functions</a:t>
            </a:r>
          </a:p>
          <a:p>
            <a:pPr marL="342900" lvl="1" indent="-342900" algn="just">
              <a:buFont typeface="Arial" pitchFamily="34" charset="0"/>
              <a:buChar char="•"/>
              <a:defRPr/>
            </a:pPr>
            <a:r>
              <a:rPr lang="en-US" sz="2400" dirty="0"/>
              <a:t>K-maps can </a:t>
            </a:r>
            <a:r>
              <a:rPr lang="en-US" sz="2400" dirty="0" smtClean="0"/>
              <a:t>also be </a:t>
            </a:r>
            <a:r>
              <a:rPr lang="en-US" sz="2400" dirty="0"/>
              <a:t>used for POS minimization</a:t>
            </a:r>
          </a:p>
          <a:p>
            <a:pPr marL="342900" lvl="1" indent="-342900" algn="just">
              <a:buFont typeface="Arial" pitchFamily="34" charset="0"/>
              <a:buChar char="•"/>
              <a:defRPr/>
            </a:pPr>
            <a:endParaRPr lang="en-US" sz="24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15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182</Words>
  <Application>Microsoft Office PowerPoint</Application>
  <PresentationFormat>A4 Paper (210x297 mm)</PresentationFormat>
  <Paragraphs>49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新細明體</vt:lpstr>
      <vt:lpstr>Arial</vt:lpstr>
      <vt:lpstr>Calibri</vt:lpstr>
      <vt:lpstr>CommonBullets</vt:lpstr>
      <vt:lpstr>Wingdings</vt:lpstr>
      <vt:lpstr>Office Theme</vt:lpstr>
      <vt:lpstr>¤å¥ó</vt:lpstr>
      <vt:lpstr>PowerPoint Presentation</vt:lpstr>
      <vt:lpstr> Tutorial </vt:lpstr>
      <vt:lpstr>Objectives </vt:lpstr>
      <vt:lpstr>Topics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400</cp:revision>
  <dcterms:created xsi:type="dcterms:W3CDTF">2006-08-16T00:00:00Z</dcterms:created>
  <dcterms:modified xsi:type="dcterms:W3CDTF">2017-07-07T06:28:46Z</dcterms:modified>
</cp:coreProperties>
</file>