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95" r:id="rId12"/>
    <p:sldId id="486" r:id="rId13"/>
    <p:sldId id="496" r:id="rId14"/>
    <p:sldId id="497" r:id="rId15"/>
    <p:sldId id="498" r:id="rId16"/>
    <p:sldId id="499" r:id="rId17"/>
    <p:sldId id="484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80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@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6155899"/>
            <a:ext cx="414564" cy="524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Binary</a:t>
            </a:r>
            <a:r>
              <a:rPr lang="fr-FR" sz="3200" b="1" dirty="0"/>
              <a:t> </a:t>
            </a:r>
            <a:r>
              <a:rPr lang="fr-FR" sz="3200" b="1" dirty="0" err="1"/>
              <a:t>Numbers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90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binary digit (called bit) is either 1 or 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Bits have no inherent meaning, can represent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Unsigned and signed integers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Characters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Floating-point numbers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Images, sound,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Bit Numbering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Least significant bit (LSB) is rightmost (bit 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significant bit (MSB) is leftmost (bit 7 in an 8-bit number)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203950" y="3681413"/>
            <a:ext cx="2895600" cy="996950"/>
            <a:chOff x="3134" y="1979"/>
            <a:chExt cx="1824" cy="628"/>
          </a:xfrm>
        </p:grpSpPr>
        <p:sp>
          <p:nvSpPr>
            <p:cNvPr id="1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43" y="32"/>
                </a:cxn>
                <a:cxn ang="0">
                  <a:pos x="215" y="0"/>
                </a:cxn>
              </a:cxnLst>
              <a:rect l="0" t="0" r="r" b="b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/>
              <a:ahLst/>
              <a:cxnLst>
                <a:cxn ang="0">
                  <a:pos x="28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8" y="17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35" y="32"/>
                </a:cxn>
                <a:cxn ang="0">
                  <a:pos x="208" y="0"/>
                </a:cxn>
              </a:cxnLst>
              <a:rect l="0" t="0" r="r" b="b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/>
              <a:ahLst/>
              <a:cxnLst>
                <a:cxn ang="0">
                  <a:pos x="27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7" y="32"/>
                </a:cxn>
                <a:cxn ang="0">
                  <a:pos x="27" y="179"/>
                </a:cxn>
              </a:cxnLst>
              <a:rect l="0" t="0" r="r" b="b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0" y="0"/>
                </a:cxn>
                <a:cxn ang="0">
                  <a:pos x="27" y="32"/>
                </a:cxn>
                <a:cxn ang="0">
                  <a:pos x="233" y="32"/>
                </a:cxn>
                <a:cxn ang="0">
                  <a:pos x="207" y="0"/>
                </a:cxn>
              </a:cxnLst>
              <a:rect l="0" t="0" r="r" b="b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/>
              <a:ahLst/>
              <a:cxnLst>
                <a:cxn ang="0">
                  <a:pos x="26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6" y="32"/>
                </a:cxn>
                <a:cxn ang="0">
                  <a:pos x="26" y="179"/>
                </a:cxn>
              </a:cxnLst>
              <a:rect l="0" t="0" r="r" b="b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0" y="0"/>
                </a:cxn>
                <a:cxn ang="0">
                  <a:pos x="26" y="32"/>
                </a:cxn>
                <a:cxn ang="0">
                  <a:pos x="233" y="32"/>
                </a:cxn>
                <a:cxn ang="0">
                  <a:pos x="205" y="0"/>
                </a:cxn>
              </a:cxnLst>
              <a:rect l="0" t="0" r="r" b="b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/>
              <a:ahLst/>
              <a:cxnLst>
                <a:cxn ang="0">
                  <a:pos x="28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8" y="17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36" y="32"/>
                </a:cxn>
                <a:cxn ang="0">
                  <a:pos x="208" y="0"/>
                </a:cxn>
              </a:cxnLst>
              <a:rect l="0" t="0" r="r" b="b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/>
              <a:ahLst/>
              <a:cxnLst>
                <a:cxn ang="0">
                  <a:pos x="28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8" y="17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33" y="32"/>
                </a:cxn>
                <a:cxn ang="0">
                  <a:pos x="207" y="0"/>
                </a:cxn>
              </a:cxnLst>
              <a:rect l="0" t="0" r="r" b="b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/>
              <a:ahLst/>
              <a:cxnLst>
                <a:cxn ang="0">
                  <a:pos x="26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6" y="32"/>
                </a:cxn>
                <a:cxn ang="0">
                  <a:pos x="26" y="179"/>
                </a:cxn>
              </a:cxnLst>
              <a:rect l="0" t="0" r="r" b="b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0"/>
                </a:cxn>
                <a:cxn ang="0">
                  <a:pos x="26" y="32"/>
                </a:cxn>
                <a:cxn ang="0">
                  <a:pos x="233" y="32"/>
                </a:cxn>
                <a:cxn ang="0">
                  <a:pos x="206" y="0"/>
                </a:cxn>
              </a:cxnLst>
              <a:rect l="0" t="0" r="r" b="b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/>
              <a:ahLst/>
              <a:cxnLst>
                <a:cxn ang="0">
                  <a:pos x="27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7" y="32"/>
                </a:cxn>
                <a:cxn ang="0">
                  <a:pos x="27" y="179"/>
                </a:cxn>
              </a:cxnLst>
              <a:rect l="0" t="0" r="r" b="b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0" y="0"/>
                </a:cxn>
                <a:cxn ang="0">
                  <a:pos x="27" y="32"/>
                </a:cxn>
                <a:cxn ang="0">
                  <a:pos x="235" y="32"/>
                </a:cxn>
                <a:cxn ang="0">
                  <a:pos x="207" y="0"/>
                </a:cxn>
              </a:cxnLst>
              <a:rect l="0" t="0" r="r" b="b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/>
              <a:ahLst/>
              <a:cxnLst>
                <a:cxn ang="0">
                  <a:pos x="28" y="179"/>
                </a:cxn>
                <a:cxn ang="0">
                  <a:pos x="0" y="147"/>
                </a:cxn>
                <a:cxn ang="0">
                  <a:pos x="0" y="0"/>
                </a:cxn>
                <a:cxn ang="0">
                  <a:pos x="28" y="32"/>
                </a:cxn>
                <a:cxn ang="0">
                  <a:pos x="28" y="179"/>
                </a:cxn>
              </a:cxnLst>
              <a:rect l="0" t="0" r="r" b="b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2" name="Group 79"/>
          <p:cNvGrpSpPr>
            <a:grpSpLocks/>
          </p:cNvGrpSpPr>
          <p:nvPr/>
        </p:nvGrpSpPr>
        <p:grpSpPr bwMode="auto">
          <a:xfrm>
            <a:off x="5527675" y="2819400"/>
            <a:ext cx="1671638" cy="977900"/>
            <a:chOff x="2806" y="1896"/>
            <a:chExt cx="1053" cy="616"/>
          </a:xfrm>
        </p:grpSpPr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3315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2806" y="1896"/>
              <a:ext cx="10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Most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  <p:grpSp>
        <p:nvGrpSpPr>
          <p:cNvPr id="75" name="Group 78"/>
          <p:cNvGrpSpPr>
            <a:grpSpLocks/>
          </p:cNvGrpSpPr>
          <p:nvPr/>
        </p:nvGrpSpPr>
        <p:grpSpPr bwMode="auto">
          <a:xfrm>
            <a:off x="8005763" y="2827338"/>
            <a:ext cx="1671637" cy="969962"/>
            <a:chOff x="4367" y="1901"/>
            <a:chExt cx="1053" cy="611"/>
          </a:xfrm>
        </p:grpSpPr>
        <p:sp>
          <p:nvSpPr>
            <p:cNvPr id="76" name="Line 73"/>
            <p:cNvSpPr>
              <a:spLocks noChangeShapeType="1"/>
            </p:cNvSpPr>
            <p:nvPr/>
          </p:nvSpPr>
          <p:spPr bwMode="auto">
            <a:xfrm flipH="1">
              <a:off x="4838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4367" y="1901"/>
              <a:ext cx="10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Least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Data </a:t>
            </a:r>
            <a:r>
              <a:rPr lang="fr-FR" sz="3200" b="1" dirty="0" err="1"/>
              <a:t>Organization</a:t>
            </a:r>
            <a:r>
              <a:rPr lang="fr-FR" sz="3200" b="1" dirty="0"/>
              <a:t>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20472" y="914400"/>
            <a:ext cx="990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Bits </a:t>
            </a:r>
          </a:p>
          <a:p>
            <a:r>
              <a:rPr lang="en-US" sz="2800" dirty="0" smtClean="0"/>
              <a:t>Or </a:t>
            </a:r>
            <a:r>
              <a:rPr lang="en-US" sz="2800" dirty="0"/>
              <a:t>one, true or false, on or off, male or female, and right or </a:t>
            </a:r>
            <a:r>
              <a:rPr lang="en-US" sz="2800" dirty="0" smtClean="0"/>
              <a:t>wrong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Nibbles</a:t>
            </a:r>
          </a:p>
          <a:p>
            <a:r>
              <a:rPr lang="en-US" sz="2800" dirty="0"/>
              <a:t>Group of 4 bits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6783" y="3244334"/>
            <a:ext cx="88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Bytes</a:t>
            </a:r>
          </a:p>
        </p:txBody>
      </p:sp>
      <p:pic>
        <p:nvPicPr>
          <p:cNvPr id="20" name="Picture 5" descr="DataRepresentation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958" y="3705999"/>
            <a:ext cx="6040315" cy="2476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Words</a:t>
            </a:r>
          </a:p>
        </p:txBody>
      </p:sp>
      <p:pic>
        <p:nvPicPr>
          <p:cNvPr id="5" name="Picture 5" descr="DataRepresentationa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219200"/>
            <a:ext cx="6597162" cy="1462087"/>
          </a:xfrm>
          <a:solidFill>
            <a:schemeClr val="bg1"/>
          </a:solidFill>
          <a:ln/>
        </p:spPr>
      </p:pic>
      <p:pic>
        <p:nvPicPr>
          <p:cNvPr id="6" name="Picture 8" descr="DataRepresentationa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15612" y="3195636"/>
            <a:ext cx="6610350" cy="1663700"/>
          </a:xfrm>
          <a:prstGeom prst="rect">
            <a:avLst/>
          </a:prstGeom>
          <a:solidFill>
            <a:schemeClr val="bg1"/>
          </a:solidFill>
          <a:ln/>
        </p:spPr>
      </p:pic>
      <p:sp>
        <p:nvSpPr>
          <p:cNvPr id="8" name="Rectangle 7"/>
          <p:cNvSpPr/>
          <p:nvPr/>
        </p:nvSpPr>
        <p:spPr>
          <a:xfrm>
            <a:off x="3581400" y="5857875"/>
            <a:ext cx="2619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Representation of 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Double Words </a:t>
            </a:r>
          </a:p>
        </p:txBody>
      </p:sp>
      <p:pic>
        <p:nvPicPr>
          <p:cNvPr id="12" name="Picture 5" descr="DataRepresentationa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337" y="1133475"/>
            <a:ext cx="6909288" cy="13239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7" descr="DataRepresentation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387" y="2828925"/>
            <a:ext cx="6890238" cy="13144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9" descr="DataRepresentation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495800"/>
            <a:ext cx="6905625" cy="13620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/>
          <p:cNvSpPr/>
          <p:nvPr/>
        </p:nvSpPr>
        <p:spPr>
          <a:xfrm>
            <a:off x="3581400" y="5857875"/>
            <a:ext cx="335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Representation of Double </a:t>
            </a:r>
            <a:r>
              <a:rPr lang="en-US" b="1" dirty="0"/>
              <a:t>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Octal Number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Eight digits, 0-7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represent (from right to left) units, 8s, 64s, 512s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67200" y="2515962"/>
            <a:ext cx="1066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4000" dirty="0" smtClean="0">
                <a:solidFill>
                  <a:srgbClr val="00B0F0"/>
                </a:solidFill>
              </a:rPr>
              <a:t>173</a:t>
            </a:r>
            <a:endParaRPr lang="en-GB" sz="4000" dirty="0">
              <a:solidFill>
                <a:srgbClr val="00B0F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92412" y="3774631"/>
            <a:ext cx="5360988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>
                <a:solidFill>
                  <a:srgbClr val="00B0F0"/>
                </a:solidFill>
                <a:latin typeface="Symbol" pitchFamily="18" charset="2"/>
              </a:rPr>
              <a:t>1´8</a:t>
            </a:r>
            <a:r>
              <a:rPr lang="en-GB" sz="2800" baseline="30000" dirty="0" smtClean="0">
                <a:solidFill>
                  <a:srgbClr val="00B0F0"/>
                </a:solidFill>
                <a:latin typeface="Symbol" pitchFamily="18" charset="2"/>
              </a:rPr>
              <a:t>2</a:t>
            </a:r>
            <a:r>
              <a:rPr lang="en-GB" sz="2800" dirty="0" smtClean="0">
                <a:solidFill>
                  <a:srgbClr val="00B0F0"/>
                </a:solidFill>
              </a:rPr>
              <a:t>   </a:t>
            </a:r>
            <a:r>
              <a:rPr lang="en-GB" sz="2800" dirty="0">
                <a:solidFill>
                  <a:srgbClr val="00B0F0"/>
                </a:solidFill>
              </a:rPr>
              <a:t>+   </a:t>
            </a:r>
            <a:r>
              <a:rPr lang="en-GB" sz="2800" dirty="0" smtClean="0">
                <a:solidFill>
                  <a:srgbClr val="00B0F0"/>
                </a:solidFill>
              </a:rPr>
              <a:t>7</a:t>
            </a:r>
            <a:r>
              <a:rPr lang="en-GB" sz="2800" dirty="0" smtClean="0">
                <a:solidFill>
                  <a:srgbClr val="00B0F0"/>
                </a:solidFill>
                <a:latin typeface="Symbol" pitchFamily="18" charset="2"/>
              </a:rPr>
              <a:t>´8</a:t>
            </a:r>
            <a:r>
              <a:rPr lang="en-GB" sz="2800" baseline="30000" dirty="0" smtClean="0">
                <a:solidFill>
                  <a:srgbClr val="00B0F0"/>
                </a:solidFill>
                <a:latin typeface="Symbol" pitchFamily="18" charset="2"/>
              </a:rPr>
              <a:t>1</a:t>
            </a:r>
            <a:r>
              <a:rPr lang="en-GB" sz="2800" dirty="0" smtClean="0">
                <a:solidFill>
                  <a:srgbClr val="00B0F0"/>
                </a:solidFill>
                <a:latin typeface="Symbol" pitchFamily="18" charset="2"/>
              </a:rPr>
              <a:t>   +    3´8</a:t>
            </a:r>
            <a:r>
              <a:rPr lang="en-GB" sz="2800" baseline="30000" dirty="0" smtClean="0">
                <a:solidFill>
                  <a:srgbClr val="00B0F0"/>
                </a:solidFill>
                <a:latin typeface="Symbol" pitchFamily="18" charset="2"/>
              </a:rPr>
              <a:t>0</a:t>
            </a:r>
            <a:r>
              <a:rPr lang="en-GB" sz="2800" dirty="0" smtClean="0">
                <a:solidFill>
                  <a:srgbClr val="00B0F0"/>
                </a:solidFill>
              </a:rPr>
              <a:t>   </a:t>
            </a:r>
            <a:r>
              <a:rPr lang="en-GB" sz="2800" dirty="0">
                <a:solidFill>
                  <a:srgbClr val="00B0F0"/>
                </a:solidFill>
              </a:rPr>
              <a:t>=   </a:t>
            </a:r>
            <a:r>
              <a:rPr lang="en-GB" sz="3600" dirty="0">
                <a:solidFill>
                  <a:srgbClr val="00B0F0"/>
                </a:solidFill>
              </a:rPr>
              <a:t>123</a:t>
            </a:r>
            <a:endParaRPr lang="en-GB" sz="3600" baseline="30000" dirty="0">
              <a:solidFill>
                <a:srgbClr val="00B0F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200399" y="3049362"/>
            <a:ext cx="1142999" cy="9144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572001" y="3096986"/>
            <a:ext cx="107104" cy="866776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60104" y="3125562"/>
            <a:ext cx="807296" cy="8382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Hexadecimal Number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41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Sixteen digits, 0-9 and A-F (ten to fifteen)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represent (from right to left) units, 16s, 256s, 4096s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42471" y="2743200"/>
            <a:ext cx="821058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4000" dirty="0">
                <a:solidFill>
                  <a:srgbClr val="00B0F0"/>
                </a:solidFill>
              </a:rPr>
              <a:t>7B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67683" y="4001869"/>
            <a:ext cx="4751387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srgbClr val="00B0F0"/>
                </a:solidFill>
              </a:rPr>
              <a:t>7</a:t>
            </a:r>
            <a:r>
              <a:rPr lang="en-GB" sz="2800" dirty="0">
                <a:solidFill>
                  <a:srgbClr val="00B0F0"/>
                </a:solidFill>
                <a:latin typeface="Symbol" pitchFamily="18" charset="2"/>
              </a:rPr>
              <a:t>´</a:t>
            </a:r>
            <a:r>
              <a:rPr lang="en-GB" sz="2800" dirty="0">
                <a:solidFill>
                  <a:srgbClr val="00B0F0"/>
                </a:solidFill>
              </a:rPr>
              <a:t>16</a:t>
            </a:r>
            <a:r>
              <a:rPr lang="en-GB" sz="2800" baseline="30000" dirty="0">
                <a:solidFill>
                  <a:srgbClr val="00B0F0"/>
                </a:solidFill>
              </a:rPr>
              <a:t>1</a:t>
            </a:r>
            <a:r>
              <a:rPr lang="en-GB" sz="2800" dirty="0">
                <a:solidFill>
                  <a:srgbClr val="00B0F0"/>
                </a:solidFill>
              </a:rPr>
              <a:t>   +   11</a:t>
            </a:r>
            <a:r>
              <a:rPr lang="en-GB" sz="2800" dirty="0">
                <a:solidFill>
                  <a:srgbClr val="00B0F0"/>
                </a:solidFill>
                <a:latin typeface="Symbol" pitchFamily="18" charset="2"/>
              </a:rPr>
              <a:t>´</a:t>
            </a:r>
            <a:r>
              <a:rPr lang="en-GB" sz="2800" dirty="0">
                <a:solidFill>
                  <a:srgbClr val="00B0F0"/>
                </a:solidFill>
              </a:rPr>
              <a:t>16</a:t>
            </a:r>
            <a:r>
              <a:rPr lang="en-GB" sz="2800" baseline="30000" dirty="0">
                <a:solidFill>
                  <a:srgbClr val="00B0F0"/>
                </a:solidFill>
              </a:rPr>
              <a:t>0</a:t>
            </a:r>
            <a:r>
              <a:rPr lang="en-GB" sz="2800" dirty="0">
                <a:solidFill>
                  <a:srgbClr val="00B0F0"/>
                </a:solidFill>
              </a:rPr>
              <a:t>   =   </a:t>
            </a:r>
            <a:r>
              <a:rPr lang="en-GB" sz="3600" dirty="0">
                <a:solidFill>
                  <a:srgbClr val="00B0F0"/>
                </a:solidFill>
              </a:rPr>
              <a:t>123</a:t>
            </a:r>
            <a:endParaRPr lang="en-GB" sz="3600" baseline="30000" dirty="0">
              <a:solidFill>
                <a:srgbClr val="00B0F0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780469" y="3276600"/>
            <a:ext cx="838201" cy="8382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4954375" y="3324224"/>
            <a:ext cx="121495" cy="86677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228600"/>
            <a:ext cx="692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Decimal, Binary, Octal and Hexadecimal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8060"/>
              </p:ext>
            </p:extLst>
          </p:nvPr>
        </p:nvGraphicFramePr>
        <p:xfrm>
          <a:off x="1736679" y="1074151"/>
          <a:ext cx="6797722" cy="4906128"/>
        </p:xfrm>
        <a:graphic>
          <a:graphicData uri="http://schemas.openxmlformats.org/drawingml/2006/table">
            <a:tbl>
              <a:tblPr/>
              <a:tblGrid>
                <a:gridCol w="1701168"/>
                <a:gridCol w="1698851"/>
                <a:gridCol w="1698852"/>
                <a:gridCol w="1698851"/>
              </a:tblGrid>
              <a:tr h="319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Octal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531813" eaLnBrk="0" hangingPunct="0"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989013" eaLnBrk="0" hangingPunct="0">
                        <a:spcBef>
                          <a:spcPct val="20000"/>
                        </a:spcBef>
                        <a:buClr>
                          <a:srgbClr val="1B1BFF"/>
                        </a:buClr>
                        <a:buSzPct val="80000"/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5255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Book Antiqua" panose="02040602050305030304" pitchFamily="18" charset="0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47875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05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62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19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76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4D4D"/>
                        </a:buClr>
                        <a:buSzPct val="5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4200" y="6019800"/>
            <a:ext cx="396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Decimal, Binary, Octal and Hexadecimal</a:t>
            </a:r>
          </a:p>
        </p:txBody>
      </p:sp>
    </p:spTree>
    <p:extLst>
      <p:ext uri="{BB962C8B-B14F-4D97-AF65-F5344CB8AC3E}">
        <p14:creationId xmlns:p14="http://schemas.microsoft.com/office/powerpoint/2010/main" val="2933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Value of number is determined by multiplying each digit by a weight and then </a:t>
            </a:r>
            <a:r>
              <a:rPr lang="en-US" sz="2400" dirty="0" smtClean="0"/>
              <a:t>summing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Binary Number </a:t>
            </a:r>
            <a:r>
              <a:rPr lang="en-US" sz="2400" dirty="0" smtClean="0"/>
              <a:t>System has Radix </a:t>
            </a:r>
            <a:r>
              <a:rPr lang="en-US" sz="2400" dirty="0"/>
              <a:t>= </a:t>
            </a:r>
            <a:r>
              <a:rPr lang="en-US" sz="2400" dirty="0" smtClean="0"/>
              <a:t>2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Decimal </a:t>
            </a:r>
            <a:r>
              <a:rPr lang="en-US" sz="2400" dirty="0"/>
              <a:t>Number System </a:t>
            </a:r>
            <a:r>
              <a:rPr lang="en-US" sz="2400" dirty="0" smtClean="0"/>
              <a:t>has radix </a:t>
            </a:r>
            <a:r>
              <a:rPr lang="en-US" sz="2400" dirty="0"/>
              <a:t>= </a:t>
            </a:r>
            <a:r>
              <a:rPr lang="en-US" sz="2400" dirty="0" smtClean="0"/>
              <a:t>10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Octal number system </a:t>
            </a:r>
            <a:r>
              <a:rPr lang="en-US" sz="2400" dirty="0" smtClean="0"/>
              <a:t>has radix </a:t>
            </a:r>
            <a:r>
              <a:rPr lang="en-US" sz="2400" dirty="0"/>
              <a:t>= </a:t>
            </a:r>
            <a:r>
              <a:rPr lang="en-US" sz="2400" dirty="0" smtClean="0"/>
              <a:t>8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Hexadecimal </a:t>
            </a:r>
            <a:r>
              <a:rPr lang="en-US" sz="2400" dirty="0"/>
              <a:t>number </a:t>
            </a:r>
            <a:r>
              <a:rPr lang="en-US" sz="2400" dirty="0" smtClean="0"/>
              <a:t>system has radix </a:t>
            </a:r>
            <a:r>
              <a:rPr lang="en-US" sz="2400" dirty="0"/>
              <a:t>= </a:t>
            </a:r>
            <a:r>
              <a:rPr lang="en-US" sz="2400" dirty="0" smtClean="0"/>
              <a:t>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b="1" dirty="0" smtClean="0"/>
              <a:t>Number System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</a:t>
            </a:r>
            <a:r>
              <a:rPr lang="en-US" sz="2400" dirty="0"/>
              <a:t>Number </a:t>
            </a:r>
            <a:r>
              <a:rPr lang="en-US" sz="2400" dirty="0" smtClean="0"/>
              <a:t>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Distinguish between various number systems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Data Organization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" y="70382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Number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Binary </a:t>
            </a:r>
            <a:r>
              <a:rPr lang="en-US" sz="2400" dirty="0"/>
              <a:t>Digits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Decimal Number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number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Hexadecimal number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2800" y="228600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Positional Notation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30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charset="0"/>
              </a:rPr>
              <a:t>Value of number is determined by multiplying each </a:t>
            </a:r>
            <a:r>
              <a:rPr lang="en-US" sz="2800" b="1" dirty="0" smtClean="0">
                <a:solidFill>
                  <a:schemeClr val="accent6"/>
                </a:solidFill>
                <a:latin typeface="+mj-lt"/>
              </a:rPr>
              <a:t>digit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by a </a:t>
            </a:r>
            <a:r>
              <a:rPr lang="en-US" sz="2800" b="1" dirty="0">
                <a:solidFill>
                  <a:schemeClr val="accent6"/>
                </a:solidFill>
                <a:latin typeface="+mj-lt"/>
              </a:rPr>
              <a:t>weight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charset="0"/>
              </a:rPr>
              <a:t>and then </a:t>
            </a:r>
            <a:r>
              <a:rPr lang="en-US" sz="2800" dirty="0" smtClean="0">
                <a:solidFill>
                  <a:schemeClr val="bg1"/>
                </a:solidFill>
                <a:latin typeface="Times New Roman" charset="0"/>
              </a:rPr>
              <a:t>summing.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charset="0"/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charset="0"/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charset="0"/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Times New Roman" charset="0"/>
              </a:rPr>
              <a:t>weight of each digit is a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POWER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en-US" sz="2800" b="1" dirty="0" smtClean="0">
                <a:solidFill>
                  <a:srgbClr val="00B0F0"/>
                </a:solidFill>
                <a:latin typeface="+mj-lt"/>
              </a:rPr>
              <a:t>RADIX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charset="0"/>
              </a:rPr>
              <a:t>and is determined by position.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28600" y="2667000"/>
          <a:ext cx="8686800" cy="118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方程式" r:id="rId3" imgW="6705360" imgH="914400" progId="Equation.3">
                  <p:embed/>
                </p:oleObj>
              </mc:Choice>
              <mc:Fallback>
                <p:oleObj name="方程式" r:id="rId3" imgW="6705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8686800" cy="11845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16200000" flipH="1">
            <a:off x="2705100" y="2400300"/>
            <a:ext cx="990600" cy="914400"/>
          </a:xfrm>
          <a:prstGeom prst="straightConnector1">
            <a:avLst/>
          </a:prstGeom>
          <a:ln w="476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200400"/>
            <a:ext cx="457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60783" y="2617305"/>
            <a:ext cx="304800" cy="6096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76300" y="2373795"/>
            <a:ext cx="228600" cy="152400"/>
          </a:xfrm>
          <a:prstGeom prst="straightConnector1">
            <a:avLst/>
          </a:prstGeom>
          <a:ln w="476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08105" y="3240156"/>
            <a:ext cx="304800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3017" y="3429000"/>
            <a:ext cx="304800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5134355" y="3971477"/>
            <a:ext cx="761206" cy="227806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858000" y="3810002"/>
            <a:ext cx="762000" cy="685799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1133795"/>
            <a:ext cx="9905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Value of number is determined by multiplying each </a:t>
            </a:r>
            <a:r>
              <a:rPr lang="en-US" sz="2400" dirty="0">
                <a:solidFill>
                  <a:srgbClr val="FF0000"/>
                </a:solidFill>
              </a:rPr>
              <a:t>digit</a:t>
            </a:r>
            <a:r>
              <a:rPr lang="en-US" sz="2400" dirty="0"/>
              <a:t> by a </a:t>
            </a:r>
            <a:r>
              <a:rPr lang="en-US" sz="2400" dirty="0">
                <a:solidFill>
                  <a:srgbClr val="FF0000"/>
                </a:solidFill>
              </a:rPr>
              <a:t>weight</a:t>
            </a:r>
            <a:r>
              <a:rPr lang="en-US" sz="2400" dirty="0"/>
              <a:t> and then summing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" y="5035390"/>
            <a:ext cx="99059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The weight of each digit is a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POWER</a:t>
            </a:r>
            <a:r>
              <a:rPr lang="en-US" sz="2400" dirty="0">
                <a:latin typeface="+mj-lt"/>
              </a:rPr>
              <a:t> of the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RADIX</a:t>
            </a:r>
            <a:r>
              <a:rPr lang="en-US" sz="2400" dirty="0">
                <a:latin typeface="+mj-lt"/>
              </a:rPr>
              <a:t> (also called BASE) and is determined by position</a:t>
            </a: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Radix (Base) of a Number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90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Decimal Number System  (Radix = 10)</a:t>
            </a:r>
          </a:p>
          <a:p>
            <a:r>
              <a:rPr lang="en-US" sz="2400" dirty="0" smtClean="0"/>
              <a:t>Example:- </a:t>
            </a:r>
            <a:r>
              <a:rPr lang="en-US" sz="2400" dirty="0"/>
              <a:t>7392 = 7x103+3x102+9x101+2x100</a:t>
            </a:r>
          </a:p>
          <a:p>
            <a:endParaRPr lang="en-US" sz="2400" dirty="0"/>
          </a:p>
          <a:p>
            <a:r>
              <a:rPr lang="en-US" sz="2400" dirty="0"/>
              <a:t>Binary Number System (Radix = 2)</a:t>
            </a:r>
          </a:p>
          <a:p>
            <a:r>
              <a:rPr lang="en-US" sz="2400" dirty="0" smtClean="0"/>
              <a:t>Example:- </a:t>
            </a:r>
            <a:r>
              <a:rPr lang="en-US" sz="2400" dirty="0"/>
              <a:t>101.101 = 1x22+0x11+1x20+1x2-1+0x2-11x2-2</a:t>
            </a:r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Octal number system (radix = 8)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Hexadecimal number system (radix = 16)</a:t>
            </a:r>
          </a:p>
        </p:txBody>
      </p:sp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Radix (Base) </a:t>
            </a:r>
            <a:r>
              <a:rPr lang="en-US" sz="3200" b="1" dirty="0" smtClean="0"/>
              <a:t>of </a:t>
            </a:r>
            <a:r>
              <a:rPr lang="en-US" sz="3200" b="1" dirty="0"/>
              <a:t>a Number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90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When counting upwards in base-10, we increase the units digit until we get to 10 when we reset the units to zero and increase the tens digit.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So, in base-n, we increase the units until we get to n when we reset the units to zero and increase the n-s digit.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Consider hours-minutes-seconds as an example of a base-60 number system: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Example: </a:t>
            </a:r>
            <a:r>
              <a:rPr lang="en-US" sz="2400" dirty="0"/>
              <a:t>12:58:43 + 00:03:20 = 13:02:03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624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base of a number is often indicated by a </a:t>
            </a:r>
            <a:r>
              <a:rPr lang="en-US" sz="2400" dirty="0" smtClean="0"/>
              <a:t>subscript</a:t>
            </a:r>
          </a:p>
          <a:p>
            <a:r>
              <a:rPr lang="en-US" sz="2400" dirty="0" smtClean="0"/>
              <a:t>E.g</a:t>
            </a:r>
            <a:r>
              <a:rPr lang="en-US" sz="2400" dirty="0"/>
              <a:t>. (123)</a:t>
            </a:r>
            <a:r>
              <a:rPr lang="en-US" sz="1400" dirty="0"/>
              <a:t>10</a:t>
            </a:r>
            <a:r>
              <a:rPr lang="en-US" sz="2400" dirty="0"/>
              <a:t> indicates the base-10 number 123.</a:t>
            </a: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Decimal</a:t>
            </a:r>
            <a:r>
              <a:rPr lang="fr-FR" sz="3200" b="1" dirty="0"/>
              <a:t> </a:t>
            </a:r>
            <a:r>
              <a:rPr lang="fr-FR" sz="3200" b="1" dirty="0" err="1"/>
              <a:t>Number</a:t>
            </a:r>
            <a:r>
              <a:rPr lang="fr-FR" sz="3200" b="1" dirty="0"/>
              <a:t> </a:t>
            </a:r>
            <a:r>
              <a:rPr lang="fr-FR" sz="3200" b="1" dirty="0" err="1"/>
              <a:t>Systems</a:t>
            </a:r>
            <a:r>
              <a:rPr lang="fr-FR" sz="3200" b="1" dirty="0"/>
              <a:t>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0706" y="914400"/>
            <a:ext cx="8122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Base 10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Ten digits, 0-9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Columns represent (from right to left) units, tens, hundreds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533446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Binary</a:t>
            </a:r>
            <a:r>
              <a:rPr lang="fr-FR" sz="3200" b="1" dirty="0"/>
              <a:t> </a:t>
            </a:r>
            <a:r>
              <a:rPr lang="fr-FR" sz="3200" b="1" dirty="0" err="1"/>
              <a:t>Number</a:t>
            </a:r>
            <a:r>
              <a:rPr lang="fr-FR" sz="3200" b="1" dirty="0"/>
              <a:t> System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730724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Two digits, 0 &amp; 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Columns represent (from right to left) units, twos, fours, eights </a:t>
            </a:r>
            <a:r>
              <a:rPr lang="en-US" sz="2400" dirty="0" err="1"/>
              <a:t>etc</a:t>
            </a:r>
            <a:endParaRPr lang="en-US" sz="2400" dirty="0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990600" y="2504828"/>
            <a:ext cx="8229600" cy="2895600"/>
            <a:chOff x="288" y="2400"/>
            <a:chExt cx="5184" cy="182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308" y="2400"/>
              <a:ext cx="1035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3200" dirty="0">
                  <a:solidFill>
                    <a:srgbClr val="00B0F0"/>
                  </a:solidFill>
                </a:rPr>
                <a:t>1111011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3216"/>
              <a:ext cx="5184" cy="10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sz="2000" dirty="0">
                  <a:solidFill>
                    <a:srgbClr val="00B0F0"/>
                  </a:solidFill>
                </a:rPr>
                <a:t>   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6</a:t>
              </a:r>
              <a:r>
                <a:rPr lang="en-GB" sz="2000" dirty="0">
                  <a:solidFill>
                    <a:srgbClr val="00B0F0"/>
                  </a:solidFill>
                </a:rPr>
                <a:t>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+  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5</a:t>
              </a:r>
              <a:r>
                <a:rPr lang="en-GB" sz="2000" dirty="0">
                  <a:solidFill>
                    <a:srgbClr val="00B0F0"/>
                  </a:solidFill>
                </a:rPr>
                <a:t>   </a:t>
              </a:r>
              <a:r>
                <a:rPr lang="en-GB" sz="2000" dirty="0" smtClean="0">
                  <a:solidFill>
                    <a:srgbClr val="00B0F0"/>
                  </a:solidFill>
                </a:rPr>
                <a:t> +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4</a:t>
              </a:r>
              <a:r>
                <a:rPr lang="en-GB" sz="2000" dirty="0">
                  <a:solidFill>
                    <a:srgbClr val="00B0F0"/>
                  </a:solidFill>
                </a:rPr>
                <a:t>  </a:t>
              </a:r>
              <a:r>
                <a:rPr lang="en-GB" sz="2000" dirty="0" smtClean="0">
                  <a:solidFill>
                    <a:srgbClr val="00B0F0"/>
                  </a:solidFill>
                </a:rPr>
                <a:t>   </a:t>
              </a:r>
              <a:r>
                <a:rPr lang="en-GB" sz="2000" dirty="0">
                  <a:solidFill>
                    <a:srgbClr val="00B0F0"/>
                  </a:solidFill>
                </a:rPr>
                <a:t>+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1</a:t>
              </a:r>
              <a:r>
                <a:rPr lang="en-GB" sz="2000" dirty="0" smtClean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 smtClean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 smtClean="0">
                  <a:solidFill>
                    <a:srgbClr val="00B0F0"/>
                  </a:solidFill>
                </a:rPr>
                <a:t>3</a:t>
              </a:r>
              <a:r>
                <a:rPr lang="en-GB" sz="2000" dirty="0" smtClean="0">
                  <a:solidFill>
                    <a:srgbClr val="00B0F0"/>
                  </a:solidFill>
                </a:rPr>
                <a:t>     +     </a:t>
              </a:r>
              <a:r>
                <a:rPr lang="en-GB" sz="2000" dirty="0">
                  <a:solidFill>
                    <a:srgbClr val="00B0F0"/>
                  </a:solidFill>
                </a:rPr>
                <a:t>0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2</a:t>
              </a:r>
              <a:r>
                <a:rPr lang="en-GB" sz="2000" dirty="0">
                  <a:solidFill>
                    <a:srgbClr val="00B0F0"/>
                  </a:solidFill>
                </a:rPr>
                <a:t>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+ 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</a:rPr>
                <a:t>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+  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2</a:t>
              </a:r>
              <a:r>
                <a:rPr lang="en-GB" sz="2000" baseline="30000" dirty="0">
                  <a:solidFill>
                    <a:srgbClr val="00B0F0"/>
                  </a:solidFill>
                </a:rPr>
                <a:t>0</a:t>
              </a:r>
            </a:p>
            <a:p>
              <a:pPr algn="l">
                <a:spcBef>
                  <a:spcPct val="50000"/>
                </a:spcBef>
              </a:pPr>
              <a:r>
                <a:rPr lang="en-GB" sz="2000" dirty="0">
                  <a:solidFill>
                    <a:srgbClr val="00B0F0"/>
                  </a:solidFill>
                </a:rPr>
                <a:t>= 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64  </a:t>
              </a:r>
              <a:r>
                <a:rPr lang="en-GB" sz="2000" dirty="0" smtClean="0">
                  <a:solidFill>
                    <a:srgbClr val="00B0F0"/>
                  </a:solidFill>
                </a:rPr>
                <a:t>  </a:t>
              </a:r>
              <a:r>
                <a:rPr lang="en-GB" sz="2000" dirty="0">
                  <a:solidFill>
                    <a:srgbClr val="00B0F0"/>
                  </a:solidFill>
                </a:rPr>
                <a:t>+  </a:t>
              </a:r>
              <a:r>
                <a:rPr lang="en-GB" sz="2000" dirty="0" smtClean="0">
                  <a:solidFill>
                    <a:srgbClr val="00B0F0"/>
                  </a:solidFill>
                </a:rPr>
                <a:t>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32  </a:t>
              </a:r>
              <a:r>
                <a:rPr lang="en-GB" sz="2000" dirty="0" smtClean="0">
                  <a:solidFill>
                    <a:srgbClr val="00B0F0"/>
                  </a:solidFill>
                </a:rPr>
                <a:t> +   </a:t>
              </a:r>
              <a:r>
                <a:rPr lang="en-GB" sz="2000" dirty="0">
                  <a:solidFill>
                    <a:srgbClr val="00B0F0"/>
                  </a:solidFill>
                </a:rPr>
                <a:t>1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16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+     1</a:t>
              </a:r>
              <a:r>
                <a:rPr lang="en-GB" sz="2000" dirty="0" smtClean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 smtClean="0">
                  <a:solidFill>
                    <a:srgbClr val="00B0F0"/>
                  </a:solidFill>
                </a:rPr>
                <a:t>8      +     </a:t>
              </a:r>
              <a:r>
                <a:rPr lang="en-GB" sz="2000" dirty="0">
                  <a:solidFill>
                    <a:srgbClr val="00B0F0"/>
                  </a:solidFill>
                </a:rPr>
                <a:t>0</a:t>
              </a:r>
              <a:r>
                <a:rPr lang="en-GB" sz="2000" dirty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>
                  <a:solidFill>
                    <a:srgbClr val="00B0F0"/>
                  </a:solidFill>
                </a:rPr>
                <a:t>4   </a:t>
              </a:r>
              <a:r>
                <a:rPr lang="en-GB" sz="2000" dirty="0" smtClean="0">
                  <a:solidFill>
                    <a:srgbClr val="00B0F0"/>
                  </a:solidFill>
                </a:rPr>
                <a:t>    +    1</a:t>
              </a:r>
              <a:r>
                <a:rPr lang="en-GB" sz="2000" dirty="0" smtClean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 smtClean="0">
                  <a:solidFill>
                    <a:srgbClr val="00B0F0"/>
                  </a:solidFill>
                </a:rPr>
                <a:t>2      +     1</a:t>
              </a:r>
              <a:r>
                <a:rPr lang="en-GB" sz="2000" dirty="0" smtClean="0">
                  <a:solidFill>
                    <a:srgbClr val="00B0F0"/>
                  </a:solidFill>
                  <a:latin typeface="Symbol" pitchFamily="18" charset="2"/>
                </a:rPr>
                <a:t>´</a:t>
              </a:r>
              <a:r>
                <a:rPr lang="en-GB" sz="2000" dirty="0" smtClean="0">
                  <a:solidFill>
                    <a:srgbClr val="00B0F0"/>
                  </a:solidFill>
                </a:rPr>
                <a:t>1</a:t>
              </a:r>
              <a:endParaRPr lang="en-GB" sz="2000" dirty="0">
                <a:solidFill>
                  <a:srgbClr val="00B0F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GB" sz="2000" dirty="0">
                  <a:solidFill>
                    <a:srgbClr val="00B0F0"/>
                  </a:solidFill>
                </a:rPr>
                <a:t>= </a:t>
              </a:r>
              <a:r>
                <a:rPr lang="en-GB" sz="3200" dirty="0">
                  <a:solidFill>
                    <a:srgbClr val="00B0F0"/>
                  </a:solidFill>
                </a:rPr>
                <a:t>123</a:t>
              </a:r>
              <a:endParaRPr lang="en-GB" sz="20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72" y="2736"/>
              <a:ext cx="1632" cy="432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344" y="2736"/>
              <a:ext cx="1200" cy="4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016" y="2736"/>
              <a:ext cx="672" cy="4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736" y="2736"/>
              <a:ext cx="96" cy="4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976" y="2736"/>
              <a:ext cx="432" cy="4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216" y="2736"/>
              <a:ext cx="912" cy="48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408" y="2688"/>
              <a:ext cx="1440" cy="52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678</Words>
  <Application>Microsoft Office PowerPoint</Application>
  <PresentationFormat>A4 Paper (210x297 mm)</PresentationFormat>
  <Paragraphs>203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PMingLiU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Office Theme</vt:lpstr>
      <vt:lpstr>方程式</vt:lpstr>
      <vt:lpstr>PowerPoint Presentation</vt:lpstr>
      <vt:lpstr>Lecture 3 Number System </vt:lpstr>
      <vt:lpstr>Objectives </vt:lpstr>
      <vt:lpstr>Topics</vt:lpstr>
      <vt:lpstr>PowerPoint Presentation</vt:lpstr>
      <vt:lpstr>Radix (Base) of a Number System</vt:lpstr>
      <vt:lpstr>Radix (Base) of a Number System</vt:lpstr>
      <vt:lpstr>Decimal Number Systems </vt:lpstr>
      <vt:lpstr>Binary Number System</vt:lpstr>
      <vt:lpstr>Binary Numbers</vt:lpstr>
      <vt:lpstr>Data Organization </vt:lpstr>
      <vt:lpstr>Words</vt:lpstr>
      <vt:lpstr>Double Words </vt:lpstr>
      <vt:lpstr>Octal Number System</vt:lpstr>
      <vt:lpstr>Hexadecimal Number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363</cp:revision>
  <dcterms:created xsi:type="dcterms:W3CDTF">2006-08-16T00:00:00Z</dcterms:created>
  <dcterms:modified xsi:type="dcterms:W3CDTF">2017-07-07T04:26:53Z</dcterms:modified>
</cp:coreProperties>
</file>