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65" r:id="rId2"/>
    <p:sldId id="466" r:id="rId3"/>
    <p:sldId id="512" r:id="rId4"/>
    <p:sldId id="511" r:id="rId5"/>
    <p:sldId id="485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510" r:id="rId19"/>
    <p:sldId id="484" r:id="rId2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2476500" y="3105835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Faculty of Engineering &amp;</a:t>
            </a:r>
            <a:r>
              <a:rPr lang="en-US" sz="1800" baseline="0" dirty="0" smtClean="0">
                <a:solidFill>
                  <a:schemeClr val="bg1"/>
                </a:solidFill>
              </a:rPr>
              <a:t> Technology</a:t>
            </a:r>
            <a:r>
              <a:rPr lang="en-US" sz="1800" dirty="0" smtClean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                 © Ramaiah University of Applied Sciences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5330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</a:t>
            </a:r>
            <a:r>
              <a:rPr lang="en-US" sz="1050" baseline="0" dirty="0" smtClean="0">
                <a:solidFill>
                  <a:schemeClr val="bg1"/>
                </a:solidFill>
              </a:rPr>
              <a:t> 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115375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b="1" dirty="0" smtClean="0"/>
              <a:t>Combinational Digital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MUX can also be used to implement a Boolean function, the procedure is given below:</a:t>
            </a:r>
          </a:p>
          <a:p>
            <a:pPr marL="0" indent="0">
              <a:buNone/>
            </a:pPr>
            <a:r>
              <a:rPr lang="en-US" sz="2400" dirty="0" smtClean="0"/>
              <a:t>	Implementing </a:t>
            </a:r>
            <a:r>
              <a:rPr lang="en-US" sz="2400" dirty="0"/>
              <a:t>a Boolean function of  n  variables with a </a:t>
            </a:r>
            <a:r>
              <a:rPr lang="en-US" sz="2400" dirty="0" smtClean="0"/>
              <a:t>	multiplexer </a:t>
            </a:r>
            <a:r>
              <a:rPr lang="en-US" sz="2400" dirty="0"/>
              <a:t>that has    n - 1    selection </a:t>
            </a:r>
            <a:r>
              <a:rPr lang="en-US" sz="2400" dirty="0" smtClean="0"/>
              <a:t>inputs: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400" dirty="0" smtClean="0"/>
              <a:t>The </a:t>
            </a:r>
            <a:r>
              <a:rPr lang="en-US" sz="2400" dirty="0"/>
              <a:t>first    n - 1    variables of the function are connected to the selection inputs of the </a:t>
            </a:r>
            <a:r>
              <a:rPr lang="en-US" sz="2400" dirty="0" smtClean="0"/>
              <a:t>multiplexer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400" dirty="0"/>
              <a:t> The remaining single variable of the function is used for the data </a:t>
            </a:r>
            <a:r>
              <a:rPr lang="en-US" sz="2400" dirty="0" smtClean="0"/>
              <a:t>inputs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400" dirty="0"/>
              <a:t> If the single variable is denoted </a:t>
            </a:r>
            <a:r>
              <a:rPr lang="en-US" sz="2400" dirty="0" smtClean="0"/>
              <a:t>by  </a:t>
            </a:r>
            <a:r>
              <a:rPr lang="en-US" sz="2400" dirty="0"/>
              <a:t>z,  each data input of the multiplexer will be  </a:t>
            </a:r>
            <a:r>
              <a:rPr lang="en-US" sz="2400" dirty="0" smtClean="0"/>
              <a:t>z, z’,1</a:t>
            </a:r>
            <a:r>
              <a:rPr lang="en-US" sz="2400" dirty="0"/>
              <a:t>, or 0</a:t>
            </a:r>
            <a:r>
              <a:rPr lang="en-US" sz="2400" dirty="0" smtClean="0"/>
              <a:t>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276600" y="152400"/>
            <a:ext cx="278114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Multiplexers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196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To demonstrate this procedure, consider the Boolean function   </a:t>
                </a:r>
                <a:endParaRPr lang="en-US" sz="2400" dirty="0" smtClean="0"/>
              </a:p>
              <a:p>
                <a:pPr marL="0" indent="0" algn="ctr">
                  <a:buNone/>
                </a:pPr>
                <a:r>
                  <a:rPr lang="en-US" sz="2400" dirty="0" smtClean="0"/>
                  <a:t> </a:t>
                </a:r>
                <a:r>
                  <a:rPr lang="en-US" sz="2400" dirty="0"/>
                  <a:t>F (x, y, z)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400" dirty="0"/>
                          <m:t>(1, 2, 6, 7)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This function of three variables can be implemented with a four-to-one-line </a:t>
                </a:r>
                <a:r>
                  <a:rPr lang="en-US" sz="2400" dirty="0" smtClean="0"/>
                  <a:t>multiplexer</a:t>
                </a:r>
              </a:p>
              <a:p>
                <a:r>
                  <a:rPr lang="en-US" sz="2400" dirty="0"/>
                  <a:t>The two variables  x  and  y  are applied to the selection lines in that </a:t>
                </a:r>
                <a:r>
                  <a:rPr lang="en-US" sz="2400" dirty="0" smtClean="0"/>
                  <a:t>order</a:t>
                </a:r>
              </a:p>
              <a:p>
                <a:r>
                  <a:rPr lang="en-US" sz="2400" dirty="0" smtClean="0"/>
                  <a:t>X is </a:t>
                </a:r>
                <a:r>
                  <a:rPr lang="en-US" sz="2400" dirty="0"/>
                  <a:t>connected to the </a:t>
                </a:r>
                <a:r>
                  <a:rPr lang="en-US" sz="2400" dirty="0" smtClean="0"/>
                  <a:t>S1 input and y </a:t>
                </a:r>
                <a:r>
                  <a:rPr lang="en-US" sz="2400" dirty="0"/>
                  <a:t>to </a:t>
                </a:r>
                <a:r>
                  <a:rPr lang="en-US" sz="2400" dirty="0" smtClean="0"/>
                  <a:t>the S0 input</a:t>
                </a:r>
              </a:p>
              <a:p>
                <a:r>
                  <a:rPr lang="en-US" sz="2400" dirty="0"/>
                  <a:t>The values for the data input lines are determined from the truth table of the </a:t>
                </a:r>
                <a:r>
                  <a:rPr lang="en-US" sz="2400" dirty="0" smtClean="0"/>
                  <a:t>function</a:t>
                </a:r>
              </a:p>
              <a:p>
                <a:r>
                  <a:rPr lang="en-US" sz="2400" dirty="0"/>
                  <a:t>When    </a:t>
                </a:r>
                <a:r>
                  <a:rPr lang="en-US" sz="2400" dirty="0" err="1"/>
                  <a:t>xy</a:t>
                </a:r>
                <a:r>
                  <a:rPr lang="en-US" sz="2400" dirty="0"/>
                  <a:t> = 00,    output  F  is equal to  z  because    F = 0    when   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z </a:t>
                </a:r>
                <a:r>
                  <a:rPr lang="en-US" sz="2400" dirty="0"/>
                  <a:t>= 0    and    F = 1    when    z =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9" t="-3639" r="-1435" b="-5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276600" y="152400"/>
            <a:ext cx="278114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Multiplexers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9019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45" b="2295"/>
          <a:stretch/>
        </p:blipFill>
        <p:spPr>
          <a:xfrm>
            <a:off x="1566969" y="1447800"/>
            <a:ext cx="6148388" cy="34805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76600" y="152400"/>
            <a:ext cx="278114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Multiplexers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6969" y="5257305"/>
            <a:ext cx="6667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Implementing a Boolean function with a multiplexer </a:t>
            </a:r>
          </a:p>
        </p:txBody>
      </p:sp>
    </p:spTree>
    <p:extLst>
      <p:ext uri="{BB962C8B-B14F-4D97-AF65-F5344CB8AC3E}">
        <p14:creationId xmlns:p14="http://schemas.microsoft.com/office/powerpoint/2010/main" val="11539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 As a second example, consider the implementation of the Boolean function    F (A, B, C, D) = </a:t>
            </a:r>
            <a:r>
              <a:rPr lang="el-GR" sz="2400" dirty="0" smtClean="0"/>
              <a:t>Σ</a:t>
            </a:r>
            <a:r>
              <a:rPr lang="en-US" sz="2400" dirty="0" smtClean="0"/>
              <a:t>(1</a:t>
            </a:r>
            <a:r>
              <a:rPr lang="en-US" sz="2400" dirty="0"/>
              <a:t>, 3, 4, 11, 12, 13, 14, 15)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 This function is implemented with a multiplexer with </a:t>
            </a:r>
            <a:r>
              <a:rPr lang="en-US" sz="2400" dirty="0" smtClean="0"/>
              <a:t>three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selection </a:t>
            </a:r>
            <a:r>
              <a:rPr lang="en-US" sz="2400" dirty="0"/>
              <a:t>inputs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 A  must be connected to selection input    S2    so that  A ,  B,  and  C  correspond to selection </a:t>
            </a:r>
            <a:r>
              <a:rPr lang="en-US" sz="2400" dirty="0" smtClean="0"/>
              <a:t>inputs </a:t>
            </a:r>
            <a:r>
              <a:rPr lang="en-US" sz="2400" dirty="0"/>
              <a:t>S2, S1</a:t>
            </a:r>
            <a:r>
              <a:rPr lang="en-US" sz="2400" dirty="0" smtClean="0"/>
              <a:t>, and </a:t>
            </a:r>
            <a:r>
              <a:rPr lang="en-US" sz="2400" dirty="0"/>
              <a:t>S0</a:t>
            </a:r>
            <a:r>
              <a:rPr lang="en-US" sz="2400" dirty="0" smtClean="0"/>
              <a:t>, </a:t>
            </a:r>
            <a:r>
              <a:rPr lang="en-US" sz="2400" dirty="0"/>
              <a:t>respectively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6600" y="152400"/>
            <a:ext cx="278114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Multiplexers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6396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066800"/>
            <a:ext cx="6115050" cy="4076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76600" y="152400"/>
            <a:ext cx="278114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Multiplexers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5900" y="54102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Implementing a four-input function with a multiplexer </a:t>
            </a:r>
          </a:p>
        </p:txBody>
      </p:sp>
    </p:spTree>
    <p:extLst>
      <p:ext uri="{BB962C8B-B14F-4D97-AF65-F5344CB8AC3E}">
        <p14:creationId xmlns:p14="http://schemas.microsoft.com/office/powerpoint/2010/main" val="7881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400" dirty="0" smtClean="0"/>
              <a:t>A DEMUX is a digital switch with a single input (source) and a multiple outputs (destinations)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400" dirty="0" smtClean="0"/>
              <a:t>The select lines determine which output the input is connected to</a:t>
            </a:r>
          </a:p>
          <a:p>
            <a:pPr>
              <a:spcBef>
                <a:spcPct val="0"/>
              </a:spcBef>
            </a:pPr>
            <a:r>
              <a:rPr lang="en-US" altLang="en-US" sz="2400" dirty="0" smtClean="0"/>
              <a:t>DEMUX Types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dirty="0" smtClean="0">
                <a:sym typeface="Wingdings" panose="05000000000000000000" pitchFamily="2" charset="2"/>
              </a:rPr>
              <a:t> </a:t>
            </a:r>
            <a:r>
              <a:rPr lang="en-US" altLang="en-US" sz="2400" dirty="0" smtClean="0"/>
              <a:t>1-to-2 (1 select line)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dirty="0" smtClean="0">
                <a:sym typeface="Wingdings" panose="05000000000000000000" pitchFamily="2" charset="2"/>
              </a:rPr>
              <a:t> </a:t>
            </a:r>
            <a:r>
              <a:rPr lang="en-US" altLang="en-US" sz="2400" dirty="0" smtClean="0"/>
              <a:t>1-to-4 (2 select lines)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dirty="0" smtClean="0">
                <a:sym typeface="Wingdings" panose="05000000000000000000" pitchFamily="2" charset="2"/>
              </a:rPr>
              <a:t> </a:t>
            </a:r>
            <a:r>
              <a:rPr lang="en-US" altLang="en-US" sz="2400" dirty="0" smtClean="0"/>
              <a:t>1-to-8 (3 select lines)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dirty="0" smtClean="0">
                <a:sym typeface="Wingdings" panose="05000000000000000000" pitchFamily="2" charset="2"/>
              </a:rPr>
              <a:t> </a:t>
            </a:r>
            <a:r>
              <a:rPr lang="en-US" altLang="en-US" sz="2400" dirty="0" smtClean="0"/>
              <a:t>1-to-16 (4 select lines)</a:t>
            </a:r>
          </a:p>
          <a:p>
            <a:endParaRPr lang="en-US" alt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276600" y="152400"/>
            <a:ext cx="337105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De-Multiplexers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7773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600" y="152400"/>
            <a:ext cx="337105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De-Multiplexers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3064669" y="2209800"/>
            <a:ext cx="3776663" cy="3003550"/>
            <a:chOff x="5105400" y="2635044"/>
            <a:chExt cx="3776606" cy="3003756"/>
          </a:xfrm>
        </p:grpSpPr>
        <p:cxnSp>
          <p:nvCxnSpPr>
            <p:cNvPr id="6" name="Straight Connector 5"/>
            <p:cNvCxnSpPr/>
            <p:nvPr/>
          </p:nvCxnSpPr>
          <p:spPr bwMode="auto">
            <a:xfrm flipH="1">
              <a:off x="7116733" y="3657464"/>
              <a:ext cx="457193" cy="1588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auto">
            <a:xfrm rot="16200000">
              <a:off x="6538074" y="4677503"/>
              <a:ext cx="549313" cy="1587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29"/>
            <p:cNvSpPr txBox="1">
              <a:spLocks noChangeArrowheads="1"/>
            </p:cNvSpPr>
            <p:nvPr/>
          </p:nvSpPr>
          <p:spPr bwMode="auto">
            <a:xfrm>
              <a:off x="6431433" y="4992469"/>
              <a:ext cx="82586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Select</a:t>
              </a:r>
            </a:p>
            <a:p>
              <a:pPr algn="ctr" eaLnBrk="1" hangingPunct="1"/>
              <a:r>
                <a:rPr lang="en-US" altLang="en-US"/>
                <a:t>Lines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5973750" y="3657464"/>
              <a:ext cx="457193" cy="1588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29"/>
            <p:cNvSpPr txBox="1">
              <a:spLocks noChangeArrowheads="1"/>
            </p:cNvSpPr>
            <p:nvPr/>
          </p:nvSpPr>
          <p:spPr bwMode="auto">
            <a:xfrm>
              <a:off x="5105400" y="3372145"/>
              <a:ext cx="84029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Input</a:t>
              </a:r>
            </a:p>
            <a:p>
              <a:pPr algn="ctr" eaLnBrk="1" hangingPunct="1"/>
              <a:r>
                <a:rPr lang="en-US" altLang="en-US" sz="1400" i="1"/>
                <a:t>(source)</a:t>
              </a:r>
            </a:p>
          </p:txBody>
        </p:sp>
        <p:sp>
          <p:nvSpPr>
            <p:cNvPr id="11" name="TextBox 29"/>
            <p:cNvSpPr txBox="1">
              <a:spLocks noChangeArrowheads="1"/>
            </p:cNvSpPr>
            <p:nvPr/>
          </p:nvSpPr>
          <p:spPr bwMode="auto">
            <a:xfrm>
              <a:off x="7623328" y="3380866"/>
              <a:ext cx="125867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Outputs</a:t>
              </a:r>
            </a:p>
            <a:p>
              <a:pPr algn="ctr" eaLnBrk="1" hangingPunct="1"/>
              <a:r>
                <a:rPr lang="en-US" altLang="en-US" sz="1400" i="1"/>
                <a:t>(destinations)</a:t>
              </a:r>
            </a:p>
          </p:txBody>
        </p:sp>
        <p:grpSp>
          <p:nvGrpSpPr>
            <p:cNvPr id="12" name="Group 27"/>
            <p:cNvGrpSpPr>
              <a:grpSpLocks/>
            </p:cNvGrpSpPr>
            <p:nvPr/>
          </p:nvGrpSpPr>
          <p:grpSpPr bwMode="auto">
            <a:xfrm>
              <a:off x="7117233" y="3200400"/>
              <a:ext cx="423513" cy="533400"/>
              <a:chOff x="7010400" y="2895600"/>
              <a:chExt cx="423513" cy="53340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rot="5400000" flipH="1" flipV="1">
                <a:off x="7145623" y="3275672"/>
                <a:ext cx="152411" cy="153986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7010400" y="2895600"/>
                <a:ext cx="42351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b="1"/>
                  <a:t>2</a:t>
                </a:r>
                <a:r>
                  <a:rPr lang="en-US" altLang="en-US" b="1" baseline="30000"/>
                  <a:t>N</a:t>
                </a:r>
              </a:p>
            </p:txBody>
          </p:sp>
        </p:grpSp>
        <p:grpSp>
          <p:nvGrpSpPr>
            <p:cNvPr id="13" name="Group 28"/>
            <p:cNvGrpSpPr>
              <a:grpSpLocks/>
            </p:cNvGrpSpPr>
            <p:nvPr/>
          </p:nvGrpSpPr>
          <p:grpSpPr bwMode="auto">
            <a:xfrm>
              <a:off x="6118527" y="3200400"/>
              <a:ext cx="312906" cy="533400"/>
              <a:chOff x="5867400" y="2895600"/>
              <a:chExt cx="312906" cy="5334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rot="5400000" flipH="1" flipV="1">
                <a:off x="5947244" y="3277260"/>
                <a:ext cx="152411" cy="15081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26"/>
              <p:cNvSpPr>
                <a:spLocks noChangeArrowheads="1"/>
              </p:cNvSpPr>
              <p:nvPr/>
            </p:nvSpPr>
            <p:spPr bwMode="auto">
              <a:xfrm>
                <a:off x="5867400" y="289560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b="1"/>
                  <a:t>1</a:t>
                </a:r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 rot="5400000" flipH="1" flipV="1">
              <a:off x="6751607" y="4648138"/>
              <a:ext cx="152410" cy="152398"/>
            </a:xfrm>
            <a:prstGeom prst="line">
              <a:avLst/>
            </a:prstGeom>
            <a:ln w="127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30"/>
            <p:cNvSpPr>
              <a:spLocks noChangeArrowheads="1"/>
            </p:cNvSpPr>
            <p:nvPr/>
          </p:nvSpPr>
          <p:spPr bwMode="auto">
            <a:xfrm>
              <a:off x="6324600" y="450746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/>
                <a:t>N</a:t>
              </a:r>
            </a:p>
          </p:txBody>
        </p:sp>
        <p:grpSp>
          <p:nvGrpSpPr>
            <p:cNvPr id="16" name="Group 53"/>
            <p:cNvGrpSpPr>
              <a:grpSpLocks/>
            </p:cNvGrpSpPr>
            <p:nvPr/>
          </p:nvGrpSpPr>
          <p:grpSpPr bwMode="auto">
            <a:xfrm>
              <a:off x="6446818" y="2635044"/>
              <a:ext cx="674677" cy="2057541"/>
              <a:chOff x="4571314" y="4495800"/>
              <a:chExt cx="674677" cy="2057541"/>
            </a:xfrm>
          </p:grpSpPr>
          <p:sp>
            <p:nvSpPr>
              <p:cNvPr id="17" name="Freeform 16"/>
              <p:cNvSpPr/>
              <p:nvPr/>
            </p:nvSpPr>
            <p:spPr bwMode="auto">
              <a:xfrm>
                <a:off x="4571314" y="4495800"/>
                <a:ext cx="674677" cy="2057541"/>
              </a:xfrm>
              <a:custGeom>
                <a:avLst/>
                <a:gdLst>
                  <a:gd name="connsiteX0" fmla="*/ 11876 w 522515"/>
                  <a:gd name="connsiteY0" fmla="*/ 1080654 h 1365662"/>
                  <a:gd name="connsiteX1" fmla="*/ 0 w 522515"/>
                  <a:gd name="connsiteY1" fmla="*/ 273132 h 1365662"/>
                  <a:gd name="connsiteX2" fmla="*/ 522515 w 522515"/>
                  <a:gd name="connsiteY2" fmla="*/ 0 h 1365662"/>
                  <a:gd name="connsiteX3" fmla="*/ 522515 w 522515"/>
                  <a:gd name="connsiteY3" fmla="*/ 1365662 h 1365662"/>
                  <a:gd name="connsiteX4" fmla="*/ 11876 w 522515"/>
                  <a:gd name="connsiteY4" fmla="*/ 1080654 h 136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515" h="1365662">
                    <a:moveTo>
                      <a:pt x="11876" y="1080654"/>
                    </a:moveTo>
                    <a:lnTo>
                      <a:pt x="0" y="273132"/>
                    </a:lnTo>
                    <a:lnTo>
                      <a:pt x="522515" y="0"/>
                    </a:lnTo>
                    <a:lnTo>
                      <a:pt x="522515" y="1365662"/>
                    </a:lnTo>
                    <a:lnTo>
                      <a:pt x="11876" y="10806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8" name="TextBox 25"/>
              <p:cNvSpPr txBox="1">
                <a:spLocks noChangeArrowheads="1"/>
              </p:cNvSpPr>
              <p:nvPr/>
            </p:nvSpPr>
            <p:spPr bwMode="auto">
              <a:xfrm rot="-5400000">
                <a:off x="4400195" y="5339837"/>
                <a:ext cx="1018297" cy="369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rgbClr val="0000FF"/>
                    </a:solidFill>
                  </a:rPr>
                  <a:t>DEMUX</a:t>
                </a: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609600" y="91440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DEMUX has one input,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outputs and n select lines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429000" y="53340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De-Mux Block diagram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304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600" y="152400"/>
            <a:ext cx="337105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De-Multiplexers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23" name="Title 4"/>
          <p:cNvSpPr>
            <a:spLocks noGrp="1"/>
          </p:cNvSpPr>
          <p:nvPr>
            <p:ph type="title"/>
          </p:nvPr>
        </p:nvSpPr>
        <p:spPr>
          <a:xfrm>
            <a:off x="2538516" y="6087653"/>
            <a:ext cx="4427538" cy="424406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Typical Application of a DEMUX</a:t>
            </a:r>
          </a:p>
        </p:txBody>
      </p:sp>
      <p:grpSp>
        <p:nvGrpSpPr>
          <p:cNvPr id="25" name="Group 94"/>
          <p:cNvGrpSpPr>
            <a:grpSpLocks/>
          </p:cNvGrpSpPr>
          <p:nvPr/>
        </p:nvGrpSpPr>
        <p:grpSpPr bwMode="auto">
          <a:xfrm>
            <a:off x="1082675" y="990600"/>
            <a:ext cx="2378075" cy="596900"/>
            <a:chOff x="625476" y="1403350"/>
            <a:chExt cx="2377440" cy="596899"/>
          </a:xfrm>
        </p:grpSpPr>
        <p:sp>
          <p:nvSpPr>
            <p:cNvPr id="26" name="TextBox 10"/>
            <p:cNvSpPr txBox="1">
              <a:spLocks noChangeArrowheads="1"/>
            </p:cNvSpPr>
            <p:nvPr/>
          </p:nvSpPr>
          <p:spPr bwMode="auto">
            <a:xfrm>
              <a:off x="769822" y="1403350"/>
              <a:ext cx="2103120" cy="369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Single Source</a:t>
              </a:r>
            </a:p>
          </p:txBody>
        </p:sp>
        <p:sp>
          <p:nvSpPr>
            <p:cNvPr id="27" name="Left Brace 26"/>
            <p:cNvSpPr/>
            <p:nvPr/>
          </p:nvSpPr>
          <p:spPr bwMode="auto">
            <a:xfrm rot="16200000" flipH="1" flipV="1">
              <a:off x="1699897" y="697229"/>
              <a:ext cx="228600" cy="237744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28" name="Group 95"/>
          <p:cNvGrpSpPr>
            <a:grpSpLocks/>
          </p:cNvGrpSpPr>
          <p:nvPr/>
        </p:nvGrpSpPr>
        <p:grpSpPr bwMode="auto">
          <a:xfrm>
            <a:off x="5915025" y="990600"/>
            <a:ext cx="2560638" cy="596900"/>
            <a:chOff x="5458424" y="1403350"/>
            <a:chExt cx="2560320" cy="596900"/>
          </a:xfrm>
        </p:grpSpPr>
        <p:sp>
          <p:nvSpPr>
            <p:cNvPr id="29" name="Left Brace 28"/>
            <p:cNvSpPr/>
            <p:nvPr/>
          </p:nvSpPr>
          <p:spPr bwMode="auto">
            <a:xfrm rot="16200000" flipH="1" flipV="1">
              <a:off x="6624284" y="605790"/>
              <a:ext cx="228600" cy="256032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0" name="TextBox 10"/>
            <p:cNvSpPr txBox="1">
              <a:spLocks noChangeArrowheads="1"/>
            </p:cNvSpPr>
            <p:nvPr/>
          </p:nvSpPr>
          <p:spPr bwMode="auto">
            <a:xfrm>
              <a:off x="5528480" y="1403350"/>
              <a:ext cx="2438400" cy="369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Multiple Destinations</a:t>
              </a:r>
            </a:p>
          </p:txBody>
        </p:sp>
      </p:grpSp>
      <p:grpSp>
        <p:nvGrpSpPr>
          <p:cNvPr id="31" name="Group 96"/>
          <p:cNvGrpSpPr>
            <a:grpSpLocks/>
          </p:cNvGrpSpPr>
          <p:nvPr/>
        </p:nvGrpSpPr>
        <p:grpSpPr bwMode="auto">
          <a:xfrm>
            <a:off x="4030663" y="990600"/>
            <a:ext cx="1287462" cy="596900"/>
            <a:chOff x="3573462" y="1403350"/>
            <a:chExt cx="1287937" cy="596900"/>
          </a:xfrm>
        </p:grpSpPr>
        <p:sp>
          <p:nvSpPr>
            <p:cNvPr id="32" name="Left Brace 31"/>
            <p:cNvSpPr/>
            <p:nvPr/>
          </p:nvSpPr>
          <p:spPr bwMode="auto">
            <a:xfrm rot="16200000" flipH="1" flipV="1">
              <a:off x="4099954" y="1245158"/>
              <a:ext cx="228600" cy="1281585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3" name="TextBox 10"/>
            <p:cNvSpPr txBox="1">
              <a:spLocks noChangeArrowheads="1"/>
            </p:cNvSpPr>
            <p:nvPr/>
          </p:nvSpPr>
          <p:spPr bwMode="auto">
            <a:xfrm>
              <a:off x="3580286" y="1403350"/>
              <a:ext cx="1281113" cy="369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Selector</a:t>
              </a:r>
            </a:p>
          </p:txBody>
        </p:sp>
      </p:grpSp>
      <p:grpSp>
        <p:nvGrpSpPr>
          <p:cNvPr id="34" name="Group 86"/>
          <p:cNvGrpSpPr>
            <a:grpSpLocks/>
          </p:cNvGrpSpPr>
          <p:nvPr/>
        </p:nvGrpSpPr>
        <p:grpSpPr bwMode="auto">
          <a:xfrm>
            <a:off x="3986213" y="2782888"/>
            <a:ext cx="1265237" cy="1524000"/>
            <a:chOff x="6627098" y="4724400"/>
            <a:chExt cx="1264920" cy="15240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6627098" y="5408612"/>
              <a:ext cx="365034" cy="3175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 flipH="1">
              <a:off x="6962724" y="6065044"/>
              <a:ext cx="365125" cy="1587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 flipH="1">
              <a:off x="7236511" y="6110287"/>
              <a:ext cx="274638" cy="1587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85"/>
            <p:cNvGrpSpPr>
              <a:grpSpLocks/>
            </p:cNvGrpSpPr>
            <p:nvPr/>
          </p:nvGrpSpPr>
          <p:grpSpPr bwMode="auto">
            <a:xfrm>
              <a:off x="7517922" y="4895297"/>
              <a:ext cx="374096" cy="1031051"/>
              <a:chOff x="7517922" y="4784782"/>
              <a:chExt cx="374096" cy="1031051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H="1">
                <a:off x="7525398" y="5493360"/>
                <a:ext cx="366620" cy="1587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525398" y="5756885"/>
                <a:ext cx="366620" cy="1587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7525398" y="4961547"/>
                <a:ext cx="366620" cy="1588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7525398" y="5233010"/>
                <a:ext cx="366620" cy="1587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76"/>
              <p:cNvSpPr txBox="1">
                <a:spLocks noChangeArrowheads="1"/>
              </p:cNvSpPr>
              <p:nvPr/>
            </p:nvSpPr>
            <p:spPr bwMode="auto">
              <a:xfrm flipH="1">
                <a:off x="7517922" y="4784782"/>
                <a:ext cx="332142" cy="1031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en-US" altLang="en-US" sz="900" b="1"/>
                  <a:t>D0</a:t>
                </a:r>
              </a:p>
              <a:p>
                <a:pPr eaLnBrk="1" hangingPunct="1">
                  <a:spcAft>
                    <a:spcPts val="1000"/>
                  </a:spcAft>
                </a:pPr>
                <a:r>
                  <a:rPr lang="en-US" altLang="en-US" sz="900" b="1"/>
                  <a:t>D1</a:t>
                </a:r>
              </a:p>
              <a:p>
                <a:pPr eaLnBrk="1" hangingPunct="1">
                  <a:spcAft>
                    <a:spcPts val="1000"/>
                  </a:spcAft>
                </a:pPr>
                <a:r>
                  <a:rPr lang="en-US" altLang="en-US" sz="900" b="1"/>
                  <a:t>D2</a:t>
                </a:r>
              </a:p>
              <a:p>
                <a:pPr eaLnBrk="1" hangingPunct="1">
                  <a:spcAft>
                    <a:spcPts val="1000"/>
                  </a:spcAft>
                </a:pPr>
                <a:r>
                  <a:rPr lang="en-US" altLang="en-US" sz="900" b="1"/>
                  <a:t>D3</a:t>
                </a:r>
              </a:p>
            </p:txBody>
          </p:sp>
        </p:grpSp>
        <p:sp>
          <p:nvSpPr>
            <p:cNvPr id="39" name="TextBox 77"/>
            <p:cNvSpPr txBox="1">
              <a:spLocks noChangeArrowheads="1"/>
            </p:cNvSpPr>
            <p:nvPr/>
          </p:nvSpPr>
          <p:spPr bwMode="auto">
            <a:xfrm flipH="1">
              <a:off x="6705600" y="5181600"/>
              <a:ext cx="2616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900" b="1"/>
                <a:t>X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7003241" y="4724400"/>
              <a:ext cx="523744" cy="1365250"/>
            </a:xfrm>
            <a:custGeom>
              <a:avLst/>
              <a:gdLst>
                <a:gd name="connsiteX0" fmla="*/ 11876 w 522515"/>
                <a:gd name="connsiteY0" fmla="*/ 1080654 h 1365662"/>
                <a:gd name="connsiteX1" fmla="*/ 0 w 522515"/>
                <a:gd name="connsiteY1" fmla="*/ 273132 h 1365662"/>
                <a:gd name="connsiteX2" fmla="*/ 522515 w 522515"/>
                <a:gd name="connsiteY2" fmla="*/ 0 h 1365662"/>
                <a:gd name="connsiteX3" fmla="*/ 522515 w 522515"/>
                <a:gd name="connsiteY3" fmla="*/ 1365662 h 1365662"/>
                <a:gd name="connsiteX4" fmla="*/ 11876 w 522515"/>
                <a:gd name="connsiteY4" fmla="*/ 1080654 h 136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515" h="1365662">
                  <a:moveTo>
                    <a:pt x="11876" y="1080654"/>
                  </a:moveTo>
                  <a:lnTo>
                    <a:pt x="0" y="273132"/>
                  </a:lnTo>
                  <a:lnTo>
                    <a:pt x="522515" y="0"/>
                  </a:lnTo>
                  <a:lnTo>
                    <a:pt x="522515" y="1365662"/>
                  </a:lnTo>
                  <a:lnTo>
                    <a:pt x="11876" y="108065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1" name="TextBox 80"/>
            <p:cNvSpPr txBox="1">
              <a:spLocks noChangeArrowheads="1"/>
            </p:cNvSpPr>
            <p:nvPr/>
          </p:nvSpPr>
          <p:spPr bwMode="auto">
            <a:xfrm rot="-5400000">
              <a:off x="6755496" y="5238817"/>
              <a:ext cx="1018227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00FF"/>
                  </a:solidFill>
                </a:rPr>
                <a:t>DEMUX</a:t>
              </a:r>
            </a:p>
          </p:txBody>
        </p:sp>
      </p:grp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002702"/>
              </p:ext>
            </p:extLst>
          </p:nvPr>
        </p:nvGraphicFramePr>
        <p:xfrm>
          <a:off x="3529303" y="4283075"/>
          <a:ext cx="2189162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96"/>
                <a:gridCol w="264873"/>
                <a:gridCol w="1639893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Selected Destination</a:t>
                      </a:r>
                      <a:endParaRPr lang="en-US" sz="12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B/W Laser Printer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Fax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Machine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dk1"/>
                          </a:solidFill>
                        </a:rPr>
                        <a:t>Color</a:t>
                      </a:r>
                      <a:r>
                        <a:rPr lang="en-US" sz="1200" b="0" baseline="0" dirty="0" smtClean="0">
                          <a:solidFill>
                            <a:schemeClr val="dk1"/>
                          </a:solidFill>
                        </a:rPr>
                        <a:t> Inkjet Printer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Pen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Plotter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8" name="Group 86"/>
          <p:cNvGrpSpPr>
            <a:grpSpLocks/>
          </p:cNvGrpSpPr>
          <p:nvPr/>
        </p:nvGrpSpPr>
        <p:grpSpPr bwMode="auto">
          <a:xfrm>
            <a:off x="6873875" y="1644650"/>
            <a:ext cx="1731963" cy="612775"/>
            <a:chOff x="6643421" y="2057403"/>
            <a:chExt cx="1732785" cy="613272"/>
          </a:xfrm>
        </p:grpSpPr>
        <p:sp>
          <p:nvSpPr>
            <p:cNvPr id="49" name="TextBox 324"/>
            <p:cNvSpPr txBox="1">
              <a:spLocks noChangeArrowheads="1"/>
            </p:cNvSpPr>
            <p:nvPr/>
          </p:nvSpPr>
          <p:spPr bwMode="auto">
            <a:xfrm>
              <a:off x="7473395" y="2133207"/>
              <a:ext cx="9028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B/W Laser</a:t>
              </a:r>
            </a:p>
            <a:p>
              <a:pPr algn="ctr" eaLnBrk="1" hangingPunct="1"/>
              <a:r>
                <a:rPr lang="en-US" altLang="en-US" sz="1200"/>
                <a:t>Printer</a:t>
              </a:r>
            </a:p>
          </p:txBody>
        </p:sp>
        <p:pic>
          <p:nvPicPr>
            <p:cNvPr id="50" name="Picture 5" descr="C:\Users\ghzite.MAIN\AppData\Local\Microsoft\Windows\Temporary Internet Files\Content.IE5\6GJ2YC6W\MPj04021840000[1]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3421" y="2057403"/>
              <a:ext cx="802386" cy="613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" name="Group 80"/>
          <p:cNvGrpSpPr>
            <a:grpSpLocks/>
          </p:cNvGrpSpPr>
          <p:nvPr/>
        </p:nvGrpSpPr>
        <p:grpSpPr bwMode="auto">
          <a:xfrm>
            <a:off x="6818313" y="3284538"/>
            <a:ext cx="1868487" cy="874712"/>
            <a:chOff x="6553200" y="3657599"/>
            <a:chExt cx="1868692" cy="874624"/>
          </a:xfrm>
        </p:grpSpPr>
        <p:sp>
          <p:nvSpPr>
            <p:cNvPr id="52" name="TextBox 326"/>
            <p:cNvSpPr txBox="1">
              <a:spLocks noChangeArrowheads="1"/>
            </p:cNvSpPr>
            <p:nvPr/>
          </p:nvSpPr>
          <p:spPr bwMode="auto">
            <a:xfrm>
              <a:off x="7427709" y="3787878"/>
              <a:ext cx="9941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Color Inkjet</a:t>
              </a:r>
            </a:p>
            <a:p>
              <a:pPr algn="ctr" eaLnBrk="1" hangingPunct="1"/>
              <a:r>
                <a:rPr lang="en-US" altLang="en-US" sz="1200"/>
                <a:t>Printer</a:t>
              </a:r>
            </a:p>
          </p:txBody>
        </p:sp>
        <p:pic>
          <p:nvPicPr>
            <p:cNvPr id="53" name="Picture 6" descr="C:\Users\ghzite.MAIN\AppData\Local\Microsoft\Windows\Temporary Internet Files\Content.IE5\AMO16GJE\MCj03968760000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3657599"/>
              <a:ext cx="906628" cy="874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4" name="Group 88"/>
          <p:cNvGrpSpPr>
            <a:grpSpLocks/>
          </p:cNvGrpSpPr>
          <p:nvPr/>
        </p:nvGrpSpPr>
        <p:grpSpPr bwMode="auto">
          <a:xfrm>
            <a:off x="6153150" y="4495800"/>
            <a:ext cx="1924050" cy="1231900"/>
            <a:chOff x="6324600" y="4876800"/>
            <a:chExt cx="1924098" cy="1231900"/>
          </a:xfrm>
        </p:grpSpPr>
        <p:sp>
          <p:nvSpPr>
            <p:cNvPr id="55" name="TextBox 327"/>
            <p:cNvSpPr txBox="1">
              <a:spLocks noChangeArrowheads="1"/>
            </p:cNvSpPr>
            <p:nvPr/>
          </p:nvSpPr>
          <p:spPr bwMode="auto">
            <a:xfrm>
              <a:off x="7620000" y="5105400"/>
              <a:ext cx="6286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Pen</a:t>
              </a:r>
            </a:p>
            <a:p>
              <a:pPr algn="ctr" eaLnBrk="1" hangingPunct="1"/>
              <a:r>
                <a:rPr lang="en-US" altLang="en-US" sz="1200"/>
                <a:t>Plotter</a:t>
              </a:r>
            </a:p>
          </p:txBody>
        </p:sp>
        <p:pic>
          <p:nvPicPr>
            <p:cNvPr id="56" name="Picture 7" descr="C:\Users\ghzite.MAIN\AppData\Local\Microsoft\Windows\Temporary Internet Files\Content.IE5\J34ZSQZE\MCj02809330000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4876800"/>
              <a:ext cx="1328738" cy="123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7" name="Group 85"/>
          <p:cNvGrpSpPr>
            <a:grpSpLocks/>
          </p:cNvGrpSpPr>
          <p:nvPr/>
        </p:nvGrpSpPr>
        <p:grpSpPr bwMode="auto">
          <a:xfrm>
            <a:off x="6894513" y="2178050"/>
            <a:ext cx="1690687" cy="857250"/>
            <a:chOff x="6615989" y="2590800"/>
            <a:chExt cx="1690486" cy="857250"/>
          </a:xfrm>
        </p:grpSpPr>
        <p:sp>
          <p:nvSpPr>
            <p:cNvPr id="58" name="TextBox 325"/>
            <p:cNvSpPr txBox="1">
              <a:spLocks noChangeArrowheads="1"/>
            </p:cNvSpPr>
            <p:nvPr/>
          </p:nvSpPr>
          <p:spPr bwMode="auto">
            <a:xfrm>
              <a:off x="7543126" y="2814934"/>
              <a:ext cx="7633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Fax</a:t>
              </a:r>
            </a:p>
            <a:p>
              <a:pPr algn="ctr" eaLnBrk="1" hangingPunct="1"/>
              <a:r>
                <a:rPr lang="en-US" altLang="en-US" sz="1200"/>
                <a:t>Machine</a:t>
              </a:r>
            </a:p>
          </p:txBody>
        </p:sp>
        <p:pic>
          <p:nvPicPr>
            <p:cNvPr id="59" name="Picture 94" descr="C:\Users\ghzite.MAIN\AppData\Local\Microsoft\Windows\Temporary Internet Files\Content.IE5\AMO16GJE\MCj04339060000[1]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5989" y="259080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0" name="Picture 95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5400" y="2962275"/>
            <a:ext cx="1824038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Freeform 60"/>
          <p:cNvSpPr/>
          <p:nvPr/>
        </p:nvSpPr>
        <p:spPr>
          <a:xfrm>
            <a:off x="5254625" y="2032000"/>
            <a:ext cx="1819275" cy="1095375"/>
          </a:xfrm>
          <a:custGeom>
            <a:avLst/>
            <a:gdLst>
              <a:gd name="connsiteX0" fmla="*/ 0 w 1820174"/>
              <a:gd name="connsiteY0" fmla="*/ 1095555 h 1095555"/>
              <a:gd name="connsiteX1" fmla="*/ 138023 w 1820174"/>
              <a:gd name="connsiteY1" fmla="*/ 1078302 h 1095555"/>
              <a:gd name="connsiteX2" fmla="*/ 353683 w 1820174"/>
              <a:gd name="connsiteY2" fmla="*/ 1017917 h 1095555"/>
              <a:gd name="connsiteX3" fmla="*/ 586596 w 1820174"/>
              <a:gd name="connsiteY3" fmla="*/ 810883 h 1095555"/>
              <a:gd name="connsiteX4" fmla="*/ 733245 w 1820174"/>
              <a:gd name="connsiteY4" fmla="*/ 638355 h 1095555"/>
              <a:gd name="connsiteX5" fmla="*/ 1000664 w 1820174"/>
              <a:gd name="connsiteY5" fmla="*/ 301924 h 1095555"/>
              <a:gd name="connsiteX6" fmla="*/ 1250830 w 1820174"/>
              <a:gd name="connsiteY6" fmla="*/ 155275 h 1095555"/>
              <a:gd name="connsiteX7" fmla="*/ 1544128 w 1820174"/>
              <a:gd name="connsiteY7" fmla="*/ 60385 h 1095555"/>
              <a:gd name="connsiteX8" fmla="*/ 1820174 w 1820174"/>
              <a:gd name="connsiteY8" fmla="*/ 0 h 109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0174" h="1095555">
                <a:moveTo>
                  <a:pt x="0" y="1095555"/>
                </a:moveTo>
                <a:cubicBezTo>
                  <a:pt x="39538" y="1093398"/>
                  <a:pt x="79076" y="1091242"/>
                  <a:pt x="138023" y="1078302"/>
                </a:cubicBezTo>
                <a:cubicBezTo>
                  <a:pt x="196970" y="1065362"/>
                  <a:pt x="278921" y="1062487"/>
                  <a:pt x="353683" y="1017917"/>
                </a:cubicBezTo>
                <a:cubicBezTo>
                  <a:pt x="428445" y="973347"/>
                  <a:pt x="523336" y="874143"/>
                  <a:pt x="586596" y="810883"/>
                </a:cubicBezTo>
                <a:cubicBezTo>
                  <a:pt x="649856" y="747623"/>
                  <a:pt x="664234" y="723181"/>
                  <a:pt x="733245" y="638355"/>
                </a:cubicBezTo>
                <a:cubicBezTo>
                  <a:pt x="802256" y="553529"/>
                  <a:pt x="914400" y="382437"/>
                  <a:pt x="1000664" y="301924"/>
                </a:cubicBezTo>
                <a:cubicBezTo>
                  <a:pt x="1086928" y="221411"/>
                  <a:pt x="1160253" y="195531"/>
                  <a:pt x="1250830" y="155275"/>
                </a:cubicBezTo>
                <a:cubicBezTo>
                  <a:pt x="1341407" y="115019"/>
                  <a:pt x="1449237" y="86264"/>
                  <a:pt x="1544128" y="60385"/>
                </a:cubicBezTo>
                <a:cubicBezTo>
                  <a:pt x="1639019" y="34506"/>
                  <a:pt x="1729596" y="17253"/>
                  <a:pt x="1820174" y="0"/>
                </a:cubicBezTo>
              </a:path>
            </a:pathLst>
          </a:custGeom>
          <a:ln w="12700">
            <a:solidFill>
              <a:srgbClr val="FF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2" name="Freeform 61"/>
          <p:cNvSpPr/>
          <p:nvPr/>
        </p:nvSpPr>
        <p:spPr>
          <a:xfrm>
            <a:off x="5246688" y="2762250"/>
            <a:ext cx="1803400" cy="638175"/>
          </a:xfrm>
          <a:custGeom>
            <a:avLst/>
            <a:gdLst>
              <a:gd name="connsiteX0" fmla="*/ 0 w 1802921"/>
              <a:gd name="connsiteY0" fmla="*/ 638354 h 638354"/>
              <a:gd name="connsiteX1" fmla="*/ 250166 w 1802921"/>
              <a:gd name="connsiteY1" fmla="*/ 612475 h 638354"/>
              <a:gd name="connsiteX2" fmla="*/ 724619 w 1802921"/>
              <a:gd name="connsiteY2" fmla="*/ 517585 h 638354"/>
              <a:gd name="connsiteX3" fmla="*/ 1173193 w 1802921"/>
              <a:gd name="connsiteY3" fmla="*/ 319177 h 638354"/>
              <a:gd name="connsiteX4" fmla="*/ 1449238 w 1802921"/>
              <a:gd name="connsiteY4" fmla="*/ 146649 h 638354"/>
              <a:gd name="connsiteX5" fmla="*/ 1802921 w 1802921"/>
              <a:gd name="connsiteY5" fmla="*/ 0 h 63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2921" h="638354">
                <a:moveTo>
                  <a:pt x="0" y="638354"/>
                </a:moveTo>
                <a:cubicBezTo>
                  <a:pt x="64698" y="635478"/>
                  <a:pt x="129396" y="632603"/>
                  <a:pt x="250166" y="612475"/>
                </a:cubicBezTo>
                <a:cubicBezTo>
                  <a:pt x="370936" y="592347"/>
                  <a:pt x="570781" y="566468"/>
                  <a:pt x="724619" y="517585"/>
                </a:cubicBezTo>
                <a:cubicBezTo>
                  <a:pt x="878457" y="468702"/>
                  <a:pt x="1052423" y="381000"/>
                  <a:pt x="1173193" y="319177"/>
                </a:cubicBezTo>
                <a:cubicBezTo>
                  <a:pt x="1293963" y="257354"/>
                  <a:pt x="1344283" y="199845"/>
                  <a:pt x="1449238" y="146649"/>
                </a:cubicBezTo>
                <a:cubicBezTo>
                  <a:pt x="1554193" y="93453"/>
                  <a:pt x="1678557" y="46726"/>
                  <a:pt x="1802921" y="0"/>
                </a:cubicBezTo>
              </a:path>
            </a:pathLst>
          </a:custGeom>
          <a:ln w="12700">
            <a:solidFill>
              <a:srgbClr val="FF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3" name="Freeform 62"/>
          <p:cNvSpPr/>
          <p:nvPr/>
        </p:nvSpPr>
        <p:spPr>
          <a:xfrm>
            <a:off x="5251450" y="3578225"/>
            <a:ext cx="1733550" cy="236538"/>
          </a:xfrm>
          <a:custGeom>
            <a:avLst/>
            <a:gdLst>
              <a:gd name="connsiteX0" fmla="*/ 0 w 1733909"/>
              <a:gd name="connsiteY0" fmla="*/ 80513 h 235788"/>
              <a:gd name="connsiteX1" fmla="*/ 500332 w 1733909"/>
              <a:gd name="connsiteY1" fmla="*/ 28754 h 235788"/>
              <a:gd name="connsiteX2" fmla="*/ 897147 w 1733909"/>
              <a:gd name="connsiteY2" fmla="*/ 20128 h 235788"/>
              <a:gd name="connsiteX3" fmla="*/ 1475116 w 1733909"/>
              <a:gd name="connsiteY3" fmla="*/ 149524 h 235788"/>
              <a:gd name="connsiteX4" fmla="*/ 1733909 w 1733909"/>
              <a:gd name="connsiteY4" fmla="*/ 235788 h 23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3909" h="235788">
                <a:moveTo>
                  <a:pt x="0" y="80513"/>
                </a:moveTo>
                <a:cubicBezTo>
                  <a:pt x="175404" y="59665"/>
                  <a:pt x="350808" y="38818"/>
                  <a:pt x="500332" y="28754"/>
                </a:cubicBezTo>
                <a:cubicBezTo>
                  <a:pt x="649856" y="18690"/>
                  <a:pt x="734683" y="0"/>
                  <a:pt x="897147" y="20128"/>
                </a:cubicBezTo>
                <a:cubicBezTo>
                  <a:pt x="1059611" y="40256"/>
                  <a:pt x="1335656" y="113581"/>
                  <a:pt x="1475116" y="149524"/>
                </a:cubicBezTo>
                <a:cubicBezTo>
                  <a:pt x="1614576" y="185467"/>
                  <a:pt x="1674242" y="210627"/>
                  <a:pt x="1733909" y="235788"/>
                </a:cubicBezTo>
              </a:path>
            </a:pathLst>
          </a:custGeom>
          <a:ln w="12700">
            <a:solidFill>
              <a:srgbClr val="FF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4" name="Freeform 63"/>
          <p:cNvSpPr/>
          <p:nvPr/>
        </p:nvSpPr>
        <p:spPr>
          <a:xfrm>
            <a:off x="5253038" y="3914775"/>
            <a:ext cx="1484312" cy="679450"/>
          </a:xfrm>
          <a:custGeom>
            <a:avLst/>
            <a:gdLst>
              <a:gd name="connsiteX0" fmla="*/ 0 w 1483744"/>
              <a:gd name="connsiteY0" fmla="*/ 15816 h 680050"/>
              <a:gd name="connsiteX1" fmla="*/ 370936 w 1483744"/>
              <a:gd name="connsiteY1" fmla="*/ 7189 h 680050"/>
              <a:gd name="connsiteX2" fmla="*/ 767751 w 1483744"/>
              <a:gd name="connsiteY2" fmla="*/ 58948 h 680050"/>
              <a:gd name="connsiteX3" fmla="*/ 1155940 w 1483744"/>
              <a:gd name="connsiteY3" fmla="*/ 248729 h 680050"/>
              <a:gd name="connsiteX4" fmla="*/ 1371600 w 1483744"/>
              <a:gd name="connsiteY4" fmla="*/ 498895 h 680050"/>
              <a:gd name="connsiteX5" fmla="*/ 1483744 w 1483744"/>
              <a:gd name="connsiteY5" fmla="*/ 680050 h 68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3744" h="680050">
                <a:moveTo>
                  <a:pt x="0" y="15816"/>
                </a:moveTo>
                <a:cubicBezTo>
                  <a:pt x="121489" y="7908"/>
                  <a:pt x="242978" y="0"/>
                  <a:pt x="370936" y="7189"/>
                </a:cubicBezTo>
                <a:cubicBezTo>
                  <a:pt x="498894" y="14378"/>
                  <a:pt x="636917" y="18691"/>
                  <a:pt x="767751" y="58948"/>
                </a:cubicBezTo>
                <a:cubicBezTo>
                  <a:pt x="898585" y="99205"/>
                  <a:pt x="1055299" y="175405"/>
                  <a:pt x="1155940" y="248729"/>
                </a:cubicBezTo>
                <a:cubicBezTo>
                  <a:pt x="1256582" y="322054"/>
                  <a:pt x="1316966" y="427008"/>
                  <a:pt x="1371600" y="498895"/>
                </a:cubicBezTo>
                <a:cubicBezTo>
                  <a:pt x="1426234" y="570782"/>
                  <a:pt x="1454989" y="625416"/>
                  <a:pt x="1483744" y="680050"/>
                </a:cubicBezTo>
              </a:path>
            </a:pathLst>
          </a:custGeom>
          <a:ln w="12700">
            <a:solidFill>
              <a:srgbClr val="FF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5" name="Freeform 64"/>
          <p:cNvSpPr/>
          <p:nvPr/>
        </p:nvSpPr>
        <p:spPr>
          <a:xfrm flipV="1">
            <a:off x="2895600" y="3468688"/>
            <a:ext cx="1090613" cy="385762"/>
          </a:xfrm>
          <a:custGeom>
            <a:avLst/>
            <a:gdLst>
              <a:gd name="connsiteX0" fmla="*/ 0 w 1201479"/>
              <a:gd name="connsiteY0" fmla="*/ 14177 h 386316"/>
              <a:gd name="connsiteX1" fmla="*/ 159488 w 1201479"/>
              <a:gd name="connsiteY1" fmla="*/ 14177 h 386316"/>
              <a:gd name="connsiteX2" fmla="*/ 318976 w 1201479"/>
              <a:gd name="connsiteY2" fmla="*/ 99237 h 386316"/>
              <a:gd name="connsiteX3" fmla="*/ 446567 w 1201479"/>
              <a:gd name="connsiteY3" fmla="*/ 237460 h 386316"/>
              <a:gd name="connsiteX4" fmla="*/ 680483 w 1201479"/>
              <a:gd name="connsiteY4" fmla="*/ 333153 h 386316"/>
              <a:gd name="connsiteX5" fmla="*/ 956930 w 1201479"/>
              <a:gd name="connsiteY5" fmla="*/ 333153 h 386316"/>
              <a:gd name="connsiteX6" fmla="*/ 1201479 w 1201479"/>
              <a:gd name="connsiteY6" fmla="*/ 386316 h 38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1479" h="386316">
                <a:moveTo>
                  <a:pt x="0" y="14177"/>
                </a:moveTo>
                <a:cubicBezTo>
                  <a:pt x="53162" y="7088"/>
                  <a:pt x="106325" y="0"/>
                  <a:pt x="159488" y="14177"/>
                </a:cubicBezTo>
                <a:cubicBezTo>
                  <a:pt x="212651" y="28354"/>
                  <a:pt x="271130" y="62023"/>
                  <a:pt x="318976" y="99237"/>
                </a:cubicBezTo>
                <a:cubicBezTo>
                  <a:pt x="366823" y="136451"/>
                  <a:pt x="386316" y="198474"/>
                  <a:pt x="446567" y="237460"/>
                </a:cubicBezTo>
                <a:cubicBezTo>
                  <a:pt x="506818" y="276446"/>
                  <a:pt x="595423" y="317204"/>
                  <a:pt x="680483" y="333153"/>
                </a:cubicBezTo>
                <a:cubicBezTo>
                  <a:pt x="765543" y="349102"/>
                  <a:pt x="870097" y="324292"/>
                  <a:pt x="956930" y="333153"/>
                </a:cubicBezTo>
                <a:cubicBezTo>
                  <a:pt x="1043763" y="342014"/>
                  <a:pt x="1201479" y="386316"/>
                  <a:pt x="1201479" y="386316"/>
                </a:cubicBezTo>
              </a:path>
            </a:pathLst>
          </a:custGeom>
          <a:ln w="12700">
            <a:solidFill>
              <a:srgbClr val="FF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1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210846"/>
            <a:ext cx="4613275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3733800"/>
          <a:ext cx="2982912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152"/>
                <a:gridCol w="497152"/>
                <a:gridCol w="497152"/>
                <a:gridCol w="497152"/>
                <a:gridCol w="497152"/>
                <a:gridCol w="497152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D0</a:t>
                      </a:r>
                      <a:endParaRPr 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124261" y="1208640"/>
            <a:ext cx="2039937" cy="1843088"/>
            <a:chOff x="6113542" y="1600200"/>
            <a:chExt cx="2039090" cy="184269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492796" y="2285854"/>
              <a:ext cx="364973" cy="1588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26"/>
            <p:cNvGrpSpPr>
              <a:grpSpLocks/>
            </p:cNvGrpSpPr>
            <p:nvPr/>
          </p:nvGrpSpPr>
          <p:grpSpPr bwMode="auto">
            <a:xfrm flipH="1">
              <a:off x="7391400" y="1828800"/>
              <a:ext cx="365760" cy="914400"/>
              <a:chOff x="1828800" y="4953000"/>
              <a:chExt cx="365760" cy="9144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828451" y="5560834"/>
                <a:ext cx="366561" cy="1587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451" y="5865569"/>
                <a:ext cx="366561" cy="1587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828451" y="4952951"/>
                <a:ext cx="366561" cy="1588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828451" y="5257686"/>
                <a:ext cx="366561" cy="1588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 rot="5400000" flipH="1">
              <a:off x="6828376" y="2940558"/>
              <a:ext cx="365047" cy="1587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7100529" y="2985793"/>
              <a:ext cx="274578" cy="1586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 flipH="1">
              <a:off x="7772400" y="1700150"/>
              <a:ext cx="380232" cy="1215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200"/>
                <a:t>D0</a:t>
              </a:r>
            </a:p>
            <a:p>
              <a:pPr eaLnBrk="1" hangingPunct="1">
                <a:spcAft>
                  <a:spcPts val="1000"/>
                </a:spcAft>
              </a:pPr>
              <a:r>
                <a:rPr lang="en-US" altLang="en-US" sz="1200"/>
                <a:t>D1</a:t>
              </a:r>
            </a:p>
            <a:p>
              <a:pPr eaLnBrk="1" hangingPunct="1">
                <a:spcAft>
                  <a:spcPts val="1000"/>
                </a:spcAft>
              </a:pPr>
              <a:r>
                <a:rPr lang="en-US" altLang="en-US" sz="1200"/>
                <a:t>D2</a:t>
              </a:r>
            </a:p>
            <a:p>
              <a:pPr eaLnBrk="1" hangingPunct="1">
                <a:spcAft>
                  <a:spcPts val="1000"/>
                </a:spcAft>
              </a:pPr>
              <a:r>
                <a:rPr lang="en-US" altLang="en-US" sz="1200"/>
                <a:t>D3</a:t>
              </a:r>
            </a:p>
          </p:txBody>
        </p:sp>
        <p:sp>
          <p:nvSpPr>
            <p:cNvPr id="12" name="TextBox 16"/>
            <p:cNvSpPr txBox="1">
              <a:spLocks noChangeArrowheads="1"/>
            </p:cNvSpPr>
            <p:nvPr/>
          </p:nvSpPr>
          <p:spPr bwMode="auto">
            <a:xfrm flipH="1">
              <a:off x="6113542" y="2150852"/>
              <a:ext cx="2872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200"/>
                <a:t>X</a:t>
              </a:r>
            </a:p>
          </p:txBody>
        </p:sp>
        <p:sp>
          <p:nvSpPr>
            <p:cNvPr id="13" name="TextBox 17"/>
            <p:cNvSpPr txBox="1">
              <a:spLocks noChangeArrowheads="1"/>
            </p:cNvSpPr>
            <p:nvPr/>
          </p:nvSpPr>
          <p:spPr bwMode="auto">
            <a:xfrm>
              <a:off x="6866626" y="3165896"/>
              <a:ext cx="55451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200"/>
                <a:t>B    A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868878" y="1600200"/>
              <a:ext cx="522070" cy="1364959"/>
            </a:xfrm>
            <a:custGeom>
              <a:avLst/>
              <a:gdLst>
                <a:gd name="connsiteX0" fmla="*/ 11876 w 522515"/>
                <a:gd name="connsiteY0" fmla="*/ 1080654 h 1365662"/>
                <a:gd name="connsiteX1" fmla="*/ 0 w 522515"/>
                <a:gd name="connsiteY1" fmla="*/ 273132 h 1365662"/>
                <a:gd name="connsiteX2" fmla="*/ 522515 w 522515"/>
                <a:gd name="connsiteY2" fmla="*/ 0 h 1365662"/>
                <a:gd name="connsiteX3" fmla="*/ 522515 w 522515"/>
                <a:gd name="connsiteY3" fmla="*/ 1365662 h 1365662"/>
                <a:gd name="connsiteX4" fmla="*/ 11876 w 522515"/>
                <a:gd name="connsiteY4" fmla="*/ 1080654 h 136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515" h="1365662">
                  <a:moveTo>
                    <a:pt x="11876" y="1080654"/>
                  </a:moveTo>
                  <a:lnTo>
                    <a:pt x="0" y="273132"/>
                  </a:lnTo>
                  <a:lnTo>
                    <a:pt x="522515" y="0"/>
                  </a:lnTo>
                  <a:lnTo>
                    <a:pt x="522515" y="1365662"/>
                  </a:lnTo>
                  <a:lnTo>
                    <a:pt x="11876" y="108065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" name="TextBox 25"/>
            <p:cNvSpPr txBox="1">
              <a:spLocks noChangeArrowheads="1"/>
            </p:cNvSpPr>
            <p:nvPr/>
          </p:nvSpPr>
          <p:spPr bwMode="auto">
            <a:xfrm rot="-5400000">
              <a:off x="6620746" y="2114647"/>
              <a:ext cx="1018010" cy="369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00FF"/>
                  </a:solidFill>
                </a:rPr>
                <a:t>DEMUX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276600" y="152400"/>
            <a:ext cx="337105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De-Multiplexers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4400" y="5495178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1:4 De-mux Logic Diagram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402428" y="3093246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1:4 De-mux Block Diagram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402428" y="61722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1:4 De-mux Truth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55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88894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A multiplexer is a combinational circuit that selects binary information from one of many input lines and directs it to a single output </a:t>
            </a:r>
            <a:r>
              <a:rPr lang="en-US" sz="2400" dirty="0" smtClean="0"/>
              <a:t>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Normally, there are 2</a:t>
            </a:r>
            <a:r>
              <a:rPr lang="en-US" sz="2400" baseline="30000" dirty="0"/>
              <a:t>n </a:t>
            </a:r>
            <a:r>
              <a:rPr lang="en-US" sz="2400" dirty="0"/>
              <a:t>input lines and  n  selection </a:t>
            </a:r>
            <a:r>
              <a:rPr lang="en-US" sz="2400" dirty="0" smtClean="0"/>
              <a:t>lines in a MUX </a:t>
            </a:r>
            <a:r>
              <a:rPr lang="en-US" sz="2400" dirty="0"/>
              <a:t>whose bit combinations determine which input is selected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A </a:t>
            </a:r>
            <a:r>
              <a:rPr lang="en-US" altLang="en-US" sz="2400" dirty="0"/>
              <a:t>DEMUX is a digital switch with a single input (source) and a multiple outputs (destinations</a:t>
            </a:r>
            <a:r>
              <a:rPr lang="en-US" altLang="en-US" sz="24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A DEMUX has one input, 2</a:t>
            </a:r>
            <a:r>
              <a:rPr lang="en-US" sz="2400" baseline="30000"/>
              <a:t>n</a:t>
            </a:r>
            <a:r>
              <a:rPr lang="en-US" sz="2400"/>
              <a:t> outputs and n select lines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lvl="1" indent="-342900" algn="just"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15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dirty="0" smtClean="0"/>
              <a:t>Lecture 32</a:t>
            </a:r>
            <a:br>
              <a:rPr lang="en-US" dirty="0" smtClean="0"/>
            </a:br>
            <a:r>
              <a:rPr lang="en-US" b="1" dirty="0" smtClean="0"/>
              <a:t>Multiplexers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981200"/>
            <a:ext cx="83058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Acquire the knowledge of Multiplexers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Describe </a:t>
            </a:r>
            <a:r>
              <a:rPr lang="en-US" sz="2400" dirty="0"/>
              <a:t>De-Multiplexers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29437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3113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endParaRPr lang="en-IN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971266" y="1131130"/>
            <a:ext cx="25197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Multiplexers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De-Multiplexers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789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152400"/>
            <a:ext cx="278114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Multiplexers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7848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A multiplexer is a combinational circuit that selects binary information from one of many input lines and directs it to a single output </a:t>
            </a:r>
            <a:r>
              <a:rPr lang="en-US" sz="2400" dirty="0" smtClean="0"/>
              <a:t>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selection of a particular input line is controlled by a set of selection </a:t>
            </a:r>
            <a:r>
              <a:rPr lang="en-US" sz="2400" dirty="0" smtClean="0"/>
              <a:t>lines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Normally, there </a:t>
            </a:r>
            <a:r>
              <a:rPr lang="en-US" sz="2400" dirty="0" smtClean="0"/>
              <a:t>are 2</a:t>
            </a:r>
            <a:r>
              <a:rPr lang="en-US" sz="2400" baseline="30000" dirty="0" smtClean="0"/>
              <a:t>n </a:t>
            </a:r>
            <a:r>
              <a:rPr lang="en-US" sz="2400" dirty="0" smtClean="0"/>
              <a:t>input </a:t>
            </a:r>
            <a:r>
              <a:rPr lang="en-US" sz="2400" dirty="0"/>
              <a:t>lines and  n  selection lines whose bit combinations determine which input is </a:t>
            </a:r>
            <a:r>
              <a:rPr lang="en-US" sz="2400" dirty="0" smtClean="0"/>
              <a:t>selected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For example, a </a:t>
            </a:r>
            <a:r>
              <a:rPr lang="en-US" sz="2400" dirty="0"/>
              <a:t>two-to-one-line multiplexer connects one of two 1-bit sources to a common destination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239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600" y="152400"/>
            <a:ext cx="278114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Multiplexers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743200"/>
            <a:ext cx="5591175" cy="312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90900" y="60198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Two to one Multiplexer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76300" y="850567"/>
            <a:ext cx="8724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the figure below C is the select pin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,X</a:t>
            </a:r>
            <a:r>
              <a:rPr lang="en-US" sz="2400" baseline="-25000" dirty="0" smtClean="0"/>
              <a:t>0 </a:t>
            </a:r>
            <a:r>
              <a:rPr lang="en-US" sz="2400" dirty="0" smtClean="0"/>
              <a:t> are the input pins, Z is the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When C=0, 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is chosen as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</a:t>
            </a:r>
            <a:r>
              <a:rPr lang="en-US" sz="2400" dirty="0" smtClean="0"/>
              <a:t>C=1,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is chosen as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46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5" y="1401766"/>
            <a:ext cx="8915400" cy="4525963"/>
          </a:xfrm>
        </p:spPr>
        <p:txBody>
          <a:bodyPr/>
          <a:lstStyle/>
          <a:p>
            <a:r>
              <a:rPr lang="en-US" sz="2400" dirty="0" smtClean="0"/>
              <a:t>The circuit diagram for a two to one MUX using logic gates is shown below: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2:1 MUX using basic gates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276600" y="152400"/>
            <a:ext cx="278114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Multiplexers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https://cdn.sparkfun.com/assets/learn_tutorials/2/1/6/36-multiplexer-schemat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75" y="2514600"/>
            <a:ext cx="69723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1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350" r="2403" b="2646"/>
          <a:stretch/>
        </p:blipFill>
        <p:spPr>
          <a:xfrm>
            <a:off x="778706" y="2245566"/>
            <a:ext cx="4062413" cy="3276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76600" y="152400"/>
            <a:ext cx="278114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Multiplexers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0" y="2197560"/>
            <a:ext cx="3410027" cy="3417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838200"/>
            <a:ext cx="7829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4:1 MUX has 4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 inputs, one output and two select lines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066037" y="5634335"/>
            <a:ext cx="3487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4:1 </a:t>
            </a:r>
            <a:r>
              <a:rPr lang="en-US" sz="2400" dirty="0" smtClean="0"/>
              <a:t>MUX using basic gates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706795" y="5648920"/>
            <a:ext cx="2702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4:1 </a:t>
            </a:r>
            <a:r>
              <a:rPr lang="en-US" sz="2400" dirty="0" smtClean="0"/>
              <a:t>MUX Truth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00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143000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Multiplexer circuits can be combined with common selection inputs to provide  multiple-bit selection </a:t>
            </a:r>
            <a:r>
              <a:rPr lang="en-US" sz="2400" dirty="0" smtClean="0"/>
              <a:t>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As </a:t>
            </a:r>
            <a:r>
              <a:rPr lang="en-US" sz="2400" dirty="0"/>
              <a:t>an illustration, a quadruple 2-to-1-line multiplexer is shown </a:t>
            </a:r>
            <a:r>
              <a:rPr lang="en-US" sz="2400" dirty="0" smtClean="0"/>
              <a:t>below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276600" y="152400"/>
            <a:ext cx="278114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Multiplexers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397" b="2239"/>
          <a:stretch/>
        </p:blipFill>
        <p:spPr>
          <a:xfrm>
            <a:off x="3207544" y="2712660"/>
            <a:ext cx="3490913" cy="38722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98457" y="3276600"/>
            <a:ext cx="2750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Quadruple two-to-one-line multiplexer </a:t>
            </a:r>
          </a:p>
        </p:txBody>
      </p:sp>
    </p:spTree>
    <p:extLst>
      <p:ext uri="{BB962C8B-B14F-4D97-AF65-F5344CB8AC3E}">
        <p14:creationId xmlns:p14="http://schemas.microsoft.com/office/powerpoint/2010/main" val="291135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641</Words>
  <Application>Microsoft Office PowerPoint</Application>
  <PresentationFormat>A4 Paper (210x297 mm)</PresentationFormat>
  <Paragraphs>183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Wingdings</vt:lpstr>
      <vt:lpstr>Office Theme</vt:lpstr>
      <vt:lpstr>PowerPoint Presentation</vt:lpstr>
      <vt:lpstr>Lecture 32 Multiplexers </vt:lpstr>
      <vt:lpstr>Objectives 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Typical Application of a DEMUX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404</cp:revision>
  <dcterms:created xsi:type="dcterms:W3CDTF">2006-08-16T00:00:00Z</dcterms:created>
  <dcterms:modified xsi:type="dcterms:W3CDTF">2017-07-07T07:10:08Z</dcterms:modified>
</cp:coreProperties>
</file>