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65" r:id="rId2"/>
    <p:sldId id="466" r:id="rId3"/>
    <p:sldId id="529" r:id="rId4"/>
    <p:sldId id="467" r:id="rId5"/>
    <p:sldId id="485" r:id="rId6"/>
    <p:sldId id="510" r:id="rId7"/>
    <p:sldId id="511" r:id="rId8"/>
    <p:sldId id="512" r:id="rId9"/>
    <p:sldId id="514" r:id="rId10"/>
    <p:sldId id="513" r:id="rId11"/>
    <p:sldId id="515" r:id="rId12"/>
    <p:sldId id="516" r:id="rId13"/>
    <p:sldId id="517" r:id="rId14"/>
    <p:sldId id="518" r:id="rId15"/>
    <p:sldId id="519" r:id="rId16"/>
    <p:sldId id="523" r:id="rId17"/>
    <p:sldId id="520" r:id="rId18"/>
    <p:sldId id="521" r:id="rId19"/>
    <p:sldId id="522" r:id="rId20"/>
    <p:sldId id="524" r:id="rId21"/>
    <p:sldId id="525" r:id="rId22"/>
    <p:sldId id="484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06062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 smtClean="0"/>
              <a:t>Combinational Digital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4525963"/>
          </a:xfrm>
        </p:spPr>
        <p:txBody>
          <a:bodyPr/>
          <a:lstStyle/>
          <a:p>
            <a:r>
              <a:rPr lang="en-US" sz="2400" dirty="0"/>
              <a:t>Multiple full adder circuits can be cascaded in parallel to add an N-bit </a:t>
            </a:r>
            <a:r>
              <a:rPr lang="en-US" sz="2400" dirty="0" smtClean="0"/>
              <a:t>number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For an N- bit parallel adder, there must be N number of full adder </a:t>
            </a:r>
            <a:r>
              <a:rPr lang="en-US" sz="2400" dirty="0" smtClean="0"/>
              <a:t>circuits</a:t>
            </a:r>
          </a:p>
          <a:p>
            <a:r>
              <a:rPr lang="en-US" sz="2400" dirty="0"/>
              <a:t>A ripple carry adder is a logic circuit in which the carry-out of each full adder is the carry in of the succeeding next most significant full </a:t>
            </a:r>
            <a:r>
              <a:rPr lang="en-US" sz="2400" dirty="0" smtClean="0"/>
              <a:t>adder</a:t>
            </a:r>
          </a:p>
          <a:p>
            <a:r>
              <a:rPr lang="en-US" sz="2400" dirty="0"/>
              <a:t>In a ripple carry adder the sum and carry out bits of any half adder stage is not valid until the carry in of that stage occurs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8468" y="152400"/>
            <a:ext cx="396813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smtClean="0">
                <a:latin typeface="+mj-lt"/>
                <a:ea typeface="+mj-ea"/>
                <a:cs typeface="+mj-cs"/>
              </a:rPr>
              <a:t>Ripple carry adder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942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8468" y="152400"/>
            <a:ext cx="396813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Ripple carry adder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://www.circuitstoday.com/wp-content/uploads/2012/03/ripple-carry-adder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6"/>
          <a:stretch/>
        </p:blipFill>
        <p:spPr bwMode="auto">
          <a:xfrm>
            <a:off x="892357" y="1676400"/>
            <a:ext cx="812128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88034" y="5334000"/>
            <a:ext cx="312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 bit ripple carry adder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221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Assume </a:t>
            </a:r>
            <a:r>
              <a:rPr lang="en-US" sz="2400" dirty="0" smtClean="0"/>
              <a:t>addition of two operands A </a:t>
            </a:r>
            <a:r>
              <a:rPr lang="en-US" sz="2400" dirty="0"/>
              <a:t>and B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where ,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A</a:t>
            </a:r>
            <a:r>
              <a:rPr lang="en-US" sz="2400" dirty="0"/>
              <a:t>= A3 A2 A1 A0 </a:t>
            </a:r>
          </a:p>
          <a:p>
            <a:pPr marL="0" indent="0">
              <a:buNone/>
            </a:pPr>
            <a:r>
              <a:rPr lang="en-US" sz="2400" dirty="0" smtClean="0"/>
              <a:t>		B=B3 </a:t>
            </a:r>
            <a:r>
              <a:rPr lang="en-US" sz="2400" dirty="0"/>
              <a:t>B2 B1 B0</a:t>
            </a:r>
          </a:p>
          <a:p>
            <a:r>
              <a:rPr lang="en-US" sz="2400" dirty="0"/>
              <a:t>For example: A= 1 0 1 1 +</a:t>
            </a:r>
          </a:p>
          <a:p>
            <a:pPr marL="0" indent="0">
              <a:buNone/>
            </a:pPr>
            <a:r>
              <a:rPr lang="en-US" sz="2400" dirty="0" smtClean="0"/>
              <a:t>		   B</a:t>
            </a:r>
            <a:r>
              <a:rPr lang="en-US" sz="2400" dirty="0"/>
              <a:t>= 1 1 0 </a:t>
            </a:r>
            <a:r>
              <a:rPr lang="en-US" sz="2400" dirty="0" smtClean="0"/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	   ---------------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                      A+B= 1 1 </a:t>
            </a:r>
            <a:r>
              <a:rPr lang="en-US" sz="2400" dirty="0"/>
              <a:t>0 0 0 =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S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S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  <a:p>
            <a:r>
              <a:rPr lang="en-US" sz="2400" dirty="0"/>
              <a:t>From the example above it can be seen that we are adding 3 bits at </a:t>
            </a:r>
            <a:r>
              <a:rPr lang="en-US" sz="2400" dirty="0" smtClean="0"/>
              <a:t>a time </a:t>
            </a:r>
            <a:r>
              <a:rPr lang="en-US" sz="2400" dirty="0"/>
              <a:t>sequentially </a:t>
            </a:r>
            <a:r>
              <a:rPr lang="en-US" sz="2400" dirty="0" smtClean="0"/>
              <a:t>until </a:t>
            </a:r>
            <a:r>
              <a:rPr lang="en-US" sz="2400" dirty="0"/>
              <a:t>all bits are added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118468" y="152400"/>
            <a:ext cx="396813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Ripple carry adder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32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8915400" cy="39059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18468" y="152400"/>
            <a:ext cx="396813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Ripple carry adder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5700" y="534716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 Bit ripple adder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292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BCD-to-decimal decoder converts each BCD code to its decimal equivalent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1900" y="228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BCD decoder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0278" y="848632"/>
            <a:ext cx="3720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BCD to decimal decoder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353" r="980"/>
          <a:stretch/>
        </p:blipFill>
        <p:spPr>
          <a:xfrm>
            <a:off x="1295400" y="2362200"/>
            <a:ext cx="7696200" cy="35353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9350" y="6090909"/>
            <a:ext cx="506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Truth table for BCD to decimal decoder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610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13375"/>
            <a:ext cx="8915400" cy="4525963"/>
          </a:xfrm>
        </p:spPr>
        <p:txBody>
          <a:bodyPr/>
          <a:lstStyle/>
          <a:p>
            <a:r>
              <a:rPr lang="en-US" sz="2400" dirty="0"/>
              <a:t>The technique employed is very similar to the one used in developing the 3-line-to-8-line </a:t>
            </a:r>
            <a:r>
              <a:rPr lang="en-US" sz="2400" dirty="0" smtClean="0"/>
              <a:t>decoder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Assuming </a:t>
            </a:r>
            <a:r>
              <a:rPr lang="en-US" sz="2400" b="1" dirty="0"/>
              <a:t>active high</a:t>
            </a:r>
            <a:r>
              <a:rPr lang="en-US" sz="2400" dirty="0"/>
              <a:t> outputs are required, </a:t>
            </a:r>
            <a:r>
              <a:rPr lang="en-US" sz="2400" dirty="0" smtClean="0"/>
              <a:t>Table </a:t>
            </a:r>
            <a:r>
              <a:rPr lang="en-US" sz="2400" dirty="0"/>
              <a:t>lists the decoding functions for BCD-to-decimal </a:t>
            </a:r>
            <a:r>
              <a:rPr lang="en-US" sz="2400" dirty="0" smtClean="0"/>
              <a:t>decoder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771900" y="228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BCD decoder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78261"/>
            <a:ext cx="4114800" cy="3661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3115" y="3277966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BCD to Decimal decoder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05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1900" y="228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BCD decoder</a:t>
            </a:r>
            <a:endParaRPr lang="en-US" sz="32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329634"/>
              </p:ext>
            </p:extLst>
          </p:nvPr>
        </p:nvGraphicFramePr>
        <p:xfrm>
          <a:off x="495300" y="1600200"/>
          <a:ext cx="8915400" cy="4758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900"/>
                <a:gridCol w="1485900"/>
                <a:gridCol w="1485900"/>
                <a:gridCol w="1485900"/>
                <a:gridCol w="14859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verdana, arial, helvetica"/>
                        </a:rPr>
                        <a:t>DECIMAL</a:t>
                      </a:r>
                      <a:r>
                        <a:rPr lang="en-US" b="1" baseline="0" dirty="0" smtClean="0">
                          <a:latin typeface="verdana, arial, helvetica"/>
                        </a:rPr>
                        <a:t> DIGIT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BCD INPUTS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6675" marR="66675" marT="66675" marB="6667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66675" marR="66675" marT="66675" marB="6667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LOGIC FUNCTIONS</a:t>
                      </a:r>
                      <a:endParaRPr lang="en-US" baseline="-25000" dirty="0"/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, arial, helvetica"/>
                        </a:rPr>
                        <a:t>0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, arial, helvetica"/>
                        </a:rPr>
                        <a:t>1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1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0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, arial, helvetica"/>
                        </a:rPr>
                        <a:t>2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1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0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3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, arial, helvetica"/>
                        </a:rPr>
                        <a:t>0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1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1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0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4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, arial, helvetica"/>
                        </a:rPr>
                        <a:t>0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1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0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5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, arial, helvetica"/>
                        </a:rPr>
                        <a:t>0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, arial, helvetica"/>
                        </a:rPr>
                        <a:t>1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, arial, helvetica"/>
                        </a:rPr>
                        <a:t>1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0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6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, arial, helvetica"/>
                        </a:rPr>
                        <a:t>1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1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0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7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, arial, helvetica"/>
                        </a:rPr>
                        <a:t>1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, arial, helvetica"/>
                        </a:rPr>
                        <a:t>1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1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0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8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1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0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, arial, helvetica"/>
                        </a:rPr>
                        <a:t>0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, arial, helvetica"/>
                        </a:rPr>
                        <a:t>0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0</a:t>
                      </a:r>
                    </a:p>
                  </a:txBody>
                  <a:tcPr marL="66675" marR="66675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9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verdana, arial, helvetica"/>
                        </a:rPr>
                        <a:t>1</a:t>
                      </a:r>
                      <a:endParaRPr lang="en-US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, arial, helvetica"/>
                        </a:rPr>
                        <a:t>0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, arial, helvetica"/>
                        </a:rPr>
                        <a:t>0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, arial, helvetica"/>
                        </a:rPr>
                        <a:t>1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A’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0</a:t>
                      </a:r>
                    </a:p>
                  </a:txBody>
                  <a:tcPr marL="66675" marR="66675" marT="66675" marB="66675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00818" y="1066800"/>
            <a:ext cx="6104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Decoding </a:t>
            </a:r>
            <a:r>
              <a:rPr lang="en-US" sz="2400" dirty="0"/>
              <a:t>functions for BCD-to-decimal decoder</a:t>
            </a:r>
          </a:p>
        </p:txBody>
      </p:sp>
    </p:spTree>
    <p:extLst>
      <p:ext uri="{BB962C8B-B14F-4D97-AF65-F5344CB8AC3E}">
        <p14:creationId xmlns:p14="http://schemas.microsoft.com/office/powerpoint/2010/main" val="4002944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biLevel thresh="25000"/>
          </a:blip>
          <a:srcRect r="10303" b="4034"/>
          <a:stretch/>
        </p:blipFill>
        <p:spPr>
          <a:xfrm>
            <a:off x="2971800" y="817123"/>
            <a:ext cx="3480185" cy="48773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1900" y="228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BCD decoder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27208" y="5694480"/>
            <a:ext cx="3251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BCD to decimal decoder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182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66"/>
          <a:stretch/>
        </p:blipFill>
        <p:spPr>
          <a:xfrm>
            <a:off x="323850" y="1600200"/>
            <a:ext cx="3810000" cy="37298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8850" y="228600"/>
            <a:ext cx="544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BCD to seven segment decoder</a:t>
            </a:r>
            <a:endParaRPr lang="en-US" sz="3200" b="1" dirty="0"/>
          </a:p>
        </p:txBody>
      </p:sp>
      <p:pic>
        <p:nvPicPr>
          <p:cNvPr id="7170" name="Picture 2" descr="http://www.electronics-tutorials.ws/combination/comb16.gif?8122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524328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535" y="543056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BCD to 7 segment decoder truth table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41910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BCD to 7 segment decoder </a:t>
            </a:r>
            <a:r>
              <a:rPr lang="en-US" sz="2400" dirty="0" smtClean="0"/>
              <a:t>Block diagram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648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8850" y="228600"/>
            <a:ext cx="544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BCD to seven segment decoder</a:t>
            </a:r>
            <a:endParaRPr lang="en-US" sz="3200" b="1" dirty="0"/>
          </a:p>
        </p:txBody>
      </p:sp>
      <p:pic>
        <p:nvPicPr>
          <p:cNvPr id="9220" name="Picture 4" descr="http://www.electronics-tutorials.ws/combination/comb17.gif?8122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22336"/>
            <a:ext cx="7162800" cy="461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6044626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BCD to 7 Segment block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34</a:t>
            </a:r>
            <a:br>
              <a:rPr lang="en-US" dirty="0" smtClean="0"/>
            </a:br>
            <a:r>
              <a:rPr lang="en-US" b="1" dirty="0" smtClean="0"/>
              <a:t>Arithmetic circuits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7125" y="228600"/>
            <a:ext cx="2571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Gray decoder</a:t>
            </a:r>
            <a:endParaRPr lang="en-US" sz="3200" b="1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95300" y="1600203"/>
            <a:ext cx="8915400" cy="590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 smtClean="0"/>
          </a:p>
          <a:p>
            <a:endParaRPr lang="en-US" b="1" dirty="0"/>
          </a:p>
          <a:p>
            <a:endParaRPr lang="en-US" sz="3200" b="1" dirty="0" smtClean="0"/>
          </a:p>
          <a:p>
            <a:endParaRPr lang="en-US" b="1" dirty="0"/>
          </a:p>
          <a:p>
            <a:endParaRPr lang="en-US" sz="3200" b="1" dirty="0" smtClean="0"/>
          </a:p>
          <a:p>
            <a:endParaRPr lang="en-US" b="1" dirty="0"/>
          </a:p>
          <a:p>
            <a:endParaRPr lang="en-US" sz="3200" b="1" dirty="0" smtClean="0"/>
          </a:p>
          <a:p>
            <a:endParaRPr lang="en-US" b="1" dirty="0"/>
          </a:p>
          <a:p>
            <a:endParaRPr lang="en-US" sz="3200" b="1" dirty="0" smtClean="0"/>
          </a:p>
          <a:p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5300" y="1015428"/>
            <a:ext cx="3613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Gray to binary decoder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70681"/>
            <a:ext cx="314325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756" y="5552983"/>
            <a:ext cx="353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Gray to binary truth table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454" y="820664"/>
            <a:ext cx="2552700" cy="212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386" y="775422"/>
            <a:ext cx="2414588" cy="21724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14094"/>
          <a:stretch/>
        </p:blipFill>
        <p:spPr>
          <a:xfrm>
            <a:off x="6889386" y="3368833"/>
            <a:ext cx="2456295" cy="18127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573" y="3519023"/>
            <a:ext cx="2570813" cy="15439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5913" y="5124482"/>
            <a:ext cx="1352550" cy="400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5889" y="4953032"/>
            <a:ext cx="47625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4017" y="5124482"/>
            <a:ext cx="1781175" cy="4476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7767" y="4957528"/>
            <a:ext cx="476250" cy="571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20117" y="5662915"/>
            <a:ext cx="353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Gray to binary K-map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6173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1524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Gray to binary decoder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238250"/>
            <a:ext cx="7800975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9000" y="51816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Gray to binary decoder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505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For  </a:t>
            </a:r>
            <a:r>
              <a:rPr lang="en-US" sz="2400" dirty="0"/>
              <a:t>J  multiplier bits and K multiplicand bits, we need (J * K) AND gates and (J – 1) K- bit adders to produce a product of (J + K) bits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ripple carry adder is a logic circuit in which the carry-out of each full adder is the carry in of the succeeding next most significant full adder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 A BCD to decimal decoder can be realized using a 4:16 decoder or by using logic circuits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 BCD to seven segment decoder is used to drive a seven segment display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 gray to binary decoder can be realized by finding out the Boolean expression using K-map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83058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Acquire the knowledge of </a:t>
            </a:r>
            <a:r>
              <a:rPr lang="en-US" sz="2400" dirty="0"/>
              <a:t>Binary </a:t>
            </a:r>
            <a:r>
              <a:rPr lang="en-US" sz="2400" dirty="0" smtClean="0"/>
              <a:t>multipliers</a:t>
            </a:r>
            <a:endParaRPr lang="en-US" sz="24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Acquire the knowledge of </a:t>
            </a:r>
            <a:r>
              <a:rPr lang="en-US" sz="2400" dirty="0" smtClean="0"/>
              <a:t>Ripple adders</a:t>
            </a:r>
            <a:endParaRPr lang="en-US" sz="24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Describe </a:t>
            </a:r>
            <a:r>
              <a:rPr lang="en-US" sz="2400" dirty="0"/>
              <a:t>BCD Decoder</a:t>
            </a:r>
          </a:p>
          <a:p>
            <a:pPr lvl="1">
              <a:lnSpc>
                <a:spcPct val="90000"/>
              </a:lnSpc>
            </a:pP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197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I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914400"/>
            <a:ext cx="944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Binary Multipliers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Ripple Adders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BCD 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Gray Decoder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8493" y="1295400"/>
            <a:ext cx="9529013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 Multiplication of binary numbers is performed in the same way as multiplication of decimal </a:t>
            </a:r>
            <a:r>
              <a:rPr lang="en-US" sz="2400" dirty="0" smtClean="0"/>
              <a:t>numbers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multiplicand is multiplied by each bit of the multiplier, starting from the least significant </a:t>
            </a:r>
            <a:r>
              <a:rPr lang="en-US" sz="2400" dirty="0" smtClean="0"/>
              <a:t>bit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Each such multiplication forms a partial product. Successive partial products are shifted one position to the </a:t>
            </a:r>
            <a:r>
              <a:rPr lang="en-US" sz="2400" dirty="0" smtClean="0"/>
              <a:t>left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final product is obtained from the sum of the partial products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118468" y="152400"/>
            <a:ext cx="366906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Binary Multipliers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23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838200"/>
            <a:ext cx="8915400" cy="4525963"/>
          </a:xfrm>
        </p:spPr>
        <p:txBody>
          <a:bodyPr/>
          <a:lstStyle/>
          <a:p>
            <a:r>
              <a:rPr lang="en-US" sz="2400" dirty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see how a binary multiplier can be implemented with a combinational circuit, consider the multiplication of two 2-bit </a:t>
            </a:r>
            <a:r>
              <a:rPr lang="en-US" sz="2400" dirty="0" smtClean="0"/>
              <a:t>numbers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118468" y="152400"/>
            <a:ext cx="366906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Binary Multipliers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68" y="1967706"/>
            <a:ext cx="3657600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242" y="1676400"/>
            <a:ext cx="3082308" cy="40901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932" y="4403975"/>
            <a:ext cx="449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Multiplication of two bit numbers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96832" y="5766594"/>
            <a:ext cx="334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bit multiplier circuit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6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525963"/>
          </a:xfrm>
        </p:spPr>
        <p:txBody>
          <a:bodyPr/>
          <a:lstStyle/>
          <a:p>
            <a:r>
              <a:rPr lang="en-US" sz="2400" dirty="0"/>
              <a:t>The multiplicand bits </a:t>
            </a:r>
            <a:r>
              <a:rPr lang="en-US" sz="2400" dirty="0" smtClean="0"/>
              <a:t>are B1 and B0, </a:t>
            </a:r>
            <a:r>
              <a:rPr lang="en-US" sz="2400" dirty="0"/>
              <a:t>the multiplier bits </a:t>
            </a:r>
            <a:r>
              <a:rPr lang="en-US" sz="2400" dirty="0" smtClean="0"/>
              <a:t>are A1 </a:t>
            </a:r>
            <a:r>
              <a:rPr lang="en-US" sz="2400" dirty="0"/>
              <a:t>and    A0</a:t>
            </a:r>
            <a:r>
              <a:rPr lang="en-US" sz="2400" dirty="0" smtClean="0"/>
              <a:t>, </a:t>
            </a:r>
            <a:r>
              <a:rPr lang="en-US" sz="2400" dirty="0"/>
              <a:t>and the product </a:t>
            </a:r>
            <a:r>
              <a:rPr lang="en-US" sz="2400" dirty="0" smtClean="0"/>
              <a:t>is C3 C2 C1 C0 </a:t>
            </a:r>
          </a:p>
          <a:p>
            <a:r>
              <a:rPr lang="en-US" sz="2400" dirty="0"/>
              <a:t> The first partial product is formed by </a:t>
            </a:r>
            <a:r>
              <a:rPr lang="en-US" sz="2400" dirty="0" smtClean="0"/>
              <a:t>multiplying B1 B0 by A0</a:t>
            </a:r>
          </a:p>
          <a:p>
            <a:r>
              <a:rPr lang="en-US" sz="2400" dirty="0"/>
              <a:t>The multiplication of two bits such as    A0    and    B0    produces a 1 if both bits are 1; otherwise, it produces a </a:t>
            </a:r>
            <a:r>
              <a:rPr lang="en-US" sz="2400" dirty="0" smtClean="0"/>
              <a:t>0</a:t>
            </a:r>
          </a:p>
          <a:p>
            <a:r>
              <a:rPr lang="en-US" sz="2400" dirty="0"/>
              <a:t>Therefore, the partial product can be implemented with AND gates as shown in the </a:t>
            </a:r>
            <a:r>
              <a:rPr lang="en-US" sz="2400" dirty="0" smtClean="0"/>
              <a:t>diagram</a:t>
            </a:r>
          </a:p>
          <a:p>
            <a:r>
              <a:rPr lang="en-US" sz="2400" dirty="0"/>
              <a:t> The second partial product is formed by multiplying    B1B0    by    A1    and shifting one position to the </a:t>
            </a:r>
            <a:r>
              <a:rPr lang="en-US" sz="2400" dirty="0" smtClean="0"/>
              <a:t>left</a:t>
            </a:r>
          </a:p>
          <a:p>
            <a:r>
              <a:rPr lang="en-US" sz="2400" dirty="0"/>
              <a:t>The two partial products are added with two half-adder (HA) circuits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8468" y="152400"/>
            <a:ext cx="366906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Binary Multipliers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968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A combinational circuit binary multiplier with more bits can be constructed in a similar </a:t>
            </a:r>
            <a:r>
              <a:rPr lang="en-US" sz="2400" dirty="0" smtClean="0"/>
              <a:t>fashion</a:t>
            </a:r>
          </a:p>
          <a:p>
            <a:r>
              <a:rPr lang="en-US" sz="2400" dirty="0"/>
              <a:t> For  J  multiplier bits </a:t>
            </a:r>
            <a:r>
              <a:rPr lang="en-US" sz="2400" dirty="0" smtClean="0"/>
              <a:t>and K </a:t>
            </a:r>
            <a:r>
              <a:rPr lang="en-US" sz="2400" dirty="0"/>
              <a:t>multiplicand bits, we </a:t>
            </a:r>
            <a:r>
              <a:rPr lang="en-US" sz="2400" dirty="0" smtClean="0"/>
              <a:t>need (J </a:t>
            </a:r>
            <a:r>
              <a:rPr lang="en-US" sz="2400" dirty="0"/>
              <a:t>* </a:t>
            </a:r>
            <a:r>
              <a:rPr lang="en-US" sz="2400" dirty="0" smtClean="0"/>
              <a:t>K) </a:t>
            </a:r>
            <a:r>
              <a:rPr lang="en-US" sz="2400" dirty="0"/>
              <a:t>AND gates </a:t>
            </a:r>
            <a:r>
              <a:rPr lang="en-US" sz="2400" dirty="0" smtClean="0"/>
              <a:t>and (J – 1) </a:t>
            </a:r>
            <a:r>
              <a:rPr lang="en-US" sz="2400" dirty="0"/>
              <a:t>K- bit adders to produce a product </a:t>
            </a:r>
            <a:r>
              <a:rPr lang="en-US" sz="2400" dirty="0" smtClean="0"/>
              <a:t>of </a:t>
            </a:r>
            <a:r>
              <a:rPr lang="en-US" sz="2400" dirty="0"/>
              <a:t>(J + </a:t>
            </a:r>
            <a:r>
              <a:rPr lang="en-US" sz="2400" dirty="0" smtClean="0"/>
              <a:t>K) bits</a:t>
            </a:r>
          </a:p>
          <a:p>
            <a:r>
              <a:rPr lang="en-US" sz="2400" dirty="0"/>
              <a:t>As a second example, consider a multiplier circuit that multiplies a binary number represented by four bits by a number represented by three </a:t>
            </a:r>
            <a:r>
              <a:rPr lang="en-US" sz="2400" dirty="0" smtClean="0"/>
              <a:t>bits</a:t>
            </a:r>
          </a:p>
          <a:p>
            <a:r>
              <a:rPr lang="en-US" sz="2400" dirty="0"/>
              <a:t>Let the multiplicand be represented </a:t>
            </a:r>
            <a:r>
              <a:rPr lang="en-US" sz="2400" dirty="0" smtClean="0"/>
              <a:t>by B3 B2 B1 B0 </a:t>
            </a:r>
            <a:r>
              <a:rPr lang="en-US" sz="2400" dirty="0"/>
              <a:t>and the multiplier </a:t>
            </a:r>
            <a:r>
              <a:rPr lang="en-US" sz="2400" dirty="0" smtClean="0"/>
              <a:t>by A2 A1 A0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118468" y="152400"/>
            <a:ext cx="366906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Binary Multipliers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80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8915400" cy="4525963"/>
          </a:xfrm>
        </p:spPr>
        <p:txBody>
          <a:bodyPr/>
          <a:lstStyle/>
          <a:p>
            <a:r>
              <a:rPr lang="en-US" sz="2400" dirty="0" smtClean="0"/>
              <a:t>Since K=4 and J=3, </a:t>
            </a:r>
            <a:r>
              <a:rPr lang="en-US" sz="2400" dirty="0"/>
              <a:t>we need 12 AND gates and two 4-bit adders to produce a product of seven </a:t>
            </a:r>
            <a:r>
              <a:rPr lang="en-US" sz="2400" dirty="0" smtClean="0"/>
              <a:t>bits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118468" y="152400"/>
            <a:ext cx="366906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Binary Multipliers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5300663" cy="464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29363" y="2761882"/>
            <a:ext cx="27942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 Four-bit by </a:t>
            </a:r>
            <a:r>
              <a:rPr lang="en-US" sz="2400" dirty="0" smtClean="0"/>
              <a:t>three-bit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/>
              <a:t>binary multiplier </a:t>
            </a:r>
          </a:p>
        </p:txBody>
      </p:sp>
    </p:spTree>
    <p:extLst>
      <p:ext uri="{BB962C8B-B14F-4D97-AF65-F5344CB8AC3E}">
        <p14:creationId xmlns:p14="http://schemas.microsoft.com/office/powerpoint/2010/main" val="350606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740</Words>
  <Application>Microsoft Office PowerPoint</Application>
  <PresentationFormat>A4 Paper (210x297 mm)</PresentationFormat>
  <Paragraphs>183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verdana, arial, helvetica</vt:lpstr>
      <vt:lpstr>Wingdings</vt:lpstr>
      <vt:lpstr>Office Theme</vt:lpstr>
      <vt:lpstr>PowerPoint Presentation</vt:lpstr>
      <vt:lpstr>Lecture 34 Arithmetic circuits </vt:lpstr>
      <vt:lpstr>Objectives 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421</cp:revision>
  <dcterms:created xsi:type="dcterms:W3CDTF">2006-08-16T00:00:00Z</dcterms:created>
  <dcterms:modified xsi:type="dcterms:W3CDTF">2017-07-07T08:56:28Z</dcterms:modified>
</cp:coreProperties>
</file>