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65" r:id="rId2"/>
    <p:sldId id="466" r:id="rId3"/>
    <p:sldId id="468" r:id="rId4"/>
    <p:sldId id="467" r:id="rId5"/>
    <p:sldId id="586" r:id="rId6"/>
    <p:sldId id="587" r:id="rId7"/>
    <p:sldId id="588" r:id="rId8"/>
    <p:sldId id="589" r:id="rId9"/>
    <p:sldId id="590" r:id="rId10"/>
    <p:sldId id="591" r:id="rId11"/>
    <p:sldId id="592" r:id="rId12"/>
    <p:sldId id="585" r:id="rId1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BF119E"/>
    <a:srgbClr val="CA0684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2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9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-76200" y="6654842"/>
            <a:ext cx="104951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</a:t>
            </a:r>
            <a:r>
              <a:rPr lang="en-US" sz="1050" dirty="0" smtClean="0">
                <a:solidFill>
                  <a:schemeClr val="bg1"/>
                </a:solidFill>
              </a:rPr>
              <a:t>&amp;</a:t>
            </a:r>
            <a:r>
              <a:rPr lang="en-US" sz="1050" baseline="0" dirty="0" smtClean="0">
                <a:solidFill>
                  <a:schemeClr val="bg1"/>
                </a:solidFill>
              </a:rPr>
              <a:t> Technology</a:t>
            </a:r>
            <a:r>
              <a:rPr lang="en-US" sz="1050" dirty="0" smtClean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                                                   </a:t>
            </a:r>
            <a:r>
              <a:rPr lang="en-US" sz="1050" dirty="0" smtClean="0">
                <a:solidFill>
                  <a:schemeClr val="bg1"/>
                </a:solidFill>
              </a:rPr>
              <a:t>©</a:t>
            </a:r>
            <a:r>
              <a:rPr lang="en-US" sz="1050" baseline="0" dirty="0" smtClean="0">
                <a:solidFill>
                  <a:schemeClr val="bg1"/>
                </a:solidFill>
              </a:rPr>
              <a:t> </a:t>
            </a:r>
            <a:r>
              <a:rPr lang="en-US" sz="1050" dirty="0" smtClean="0">
                <a:solidFill>
                  <a:schemeClr val="bg1"/>
                </a:solidFill>
              </a:rPr>
              <a:t>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5026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</a:t>
            </a:r>
            <a:r>
              <a:rPr lang="en-US" sz="1050" baseline="0" dirty="0" smtClean="0">
                <a:solidFill>
                  <a:schemeClr val="bg1"/>
                </a:solidFill>
              </a:rPr>
              <a:t> </a:t>
            </a:r>
            <a:r>
              <a:rPr lang="en-US" sz="1050" dirty="0" smtClean="0">
                <a:solidFill>
                  <a:schemeClr val="bg1"/>
                </a:solidFill>
              </a:rPr>
              <a:t>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7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25757" y="6079192"/>
            <a:ext cx="457240" cy="5121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1600200"/>
            <a:ext cx="84201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/>
              <a:t/>
            </a:r>
            <a:br>
              <a:rPr lang="en-US" b="1" smtClean="0"/>
            </a:br>
            <a:r>
              <a:rPr lang="en-US" b="1"/>
              <a:t>Basics of Memories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0" y="3200400"/>
            <a:ext cx="97536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en-US" sz="2400" b="1" dirty="0">
                <a:latin typeface="+mj-lt"/>
              </a:rPr>
              <a:t>Applications of ROM:</a:t>
            </a:r>
            <a:r>
              <a:rPr lang="en-US" sz="2400" dirty="0">
                <a:latin typeface="+mj-lt"/>
              </a:rPr>
              <a:t> There are many applications of ROMs, some of which include:</a:t>
            </a:r>
          </a:p>
          <a:p>
            <a:pPr lvl="1" eaLnBrk="1" hangingPunct="1">
              <a:spcBef>
                <a:spcPct val="50000"/>
              </a:spcBef>
              <a:buFontTx/>
              <a:buAutoNum type="arabicPeriod"/>
            </a:pPr>
            <a:r>
              <a:rPr lang="en-US" sz="2400" dirty="0">
                <a:latin typeface="+mj-lt"/>
              </a:rPr>
              <a:t>Permanent information storage</a:t>
            </a:r>
          </a:p>
          <a:p>
            <a:pPr lvl="1" eaLnBrk="1" hangingPunct="1">
              <a:spcBef>
                <a:spcPct val="50000"/>
              </a:spcBef>
              <a:buFontTx/>
              <a:buAutoNum type="arabicPeriod"/>
            </a:pPr>
            <a:r>
              <a:rPr lang="en-US" sz="2400" dirty="0">
                <a:latin typeface="+mj-lt"/>
              </a:rPr>
              <a:t>Code conversion</a:t>
            </a:r>
          </a:p>
          <a:p>
            <a:pPr lvl="1" eaLnBrk="1" hangingPunct="1">
              <a:spcBef>
                <a:spcPct val="50000"/>
              </a:spcBef>
              <a:buFontTx/>
              <a:buAutoNum type="arabicPeriod"/>
            </a:pPr>
            <a:r>
              <a:rPr lang="en-US" sz="2400" dirty="0">
                <a:latin typeface="+mj-lt"/>
              </a:rPr>
              <a:t>Multiple output function generation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219200" y="381000"/>
            <a:ext cx="7315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sz="3200" b="1" dirty="0">
                <a:latin typeface="+mj-lt"/>
                <a:ea typeface="+mj-ea"/>
                <a:cs typeface="+mj-cs"/>
              </a:rPr>
              <a:t>Read-Only Memory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315717"/>
            <a:ext cx="995263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chemeClr val="folHlink"/>
                </a:solidFill>
              </a:rPr>
              <a:t>Read-Only Memory (ROM): 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 It is read only: it can be read from but not written to.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 It is not volatile: Its contents are not lost when power is off.</a:t>
            </a:r>
          </a:p>
        </p:txBody>
      </p:sp>
    </p:spTree>
    <p:extLst>
      <p:ext uri="{BB962C8B-B14F-4D97-AF65-F5344CB8AC3E}">
        <p14:creationId xmlns:p14="http://schemas.microsoft.com/office/powerpoint/2010/main" val="1842615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0" y="1143001"/>
            <a:ext cx="9906000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 eaLnBrk="1" hangingPunct="1">
              <a:spcBef>
                <a:spcPct val="50000"/>
              </a:spcBef>
              <a:buClr>
                <a:schemeClr val="folHlink"/>
              </a:buClr>
            </a:pPr>
            <a:r>
              <a:rPr lang="en-US" sz="2800" b="1" dirty="0" smtClean="0">
                <a:latin typeface="+mj-lt"/>
              </a:rPr>
              <a:t>Types </a:t>
            </a:r>
            <a:r>
              <a:rPr lang="en-US" sz="2800" b="1" dirty="0">
                <a:latin typeface="+mj-lt"/>
              </a:rPr>
              <a:t>of </a:t>
            </a:r>
            <a:r>
              <a:rPr lang="en-US" sz="2800" b="1" dirty="0" smtClean="0">
                <a:latin typeface="+mj-lt"/>
              </a:rPr>
              <a:t>ROM:</a:t>
            </a:r>
            <a:endParaRPr lang="en-US" sz="2800" b="1" dirty="0">
              <a:latin typeface="+mj-lt"/>
            </a:endParaRPr>
          </a:p>
          <a:p>
            <a:pPr lvl="2" algn="just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 ROM </a:t>
            </a:r>
          </a:p>
          <a:p>
            <a:pPr lvl="2" algn="just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 PROM (Programmable read-only memory) : An example of  a PROM is the P2764A production EPROM chip.</a:t>
            </a:r>
          </a:p>
          <a:p>
            <a:pPr lvl="2" algn="just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 EPROM (Erasable programmable read-only memory) : More versatile and popular type of ROM .EPROMs are ideal for experimentation and development when the final edition of the program is not yet available.</a:t>
            </a:r>
          </a:p>
          <a:p>
            <a:pPr lvl="2" algn="just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 EEPROM (Electrically erasable programmable read-only memory) : Information can be directly and dynamically erased electrically under program control.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219200" y="228600"/>
            <a:ext cx="7315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sz="3200" b="1" dirty="0">
                <a:latin typeface="+mj-lt"/>
                <a:ea typeface="+mj-ea"/>
                <a:cs typeface="+mj-cs"/>
              </a:rPr>
              <a:t>Read-Only Memory </a:t>
            </a:r>
          </a:p>
        </p:txBody>
      </p:sp>
    </p:spTree>
    <p:extLst>
      <p:ext uri="{BB962C8B-B14F-4D97-AF65-F5344CB8AC3E}">
        <p14:creationId xmlns:p14="http://schemas.microsoft.com/office/powerpoint/2010/main" val="1053874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7180" y="152400"/>
            <a:ext cx="180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88894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dirty="0"/>
              <a:t>Most of the main memory in a general purpose computer is made up of RAM integrated circuits chips </a:t>
            </a:r>
            <a:endParaRPr lang="en-US" sz="2400" dirty="0" smtClean="0"/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dirty="0" smtClean="0"/>
              <a:t>Integrated </a:t>
            </a:r>
            <a:r>
              <a:rPr lang="en-US" sz="2400" dirty="0"/>
              <a:t>RAM are available in two possible operating modes, Static and </a:t>
            </a:r>
            <a:r>
              <a:rPr lang="en-US" sz="2400" dirty="0" smtClean="0"/>
              <a:t>Dynamic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dirty="0"/>
              <a:t>There are two basic types of memory:</a:t>
            </a:r>
          </a:p>
          <a:p>
            <a:pPr marL="800100" lvl="1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dirty="0"/>
              <a:t>Read/write memory (RAM)</a:t>
            </a:r>
          </a:p>
          <a:p>
            <a:pPr marL="800100" lvl="1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dirty="0"/>
              <a:t> Read-only memory (ROM)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342900" lvl="1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GB" sz="2400" dirty="0"/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sz="2400" dirty="0"/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sz="2400" dirty="0"/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128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44" y="1676400"/>
            <a:ext cx="9067800" cy="928688"/>
          </a:xfrm>
        </p:spPr>
        <p:txBody>
          <a:bodyPr>
            <a:noAutofit/>
          </a:bodyPr>
          <a:lstStyle/>
          <a:p>
            <a:r>
              <a:rPr lang="en-US" smtClean="0"/>
              <a:t>Lecture 40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Different types of memory</a:t>
            </a:r>
            <a:r>
              <a:rPr lang="en-GB" b="1" dirty="0"/>
              <a:t/>
            </a:r>
            <a:br>
              <a:rPr lang="en-GB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082823" y="3862389"/>
            <a:ext cx="3678443" cy="117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8606" indent="-278606" algn="ctr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Lecture delivered by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:</a:t>
            </a:r>
          </a:p>
          <a:p>
            <a:pPr marL="687705" algn="ctr">
              <a:spcBef>
                <a:spcPts val="765"/>
              </a:spcBef>
              <a:defRPr/>
            </a:pPr>
            <a:r>
              <a:rPr lang="en-US" sz="3200" spc="10" dirty="0">
                <a:solidFill>
                  <a:srgbClr val="888888"/>
                </a:solidFill>
                <a:cs typeface="Calibri"/>
              </a:rPr>
              <a:t>Deepak V.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0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/>
          <a:lstStyle/>
          <a:p>
            <a:r>
              <a:rPr lang="ms-MY" sz="3200" b="1" dirty="0" smtClean="0"/>
              <a:t>Objectives</a:t>
            </a:r>
            <a:r>
              <a:rPr lang="ms-MY" sz="3200" b="1" dirty="0"/>
              <a:t/>
            </a:r>
            <a:br>
              <a:rPr lang="ms-MY" sz="3200" b="1" dirty="0"/>
            </a:b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9200"/>
            <a:ext cx="9905999" cy="367734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At the end of this lecture, student will be able to: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Classify different </a:t>
            </a:r>
            <a:r>
              <a:rPr lang="en-US" sz="2400" dirty="0"/>
              <a:t>types of </a:t>
            </a:r>
            <a:r>
              <a:rPr lang="en-US" sz="2400" dirty="0" smtClean="0"/>
              <a:t>memory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Acquire the knowledge of RAM and its types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/>
              <a:t>Acquire the knowledge of </a:t>
            </a:r>
            <a:r>
              <a:rPr lang="en-US" sz="2400" dirty="0" smtClean="0"/>
              <a:t>ROM </a:t>
            </a:r>
            <a:r>
              <a:rPr lang="en-US" sz="2400" dirty="0"/>
              <a:t>and its types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en-IN" sz="2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35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243763" cy="928688"/>
          </a:xfrm>
        </p:spPr>
        <p:txBody>
          <a:bodyPr/>
          <a:lstStyle/>
          <a:p>
            <a:r>
              <a:rPr lang="en-US" sz="3200" b="1" dirty="0" smtClean="0"/>
              <a:t>Topics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31130"/>
            <a:ext cx="7243763" cy="3677345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US" sz="2400" dirty="0"/>
              <a:t>Different types of </a:t>
            </a:r>
            <a:r>
              <a:rPr lang="en-US" sz="2400" dirty="0" smtClean="0"/>
              <a:t>memory</a:t>
            </a:r>
          </a:p>
          <a:p>
            <a:r>
              <a:rPr lang="en-US" sz="2400" dirty="0" smtClean="0"/>
              <a:t>RAM and its types</a:t>
            </a:r>
          </a:p>
          <a:p>
            <a:r>
              <a:rPr lang="en-US" sz="2400" dirty="0" smtClean="0"/>
              <a:t>ROM </a:t>
            </a:r>
            <a:r>
              <a:rPr lang="en-US" sz="2400" dirty="0"/>
              <a:t>and its types</a:t>
            </a:r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54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Memory Arrays</a:t>
            </a:r>
            <a:endParaRPr lang="en-US" sz="3200" b="1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382406"/>
              </p:ext>
            </p:extLst>
          </p:nvPr>
        </p:nvGraphicFramePr>
        <p:xfrm>
          <a:off x="381000" y="1066800"/>
          <a:ext cx="8926540" cy="4714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VISIO" r:id="rId3" imgW="5519928" imgH="2912364" progId="">
                  <p:embed/>
                </p:oleObj>
              </mc:Choice>
              <mc:Fallback>
                <p:oleObj name="VISIO" r:id="rId3" imgW="5519928" imgH="291236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66800"/>
                        <a:ext cx="8926540" cy="47148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6"/>
          <p:cNvSpPr txBox="1">
            <a:spLocks/>
          </p:cNvSpPr>
          <p:nvPr/>
        </p:nvSpPr>
        <p:spPr>
          <a:xfrm>
            <a:off x="3276600" y="5943600"/>
            <a:ext cx="530225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latin typeface="+mj-lt"/>
              </a:rPr>
              <a:t>Computer Architecture and Organization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628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Levels of the Memory Hierarchy</a:t>
            </a:r>
          </a:p>
        </p:txBody>
      </p:sp>
      <p:sp>
        <p:nvSpPr>
          <p:cNvPr id="3" name="Footer Placeholder 3"/>
          <p:cNvSpPr txBox="1">
            <a:spLocks/>
          </p:cNvSpPr>
          <p:nvPr/>
        </p:nvSpPr>
        <p:spPr>
          <a:xfrm>
            <a:off x="3198117" y="5810735"/>
            <a:ext cx="461645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latin typeface="+mj-lt"/>
              </a:rPr>
              <a:t>Computer </a:t>
            </a:r>
            <a:r>
              <a:rPr lang="en-US" sz="1800" dirty="0">
                <a:latin typeface="+mj-lt"/>
              </a:rPr>
              <a:t>Architecture and Organization</a:t>
            </a:r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762000" y="1143000"/>
            <a:ext cx="8147725" cy="4191000"/>
            <a:chOff x="447675" y="1381125"/>
            <a:chExt cx="8425345" cy="4362450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 flipH="1">
              <a:off x="3187700" y="2679700"/>
              <a:ext cx="914400" cy="661988"/>
            </a:xfrm>
            <a:prstGeom prst="notchedRightArrow">
              <a:avLst>
                <a:gd name="adj1" fmla="val 50000"/>
                <a:gd name="adj2" fmla="val 34532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latin typeface="+mj-lt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 flipH="1">
              <a:off x="3638550" y="1824038"/>
              <a:ext cx="981075" cy="533400"/>
            </a:xfrm>
            <a:prstGeom prst="notchedRightArrow">
              <a:avLst>
                <a:gd name="adj1" fmla="val 50000"/>
                <a:gd name="adj2" fmla="val 45982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latin typeface="+mj-lt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752600" y="1524000"/>
              <a:ext cx="1981200" cy="768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>
                  <a:latin typeface="+mj-lt"/>
                </a:rPr>
                <a:t>Part of The On-chip   CPU  Datapath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>
                  <a:latin typeface="+mj-lt"/>
                </a:rPr>
                <a:t> ISA 16-128  Registers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447675" y="2462213"/>
              <a:ext cx="2703981" cy="993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 dirty="0">
                  <a:latin typeface="+mj-lt"/>
                </a:rPr>
                <a:t>One or more levels (Static RAM):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 dirty="0">
                  <a:latin typeface="+mj-lt"/>
                </a:rPr>
                <a:t>Level 1: On-chip 16-64K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 dirty="0">
                  <a:latin typeface="+mj-lt"/>
                </a:rPr>
                <a:t>Level 2: On-chip 256K-2M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 dirty="0">
                  <a:latin typeface="+mj-lt"/>
                </a:rPr>
                <a:t>Level 3: On or Off-chip  1M-16M</a:t>
              </a:r>
            </a:p>
          </p:txBody>
        </p:sp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2528888" y="1824038"/>
              <a:ext cx="5029200" cy="3919537"/>
              <a:chOff x="1833" y="933"/>
              <a:chExt cx="3168" cy="2469"/>
            </a:xfrm>
          </p:grpSpPr>
          <p:grpSp>
            <p:nvGrpSpPr>
              <p:cNvPr id="22" name="Group 8"/>
              <p:cNvGrpSpPr>
                <a:grpSpLocks/>
              </p:cNvGrpSpPr>
              <p:nvPr/>
            </p:nvGrpSpPr>
            <p:grpSpPr bwMode="auto">
              <a:xfrm>
                <a:off x="1833" y="933"/>
                <a:ext cx="3168" cy="2469"/>
                <a:chOff x="2112" y="960"/>
                <a:chExt cx="3168" cy="2469"/>
              </a:xfrm>
            </p:grpSpPr>
            <p:sp>
              <p:nvSpPr>
                <p:cNvPr id="28" name="Line 9"/>
                <p:cNvSpPr>
                  <a:spLocks noChangeShapeType="1"/>
                </p:cNvSpPr>
                <p:nvPr/>
              </p:nvSpPr>
              <p:spPr bwMode="auto">
                <a:xfrm>
                  <a:off x="3696" y="960"/>
                  <a:ext cx="1584" cy="24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2112" y="981"/>
                  <a:ext cx="1584" cy="24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" name="Line 11"/>
                <p:cNvSpPr>
                  <a:spLocks noChangeShapeType="1"/>
                </p:cNvSpPr>
                <p:nvPr/>
              </p:nvSpPr>
              <p:spPr bwMode="auto">
                <a:xfrm>
                  <a:off x="2112" y="3417"/>
                  <a:ext cx="316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3" name="Line 12"/>
              <p:cNvSpPr>
                <a:spLocks noChangeShapeType="1"/>
              </p:cNvSpPr>
              <p:nvPr/>
            </p:nvSpPr>
            <p:spPr bwMode="auto">
              <a:xfrm>
                <a:off x="3036" y="1536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4" name="Line 13"/>
              <p:cNvSpPr>
                <a:spLocks noChangeShapeType="1"/>
              </p:cNvSpPr>
              <p:nvPr/>
            </p:nvSpPr>
            <p:spPr bwMode="auto">
              <a:xfrm>
                <a:off x="2736" y="2016"/>
                <a:ext cx="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5" name="Line 14"/>
              <p:cNvSpPr>
                <a:spLocks noChangeShapeType="1"/>
              </p:cNvSpPr>
              <p:nvPr/>
            </p:nvSpPr>
            <p:spPr bwMode="auto">
              <a:xfrm>
                <a:off x="2412" y="2496"/>
                <a:ext cx="20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6" name="Line 15"/>
              <p:cNvSpPr>
                <a:spLocks noChangeShapeType="1"/>
              </p:cNvSpPr>
              <p:nvPr/>
            </p:nvSpPr>
            <p:spPr bwMode="auto">
              <a:xfrm>
                <a:off x="2156" y="2928"/>
                <a:ext cx="25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7" name="Line 16"/>
              <p:cNvSpPr>
                <a:spLocks noChangeShapeType="1"/>
              </p:cNvSpPr>
              <p:nvPr/>
            </p:nvSpPr>
            <p:spPr bwMode="auto">
              <a:xfrm>
                <a:off x="3408" y="960"/>
                <a:ext cx="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4545087" y="2412250"/>
              <a:ext cx="886166" cy="32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>
                  <a:latin typeface="+mj-lt"/>
                </a:rPr>
                <a:t>Registers</a:t>
              </a:r>
              <a:endParaRPr lang="en-US" sz="1200">
                <a:latin typeface="+mj-lt"/>
              </a:endParaRP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4579938" y="2803525"/>
              <a:ext cx="1068835" cy="768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100" b="1">
                  <a:latin typeface="+mj-lt"/>
                </a:rPr>
                <a:t>Cache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100" b="1">
                  <a:latin typeface="+mj-lt"/>
                </a:rPr>
                <a:t>Level(s)</a:t>
              </a:r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4154488" y="3724275"/>
              <a:ext cx="1846459" cy="432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100" b="1">
                  <a:latin typeface="+mj-lt"/>
                </a:rPr>
                <a:t>Main Memory</a:t>
              </a: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3943350" y="4364038"/>
              <a:ext cx="2194294" cy="51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600" b="1">
                  <a:latin typeface="+mj-lt"/>
                </a:rPr>
                <a:t>Magnetic Disc</a:t>
              </a:r>
              <a:endParaRPr lang="en-US" sz="2500" b="1">
                <a:latin typeface="+mj-lt"/>
              </a:endParaRPr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2969159" y="5109037"/>
              <a:ext cx="3792575" cy="44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200" b="1">
                  <a:latin typeface="+mj-lt"/>
                </a:rPr>
                <a:t>Optical Disk or Magnetic Tape</a:t>
              </a:r>
            </a:p>
          </p:txBody>
        </p:sp>
        <p:sp>
          <p:nvSpPr>
            <p:cNvPr id="15" name="AutoShape 22"/>
            <p:cNvSpPr>
              <a:spLocks noChangeArrowheads="1"/>
            </p:cNvSpPr>
            <p:nvPr/>
          </p:nvSpPr>
          <p:spPr bwMode="auto">
            <a:xfrm flipV="1">
              <a:off x="6534150" y="2281238"/>
              <a:ext cx="381000" cy="1752600"/>
            </a:xfrm>
            <a:prstGeom prst="upArrow">
              <a:avLst>
                <a:gd name="adj1" fmla="val 50000"/>
                <a:gd name="adj2" fmla="val 115000"/>
              </a:avLst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latin typeface="+mj-lt"/>
              </a:endParaRPr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6962775" y="2128838"/>
              <a:ext cx="1910245" cy="2338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latin typeface="+mj-lt"/>
                </a:rPr>
                <a:t>Farther away from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latin typeface="+mj-lt"/>
                </a:rPr>
                <a:t>the CPU: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300" b="1">
                <a:latin typeface="+mj-lt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latin typeface="+mj-lt"/>
                </a:rPr>
                <a:t>Lower Cost/Bit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300" b="1">
                <a:latin typeface="+mj-lt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latin typeface="+mj-lt"/>
                </a:rPr>
                <a:t>Higher Capacity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300" b="1">
                <a:latin typeface="+mj-lt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latin typeface="+mj-lt"/>
                </a:rPr>
                <a:t>Increased Access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latin typeface="+mj-lt"/>
                </a:rPr>
                <a:t>Time/Latency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300" b="1">
                <a:latin typeface="+mj-lt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latin typeface="+mj-lt"/>
                </a:rPr>
                <a:t>Lower Throughput/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latin typeface="+mj-lt"/>
                </a:rPr>
                <a:t>Bandwidth</a:t>
              </a:r>
            </a:p>
          </p:txBody>
        </p:sp>
        <p:sp>
          <p:nvSpPr>
            <p:cNvPr id="17" name="AutoShape 24"/>
            <p:cNvSpPr>
              <a:spLocks noChangeArrowheads="1"/>
            </p:cNvSpPr>
            <p:nvPr/>
          </p:nvSpPr>
          <p:spPr bwMode="auto">
            <a:xfrm flipH="1">
              <a:off x="2614613" y="3576638"/>
              <a:ext cx="847725" cy="538162"/>
            </a:xfrm>
            <a:prstGeom prst="notchedRightArrow">
              <a:avLst>
                <a:gd name="adj1" fmla="val 50000"/>
                <a:gd name="adj2" fmla="val 39381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latin typeface="+mj-lt"/>
              </a:endParaRPr>
            </a:p>
          </p:txBody>
        </p:sp>
        <p:sp>
          <p:nvSpPr>
            <p:cNvPr id="18" name="Text Box 25"/>
            <p:cNvSpPr txBox="1">
              <a:spLocks noChangeArrowheads="1"/>
            </p:cNvSpPr>
            <p:nvPr/>
          </p:nvSpPr>
          <p:spPr bwMode="auto">
            <a:xfrm>
              <a:off x="533400" y="3603625"/>
              <a:ext cx="1938092" cy="544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>
                  <a:latin typeface="+mj-lt"/>
                </a:rPr>
                <a:t>Dynamic RAM (DRAM)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1">
                  <a:latin typeface="+mj-lt"/>
                </a:rPr>
                <a:t>           256M-16G</a:t>
              </a:r>
            </a:p>
          </p:txBody>
        </p:sp>
        <p:sp>
          <p:nvSpPr>
            <p:cNvPr id="19" name="Text Box 26"/>
            <p:cNvSpPr txBox="1">
              <a:spLocks noChangeArrowheads="1"/>
            </p:cNvSpPr>
            <p:nvPr/>
          </p:nvSpPr>
          <p:spPr bwMode="auto">
            <a:xfrm>
              <a:off x="933450" y="4248150"/>
              <a:ext cx="913483" cy="864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latin typeface="+mj-lt"/>
                </a:rPr>
                <a:t>Interface: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latin typeface="+mj-lt"/>
                </a:rPr>
                <a:t>SCSI, RAID,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latin typeface="+mj-lt"/>
                </a:rPr>
                <a:t> IDE, 1394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200" b="1">
                  <a:latin typeface="+mj-lt"/>
                </a:rPr>
                <a:t>80G-300G</a:t>
              </a:r>
            </a:p>
          </p:txBody>
        </p:sp>
        <p:sp>
          <p:nvSpPr>
            <p:cNvPr id="20" name="AutoShape 27"/>
            <p:cNvSpPr>
              <a:spLocks noChangeArrowheads="1"/>
            </p:cNvSpPr>
            <p:nvPr/>
          </p:nvSpPr>
          <p:spPr bwMode="auto">
            <a:xfrm flipH="1">
              <a:off x="2095500" y="4291013"/>
              <a:ext cx="914400" cy="609600"/>
            </a:xfrm>
            <a:prstGeom prst="notchedRightArrow">
              <a:avLst>
                <a:gd name="adj1" fmla="val 50000"/>
                <a:gd name="adj2" fmla="val 375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>
                <a:latin typeface="+mj-lt"/>
              </a:endParaRPr>
            </a:p>
          </p:txBody>
        </p:sp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4708525" y="1381125"/>
              <a:ext cx="645147" cy="416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>
                  <a:latin typeface="+mj-lt"/>
                </a:rPr>
                <a:t>CPU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4543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Main Memory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0" y="1417638"/>
            <a:ext cx="99060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sz="2400" dirty="0" smtClean="0">
                <a:latin typeface="+mj-lt"/>
              </a:rPr>
              <a:t>Most of the main memory in a general purpose computer is made up of RAM integrated circuits chips, but a portion of the memory may be constructed with ROM chips </a:t>
            </a:r>
          </a:p>
          <a:p>
            <a:pPr algn="just">
              <a:lnSpc>
                <a:spcPct val="90000"/>
              </a:lnSpc>
            </a:pPr>
            <a:endParaRPr lang="en-US" sz="2400" dirty="0" smtClean="0">
              <a:latin typeface="+mj-lt"/>
            </a:endParaRPr>
          </a:p>
          <a:p>
            <a:pPr algn="just">
              <a:lnSpc>
                <a:spcPct val="90000"/>
              </a:lnSpc>
            </a:pPr>
            <a:r>
              <a:rPr lang="en-US" sz="2400" dirty="0" smtClean="0">
                <a:latin typeface="+mj-lt"/>
              </a:rPr>
              <a:t>RAM– Random Access memory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err="1" smtClean="0">
                <a:latin typeface="+mj-lt"/>
              </a:rPr>
              <a:t>Integated</a:t>
            </a:r>
            <a:r>
              <a:rPr lang="en-US" sz="2400" dirty="0" smtClean="0">
                <a:latin typeface="+mj-lt"/>
              </a:rPr>
              <a:t> RAM are available in two possible operating modes, Static and Dynamic</a:t>
            </a:r>
          </a:p>
          <a:p>
            <a:pPr algn="just">
              <a:lnSpc>
                <a:spcPct val="90000"/>
              </a:lnSpc>
            </a:pPr>
            <a:r>
              <a:rPr lang="en-US" sz="2400" dirty="0" smtClean="0">
                <a:latin typeface="+mj-lt"/>
              </a:rPr>
              <a:t>ROM– Read Only memory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31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76200" y="1066800"/>
            <a:ext cx="9753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sz="2400" dirty="0">
                <a:latin typeface="+mj-lt"/>
              </a:rPr>
              <a:t>Memory components are extremely useful for many purposes in addition to storage. There are two basic types of memory:</a:t>
            </a:r>
          </a:p>
          <a:p>
            <a:pPr lvl="1" algn="just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folHlink"/>
                </a:solidFill>
                <a:latin typeface="+mj-lt"/>
              </a:rPr>
              <a:t>Read/write memory (RAM)</a:t>
            </a:r>
          </a:p>
          <a:p>
            <a:pPr lvl="1" algn="just" eaLnBrk="1" hangingPunct="1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folHlink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chemeClr val="folHlink"/>
                </a:solidFill>
                <a:latin typeface="+mj-lt"/>
              </a:rPr>
              <a:t>Read-only memory (ROM</a:t>
            </a:r>
            <a:r>
              <a:rPr lang="en-US" sz="2400" b="1" dirty="0" smtClean="0">
                <a:solidFill>
                  <a:schemeClr val="folHlink"/>
                </a:solidFill>
                <a:latin typeface="+mj-lt"/>
              </a:rPr>
              <a:t>)</a:t>
            </a:r>
            <a:endParaRPr lang="en-US" sz="2400" b="1" dirty="0">
              <a:solidFill>
                <a:schemeClr val="folHlink"/>
              </a:solidFill>
              <a:latin typeface="+mj-lt"/>
            </a:endParaRP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1333500" y="228600"/>
            <a:ext cx="7315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sz="3200" b="1" dirty="0">
                <a:latin typeface="+mj-lt"/>
                <a:ea typeface="+mj-ea"/>
                <a:cs typeface="+mj-cs"/>
              </a:rPr>
              <a:t>Memory Types</a:t>
            </a:r>
          </a:p>
        </p:txBody>
      </p:sp>
    </p:spTree>
    <p:extLst>
      <p:ext uri="{BB962C8B-B14F-4D97-AF65-F5344CB8AC3E}">
        <p14:creationId xmlns:p14="http://schemas.microsoft.com/office/powerpoint/2010/main" val="1382136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0" y="1219201"/>
            <a:ext cx="99060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6009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 eaLnBrk="1" hangingPunct="1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Static Memory:</a:t>
            </a:r>
            <a:r>
              <a:rPr lang="en-US" sz="2400" dirty="0">
                <a:latin typeface="+mj-lt"/>
              </a:rPr>
              <a:t> For static memory, the memory cells are simple flip-flops or bistable multivibrator with two stable states so that the cells can hold their state permanently as long as the power is </a:t>
            </a:r>
            <a:r>
              <a:rPr lang="en-US" sz="2400" dirty="0" smtClean="0">
                <a:latin typeface="+mj-lt"/>
              </a:rPr>
              <a:t>applied</a:t>
            </a:r>
            <a:endParaRPr lang="en-US" sz="2400" dirty="0">
              <a:latin typeface="+mj-lt"/>
            </a:endParaRPr>
          </a:p>
          <a:p>
            <a:pPr lvl="1" algn="just" eaLnBrk="1" hangingPunct="1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latin typeface="+mj-lt"/>
              </a:rPr>
              <a:t> Dynamic Memory (DRAM):</a:t>
            </a:r>
            <a:r>
              <a:rPr lang="en-US" sz="2400" dirty="0">
                <a:latin typeface="+mj-lt"/>
              </a:rPr>
              <a:t> DRAM chips have much simpler memory cells in which the state of the memory cell is indicated by the presence or absence of stored charge in a capacitor</a:t>
            </a:r>
            <a:r>
              <a:rPr lang="en-US" sz="2400" dirty="0" smtClean="0">
                <a:latin typeface="+mj-lt"/>
              </a:rPr>
              <a:t>. As </a:t>
            </a:r>
            <a:r>
              <a:rPr lang="en-US" sz="2400" dirty="0">
                <a:latin typeface="+mj-lt"/>
              </a:rPr>
              <a:t>time passes, charge leakage occurs and the information is lost even if power is left </a:t>
            </a:r>
            <a:r>
              <a:rPr lang="en-US" sz="2400" dirty="0" smtClean="0">
                <a:latin typeface="+mj-lt"/>
              </a:rPr>
              <a:t>on</a:t>
            </a:r>
            <a:endParaRPr lang="en-US" sz="2400" dirty="0">
              <a:latin typeface="+mj-lt"/>
            </a:endParaRPr>
          </a:p>
          <a:p>
            <a:pPr lvl="1" algn="just" eaLnBrk="1" hangingPunct="1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Pseudo-static Memory:</a:t>
            </a:r>
            <a:r>
              <a:rPr lang="en-US" sz="2400" dirty="0">
                <a:latin typeface="+mj-lt"/>
              </a:rPr>
              <a:t> These chips are actually dynamic memory. They act like static memory because the refresh circuitry is provided inside the </a:t>
            </a:r>
            <a:r>
              <a:rPr lang="en-US" sz="2400" dirty="0" smtClean="0">
                <a:latin typeface="+mj-lt"/>
              </a:rPr>
              <a:t>chip</a:t>
            </a:r>
            <a:endParaRPr lang="en-US" sz="2400" dirty="0">
              <a:latin typeface="+mj-lt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219200" y="304800"/>
            <a:ext cx="7315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sz="3200" b="1" dirty="0">
                <a:latin typeface="+mj-lt"/>
                <a:ea typeface="+mj-ea"/>
                <a:cs typeface="+mj-cs"/>
              </a:rPr>
              <a:t>RAM Types </a:t>
            </a:r>
          </a:p>
        </p:txBody>
      </p:sp>
    </p:spTree>
    <p:extLst>
      <p:ext uri="{BB962C8B-B14F-4D97-AF65-F5344CB8AC3E}">
        <p14:creationId xmlns:p14="http://schemas.microsoft.com/office/powerpoint/2010/main" val="2366862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2346</TotalTime>
  <Words>564</Words>
  <Application>Microsoft Office PowerPoint</Application>
  <PresentationFormat>A4 Paper (210x297 mm)</PresentationFormat>
  <Paragraphs>107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VISIO</vt:lpstr>
      <vt:lpstr>PowerPoint Presentation</vt:lpstr>
      <vt:lpstr>Lecture 40 Different types of memory  </vt:lpstr>
      <vt:lpstr>Objectives 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Deepak</cp:lastModifiedBy>
  <cp:revision>465</cp:revision>
  <dcterms:created xsi:type="dcterms:W3CDTF">2006-08-16T00:00:00Z</dcterms:created>
  <dcterms:modified xsi:type="dcterms:W3CDTF">2017-07-07T07:33:49Z</dcterms:modified>
</cp:coreProperties>
</file>