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465" r:id="rId2"/>
    <p:sldId id="466" r:id="rId3"/>
    <p:sldId id="468" r:id="rId4"/>
    <p:sldId id="467" r:id="rId5"/>
    <p:sldId id="593" r:id="rId6"/>
    <p:sldId id="594" r:id="rId7"/>
    <p:sldId id="595" r:id="rId8"/>
    <p:sldId id="596" r:id="rId9"/>
    <p:sldId id="597" r:id="rId10"/>
    <p:sldId id="598" r:id="rId11"/>
    <p:sldId id="599" r:id="rId12"/>
    <p:sldId id="600" r:id="rId13"/>
    <p:sldId id="601" r:id="rId14"/>
    <p:sldId id="602" r:id="rId15"/>
    <p:sldId id="603" r:id="rId16"/>
    <p:sldId id="604" r:id="rId17"/>
    <p:sldId id="605" r:id="rId18"/>
    <p:sldId id="606" r:id="rId19"/>
    <p:sldId id="607" r:id="rId20"/>
    <p:sldId id="608" r:id="rId21"/>
    <p:sldId id="609" r:id="rId22"/>
    <p:sldId id="610" r:id="rId23"/>
    <p:sldId id="611" r:id="rId24"/>
    <p:sldId id="585" r:id="rId2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BF119E"/>
    <a:srgbClr val="CA0684"/>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2" autoAdjust="0"/>
  </p:normalViewPr>
  <p:slideViewPr>
    <p:cSldViewPr>
      <p:cViewPr varScale="1">
        <p:scale>
          <a:sx n="70" d="100"/>
          <a:sy n="70" d="100"/>
        </p:scale>
        <p:origin x="1230" y="54"/>
      </p:cViewPr>
      <p:guideLst>
        <p:guide orient="horz" pos="2160"/>
        <p:guide pos="3120"/>
      </p:guideLst>
    </p:cSldViewPr>
  </p:slideViewPr>
  <p:outlineViewPr>
    <p:cViewPr>
      <p:scale>
        <a:sx n="33" d="100"/>
        <a:sy n="33" d="100"/>
      </p:scale>
      <p:origin x="0" y="195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7/7/2017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7/7/2017</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0763">
              <a:defRPr sz="3600" b="1" u="sng" baseline="-25000">
                <a:solidFill>
                  <a:schemeClr val="tx1"/>
                </a:solidFill>
                <a:latin typeface="Times New Roman" panose="02020603050405020304" pitchFamily="18" charset="0"/>
              </a:defRPr>
            </a:lvl1pPr>
            <a:lvl2pPr marL="742950" indent="-285750" defTabSz="1020763">
              <a:defRPr sz="3600" b="1" u="sng" baseline="-25000">
                <a:solidFill>
                  <a:schemeClr val="tx1"/>
                </a:solidFill>
                <a:latin typeface="Times New Roman" panose="02020603050405020304" pitchFamily="18" charset="0"/>
              </a:defRPr>
            </a:lvl2pPr>
            <a:lvl3pPr marL="1143000" indent="-228600" defTabSz="1020763">
              <a:defRPr sz="3600" b="1" u="sng" baseline="-25000">
                <a:solidFill>
                  <a:schemeClr val="tx1"/>
                </a:solidFill>
                <a:latin typeface="Times New Roman" panose="02020603050405020304" pitchFamily="18" charset="0"/>
              </a:defRPr>
            </a:lvl3pPr>
            <a:lvl4pPr marL="1600200" indent="-228600" defTabSz="1020763">
              <a:defRPr sz="3600" b="1" u="sng" baseline="-25000">
                <a:solidFill>
                  <a:schemeClr val="tx1"/>
                </a:solidFill>
                <a:latin typeface="Times New Roman" panose="02020603050405020304" pitchFamily="18" charset="0"/>
              </a:defRPr>
            </a:lvl4pPr>
            <a:lvl5pPr marL="2057400" indent="-228600" defTabSz="1020763">
              <a:defRPr sz="3600" b="1" u="sng" baseline="-250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fld id="{5234A4F2-149B-4415-8C2E-106940DBA1F4}" type="slidenum">
              <a:rPr lang="en-US" sz="1400" b="0" u="none" baseline="0"/>
              <a:pPr/>
              <a:t>9</a:t>
            </a:fld>
            <a:endParaRPr lang="en-US" sz="1400" b="0" u="none" baseline="0"/>
          </a:p>
        </p:txBody>
      </p:sp>
    </p:spTree>
    <p:extLst>
      <p:ext uri="{BB962C8B-B14F-4D97-AF65-F5344CB8AC3E}">
        <p14:creationId xmlns:p14="http://schemas.microsoft.com/office/powerpoint/2010/main" val="56867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0763">
              <a:defRPr sz="3600" b="1" u="sng" baseline="-25000">
                <a:solidFill>
                  <a:schemeClr val="tx1"/>
                </a:solidFill>
                <a:latin typeface="Times New Roman" panose="02020603050405020304" pitchFamily="18" charset="0"/>
              </a:defRPr>
            </a:lvl1pPr>
            <a:lvl2pPr marL="742950" indent="-285750" defTabSz="1020763">
              <a:defRPr sz="3600" b="1" u="sng" baseline="-25000">
                <a:solidFill>
                  <a:schemeClr val="tx1"/>
                </a:solidFill>
                <a:latin typeface="Times New Roman" panose="02020603050405020304" pitchFamily="18" charset="0"/>
              </a:defRPr>
            </a:lvl2pPr>
            <a:lvl3pPr marL="1143000" indent="-228600" defTabSz="1020763">
              <a:defRPr sz="3600" b="1" u="sng" baseline="-25000">
                <a:solidFill>
                  <a:schemeClr val="tx1"/>
                </a:solidFill>
                <a:latin typeface="Times New Roman" panose="02020603050405020304" pitchFamily="18" charset="0"/>
              </a:defRPr>
            </a:lvl3pPr>
            <a:lvl4pPr marL="1600200" indent="-228600" defTabSz="1020763">
              <a:defRPr sz="3600" b="1" u="sng" baseline="-25000">
                <a:solidFill>
                  <a:schemeClr val="tx1"/>
                </a:solidFill>
                <a:latin typeface="Times New Roman" panose="02020603050405020304" pitchFamily="18" charset="0"/>
              </a:defRPr>
            </a:lvl4pPr>
            <a:lvl5pPr marL="2057400" indent="-228600" defTabSz="1020763">
              <a:defRPr sz="3600" b="1" u="sng" baseline="-250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fld id="{9049AB37-3A70-41BB-BD4F-3F261F2C6552}" type="slidenum">
              <a:rPr lang="en-US" sz="1400" b="0" u="none" baseline="0"/>
              <a:pPr/>
              <a:t>10</a:t>
            </a:fld>
            <a:endParaRPr lang="en-US" sz="1400" b="0" u="none" baseline="0"/>
          </a:p>
        </p:txBody>
      </p:sp>
    </p:spTree>
    <p:extLst>
      <p:ext uri="{BB962C8B-B14F-4D97-AF65-F5344CB8AC3E}">
        <p14:creationId xmlns:p14="http://schemas.microsoft.com/office/powerpoint/2010/main" val="218579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505814"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userDrawn="1"/>
        </p:nvSpPr>
        <p:spPr>
          <a:xfrm>
            <a:off x="-25757"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1600200"/>
            <a:ext cx="84201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
            </a:r>
            <a:br>
              <a:rPr lang="en-US" b="1" dirty="0" smtClean="0"/>
            </a:br>
            <a:r>
              <a:rPr lang="en-US" b="1" dirty="0"/>
              <a:t>Basics of Memories</a:t>
            </a:r>
            <a:endParaRPr lang="en-US" dirty="0"/>
          </a:p>
        </p:txBody>
      </p:sp>
    </p:spTree>
    <p:extLst>
      <p:ext uri="{BB962C8B-B14F-4D97-AF65-F5344CB8AC3E}">
        <p14:creationId xmlns:p14="http://schemas.microsoft.com/office/powerpoint/2010/main" val="2855684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200" b="1" dirty="0"/>
              <a:t>Basic Memory Operations</a:t>
            </a:r>
          </a:p>
        </p:txBody>
      </p:sp>
      <p:sp>
        <p:nvSpPr>
          <p:cNvPr id="13316" name="Rectangle 3"/>
          <p:cNvSpPr>
            <a:spLocks noGrp="1" noChangeArrowheads="1"/>
          </p:cNvSpPr>
          <p:nvPr>
            <p:ph type="body" idx="1"/>
          </p:nvPr>
        </p:nvSpPr>
        <p:spPr>
          <a:xfrm>
            <a:off x="12510" y="1066800"/>
            <a:ext cx="9906000" cy="4525963"/>
          </a:xfrm>
        </p:spPr>
        <p:txBody>
          <a:bodyPr/>
          <a:lstStyle/>
          <a:p>
            <a:pPr algn="just">
              <a:lnSpc>
                <a:spcPct val="90000"/>
              </a:lnSpc>
            </a:pPr>
            <a:r>
              <a:rPr lang="en-US" sz="2400" dirty="0"/>
              <a:t>Memory operations require the following:</a:t>
            </a:r>
          </a:p>
          <a:p>
            <a:pPr lvl="1" algn="just">
              <a:lnSpc>
                <a:spcPct val="90000"/>
              </a:lnSpc>
            </a:pPr>
            <a:r>
              <a:rPr lang="en-US" sz="2400" i="1" dirty="0"/>
              <a:t>Data </a:t>
            </a:r>
            <a:r>
              <a:rPr lang="en-US" sz="2400" dirty="0"/>
              <a:t>─ data written to, or read from, memory as required by the </a:t>
            </a:r>
            <a:r>
              <a:rPr lang="en-US" sz="2400" dirty="0" smtClean="0"/>
              <a:t>operation</a:t>
            </a:r>
            <a:endParaRPr lang="en-US" sz="2400" dirty="0"/>
          </a:p>
          <a:p>
            <a:pPr lvl="1" algn="just">
              <a:lnSpc>
                <a:spcPct val="90000"/>
              </a:lnSpc>
            </a:pPr>
            <a:r>
              <a:rPr lang="en-US" sz="2400" i="1" dirty="0"/>
              <a:t>Address</a:t>
            </a:r>
            <a:r>
              <a:rPr lang="en-US" sz="2400" dirty="0"/>
              <a:t> ─ specifies the memory location to operate on.   The address lines carry this information into the memory. Typically:  n bits specify locations of 2</a:t>
            </a:r>
            <a:r>
              <a:rPr lang="en-US" sz="2400" baseline="30000" dirty="0"/>
              <a:t>n</a:t>
            </a:r>
            <a:r>
              <a:rPr lang="en-US" sz="2400" dirty="0"/>
              <a:t> </a:t>
            </a:r>
            <a:r>
              <a:rPr lang="en-US" sz="2400" dirty="0" smtClean="0"/>
              <a:t>words</a:t>
            </a:r>
            <a:endParaRPr lang="en-US" sz="2400" dirty="0"/>
          </a:p>
          <a:p>
            <a:pPr lvl="1" algn="just">
              <a:lnSpc>
                <a:spcPct val="90000"/>
              </a:lnSpc>
            </a:pPr>
            <a:r>
              <a:rPr lang="en-US" sz="2400" u="sng" dirty="0"/>
              <a:t>An operation</a:t>
            </a:r>
            <a:r>
              <a:rPr lang="en-US" sz="2400" dirty="0"/>
              <a:t> ─ Information sent to the memory and interpreted as control information which specifies the type of operation to be performed.   Typical operations are READ and WRITE.  Others are READ followed by WRITE and a variety of operations associated with delivering blocks of data. Operation signals may also specify timing </a:t>
            </a:r>
            <a:r>
              <a:rPr lang="en-US" sz="2400" dirty="0" smtClean="0"/>
              <a:t>info</a:t>
            </a:r>
            <a:endParaRPr lang="en-US" sz="2400" dirty="0"/>
          </a:p>
        </p:txBody>
      </p:sp>
    </p:spTree>
    <p:extLst>
      <p:ext uri="{BB962C8B-B14F-4D97-AF65-F5344CB8AC3E}">
        <p14:creationId xmlns:p14="http://schemas.microsoft.com/office/powerpoint/2010/main" val="3893047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66800" y="228600"/>
            <a:ext cx="8153400" cy="838200"/>
          </a:xfrm>
        </p:spPr>
        <p:txBody>
          <a:bodyPr/>
          <a:lstStyle/>
          <a:p>
            <a:r>
              <a:rPr lang="en-US" sz="3200" b="1" dirty="0"/>
              <a:t>Basic Memory Operations (continued)</a:t>
            </a:r>
          </a:p>
        </p:txBody>
      </p:sp>
      <p:sp>
        <p:nvSpPr>
          <p:cNvPr id="14340" name="Rectangle 3"/>
          <p:cNvSpPr>
            <a:spLocks noGrp="1" noChangeArrowheads="1"/>
          </p:cNvSpPr>
          <p:nvPr>
            <p:ph type="body" idx="1"/>
          </p:nvPr>
        </p:nvSpPr>
        <p:spPr>
          <a:xfrm>
            <a:off x="0" y="1295400"/>
            <a:ext cx="9906000" cy="4724400"/>
          </a:xfrm>
        </p:spPr>
        <p:txBody>
          <a:bodyPr/>
          <a:lstStyle/>
          <a:p>
            <a:pPr>
              <a:lnSpc>
                <a:spcPct val="90000"/>
              </a:lnSpc>
            </a:pPr>
            <a:r>
              <a:rPr lang="en-US" sz="2400" u="sng" dirty="0"/>
              <a:t>Read Memory</a:t>
            </a:r>
            <a:r>
              <a:rPr lang="en-US" sz="2400" dirty="0"/>
              <a:t> ─ an operation that reads a data value stored in memory:</a:t>
            </a:r>
          </a:p>
          <a:p>
            <a:pPr lvl="1">
              <a:lnSpc>
                <a:spcPct val="90000"/>
              </a:lnSpc>
            </a:pPr>
            <a:r>
              <a:rPr lang="en-US" sz="2400" dirty="0"/>
              <a:t>Place a valid address on the address </a:t>
            </a:r>
            <a:r>
              <a:rPr lang="en-US" sz="2400" dirty="0" smtClean="0"/>
              <a:t>lines</a:t>
            </a:r>
            <a:endParaRPr lang="en-US" sz="2400" dirty="0"/>
          </a:p>
          <a:p>
            <a:pPr lvl="1">
              <a:lnSpc>
                <a:spcPct val="90000"/>
              </a:lnSpc>
            </a:pPr>
            <a:r>
              <a:rPr lang="en-US" sz="2400" dirty="0"/>
              <a:t>Wait for the read data to become </a:t>
            </a:r>
            <a:r>
              <a:rPr lang="en-US" sz="2400" dirty="0" smtClean="0"/>
              <a:t>stable</a:t>
            </a:r>
            <a:endParaRPr lang="en-US" sz="2400" dirty="0"/>
          </a:p>
          <a:p>
            <a:pPr lvl="1">
              <a:lnSpc>
                <a:spcPct val="90000"/>
              </a:lnSpc>
            </a:pPr>
            <a:endParaRPr lang="en-US" sz="2400" dirty="0"/>
          </a:p>
          <a:p>
            <a:pPr lvl="1">
              <a:lnSpc>
                <a:spcPct val="90000"/>
              </a:lnSpc>
            </a:pPr>
            <a:endParaRPr lang="en-US" sz="2400" dirty="0"/>
          </a:p>
          <a:p>
            <a:pPr>
              <a:lnSpc>
                <a:spcPct val="90000"/>
              </a:lnSpc>
            </a:pPr>
            <a:r>
              <a:rPr lang="en-US" sz="2400" u="sng" dirty="0"/>
              <a:t>Write Memory</a:t>
            </a:r>
            <a:r>
              <a:rPr lang="en-US" sz="2400" dirty="0"/>
              <a:t> ─ an operation that writes a data value to memory:</a:t>
            </a:r>
          </a:p>
          <a:p>
            <a:pPr lvl="1">
              <a:lnSpc>
                <a:spcPct val="90000"/>
              </a:lnSpc>
            </a:pPr>
            <a:r>
              <a:rPr lang="en-US" sz="2400" dirty="0"/>
              <a:t>Place a valid address on the address lines and valid data on the data </a:t>
            </a:r>
            <a:r>
              <a:rPr lang="en-US" sz="2400" dirty="0" smtClean="0"/>
              <a:t>lines</a:t>
            </a:r>
            <a:endParaRPr lang="en-US" sz="2400" dirty="0"/>
          </a:p>
          <a:p>
            <a:pPr lvl="1">
              <a:lnSpc>
                <a:spcPct val="90000"/>
              </a:lnSpc>
            </a:pPr>
            <a:r>
              <a:rPr lang="en-US" sz="2400" dirty="0"/>
              <a:t>Toggle the memory write control line</a:t>
            </a:r>
          </a:p>
          <a:p>
            <a:pPr>
              <a:lnSpc>
                <a:spcPct val="90000"/>
              </a:lnSpc>
            </a:pPr>
            <a:endParaRPr lang="en-US" sz="2400" dirty="0"/>
          </a:p>
        </p:txBody>
      </p:sp>
    </p:spTree>
    <p:extLst>
      <p:ext uri="{BB962C8B-B14F-4D97-AF65-F5344CB8AC3E}">
        <p14:creationId xmlns:p14="http://schemas.microsoft.com/office/powerpoint/2010/main" val="2897464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r>
              <a:rPr lang="en-US" sz="3200" b="1" dirty="0"/>
              <a:t>Overview</a:t>
            </a:r>
          </a:p>
        </p:txBody>
      </p:sp>
      <p:sp>
        <p:nvSpPr>
          <p:cNvPr id="707587" name="Rectangle 1027"/>
          <p:cNvSpPr>
            <a:spLocks noGrp="1" noChangeArrowheads="1"/>
          </p:cNvSpPr>
          <p:nvPr>
            <p:ph type="body" idx="1"/>
          </p:nvPr>
        </p:nvSpPr>
        <p:spPr>
          <a:xfrm>
            <a:off x="381000" y="1066800"/>
            <a:ext cx="8686800" cy="4724400"/>
          </a:xfrm>
        </p:spPr>
        <p:txBody>
          <a:bodyPr/>
          <a:lstStyle/>
          <a:p>
            <a:pPr>
              <a:lnSpc>
                <a:spcPct val="90000"/>
              </a:lnSpc>
              <a:defRPr/>
            </a:pPr>
            <a:r>
              <a:rPr lang="en-US" sz="2400" dirty="0">
                <a:latin typeface="+mj-lt"/>
              </a:rPr>
              <a:t>Memory definitions</a:t>
            </a:r>
          </a:p>
          <a:p>
            <a:pPr>
              <a:lnSpc>
                <a:spcPct val="90000"/>
              </a:lnSpc>
              <a:defRPr/>
            </a:pPr>
            <a:r>
              <a:rPr lang="en-US" sz="2400" dirty="0">
                <a:latin typeface="+mj-lt"/>
              </a:rPr>
              <a:t>Random Access Memory (RAM)</a:t>
            </a:r>
          </a:p>
          <a:p>
            <a:pPr>
              <a:lnSpc>
                <a:spcPct val="90000"/>
              </a:lnSpc>
              <a:defRPr/>
            </a:pPr>
            <a:r>
              <a:rPr lang="en-US" sz="2400" dirty="0">
                <a:latin typeface="+mj-lt"/>
              </a:rPr>
              <a:t>Static RAM  (SRAM) integrated circuits</a:t>
            </a:r>
          </a:p>
          <a:p>
            <a:pPr lvl="1">
              <a:lnSpc>
                <a:spcPct val="90000"/>
              </a:lnSpc>
              <a:defRPr/>
            </a:pPr>
            <a:r>
              <a:rPr lang="en-US" sz="2400" dirty="0">
                <a:latin typeface="+mj-lt"/>
              </a:rPr>
              <a:t>Cells and slices</a:t>
            </a:r>
          </a:p>
          <a:p>
            <a:pPr lvl="1">
              <a:lnSpc>
                <a:spcPct val="90000"/>
              </a:lnSpc>
              <a:defRPr/>
            </a:pPr>
            <a:r>
              <a:rPr lang="en-US" sz="2400" dirty="0">
                <a:latin typeface="+mj-lt"/>
              </a:rPr>
              <a:t>Cell arrays and coincident selection</a:t>
            </a:r>
          </a:p>
          <a:p>
            <a:pPr>
              <a:lnSpc>
                <a:spcPct val="90000"/>
              </a:lnSpc>
              <a:defRPr/>
            </a:pPr>
            <a:r>
              <a:rPr lang="en-US" sz="2400" dirty="0">
                <a:latin typeface="+mj-lt"/>
              </a:rPr>
              <a:t>Arrays of SRAM integrated circuits</a:t>
            </a:r>
          </a:p>
          <a:p>
            <a:pPr>
              <a:lnSpc>
                <a:spcPct val="90000"/>
              </a:lnSpc>
              <a:defRPr/>
            </a:pPr>
            <a:r>
              <a:rPr lang="en-US" sz="2400" dirty="0">
                <a:latin typeface="+mj-lt"/>
              </a:rPr>
              <a:t>Dynamic RAM (DRAM) integrated circuits</a:t>
            </a:r>
          </a:p>
          <a:p>
            <a:pPr>
              <a:lnSpc>
                <a:spcPct val="90000"/>
              </a:lnSpc>
              <a:defRPr/>
            </a:pPr>
            <a:r>
              <a:rPr lang="en-US" sz="2400" dirty="0">
                <a:latin typeface="+mj-lt"/>
              </a:rPr>
              <a:t>DRAM Types</a:t>
            </a:r>
          </a:p>
          <a:p>
            <a:pPr lvl="1">
              <a:lnSpc>
                <a:spcPct val="90000"/>
              </a:lnSpc>
              <a:defRPr/>
            </a:pPr>
            <a:r>
              <a:rPr lang="en-US" sz="2400" dirty="0">
                <a:latin typeface="+mj-lt"/>
              </a:rPr>
              <a:t>Synchronous (SDRAM)</a:t>
            </a:r>
          </a:p>
          <a:p>
            <a:pPr lvl="1">
              <a:lnSpc>
                <a:spcPct val="90000"/>
              </a:lnSpc>
              <a:defRPr/>
            </a:pPr>
            <a:r>
              <a:rPr lang="en-US" sz="2400" dirty="0">
                <a:latin typeface="+mj-lt"/>
              </a:rPr>
              <a:t>Double-Data Rate (DDR SRAM)</a:t>
            </a:r>
          </a:p>
          <a:p>
            <a:pPr lvl="1">
              <a:lnSpc>
                <a:spcPct val="90000"/>
              </a:lnSpc>
              <a:defRPr/>
            </a:pPr>
            <a:r>
              <a:rPr lang="en-US" sz="2400" dirty="0">
                <a:latin typeface="+mj-lt"/>
              </a:rPr>
              <a:t>RAMBUS DRAM (RDRAM)</a:t>
            </a:r>
          </a:p>
          <a:p>
            <a:pPr>
              <a:lnSpc>
                <a:spcPct val="90000"/>
              </a:lnSpc>
              <a:defRPr/>
            </a:pPr>
            <a:r>
              <a:rPr lang="en-US" sz="2400" dirty="0">
                <a:latin typeface="+mj-lt"/>
              </a:rPr>
              <a:t>Arrays of DRAM integrated circuits</a:t>
            </a:r>
          </a:p>
          <a:p>
            <a:pPr lvl="1">
              <a:lnSpc>
                <a:spcPct val="90000"/>
              </a:lnSpc>
              <a:defRPr/>
            </a:pPr>
            <a:endParaRPr lang="en-US" sz="2400" dirty="0">
              <a:latin typeface="+mj-lt"/>
            </a:endParaRPr>
          </a:p>
        </p:txBody>
      </p:sp>
    </p:spTree>
    <p:extLst>
      <p:ext uri="{BB962C8B-B14F-4D97-AF65-F5344CB8AC3E}">
        <p14:creationId xmlns:p14="http://schemas.microsoft.com/office/powerpoint/2010/main" val="755832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200" b="1" dirty="0"/>
              <a:t>RAM Integrated Circuits</a:t>
            </a:r>
          </a:p>
        </p:txBody>
      </p:sp>
      <p:sp>
        <p:nvSpPr>
          <p:cNvPr id="27651" name="Rectangle 3"/>
          <p:cNvSpPr>
            <a:spLocks noGrp="1" noChangeArrowheads="1"/>
          </p:cNvSpPr>
          <p:nvPr>
            <p:ph type="body" idx="1"/>
          </p:nvPr>
        </p:nvSpPr>
        <p:spPr>
          <a:xfrm>
            <a:off x="247650" y="1219200"/>
            <a:ext cx="9410700" cy="4525963"/>
          </a:xfrm>
        </p:spPr>
        <p:txBody>
          <a:bodyPr/>
          <a:lstStyle/>
          <a:p>
            <a:pPr algn="just"/>
            <a:r>
              <a:rPr lang="en-US" sz="2400" dirty="0"/>
              <a:t>Types of random access memory </a:t>
            </a:r>
          </a:p>
          <a:p>
            <a:pPr lvl="1" algn="just"/>
            <a:r>
              <a:rPr lang="en-US" sz="2400" dirty="0"/>
              <a:t>Static – information stored in latches</a:t>
            </a:r>
          </a:p>
          <a:p>
            <a:pPr lvl="1" algn="just"/>
            <a:r>
              <a:rPr lang="en-US" sz="2400" dirty="0"/>
              <a:t>Dynamic – information stored as electrical charges on capacitors</a:t>
            </a:r>
          </a:p>
          <a:p>
            <a:pPr lvl="2" algn="just"/>
            <a:r>
              <a:rPr lang="en-US" dirty="0"/>
              <a:t>Charge “leaks” off </a:t>
            </a:r>
          </a:p>
          <a:p>
            <a:pPr lvl="2" algn="just"/>
            <a:r>
              <a:rPr lang="en-US" dirty="0"/>
              <a:t>Periodic refresh  of charge required</a:t>
            </a:r>
          </a:p>
          <a:p>
            <a:pPr algn="just"/>
            <a:r>
              <a:rPr lang="en-US" sz="2400" dirty="0"/>
              <a:t>Dependence on Power Supply</a:t>
            </a:r>
          </a:p>
          <a:p>
            <a:pPr lvl="1" algn="just"/>
            <a:r>
              <a:rPr lang="en-US" sz="2400" dirty="0"/>
              <a:t>Volatile – loses stored information when power turned off</a:t>
            </a:r>
          </a:p>
          <a:p>
            <a:pPr lvl="1" algn="just"/>
            <a:r>
              <a:rPr lang="en-US" sz="2400" dirty="0"/>
              <a:t>Non-volatile – retains information when power turned off</a:t>
            </a:r>
          </a:p>
        </p:txBody>
      </p:sp>
    </p:spTree>
    <p:extLst>
      <p:ext uri="{BB962C8B-B14F-4D97-AF65-F5344CB8AC3E}">
        <p14:creationId xmlns:p14="http://schemas.microsoft.com/office/powerpoint/2010/main" val="424205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sz="3200" b="1" dirty="0"/>
              <a:t>Overview</a:t>
            </a:r>
          </a:p>
        </p:txBody>
      </p:sp>
      <p:sp>
        <p:nvSpPr>
          <p:cNvPr id="707587" name="Rectangle 1027"/>
          <p:cNvSpPr>
            <a:spLocks noGrp="1" noChangeArrowheads="1"/>
          </p:cNvSpPr>
          <p:nvPr>
            <p:ph type="body" idx="1"/>
          </p:nvPr>
        </p:nvSpPr>
        <p:spPr>
          <a:xfrm>
            <a:off x="495300" y="990600"/>
            <a:ext cx="8077200" cy="4724400"/>
          </a:xfrm>
        </p:spPr>
        <p:txBody>
          <a:bodyPr/>
          <a:lstStyle/>
          <a:p>
            <a:pPr>
              <a:lnSpc>
                <a:spcPct val="90000"/>
              </a:lnSpc>
              <a:defRPr/>
            </a:pPr>
            <a:r>
              <a:rPr lang="en-US" sz="2400" dirty="0"/>
              <a:t>Memory definitions</a:t>
            </a:r>
          </a:p>
          <a:p>
            <a:pPr>
              <a:lnSpc>
                <a:spcPct val="90000"/>
              </a:lnSpc>
              <a:defRPr/>
            </a:pPr>
            <a:r>
              <a:rPr lang="en-US" sz="2400" dirty="0"/>
              <a:t>Random Access Memory (RAM)</a:t>
            </a:r>
          </a:p>
          <a:p>
            <a:pPr>
              <a:lnSpc>
                <a:spcPct val="90000"/>
              </a:lnSpc>
              <a:defRPr/>
            </a:pPr>
            <a:r>
              <a:rPr lang="en-US" sz="2400" dirty="0"/>
              <a:t>Static RAM  (SRAM) integrated circuits</a:t>
            </a:r>
          </a:p>
          <a:p>
            <a:pPr lvl="1">
              <a:lnSpc>
                <a:spcPct val="90000"/>
              </a:lnSpc>
              <a:defRPr/>
            </a:pPr>
            <a:r>
              <a:rPr lang="en-US" sz="2400" dirty="0"/>
              <a:t>Cells and slices</a:t>
            </a:r>
          </a:p>
          <a:p>
            <a:pPr lvl="1">
              <a:lnSpc>
                <a:spcPct val="90000"/>
              </a:lnSpc>
              <a:defRPr/>
            </a:pPr>
            <a:r>
              <a:rPr lang="en-US" sz="2400" dirty="0"/>
              <a:t>Cell arrays and coincident selection</a:t>
            </a:r>
          </a:p>
          <a:p>
            <a:pPr>
              <a:lnSpc>
                <a:spcPct val="90000"/>
              </a:lnSpc>
              <a:defRPr/>
            </a:pPr>
            <a:r>
              <a:rPr lang="en-US" sz="2400" dirty="0"/>
              <a:t>Arrays of SRAM integrated circuits</a:t>
            </a:r>
          </a:p>
          <a:p>
            <a:pPr>
              <a:lnSpc>
                <a:spcPct val="90000"/>
              </a:lnSpc>
              <a:defRPr/>
            </a:pPr>
            <a:r>
              <a:rPr lang="en-US" sz="2400" dirty="0"/>
              <a:t>Dynamic RAM (DRAM) integrated circuits</a:t>
            </a:r>
          </a:p>
        </p:txBody>
      </p:sp>
    </p:spTree>
    <p:extLst>
      <p:ext uri="{BB962C8B-B14F-4D97-AF65-F5344CB8AC3E}">
        <p14:creationId xmlns:p14="http://schemas.microsoft.com/office/powerpoint/2010/main" val="4213177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200" b="1" dirty="0"/>
              <a:t>Static </a:t>
            </a:r>
            <a:r>
              <a:rPr lang="en-US" sz="3200" b="1" dirty="0" smtClean="0"/>
              <a:t>RAM </a:t>
            </a:r>
            <a:r>
              <a:rPr lang="en-US" sz="3200" b="1" dirty="0"/>
              <a:t>Cell</a:t>
            </a:r>
          </a:p>
        </p:txBody>
      </p:sp>
      <p:sp>
        <p:nvSpPr>
          <p:cNvPr id="29699" name="Rectangle 3"/>
          <p:cNvSpPr>
            <a:spLocks noGrp="1" noChangeArrowheads="1"/>
          </p:cNvSpPr>
          <p:nvPr>
            <p:ph type="body" idx="1"/>
          </p:nvPr>
        </p:nvSpPr>
        <p:spPr>
          <a:xfrm>
            <a:off x="228600" y="1212851"/>
            <a:ext cx="9296400" cy="5027613"/>
          </a:xfrm>
        </p:spPr>
        <p:txBody>
          <a:bodyPr/>
          <a:lstStyle/>
          <a:p>
            <a:pPr>
              <a:lnSpc>
                <a:spcPct val="90000"/>
              </a:lnSpc>
            </a:pPr>
            <a:r>
              <a:rPr lang="en-US" sz="2400" dirty="0"/>
              <a:t>Array of storage cells used to implement static RAM</a:t>
            </a:r>
          </a:p>
          <a:p>
            <a:pPr>
              <a:lnSpc>
                <a:spcPct val="90000"/>
              </a:lnSpc>
            </a:pPr>
            <a:r>
              <a:rPr lang="en-US" sz="2400" dirty="0"/>
              <a:t>Storage Cell</a:t>
            </a:r>
          </a:p>
          <a:p>
            <a:pPr lvl="1">
              <a:lnSpc>
                <a:spcPct val="90000"/>
              </a:lnSpc>
            </a:pPr>
            <a:r>
              <a:rPr lang="en-US" sz="2400" dirty="0"/>
              <a:t>SR Latch</a:t>
            </a:r>
          </a:p>
          <a:p>
            <a:pPr lvl="1">
              <a:lnSpc>
                <a:spcPct val="90000"/>
              </a:lnSpc>
            </a:pPr>
            <a:r>
              <a:rPr lang="en-US" sz="2400" dirty="0"/>
              <a:t>Select input for</a:t>
            </a:r>
            <a:br>
              <a:rPr lang="en-US" sz="2400" dirty="0"/>
            </a:br>
            <a:r>
              <a:rPr lang="en-US" sz="2400" dirty="0"/>
              <a:t>control</a:t>
            </a:r>
          </a:p>
          <a:p>
            <a:pPr lvl="1">
              <a:lnSpc>
                <a:spcPct val="90000"/>
              </a:lnSpc>
            </a:pPr>
            <a:r>
              <a:rPr lang="en-US" sz="2400" dirty="0"/>
              <a:t>Dual Rail Data</a:t>
            </a:r>
            <a:br>
              <a:rPr lang="en-US" sz="2400" dirty="0"/>
            </a:br>
            <a:r>
              <a:rPr lang="en-US" sz="2400" dirty="0"/>
              <a:t>Inputs B  and </a:t>
            </a:r>
            <a:r>
              <a:rPr lang="en-US" sz="2400" dirty="0">
                <a:cs typeface="Times New Roman" panose="02020603050405020304" pitchFamily="18" charset="0"/>
              </a:rPr>
              <a:t>B</a:t>
            </a:r>
          </a:p>
          <a:p>
            <a:pPr lvl="1">
              <a:lnSpc>
                <a:spcPct val="90000"/>
              </a:lnSpc>
            </a:pPr>
            <a:r>
              <a:rPr lang="en-US" sz="2400" dirty="0">
                <a:cs typeface="Times New Roman" panose="02020603050405020304" pitchFamily="18" charset="0"/>
              </a:rPr>
              <a:t>Dual Rail Data</a:t>
            </a:r>
            <a:br>
              <a:rPr lang="en-US" sz="2400" dirty="0">
                <a:cs typeface="Times New Roman" panose="02020603050405020304" pitchFamily="18" charset="0"/>
              </a:rPr>
            </a:br>
            <a:r>
              <a:rPr lang="en-US" sz="2400" dirty="0">
                <a:cs typeface="Times New Roman" panose="02020603050405020304" pitchFamily="18" charset="0"/>
              </a:rPr>
              <a:t>Outputs C  and C</a:t>
            </a:r>
          </a:p>
          <a:p>
            <a:pPr lvl="1">
              <a:lnSpc>
                <a:spcPct val="90000"/>
              </a:lnSpc>
              <a:buClr>
                <a:schemeClr val="tx1"/>
              </a:buClr>
              <a:buFont typeface="Wingdings" panose="05000000000000000000" pitchFamily="2" charset="2"/>
              <a:buChar char="§"/>
            </a:pPr>
            <a:endParaRPr lang="en-US" sz="2400" dirty="0">
              <a:cs typeface="Times New Roman" panose="02020603050405020304" pitchFamily="18" charset="0"/>
            </a:endParaRPr>
          </a:p>
        </p:txBody>
      </p:sp>
      <p:sp>
        <p:nvSpPr>
          <p:cNvPr id="29700" name="Line 4"/>
          <p:cNvSpPr>
            <a:spLocks noChangeShapeType="1"/>
          </p:cNvSpPr>
          <p:nvPr/>
        </p:nvSpPr>
        <p:spPr bwMode="auto">
          <a:xfrm>
            <a:off x="3568700" y="3657600"/>
            <a:ext cx="165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5"/>
          <p:cNvSpPr>
            <a:spLocks noChangeShapeType="1"/>
          </p:cNvSpPr>
          <p:nvPr/>
        </p:nvSpPr>
        <p:spPr bwMode="auto">
          <a:xfrm>
            <a:off x="3835400" y="4394200"/>
            <a:ext cx="165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Freeform 7"/>
          <p:cNvSpPr>
            <a:spLocks/>
          </p:cNvSpPr>
          <p:nvPr/>
        </p:nvSpPr>
        <p:spPr bwMode="auto">
          <a:xfrm>
            <a:off x="4605339" y="2232026"/>
            <a:ext cx="3887787" cy="2373313"/>
          </a:xfrm>
          <a:custGeom>
            <a:avLst/>
            <a:gdLst>
              <a:gd name="T0" fmla="*/ 0 w 2449"/>
              <a:gd name="T1" fmla="*/ 0 h 1495"/>
              <a:gd name="T2" fmla="*/ 2147483646 w 2449"/>
              <a:gd name="T3" fmla="*/ 0 h 1495"/>
              <a:gd name="T4" fmla="*/ 2147483646 w 2449"/>
              <a:gd name="T5" fmla="*/ 2147483646 h 1495"/>
              <a:gd name="T6" fmla="*/ 0 w 2449"/>
              <a:gd name="T7" fmla="*/ 2147483646 h 1495"/>
              <a:gd name="T8" fmla="*/ 0 w 2449"/>
              <a:gd name="T9" fmla="*/ 0 h 1495"/>
              <a:gd name="T10" fmla="*/ 0 w 2449"/>
              <a:gd name="T11" fmla="*/ 0 h 1495"/>
              <a:gd name="T12" fmla="*/ 0 60000 65536"/>
              <a:gd name="T13" fmla="*/ 0 60000 65536"/>
              <a:gd name="T14" fmla="*/ 0 60000 65536"/>
              <a:gd name="T15" fmla="*/ 0 60000 65536"/>
              <a:gd name="T16" fmla="*/ 0 60000 65536"/>
              <a:gd name="T17" fmla="*/ 0 60000 65536"/>
              <a:gd name="T18" fmla="*/ 0 w 2449"/>
              <a:gd name="T19" fmla="*/ 0 h 1495"/>
              <a:gd name="T20" fmla="*/ 2449 w 2449"/>
              <a:gd name="T21" fmla="*/ 1495 h 1495"/>
            </a:gdLst>
            <a:ahLst/>
            <a:cxnLst>
              <a:cxn ang="T12">
                <a:pos x="T0" y="T1"/>
              </a:cxn>
              <a:cxn ang="T13">
                <a:pos x="T2" y="T3"/>
              </a:cxn>
              <a:cxn ang="T14">
                <a:pos x="T4" y="T5"/>
              </a:cxn>
              <a:cxn ang="T15">
                <a:pos x="T6" y="T7"/>
              </a:cxn>
              <a:cxn ang="T16">
                <a:pos x="T8" y="T9"/>
              </a:cxn>
              <a:cxn ang="T17">
                <a:pos x="T10" y="T11"/>
              </a:cxn>
            </a:cxnLst>
            <a:rect l="T18" t="T19" r="T20" b="T21"/>
            <a:pathLst>
              <a:path w="2449" h="1495">
                <a:moveTo>
                  <a:pt x="0" y="0"/>
                </a:moveTo>
                <a:lnTo>
                  <a:pt x="2449" y="0"/>
                </a:lnTo>
                <a:lnTo>
                  <a:pt x="2449" y="1495"/>
                </a:lnTo>
                <a:lnTo>
                  <a:pt x="0" y="1495"/>
                </a:lnTo>
                <a:lnTo>
                  <a:pt x="0" y="0"/>
                </a:lnTo>
                <a:close/>
              </a:path>
            </a:pathLst>
          </a:custGeom>
          <a:solidFill>
            <a:srgbClr val="00CCFF"/>
          </a:solidFill>
          <a:ln w="9525">
            <a:solidFill>
              <a:schemeClr val="hlink"/>
            </a:solidFill>
            <a:round/>
            <a:headEnd/>
            <a:tailEnd/>
          </a:ln>
        </p:spPr>
        <p:txBody>
          <a:bodyPr/>
          <a:lstStyle/>
          <a:p>
            <a:endParaRPr lang="en-US"/>
          </a:p>
        </p:txBody>
      </p:sp>
      <p:sp>
        <p:nvSpPr>
          <p:cNvPr id="29703" name="Line 8"/>
          <p:cNvSpPr>
            <a:spLocks noChangeShapeType="1"/>
          </p:cNvSpPr>
          <p:nvPr/>
        </p:nvSpPr>
        <p:spPr bwMode="auto">
          <a:xfrm>
            <a:off x="8343900" y="3057525"/>
            <a:ext cx="719138" cy="1588"/>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9"/>
          <p:cNvSpPr>
            <a:spLocks noChangeShapeType="1"/>
          </p:cNvSpPr>
          <p:nvPr/>
        </p:nvSpPr>
        <p:spPr bwMode="auto">
          <a:xfrm>
            <a:off x="8340725" y="3927475"/>
            <a:ext cx="712788" cy="1588"/>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10"/>
          <p:cNvSpPr>
            <a:spLocks noChangeShapeType="1"/>
          </p:cNvSpPr>
          <p:nvPr/>
        </p:nvSpPr>
        <p:spPr bwMode="auto">
          <a:xfrm>
            <a:off x="7229475" y="4076700"/>
            <a:ext cx="596900" cy="1588"/>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06" name="Rectangle 11"/>
          <p:cNvSpPr>
            <a:spLocks noChangeArrowheads="1"/>
          </p:cNvSpPr>
          <p:nvPr/>
        </p:nvSpPr>
        <p:spPr bwMode="auto">
          <a:xfrm>
            <a:off x="5527675" y="1812926"/>
            <a:ext cx="5095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000000"/>
                </a:solidFill>
              </a:rPr>
              <a:t>Select</a:t>
            </a:r>
            <a:endParaRPr lang="en-US" sz="3200"/>
          </a:p>
        </p:txBody>
      </p:sp>
      <p:sp>
        <p:nvSpPr>
          <p:cNvPr id="29707" name="Line 12"/>
          <p:cNvSpPr>
            <a:spLocks noChangeShapeType="1"/>
          </p:cNvSpPr>
          <p:nvPr/>
        </p:nvSpPr>
        <p:spPr bwMode="auto">
          <a:xfrm>
            <a:off x="5603875" y="4079875"/>
            <a:ext cx="488950" cy="1588"/>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3"/>
          <p:cNvSpPr>
            <a:spLocks noChangeShapeType="1"/>
          </p:cNvSpPr>
          <p:nvPr/>
        </p:nvSpPr>
        <p:spPr bwMode="auto">
          <a:xfrm>
            <a:off x="5603875" y="3194050"/>
            <a:ext cx="488950" cy="1588"/>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4"/>
          <p:cNvSpPr>
            <a:spLocks noChangeShapeType="1"/>
          </p:cNvSpPr>
          <p:nvPr/>
        </p:nvSpPr>
        <p:spPr bwMode="auto">
          <a:xfrm>
            <a:off x="7162801" y="3194050"/>
            <a:ext cx="663575" cy="1588"/>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5"/>
          <p:cNvSpPr>
            <a:spLocks noChangeShapeType="1"/>
          </p:cNvSpPr>
          <p:nvPr/>
        </p:nvSpPr>
        <p:spPr bwMode="auto">
          <a:xfrm flipH="1">
            <a:off x="4356100" y="3054350"/>
            <a:ext cx="731838" cy="1588"/>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6"/>
          <p:cNvSpPr>
            <a:spLocks noChangeShapeType="1"/>
          </p:cNvSpPr>
          <p:nvPr/>
        </p:nvSpPr>
        <p:spPr bwMode="auto">
          <a:xfrm flipH="1">
            <a:off x="4356100" y="4217989"/>
            <a:ext cx="731838" cy="1587"/>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12" name="Freeform 17"/>
          <p:cNvSpPr>
            <a:spLocks/>
          </p:cNvSpPr>
          <p:nvPr/>
        </p:nvSpPr>
        <p:spPr bwMode="auto">
          <a:xfrm>
            <a:off x="4760913" y="3335339"/>
            <a:ext cx="328612" cy="604837"/>
          </a:xfrm>
          <a:custGeom>
            <a:avLst/>
            <a:gdLst>
              <a:gd name="T0" fmla="*/ 2147483646 w 207"/>
              <a:gd name="T1" fmla="*/ 0 h 381"/>
              <a:gd name="T2" fmla="*/ 0 w 207"/>
              <a:gd name="T3" fmla="*/ 0 h 381"/>
              <a:gd name="T4" fmla="*/ 0 w 207"/>
              <a:gd name="T5" fmla="*/ 2147483646 h 381"/>
              <a:gd name="T6" fmla="*/ 2147483646 w 207"/>
              <a:gd name="T7" fmla="*/ 2147483646 h 381"/>
              <a:gd name="T8" fmla="*/ 0 60000 65536"/>
              <a:gd name="T9" fmla="*/ 0 60000 65536"/>
              <a:gd name="T10" fmla="*/ 0 60000 65536"/>
              <a:gd name="T11" fmla="*/ 0 60000 65536"/>
              <a:gd name="T12" fmla="*/ 0 w 207"/>
              <a:gd name="T13" fmla="*/ 0 h 381"/>
              <a:gd name="T14" fmla="*/ 207 w 207"/>
              <a:gd name="T15" fmla="*/ 381 h 381"/>
            </a:gdLst>
            <a:ahLst/>
            <a:cxnLst>
              <a:cxn ang="T8">
                <a:pos x="T0" y="T1"/>
              </a:cxn>
              <a:cxn ang="T9">
                <a:pos x="T2" y="T3"/>
              </a:cxn>
              <a:cxn ang="T10">
                <a:pos x="T4" y="T5"/>
              </a:cxn>
              <a:cxn ang="T11">
                <a:pos x="T6" y="T7"/>
              </a:cxn>
            </a:cxnLst>
            <a:rect l="T12" t="T13" r="T14" b="T15"/>
            <a:pathLst>
              <a:path w="207" h="381">
                <a:moveTo>
                  <a:pt x="207" y="0"/>
                </a:moveTo>
                <a:lnTo>
                  <a:pt x="0" y="0"/>
                </a:lnTo>
                <a:lnTo>
                  <a:pt x="0" y="381"/>
                </a:lnTo>
                <a:lnTo>
                  <a:pt x="206" y="381"/>
                </a:lnTo>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3" name="Freeform 18"/>
          <p:cNvSpPr>
            <a:spLocks/>
          </p:cNvSpPr>
          <p:nvPr/>
        </p:nvSpPr>
        <p:spPr bwMode="auto">
          <a:xfrm>
            <a:off x="4760914" y="2038351"/>
            <a:ext cx="1076325" cy="1603375"/>
          </a:xfrm>
          <a:custGeom>
            <a:avLst/>
            <a:gdLst>
              <a:gd name="T0" fmla="*/ 0 w 678"/>
              <a:gd name="T1" fmla="*/ 2147483646 h 1010"/>
              <a:gd name="T2" fmla="*/ 2147483646 w 678"/>
              <a:gd name="T3" fmla="*/ 2147483646 h 1010"/>
              <a:gd name="T4" fmla="*/ 2147483646 w 678"/>
              <a:gd name="T5" fmla="*/ 0 h 1010"/>
              <a:gd name="T6" fmla="*/ 0 60000 65536"/>
              <a:gd name="T7" fmla="*/ 0 60000 65536"/>
              <a:gd name="T8" fmla="*/ 0 60000 65536"/>
              <a:gd name="T9" fmla="*/ 0 w 678"/>
              <a:gd name="T10" fmla="*/ 0 h 1010"/>
              <a:gd name="T11" fmla="*/ 678 w 678"/>
              <a:gd name="T12" fmla="*/ 1010 h 1010"/>
            </a:gdLst>
            <a:ahLst/>
            <a:cxnLst>
              <a:cxn ang="T6">
                <a:pos x="T0" y="T1"/>
              </a:cxn>
              <a:cxn ang="T7">
                <a:pos x="T2" y="T3"/>
              </a:cxn>
              <a:cxn ang="T8">
                <a:pos x="T4" y="T5"/>
              </a:cxn>
            </a:cxnLst>
            <a:rect l="T9" t="T10" r="T11" b="T12"/>
            <a:pathLst>
              <a:path w="678" h="1010">
                <a:moveTo>
                  <a:pt x="0" y="1010"/>
                </a:moveTo>
                <a:lnTo>
                  <a:pt x="678" y="1010"/>
                </a:lnTo>
                <a:lnTo>
                  <a:pt x="678" y="0"/>
                </a:lnTo>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4" name="Freeform 19"/>
          <p:cNvSpPr>
            <a:spLocks/>
          </p:cNvSpPr>
          <p:nvPr/>
        </p:nvSpPr>
        <p:spPr bwMode="auto">
          <a:xfrm>
            <a:off x="5837239" y="2482850"/>
            <a:ext cx="1989137" cy="1316038"/>
          </a:xfrm>
          <a:custGeom>
            <a:avLst/>
            <a:gdLst>
              <a:gd name="T0" fmla="*/ 0 w 1253"/>
              <a:gd name="T1" fmla="*/ 0 h 829"/>
              <a:gd name="T2" fmla="*/ 2147483646 w 1253"/>
              <a:gd name="T3" fmla="*/ 0 h 829"/>
              <a:gd name="T4" fmla="*/ 2147483646 w 1253"/>
              <a:gd name="T5" fmla="*/ 2147483646 h 829"/>
              <a:gd name="T6" fmla="*/ 2147483646 w 1253"/>
              <a:gd name="T7" fmla="*/ 2147483646 h 829"/>
              <a:gd name="T8" fmla="*/ 0 60000 65536"/>
              <a:gd name="T9" fmla="*/ 0 60000 65536"/>
              <a:gd name="T10" fmla="*/ 0 60000 65536"/>
              <a:gd name="T11" fmla="*/ 0 60000 65536"/>
              <a:gd name="T12" fmla="*/ 0 w 1253"/>
              <a:gd name="T13" fmla="*/ 0 h 829"/>
              <a:gd name="T14" fmla="*/ 1253 w 1253"/>
              <a:gd name="T15" fmla="*/ 829 h 829"/>
            </a:gdLst>
            <a:ahLst/>
            <a:cxnLst>
              <a:cxn ang="T8">
                <a:pos x="T0" y="T1"/>
              </a:cxn>
              <a:cxn ang="T9">
                <a:pos x="T2" y="T3"/>
              </a:cxn>
              <a:cxn ang="T10">
                <a:pos x="T4" y="T5"/>
              </a:cxn>
              <a:cxn ang="T11">
                <a:pos x="T6" y="T7"/>
              </a:cxn>
            </a:cxnLst>
            <a:rect l="T12" t="T13" r="T14" b="T15"/>
            <a:pathLst>
              <a:path w="1253" h="829">
                <a:moveTo>
                  <a:pt x="0" y="0"/>
                </a:moveTo>
                <a:lnTo>
                  <a:pt x="1002" y="0"/>
                </a:lnTo>
                <a:lnTo>
                  <a:pt x="1002" y="829"/>
                </a:lnTo>
                <a:lnTo>
                  <a:pt x="1253" y="829"/>
                </a:lnTo>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5" name="Line 20"/>
          <p:cNvSpPr>
            <a:spLocks noChangeShapeType="1"/>
          </p:cNvSpPr>
          <p:nvPr/>
        </p:nvSpPr>
        <p:spPr bwMode="auto">
          <a:xfrm flipH="1">
            <a:off x="7424738" y="2913064"/>
            <a:ext cx="406400" cy="1587"/>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16" name="Rectangle 21"/>
          <p:cNvSpPr>
            <a:spLocks noChangeArrowheads="1"/>
          </p:cNvSpPr>
          <p:nvPr/>
        </p:nvSpPr>
        <p:spPr bwMode="auto">
          <a:xfrm>
            <a:off x="4160838" y="2933701"/>
            <a:ext cx="1362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000000"/>
                </a:solidFill>
              </a:rPr>
              <a:t>B</a:t>
            </a:r>
            <a:endParaRPr lang="en-US" sz="3200"/>
          </a:p>
        </p:txBody>
      </p:sp>
      <p:sp>
        <p:nvSpPr>
          <p:cNvPr id="29717" name="Rectangle 22"/>
          <p:cNvSpPr>
            <a:spLocks noChangeArrowheads="1"/>
          </p:cNvSpPr>
          <p:nvPr/>
        </p:nvSpPr>
        <p:spPr bwMode="auto">
          <a:xfrm>
            <a:off x="7496176" y="4295776"/>
            <a:ext cx="830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3333FF"/>
                </a:solidFill>
              </a:rPr>
              <a:t>RAM cell</a:t>
            </a:r>
            <a:endParaRPr lang="en-US" sz="3200">
              <a:solidFill>
                <a:srgbClr val="3333FF"/>
              </a:solidFill>
            </a:endParaRPr>
          </a:p>
        </p:txBody>
      </p:sp>
      <p:sp>
        <p:nvSpPr>
          <p:cNvPr id="29718" name="Rectangle 23"/>
          <p:cNvSpPr>
            <a:spLocks noChangeArrowheads="1"/>
          </p:cNvSpPr>
          <p:nvPr/>
        </p:nvSpPr>
        <p:spPr bwMode="auto">
          <a:xfrm>
            <a:off x="9102725" y="2935289"/>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000000"/>
                </a:solidFill>
              </a:rPr>
              <a:t>C</a:t>
            </a:r>
            <a:endParaRPr lang="en-US" sz="3200"/>
          </a:p>
        </p:txBody>
      </p:sp>
      <p:sp>
        <p:nvSpPr>
          <p:cNvPr id="29719" name="Rectangle 24"/>
          <p:cNvSpPr>
            <a:spLocks noChangeArrowheads="1"/>
          </p:cNvSpPr>
          <p:nvPr/>
        </p:nvSpPr>
        <p:spPr bwMode="auto">
          <a:xfrm>
            <a:off x="9105900" y="3808414"/>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000000"/>
                </a:solidFill>
              </a:rPr>
              <a:t>C</a:t>
            </a:r>
            <a:endParaRPr lang="en-US" sz="3200"/>
          </a:p>
        </p:txBody>
      </p:sp>
      <p:sp>
        <p:nvSpPr>
          <p:cNvPr id="29720" name="Line 25"/>
          <p:cNvSpPr>
            <a:spLocks noChangeShapeType="1"/>
          </p:cNvSpPr>
          <p:nvPr/>
        </p:nvSpPr>
        <p:spPr bwMode="auto">
          <a:xfrm>
            <a:off x="9102726" y="3821114"/>
            <a:ext cx="155575" cy="1587"/>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21" name="Rectangle 26"/>
          <p:cNvSpPr>
            <a:spLocks noChangeArrowheads="1"/>
          </p:cNvSpPr>
          <p:nvPr/>
        </p:nvSpPr>
        <p:spPr bwMode="auto">
          <a:xfrm>
            <a:off x="4152900" y="4100514"/>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000000"/>
                </a:solidFill>
              </a:rPr>
              <a:t>B</a:t>
            </a:r>
            <a:endParaRPr lang="en-US" sz="3200"/>
          </a:p>
        </p:txBody>
      </p:sp>
      <p:sp>
        <p:nvSpPr>
          <p:cNvPr id="29722" name="Line 27"/>
          <p:cNvSpPr>
            <a:spLocks noChangeShapeType="1"/>
          </p:cNvSpPr>
          <p:nvPr/>
        </p:nvSpPr>
        <p:spPr bwMode="auto">
          <a:xfrm>
            <a:off x="4149726" y="4114800"/>
            <a:ext cx="155575" cy="1588"/>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723" name="Freeform 28"/>
          <p:cNvSpPr>
            <a:spLocks/>
          </p:cNvSpPr>
          <p:nvPr/>
        </p:nvSpPr>
        <p:spPr bwMode="auto">
          <a:xfrm>
            <a:off x="7826376" y="2838451"/>
            <a:ext cx="517525" cy="430213"/>
          </a:xfrm>
          <a:custGeom>
            <a:avLst/>
            <a:gdLst>
              <a:gd name="T0" fmla="*/ 0 w 248"/>
              <a:gd name="T1" fmla="*/ 0 h 207"/>
              <a:gd name="T2" fmla="*/ 0 w 248"/>
              <a:gd name="T3" fmla="*/ 2147483646 h 207"/>
              <a:gd name="T4" fmla="*/ 2147483646 w 248"/>
              <a:gd name="T5" fmla="*/ 2147483646 h 207"/>
              <a:gd name="T6" fmla="*/ 2147483646 w 248"/>
              <a:gd name="T7" fmla="*/ 2147483646 h 207"/>
              <a:gd name="T8" fmla="*/ 2147483646 w 248"/>
              <a:gd name="T9" fmla="*/ 0 h 207"/>
              <a:gd name="T10" fmla="*/ 0 w 248"/>
              <a:gd name="T11" fmla="*/ 0 h 207"/>
              <a:gd name="T12" fmla="*/ 0 60000 65536"/>
              <a:gd name="T13" fmla="*/ 0 60000 65536"/>
              <a:gd name="T14" fmla="*/ 0 60000 65536"/>
              <a:gd name="T15" fmla="*/ 0 60000 65536"/>
              <a:gd name="T16" fmla="*/ 0 60000 65536"/>
              <a:gd name="T17" fmla="*/ 0 60000 65536"/>
              <a:gd name="T18" fmla="*/ 0 w 248"/>
              <a:gd name="T19" fmla="*/ 0 h 207"/>
              <a:gd name="T20" fmla="*/ 248 w 248"/>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248" h="207">
                <a:moveTo>
                  <a:pt x="0" y="0"/>
                </a:moveTo>
                <a:cubicBezTo>
                  <a:pt x="0" y="207"/>
                  <a:pt x="0" y="207"/>
                  <a:pt x="0" y="207"/>
                </a:cubicBezTo>
                <a:cubicBezTo>
                  <a:pt x="143" y="207"/>
                  <a:pt x="143" y="207"/>
                  <a:pt x="143" y="207"/>
                </a:cubicBezTo>
                <a:cubicBezTo>
                  <a:pt x="200" y="207"/>
                  <a:pt x="248" y="161"/>
                  <a:pt x="248" y="105"/>
                </a:cubicBezTo>
                <a:cubicBezTo>
                  <a:pt x="248" y="48"/>
                  <a:pt x="202" y="1"/>
                  <a:pt x="146" y="0"/>
                </a:cubicBezTo>
                <a:cubicBezTo>
                  <a:pt x="0" y="0"/>
                  <a:pt x="0" y="0"/>
                  <a:pt x="0" y="0"/>
                </a:cubicBezTo>
                <a:close/>
              </a:path>
            </a:pathLst>
          </a:custGeom>
          <a:solidFill>
            <a:srgbClr val="FFFFFF"/>
          </a:solidFill>
          <a:ln w="25400">
            <a:solidFill>
              <a:srgbClr val="000000"/>
            </a:solidFill>
            <a:miter lim="800000"/>
            <a:headEnd/>
            <a:tailEnd/>
          </a:ln>
        </p:spPr>
        <p:txBody>
          <a:bodyPr/>
          <a:lstStyle/>
          <a:p>
            <a:endParaRPr lang="en-US"/>
          </a:p>
        </p:txBody>
      </p:sp>
      <p:sp>
        <p:nvSpPr>
          <p:cNvPr id="29724" name="Freeform 29"/>
          <p:cNvSpPr>
            <a:spLocks/>
          </p:cNvSpPr>
          <p:nvPr/>
        </p:nvSpPr>
        <p:spPr bwMode="auto">
          <a:xfrm>
            <a:off x="5087939" y="2979738"/>
            <a:ext cx="515937" cy="431800"/>
          </a:xfrm>
          <a:custGeom>
            <a:avLst/>
            <a:gdLst>
              <a:gd name="T0" fmla="*/ 0 w 248"/>
              <a:gd name="T1" fmla="*/ 0 h 207"/>
              <a:gd name="T2" fmla="*/ 0 w 248"/>
              <a:gd name="T3" fmla="*/ 2147483646 h 207"/>
              <a:gd name="T4" fmla="*/ 2147483646 w 248"/>
              <a:gd name="T5" fmla="*/ 2147483646 h 207"/>
              <a:gd name="T6" fmla="*/ 2147483646 w 248"/>
              <a:gd name="T7" fmla="*/ 2147483646 h 207"/>
              <a:gd name="T8" fmla="*/ 2147483646 w 248"/>
              <a:gd name="T9" fmla="*/ 0 h 207"/>
              <a:gd name="T10" fmla="*/ 0 w 248"/>
              <a:gd name="T11" fmla="*/ 0 h 207"/>
              <a:gd name="T12" fmla="*/ 0 60000 65536"/>
              <a:gd name="T13" fmla="*/ 0 60000 65536"/>
              <a:gd name="T14" fmla="*/ 0 60000 65536"/>
              <a:gd name="T15" fmla="*/ 0 60000 65536"/>
              <a:gd name="T16" fmla="*/ 0 60000 65536"/>
              <a:gd name="T17" fmla="*/ 0 60000 65536"/>
              <a:gd name="T18" fmla="*/ 0 w 248"/>
              <a:gd name="T19" fmla="*/ 0 h 207"/>
              <a:gd name="T20" fmla="*/ 248 w 248"/>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248" h="207">
                <a:moveTo>
                  <a:pt x="0" y="0"/>
                </a:moveTo>
                <a:cubicBezTo>
                  <a:pt x="0" y="207"/>
                  <a:pt x="0" y="207"/>
                  <a:pt x="0" y="207"/>
                </a:cubicBezTo>
                <a:cubicBezTo>
                  <a:pt x="143" y="206"/>
                  <a:pt x="143" y="206"/>
                  <a:pt x="143" y="206"/>
                </a:cubicBezTo>
                <a:cubicBezTo>
                  <a:pt x="200" y="206"/>
                  <a:pt x="248" y="161"/>
                  <a:pt x="248" y="104"/>
                </a:cubicBezTo>
                <a:cubicBezTo>
                  <a:pt x="248" y="48"/>
                  <a:pt x="202" y="1"/>
                  <a:pt x="146" y="0"/>
                </a:cubicBezTo>
                <a:cubicBezTo>
                  <a:pt x="0" y="0"/>
                  <a:pt x="0" y="0"/>
                  <a:pt x="0" y="0"/>
                </a:cubicBezTo>
                <a:close/>
              </a:path>
            </a:pathLst>
          </a:custGeom>
          <a:solidFill>
            <a:srgbClr val="FFFFFF"/>
          </a:solidFill>
          <a:ln w="25400">
            <a:solidFill>
              <a:srgbClr val="000000"/>
            </a:solidFill>
            <a:miter lim="800000"/>
            <a:headEnd/>
            <a:tailEnd/>
          </a:ln>
        </p:spPr>
        <p:txBody>
          <a:bodyPr/>
          <a:lstStyle/>
          <a:p>
            <a:endParaRPr lang="en-US"/>
          </a:p>
        </p:txBody>
      </p:sp>
      <p:sp>
        <p:nvSpPr>
          <p:cNvPr id="29725" name="Freeform 30"/>
          <p:cNvSpPr>
            <a:spLocks/>
          </p:cNvSpPr>
          <p:nvPr/>
        </p:nvSpPr>
        <p:spPr bwMode="auto">
          <a:xfrm>
            <a:off x="5087939" y="3865564"/>
            <a:ext cx="515937" cy="428625"/>
          </a:xfrm>
          <a:custGeom>
            <a:avLst/>
            <a:gdLst>
              <a:gd name="T0" fmla="*/ 0 w 248"/>
              <a:gd name="T1" fmla="*/ 0 h 206"/>
              <a:gd name="T2" fmla="*/ 0 w 248"/>
              <a:gd name="T3" fmla="*/ 2147483646 h 206"/>
              <a:gd name="T4" fmla="*/ 2147483646 w 248"/>
              <a:gd name="T5" fmla="*/ 2147483646 h 206"/>
              <a:gd name="T6" fmla="*/ 2147483646 w 248"/>
              <a:gd name="T7" fmla="*/ 2147483646 h 206"/>
              <a:gd name="T8" fmla="*/ 2147483646 w 248"/>
              <a:gd name="T9" fmla="*/ 0 h 206"/>
              <a:gd name="T10" fmla="*/ 0 w 248"/>
              <a:gd name="T11" fmla="*/ 0 h 206"/>
              <a:gd name="T12" fmla="*/ 0 60000 65536"/>
              <a:gd name="T13" fmla="*/ 0 60000 65536"/>
              <a:gd name="T14" fmla="*/ 0 60000 65536"/>
              <a:gd name="T15" fmla="*/ 0 60000 65536"/>
              <a:gd name="T16" fmla="*/ 0 60000 65536"/>
              <a:gd name="T17" fmla="*/ 0 60000 65536"/>
              <a:gd name="T18" fmla="*/ 0 w 248"/>
              <a:gd name="T19" fmla="*/ 0 h 206"/>
              <a:gd name="T20" fmla="*/ 248 w 248"/>
              <a:gd name="T21" fmla="*/ 206 h 206"/>
            </a:gdLst>
            <a:ahLst/>
            <a:cxnLst>
              <a:cxn ang="T12">
                <a:pos x="T0" y="T1"/>
              </a:cxn>
              <a:cxn ang="T13">
                <a:pos x="T2" y="T3"/>
              </a:cxn>
              <a:cxn ang="T14">
                <a:pos x="T4" y="T5"/>
              </a:cxn>
              <a:cxn ang="T15">
                <a:pos x="T6" y="T7"/>
              </a:cxn>
              <a:cxn ang="T16">
                <a:pos x="T8" y="T9"/>
              </a:cxn>
              <a:cxn ang="T17">
                <a:pos x="T10" y="T11"/>
              </a:cxn>
            </a:cxnLst>
            <a:rect l="T18" t="T19" r="T20" b="T21"/>
            <a:pathLst>
              <a:path w="248" h="206">
                <a:moveTo>
                  <a:pt x="0" y="0"/>
                </a:moveTo>
                <a:cubicBezTo>
                  <a:pt x="0" y="206"/>
                  <a:pt x="0" y="206"/>
                  <a:pt x="0" y="206"/>
                </a:cubicBezTo>
                <a:cubicBezTo>
                  <a:pt x="143" y="206"/>
                  <a:pt x="143" y="206"/>
                  <a:pt x="143" y="206"/>
                </a:cubicBezTo>
                <a:cubicBezTo>
                  <a:pt x="200" y="206"/>
                  <a:pt x="248" y="161"/>
                  <a:pt x="248" y="104"/>
                </a:cubicBezTo>
                <a:cubicBezTo>
                  <a:pt x="248" y="47"/>
                  <a:pt x="202" y="1"/>
                  <a:pt x="146" y="0"/>
                </a:cubicBezTo>
                <a:cubicBezTo>
                  <a:pt x="0" y="0"/>
                  <a:pt x="0" y="0"/>
                  <a:pt x="0" y="0"/>
                </a:cubicBezTo>
                <a:close/>
              </a:path>
            </a:pathLst>
          </a:custGeom>
          <a:solidFill>
            <a:srgbClr val="FFFFFF"/>
          </a:solidFill>
          <a:ln w="25400">
            <a:solidFill>
              <a:srgbClr val="000000"/>
            </a:solidFill>
            <a:miter lim="800000"/>
            <a:headEnd/>
            <a:tailEnd/>
          </a:ln>
        </p:spPr>
        <p:txBody>
          <a:bodyPr/>
          <a:lstStyle/>
          <a:p>
            <a:endParaRPr lang="en-US"/>
          </a:p>
        </p:txBody>
      </p:sp>
      <p:sp>
        <p:nvSpPr>
          <p:cNvPr id="29726" name="Freeform 31"/>
          <p:cNvSpPr>
            <a:spLocks/>
          </p:cNvSpPr>
          <p:nvPr/>
        </p:nvSpPr>
        <p:spPr bwMode="auto">
          <a:xfrm>
            <a:off x="7826376" y="3722688"/>
            <a:ext cx="517525" cy="431800"/>
          </a:xfrm>
          <a:custGeom>
            <a:avLst/>
            <a:gdLst>
              <a:gd name="T0" fmla="*/ 0 w 248"/>
              <a:gd name="T1" fmla="*/ 0 h 207"/>
              <a:gd name="T2" fmla="*/ 0 w 248"/>
              <a:gd name="T3" fmla="*/ 2147483646 h 207"/>
              <a:gd name="T4" fmla="*/ 2147483646 w 248"/>
              <a:gd name="T5" fmla="*/ 2147483646 h 207"/>
              <a:gd name="T6" fmla="*/ 2147483646 w 248"/>
              <a:gd name="T7" fmla="*/ 2147483646 h 207"/>
              <a:gd name="T8" fmla="*/ 2147483646 w 248"/>
              <a:gd name="T9" fmla="*/ 0 h 207"/>
              <a:gd name="T10" fmla="*/ 0 w 248"/>
              <a:gd name="T11" fmla="*/ 0 h 207"/>
              <a:gd name="T12" fmla="*/ 0 60000 65536"/>
              <a:gd name="T13" fmla="*/ 0 60000 65536"/>
              <a:gd name="T14" fmla="*/ 0 60000 65536"/>
              <a:gd name="T15" fmla="*/ 0 60000 65536"/>
              <a:gd name="T16" fmla="*/ 0 60000 65536"/>
              <a:gd name="T17" fmla="*/ 0 60000 65536"/>
              <a:gd name="T18" fmla="*/ 0 w 248"/>
              <a:gd name="T19" fmla="*/ 0 h 207"/>
              <a:gd name="T20" fmla="*/ 248 w 248"/>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248" h="207">
                <a:moveTo>
                  <a:pt x="0" y="0"/>
                </a:moveTo>
                <a:cubicBezTo>
                  <a:pt x="0" y="207"/>
                  <a:pt x="0" y="207"/>
                  <a:pt x="0" y="207"/>
                </a:cubicBezTo>
                <a:cubicBezTo>
                  <a:pt x="143" y="206"/>
                  <a:pt x="143" y="206"/>
                  <a:pt x="143" y="206"/>
                </a:cubicBezTo>
                <a:cubicBezTo>
                  <a:pt x="200" y="206"/>
                  <a:pt x="248" y="161"/>
                  <a:pt x="248" y="104"/>
                </a:cubicBezTo>
                <a:cubicBezTo>
                  <a:pt x="248" y="47"/>
                  <a:pt x="202" y="1"/>
                  <a:pt x="146" y="0"/>
                </a:cubicBezTo>
                <a:cubicBezTo>
                  <a:pt x="0" y="0"/>
                  <a:pt x="0" y="0"/>
                  <a:pt x="0" y="0"/>
                </a:cubicBezTo>
                <a:close/>
              </a:path>
            </a:pathLst>
          </a:custGeom>
          <a:solidFill>
            <a:srgbClr val="FFFFFF"/>
          </a:solidFill>
          <a:ln w="25400">
            <a:solidFill>
              <a:srgbClr val="000000"/>
            </a:solidFill>
            <a:miter lim="800000"/>
            <a:headEnd/>
            <a:tailEnd/>
          </a:ln>
        </p:spPr>
        <p:txBody>
          <a:bodyPr/>
          <a:lstStyle/>
          <a:p>
            <a:endParaRPr lang="en-US"/>
          </a:p>
        </p:txBody>
      </p:sp>
      <p:sp>
        <p:nvSpPr>
          <p:cNvPr id="29727" name="Oval 32"/>
          <p:cNvSpPr>
            <a:spLocks noChangeArrowheads="1"/>
          </p:cNvSpPr>
          <p:nvPr/>
        </p:nvSpPr>
        <p:spPr bwMode="auto">
          <a:xfrm>
            <a:off x="7167563" y="4014788"/>
            <a:ext cx="125412" cy="125412"/>
          </a:xfrm>
          <a:prstGeom prst="ellipse">
            <a:avLst/>
          </a:prstGeom>
          <a:solidFill>
            <a:srgbClr val="FFFFFF"/>
          </a:solidFill>
          <a:ln w="25400">
            <a:solidFill>
              <a:srgbClr val="00A0C6"/>
            </a:solidFill>
            <a:miter lim="800000"/>
            <a:headEnd/>
            <a:tailEnd/>
          </a:ln>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29728" name="Freeform 33"/>
          <p:cNvSpPr>
            <a:spLocks/>
          </p:cNvSpPr>
          <p:nvPr/>
        </p:nvSpPr>
        <p:spPr bwMode="auto">
          <a:xfrm>
            <a:off x="6092825" y="2797176"/>
            <a:ext cx="1074738" cy="1647825"/>
          </a:xfrm>
          <a:custGeom>
            <a:avLst/>
            <a:gdLst>
              <a:gd name="T0" fmla="*/ 0 w 677"/>
              <a:gd name="T1" fmla="*/ 0 h 1038"/>
              <a:gd name="T2" fmla="*/ 2147483646 w 677"/>
              <a:gd name="T3" fmla="*/ 0 h 1038"/>
              <a:gd name="T4" fmla="*/ 2147483646 w 677"/>
              <a:gd name="T5" fmla="*/ 2147483646 h 1038"/>
              <a:gd name="T6" fmla="*/ 0 w 677"/>
              <a:gd name="T7" fmla="*/ 2147483646 h 1038"/>
              <a:gd name="T8" fmla="*/ 0 w 677"/>
              <a:gd name="T9" fmla="*/ 0 h 1038"/>
              <a:gd name="T10" fmla="*/ 0 w 677"/>
              <a:gd name="T11" fmla="*/ 0 h 1038"/>
              <a:gd name="T12" fmla="*/ 0 60000 65536"/>
              <a:gd name="T13" fmla="*/ 0 60000 65536"/>
              <a:gd name="T14" fmla="*/ 0 60000 65536"/>
              <a:gd name="T15" fmla="*/ 0 60000 65536"/>
              <a:gd name="T16" fmla="*/ 0 60000 65536"/>
              <a:gd name="T17" fmla="*/ 0 60000 65536"/>
              <a:gd name="T18" fmla="*/ 0 w 677"/>
              <a:gd name="T19" fmla="*/ 0 h 1038"/>
              <a:gd name="T20" fmla="*/ 677 w 677"/>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677" h="1038">
                <a:moveTo>
                  <a:pt x="0" y="0"/>
                </a:moveTo>
                <a:lnTo>
                  <a:pt x="677" y="0"/>
                </a:lnTo>
                <a:lnTo>
                  <a:pt x="677" y="1038"/>
                </a:lnTo>
                <a:lnTo>
                  <a:pt x="0" y="1038"/>
                </a:lnTo>
                <a:lnTo>
                  <a:pt x="0" y="0"/>
                </a:lnTo>
                <a:close/>
              </a:path>
            </a:pathLst>
          </a:custGeom>
          <a:solidFill>
            <a:srgbClr val="FFFFFF"/>
          </a:solidFill>
          <a:ln w="25400">
            <a:solidFill>
              <a:schemeClr val="hlink"/>
            </a:solidFill>
            <a:miter lim="800000"/>
            <a:headEnd/>
            <a:tailEnd/>
          </a:ln>
        </p:spPr>
        <p:txBody>
          <a:bodyPr/>
          <a:lstStyle/>
          <a:p>
            <a:endParaRPr lang="en-US"/>
          </a:p>
        </p:txBody>
      </p:sp>
      <p:sp>
        <p:nvSpPr>
          <p:cNvPr id="29729" name="Rectangle 34"/>
          <p:cNvSpPr>
            <a:spLocks noChangeArrowheads="1"/>
          </p:cNvSpPr>
          <p:nvPr/>
        </p:nvSpPr>
        <p:spPr bwMode="auto">
          <a:xfrm>
            <a:off x="6167438" y="3070226"/>
            <a:ext cx="11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000000"/>
                </a:solidFill>
              </a:rPr>
              <a:t>S</a:t>
            </a:r>
            <a:endParaRPr lang="en-US" sz="3200"/>
          </a:p>
        </p:txBody>
      </p:sp>
      <p:sp>
        <p:nvSpPr>
          <p:cNvPr id="29730" name="Rectangle 35"/>
          <p:cNvSpPr>
            <a:spLocks noChangeArrowheads="1"/>
          </p:cNvSpPr>
          <p:nvPr/>
        </p:nvSpPr>
        <p:spPr bwMode="auto">
          <a:xfrm>
            <a:off x="6167438" y="3963989"/>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000000"/>
                </a:solidFill>
              </a:rPr>
              <a:t>R</a:t>
            </a:r>
            <a:endParaRPr lang="en-US" sz="3200"/>
          </a:p>
        </p:txBody>
      </p:sp>
      <p:sp>
        <p:nvSpPr>
          <p:cNvPr id="29731" name="Rectangle 36"/>
          <p:cNvSpPr>
            <a:spLocks noChangeArrowheads="1"/>
          </p:cNvSpPr>
          <p:nvPr/>
        </p:nvSpPr>
        <p:spPr bwMode="auto">
          <a:xfrm>
            <a:off x="6924675" y="3070226"/>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000000"/>
                </a:solidFill>
              </a:rPr>
              <a:t>Q</a:t>
            </a:r>
            <a:endParaRPr lang="en-US" sz="3200"/>
          </a:p>
        </p:txBody>
      </p:sp>
      <p:sp>
        <p:nvSpPr>
          <p:cNvPr id="29732" name="Rectangle 37"/>
          <p:cNvSpPr>
            <a:spLocks noChangeArrowheads="1"/>
          </p:cNvSpPr>
          <p:nvPr/>
        </p:nvSpPr>
        <p:spPr bwMode="auto">
          <a:xfrm>
            <a:off x="6924675" y="3963989"/>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600" u="none" baseline="0">
                <a:solidFill>
                  <a:srgbClr val="000000"/>
                </a:solidFill>
              </a:rPr>
              <a:t>Q</a:t>
            </a:r>
            <a:endParaRPr lang="en-US" sz="3200"/>
          </a:p>
        </p:txBody>
      </p:sp>
      <p:sp>
        <p:nvSpPr>
          <p:cNvPr id="29733" name="Oval 38"/>
          <p:cNvSpPr>
            <a:spLocks noChangeArrowheads="1"/>
          </p:cNvSpPr>
          <p:nvPr/>
        </p:nvSpPr>
        <p:spPr bwMode="auto">
          <a:xfrm>
            <a:off x="5800726" y="2444751"/>
            <a:ext cx="74613" cy="74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29734" name="Oval 39"/>
          <p:cNvSpPr>
            <a:spLocks noChangeArrowheads="1"/>
          </p:cNvSpPr>
          <p:nvPr/>
        </p:nvSpPr>
        <p:spPr bwMode="auto">
          <a:xfrm>
            <a:off x="7388226" y="2876551"/>
            <a:ext cx="74613" cy="74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29735" name="Oval 40"/>
          <p:cNvSpPr>
            <a:spLocks noChangeArrowheads="1"/>
          </p:cNvSpPr>
          <p:nvPr/>
        </p:nvSpPr>
        <p:spPr bwMode="auto">
          <a:xfrm>
            <a:off x="4724401" y="3605213"/>
            <a:ext cx="74613" cy="746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Tree>
    <p:extLst>
      <p:ext uri="{BB962C8B-B14F-4D97-AF65-F5344CB8AC3E}">
        <p14:creationId xmlns:p14="http://schemas.microsoft.com/office/powerpoint/2010/main" val="1767740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200" b="1" dirty="0"/>
              <a:t>Static RAM Bit Slice</a:t>
            </a:r>
          </a:p>
        </p:txBody>
      </p:sp>
      <p:sp>
        <p:nvSpPr>
          <p:cNvPr id="1028" name="Rectangle 3"/>
          <p:cNvSpPr>
            <a:spLocks noGrp="1" noChangeArrowheads="1"/>
          </p:cNvSpPr>
          <p:nvPr>
            <p:ph type="body" idx="1"/>
          </p:nvPr>
        </p:nvSpPr>
        <p:spPr>
          <a:xfrm>
            <a:off x="901700" y="1181100"/>
            <a:ext cx="7772400" cy="4724400"/>
          </a:xfrm>
        </p:spPr>
        <p:txBody>
          <a:bodyPr/>
          <a:lstStyle/>
          <a:p>
            <a:r>
              <a:rPr lang="en-US" sz="2400" dirty="0"/>
              <a:t>Represents all circuitry that is required for 2</a:t>
            </a:r>
            <a:r>
              <a:rPr lang="en-US" sz="2400" baseline="30000" dirty="0"/>
              <a:t>n</a:t>
            </a:r>
            <a:r>
              <a:rPr lang="en-US" sz="2400" dirty="0"/>
              <a:t> 1-bit words</a:t>
            </a:r>
          </a:p>
          <a:p>
            <a:pPr lvl="1"/>
            <a:r>
              <a:rPr lang="en-US" sz="2400" dirty="0"/>
              <a:t>Multiple RAM cells</a:t>
            </a:r>
          </a:p>
          <a:p>
            <a:pPr lvl="1"/>
            <a:r>
              <a:rPr lang="en-US" sz="2400" dirty="0"/>
              <a:t>Control Lines:</a:t>
            </a:r>
          </a:p>
          <a:p>
            <a:pPr lvl="2"/>
            <a:r>
              <a:rPr lang="en-US" sz="2000" dirty="0"/>
              <a:t>Word select </a:t>
            </a:r>
            <a:r>
              <a:rPr lang="en-US" sz="2000" dirty="0" err="1"/>
              <a:t>i</a:t>
            </a:r>
            <a:r>
              <a:rPr lang="en-US" sz="2000" dirty="0"/>
              <a:t/>
            </a:r>
            <a:br>
              <a:rPr lang="en-US" sz="2000" dirty="0"/>
            </a:br>
            <a:r>
              <a:rPr lang="en-US" sz="2000" dirty="0"/>
              <a:t>– one for each word</a:t>
            </a:r>
          </a:p>
          <a:p>
            <a:pPr lvl="2"/>
            <a:r>
              <a:rPr lang="en-US" sz="2000" dirty="0"/>
              <a:t> </a:t>
            </a:r>
          </a:p>
          <a:p>
            <a:pPr lvl="2"/>
            <a:r>
              <a:rPr lang="en-US" sz="2000" dirty="0"/>
              <a:t>Bit Select</a:t>
            </a:r>
          </a:p>
          <a:p>
            <a:pPr lvl="1"/>
            <a:r>
              <a:rPr lang="en-US" sz="2400" dirty="0"/>
              <a:t>Data Lines:</a:t>
            </a:r>
          </a:p>
          <a:p>
            <a:pPr lvl="2"/>
            <a:r>
              <a:rPr lang="en-US" sz="2000" dirty="0"/>
              <a:t>Data in</a:t>
            </a:r>
          </a:p>
          <a:p>
            <a:pPr lvl="2"/>
            <a:r>
              <a:rPr lang="en-US" sz="2000" dirty="0"/>
              <a:t>Data out</a:t>
            </a:r>
          </a:p>
        </p:txBody>
      </p:sp>
      <p:graphicFrame>
        <p:nvGraphicFramePr>
          <p:cNvPr id="1026" name="Object 4"/>
          <p:cNvGraphicFramePr>
            <a:graphicFrameLocks noChangeAspect="1"/>
          </p:cNvGraphicFramePr>
          <p:nvPr>
            <p:extLst>
              <p:ext uri="{D42A27DB-BD31-4B8C-83A1-F6EECF244321}">
                <p14:modId xmlns:p14="http://schemas.microsoft.com/office/powerpoint/2010/main" val="1644302539"/>
              </p:ext>
            </p:extLst>
          </p:nvPr>
        </p:nvGraphicFramePr>
        <p:xfrm>
          <a:off x="2082800" y="3220007"/>
          <a:ext cx="1447800" cy="292100"/>
        </p:xfrm>
        <a:graphic>
          <a:graphicData uri="http://schemas.openxmlformats.org/presentationml/2006/ole">
            <mc:AlternateContent xmlns:mc="http://schemas.openxmlformats.org/markup-compatibility/2006">
              <mc:Choice xmlns:v="urn:schemas-microsoft-com:vml" Requires="v">
                <p:oleObj spid="_x0000_s6167" name="Equation" r:id="rId3" imgW="1447172" imgH="291973" progId="Equation.3">
                  <p:embed/>
                </p:oleObj>
              </mc:Choice>
              <mc:Fallback>
                <p:oleObj name="Equation" r:id="rId3" imgW="1447172" imgH="29197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3220007"/>
                        <a:ext cx="14478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9" name="Picture 181" descr="Fig_8-5_ra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101" y="1657350"/>
            <a:ext cx="45434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687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8">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6"/>
          <p:cNvSpPr>
            <a:spLocks/>
          </p:cNvSpPr>
          <p:nvPr/>
        </p:nvSpPr>
        <p:spPr bwMode="auto">
          <a:xfrm>
            <a:off x="7458076" y="1255714"/>
            <a:ext cx="773113" cy="4783137"/>
          </a:xfrm>
          <a:custGeom>
            <a:avLst/>
            <a:gdLst>
              <a:gd name="T0" fmla="*/ 0 w 487"/>
              <a:gd name="T1" fmla="*/ 0 h 3013"/>
              <a:gd name="T2" fmla="*/ 2147483646 w 487"/>
              <a:gd name="T3" fmla="*/ 0 h 3013"/>
              <a:gd name="T4" fmla="*/ 2147483646 w 487"/>
              <a:gd name="T5" fmla="*/ 2147483646 h 3013"/>
              <a:gd name="T6" fmla="*/ 0 w 487"/>
              <a:gd name="T7" fmla="*/ 2147483646 h 3013"/>
              <a:gd name="T8" fmla="*/ 0 w 487"/>
              <a:gd name="T9" fmla="*/ 0 h 3013"/>
              <a:gd name="T10" fmla="*/ 0 w 487"/>
              <a:gd name="T11" fmla="*/ 0 h 3013"/>
              <a:gd name="T12" fmla="*/ 0 60000 65536"/>
              <a:gd name="T13" fmla="*/ 0 60000 65536"/>
              <a:gd name="T14" fmla="*/ 0 60000 65536"/>
              <a:gd name="T15" fmla="*/ 0 60000 65536"/>
              <a:gd name="T16" fmla="*/ 0 60000 65536"/>
              <a:gd name="T17" fmla="*/ 0 60000 65536"/>
              <a:gd name="T18" fmla="*/ 0 w 487"/>
              <a:gd name="T19" fmla="*/ 0 h 3013"/>
              <a:gd name="T20" fmla="*/ 487 w 487"/>
              <a:gd name="T21" fmla="*/ 3013 h 3013"/>
            </a:gdLst>
            <a:ahLst/>
            <a:cxnLst>
              <a:cxn ang="T12">
                <a:pos x="T0" y="T1"/>
              </a:cxn>
              <a:cxn ang="T13">
                <a:pos x="T2" y="T3"/>
              </a:cxn>
              <a:cxn ang="T14">
                <a:pos x="T4" y="T5"/>
              </a:cxn>
              <a:cxn ang="T15">
                <a:pos x="T6" y="T7"/>
              </a:cxn>
              <a:cxn ang="T16">
                <a:pos x="T8" y="T9"/>
              </a:cxn>
              <a:cxn ang="T17">
                <a:pos x="T10" y="T11"/>
              </a:cxn>
            </a:cxnLst>
            <a:rect l="T18" t="T19" r="T20" b="T21"/>
            <a:pathLst>
              <a:path w="487" h="3013">
                <a:moveTo>
                  <a:pt x="0" y="0"/>
                </a:moveTo>
                <a:lnTo>
                  <a:pt x="487" y="0"/>
                </a:lnTo>
                <a:lnTo>
                  <a:pt x="487" y="3013"/>
                </a:lnTo>
                <a:lnTo>
                  <a:pt x="0" y="3013"/>
                </a:lnTo>
                <a:lnTo>
                  <a:pt x="0" y="0"/>
                </a:lnTo>
                <a:close/>
              </a:path>
            </a:pathLst>
          </a:custGeom>
          <a:solidFill>
            <a:srgbClr val="E5F5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7" name="Freeform 7"/>
          <p:cNvSpPr>
            <a:spLocks/>
          </p:cNvSpPr>
          <p:nvPr/>
        </p:nvSpPr>
        <p:spPr bwMode="auto">
          <a:xfrm>
            <a:off x="7458076" y="1255714"/>
            <a:ext cx="773113" cy="4783137"/>
          </a:xfrm>
          <a:custGeom>
            <a:avLst/>
            <a:gdLst>
              <a:gd name="T0" fmla="*/ 0 w 487"/>
              <a:gd name="T1" fmla="*/ 0 h 3013"/>
              <a:gd name="T2" fmla="*/ 2147483646 w 487"/>
              <a:gd name="T3" fmla="*/ 0 h 3013"/>
              <a:gd name="T4" fmla="*/ 2147483646 w 487"/>
              <a:gd name="T5" fmla="*/ 2147483646 h 3013"/>
              <a:gd name="T6" fmla="*/ 0 w 487"/>
              <a:gd name="T7" fmla="*/ 2147483646 h 3013"/>
              <a:gd name="T8" fmla="*/ 0 w 487"/>
              <a:gd name="T9" fmla="*/ 0 h 3013"/>
              <a:gd name="T10" fmla="*/ 0 w 487"/>
              <a:gd name="T11" fmla="*/ 0 h 3013"/>
              <a:gd name="T12" fmla="*/ 0 60000 65536"/>
              <a:gd name="T13" fmla="*/ 0 60000 65536"/>
              <a:gd name="T14" fmla="*/ 0 60000 65536"/>
              <a:gd name="T15" fmla="*/ 0 60000 65536"/>
              <a:gd name="T16" fmla="*/ 0 60000 65536"/>
              <a:gd name="T17" fmla="*/ 0 60000 65536"/>
              <a:gd name="T18" fmla="*/ 0 w 487"/>
              <a:gd name="T19" fmla="*/ 0 h 3013"/>
              <a:gd name="T20" fmla="*/ 487 w 487"/>
              <a:gd name="T21" fmla="*/ 3013 h 3013"/>
            </a:gdLst>
            <a:ahLst/>
            <a:cxnLst>
              <a:cxn ang="T12">
                <a:pos x="T0" y="T1"/>
              </a:cxn>
              <a:cxn ang="T13">
                <a:pos x="T2" y="T3"/>
              </a:cxn>
              <a:cxn ang="T14">
                <a:pos x="T4" y="T5"/>
              </a:cxn>
              <a:cxn ang="T15">
                <a:pos x="T6" y="T7"/>
              </a:cxn>
              <a:cxn ang="T16">
                <a:pos x="T8" y="T9"/>
              </a:cxn>
              <a:cxn ang="T17">
                <a:pos x="T10" y="T11"/>
              </a:cxn>
            </a:cxnLst>
            <a:rect l="T18" t="T19" r="T20" b="T21"/>
            <a:pathLst>
              <a:path w="487" h="3013">
                <a:moveTo>
                  <a:pt x="0" y="0"/>
                </a:moveTo>
                <a:lnTo>
                  <a:pt x="487" y="0"/>
                </a:lnTo>
                <a:lnTo>
                  <a:pt x="487" y="3013"/>
                </a:lnTo>
                <a:lnTo>
                  <a:pt x="0" y="3013"/>
                </a:lnTo>
                <a:lnTo>
                  <a:pt x="0" y="0"/>
                </a:lnTo>
                <a:close/>
              </a:path>
            </a:pathLst>
          </a:custGeom>
          <a:solidFill>
            <a:srgbClr val="CCFFFF"/>
          </a:solidFill>
          <a:ln w="14288">
            <a:solidFill>
              <a:srgbClr val="000000"/>
            </a:solidFill>
            <a:miter lim="800000"/>
            <a:headEnd/>
            <a:tailEnd/>
          </a:ln>
        </p:spPr>
        <p:txBody>
          <a:bodyPr/>
          <a:lstStyle/>
          <a:p>
            <a:endParaRPr lang="en-US"/>
          </a:p>
        </p:txBody>
      </p:sp>
      <p:sp>
        <p:nvSpPr>
          <p:cNvPr id="31748" name="Rectangle 31"/>
          <p:cNvSpPr>
            <a:spLocks noChangeArrowheads="1"/>
          </p:cNvSpPr>
          <p:nvPr/>
        </p:nvSpPr>
        <p:spPr bwMode="auto">
          <a:xfrm>
            <a:off x="7486650" y="5761038"/>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Read/</a:t>
            </a:r>
            <a:endParaRPr lang="en-US" sz="1000"/>
          </a:p>
        </p:txBody>
      </p:sp>
      <p:sp>
        <p:nvSpPr>
          <p:cNvPr id="31749" name="Rectangle 2"/>
          <p:cNvSpPr>
            <a:spLocks noGrp="1" noChangeArrowheads="1"/>
          </p:cNvSpPr>
          <p:nvPr>
            <p:ph type="title"/>
          </p:nvPr>
        </p:nvSpPr>
        <p:spPr/>
        <p:txBody>
          <a:bodyPr/>
          <a:lstStyle/>
          <a:p>
            <a:r>
              <a:rPr lang="en-US" sz="3200" b="1" dirty="0"/>
              <a:t>2n-Word </a:t>
            </a:r>
            <a:r>
              <a:rPr lang="en-US" sz="3200" b="1" dirty="0">
                <a:sym typeface="Symbol" panose="05050102010706020507" pitchFamily="18" charset="2"/>
              </a:rPr>
              <a:t></a:t>
            </a:r>
            <a:r>
              <a:rPr lang="en-US" sz="3200" b="1" dirty="0"/>
              <a:t> 1-Bit RAM IC</a:t>
            </a:r>
          </a:p>
        </p:txBody>
      </p:sp>
      <p:sp>
        <p:nvSpPr>
          <p:cNvPr id="31750" name="Rectangle 3"/>
          <p:cNvSpPr>
            <a:spLocks noGrp="1" noChangeArrowheads="1"/>
          </p:cNvSpPr>
          <p:nvPr>
            <p:ph type="body" idx="1"/>
          </p:nvPr>
        </p:nvSpPr>
        <p:spPr>
          <a:xfrm>
            <a:off x="863600" y="1219200"/>
            <a:ext cx="8077200" cy="4953000"/>
          </a:xfrm>
        </p:spPr>
        <p:txBody>
          <a:bodyPr/>
          <a:lstStyle/>
          <a:p>
            <a:r>
              <a:rPr lang="en-US" sz="2400" dirty="0"/>
              <a:t>To build a RAM IC</a:t>
            </a:r>
            <a:br>
              <a:rPr lang="en-US" sz="2400" dirty="0"/>
            </a:br>
            <a:r>
              <a:rPr lang="en-US" sz="2400" dirty="0"/>
              <a:t>from a RAM slice,</a:t>
            </a:r>
            <a:br>
              <a:rPr lang="en-US" sz="2400" dirty="0"/>
            </a:br>
            <a:r>
              <a:rPr lang="en-US" sz="2400" dirty="0"/>
              <a:t>we need:</a:t>
            </a:r>
          </a:p>
          <a:p>
            <a:pPr lvl="1"/>
            <a:r>
              <a:rPr lang="en-US" sz="2400" u="sng" dirty="0"/>
              <a:t>Decoder</a:t>
            </a:r>
            <a:r>
              <a:rPr lang="en-US" sz="2400" dirty="0"/>
              <a:t> :decodes</a:t>
            </a:r>
            <a:br>
              <a:rPr lang="en-US" sz="2400" dirty="0"/>
            </a:br>
            <a:r>
              <a:rPr lang="en-US" sz="2400" dirty="0"/>
              <a:t>the n address lines to</a:t>
            </a:r>
            <a:br>
              <a:rPr lang="en-US" sz="2400" dirty="0"/>
            </a:br>
            <a:r>
              <a:rPr lang="en-US" sz="2400" dirty="0"/>
              <a:t>2</a:t>
            </a:r>
            <a:r>
              <a:rPr lang="en-US" sz="2400" baseline="30000" dirty="0"/>
              <a:t>n</a:t>
            </a:r>
            <a:r>
              <a:rPr lang="en-US" sz="2400" dirty="0"/>
              <a:t> word select lines</a:t>
            </a:r>
          </a:p>
          <a:p>
            <a:pPr lvl="1"/>
            <a:r>
              <a:rPr lang="en-US" sz="2400" dirty="0"/>
              <a:t>A </a:t>
            </a:r>
            <a:r>
              <a:rPr lang="en-US" sz="2400" u="sng" dirty="0"/>
              <a:t>3-state buffer</a:t>
            </a:r>
            <a:r>
              <a:rPr lang="en-US" sz="2400" dirty="0"/>
              <a:t> </a:t>
            </a:r>
            <a:endParaRPr lang="en-US" sz="2400" dirty="0">
              <a:sym typeface="Symbol" panose="05050102010706020507" pitchFamily="18" charset="2"/>
            </a:endParaRPr>
          </a:p>
          <a:p>
            <a:pPr lvl="1">
              <a:buFontTx/>
              <a:buNone/>
            </a:pPr>
            <a:r>
              <a:rPr lang="en-US" dirty="0" smtClean="0"/>
              <a:t>   </a:t>
            </a:r>
            <a:r>
              <a:rPr lang="en-US" sz="2400" dirty="0"/>
              <a:t>on the data output</a:t>
            </a:r>
            <a:br>
              <a:rPr lang="en-US" sz="2400" dirty="0"/>
            </a:br>
            <a:r>
              <a:rPr lang="en-US" sz="2400" dirty="0"/>
              <a:t>permits RAM ICs to</a:t>
            </a:r>
            <a:br>
              <a:rPr lang="en-US" sz="2400" dirty="0"/>
            </a:br>
            <a:r>
              <a:rPr lang="en-US" sz="2400" dirty="0"/>
              <a:t>be combined into a</a:t>
            </a:r>
            <a:br>
              <a:rPr lang="en-US" sz="2400" dirty="0"/>
            </a:br>
            <a:r>
              <a:rPr lang="en-US" sz="2400" dirty="0"/>
              <a:t>RAM with c </a:t>
            </a:r>
            <a:r>
              <a:rPr lang="en-US" sz="2400" dirty="0">
                <a:sym typeface="Symbol" panose="05050102010706020507" pitchFamily="18" charset="2"/>
              </a:rPr>
              <a:t> 2</a:t>
            </a:r>
            <a:r>
              <a:rPr lang="en-US" sz="2400" baseline="30000" dirty="0">
                <a:sym typeface="Symbol" panose="05050102010706020507" pitchFamily="18" charset="2"/>
              </a:rPr>
              <a:t>n</a:t>
            </a:r>
            <a:r>
              <a:rPr lang="en-US" sz="2400" dirty="0">
                <a:sym typeface="Symbol" panose="05050102010706020507" pitchFamily="18" charset="2"/>
              </a:rPr>
              <a:t> words</a:t>
            </a:r>
            <a:endParaRPr lang="en-US" dirty="0" smtClean="0">
              <a:sym typeface="Symbol" panose="05050102010706020507" pitchFamily="18" charset="2"/>
            </a:endParaRPr>
          </a:p>
        </p:txBody>
      </p:sp>
      <p:sp>
        <p:nvSpPr>
          <p:cNvPr id="31751" name="Line 8"/>
          <p:cNvSpPr>
            <a:spLocks noChangeShapeType="1"/>
          </p:cNvSpPr>
          <p:nvPr/>
        </p:nvSpPr>
        <p:spPr bwMode="auto">
          <a:xfrm>
            <a:off x="6864351" y="4159250"/>
            <a:ext cx="1482725"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9"/>
          <p:cNvSpPr>
            <a:spLocks noChangeShapeType="1"/>
          </p:cNvSpPr>
          <p:nvPr/>
        </p:nvSpPr>
        <p:spPr bwMode="auto">
          <a:xfrm flipH="1">
            <a:off x="6115050" y="1636714"/>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10"/>
          <p:cNvSpPr>
            <a:spLocks noChangeShapeType="1"/>
          </p:cNvSpPr>
          <p:nvPr/>
        </p:nvSpPr>
        <p:spPr bwMode="auto">
          <a:xfrm flipH="1">
            <a:off x="6115050" y="2001839"/>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11"/>
          <p:cNvSpPr>
            <a:spLocks noChangeShapeType="1"/>
          </p:cNvSpPr>
          <p:nvPr/>
        </p:nvSpPr>
        <p:spPr bwMode="auto">
          <a:xfrm flipH="1">
            <a:off x="6115050" y="2365375"/>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2"/>
          <p:cNvSpPr>
            <a:spLocks noChangeShapeType="1"/>
          </p:cNvSpPr>
          <p:nvPr/>
        </p:nvSpPr>
        <p:spPr bwMode="auto">
          <a:xfrm flipH="1">
            <a:off x="6115050" y="2730500"/>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3"/>
          <p:cNvSpPr>
            <a:spLocks noChangeShapeType="1"/>
          </p:cNvSpPr>
          <p:nvPr/>
        </p:nvSpPr>
        <p:spPr bwMode="auto">
          <a:xfrm>
            <a:off x="6864351" y="1449389"/>
            <a:ext cx="1482725"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57" name="Freeform 14"/>
          <p:cNvSpPr>
            <a:spLocks/>
          </p:cNvSpPr>
          <p:nvPr/>
        </p:nvSpPr>
        <p:spPr bwMode="auto">
          <a:xfrm>
            <a:off x="6864351" y="1633539"/>
            <a:ext cx="1482725" cy="541337"/>
          </a:xfrm>
          <a:custGeom>
            <a:avLst/>
            <a:gdLst>
              <a:gd name="T0" fmla="*/ 0 w 934"/>
              <a:gd name="T1" fmla="*/ 0 h 341"/>
              <a:gd name="T2" fmla="*/ 2147483646 w 934"/>
              <a:gd name="T3" fmla="*/ 0 h 341"/>
              <a:gd name="T4" fmla="*/ 2147483646 w 934"/>
              <a:gd name="T5" fmla="*/ 2147483646 h 341"/>
              <a:gd name="T6" fmla="*/ 2147483646 w 934"/>
              <a:gd name="T7" fmla="*/ 2147483646 h 341"/>
              <a:gd name="T8" fmla="*/ 0 60000 65536"/>
              <a:gd name="T9" fmla="*/ 0 60000 65536"/>
              <a:gd name="T10" fmla="*/ 0 60000 65536"/>
              <a:gd name="T11" fmla="*/ 0 60000 65536"/>
              <a:gd name="T12" fmla="*/ 0 w 934"/>
              <a:gd name="T13" fmla="*/ 0 h 341"/>
              <a:gd name="T14" fmla="*/ 934 w 934"/>
              <a:gd name="T15" fmla="*/ 341 h 341"/>
            </a:gdLst>
            <a:ahLst/>
            <a:cxnLst>
              <a:cxn ang="T8">
                <a:pos x="T0" y="T1"/>
              </a:cxn>
              <a:cxn ang="T9">
                <a:pos x="T2" y="T3"/>
              </a:cxn>
              <a:cxn ang="T10">
                <a:pos x="T4" y="T5"/>
              </a:cxn>
              <a:cxn ang="T11">
                <a:pos x="T6" y="T7"/>
              </a:cxn>
            </a:cxnLst>
            <a:rect l="T12" t="T13" r="T14" b="T15"/>
            <a:pathLst>
              <a:path w="934" h="341">
                <a:moveTo>
                  <a:pt x="0" y="0"/>
                </a:moveTo>
                <a:lnTo>
                  <a:pt x="142" y="0"/>
                </a:lnTo>
                <a:lnTo>
                  <a:pt x="142" y="341"/>
                </a:lnTo>
                <a:lnTo>
                  <a:pt x="934" y="341"/>
                </a:lnTo>
              </a:path>
            </a:pathLst>
          </a:cu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58" name="Freeform 15"/>
          <p:cNvSpPr>
            <a:spLocks/>
          </p:cNvSpPr>
          <p:nvPr/>
        </p:nvSpPr>
        <p:spPr bwMode="auto">
          <a:xfrm>
            <a:off x="6184900" y="1255714"/>
            <a:ext cx="679450" cy="3140075"/>
          </a:xfrm>
          <a:custGeom>
            <a:avLst/>
            <a:gdLst>
              <a:gd name="T0" fmla="*/ 0 w 428"/>
              <a:gd name="T1" fmla="*/ 0 h 1978"/>
              <a:gd name="T2" fmla="*/ 2147483646 w 428"/>
              <a:gd name="T3" fmla="*/ 0 h 1978"/>
              <a:gd name="T4" fmla="*/ 2147483646 w 428"/>
              <a:gd name="T5" fmla="*/ 2147483646 h 1978"/>
              <a:gd name="T6" fmla="*/ 0 w 428"/>
              <a:gd name="T7" fmla="*/ 2147483646 h 1978"/>
              <a:gd name="T8" fmla="*/ 0 w 428"/>
              <a:gd name="T9" fmla="*/ 0 h 1978"/>
              <a:gd name="T10" fmla="*/ 0 w 428"/>
              <a:gd name="T11" fmla="*/ 0 h 1978"/>
              <a:gd name="T12" fmla="*/ 0 60000 65536"/>
              <a:gd name="T13" fmla="*/ 0 60000 65536"/>
              <a:gd name="T14" fmla="*/ 0 60000 65536"/>
              <a:gd name="T15" fmla="*/ 0 60000 65536"/>
              <a:gd name="T16" fmla="*/ 0 60000 65536"/>
              <a:gd name="T17" fmla="*/ 0 60000 65536"/>
              <a:gd name="T18" fmla="*/ 0 w 428"/>
              <a:gd name="T19" fmla="*/ 0 h 1978"/>
              <a:gd name="T20" fmla="*/ 428 w 428"/>
              <a:gd name="T21" fmla="*/ 1978 h 1978"/>
            </a:gdLst>
            <a:ahLst/>
            <a:cxnLst>
              <a:cxn ang="T12">
                <a:pos x="T0" y="T1"/>
              </a:cxn>
              <a:cxn ang="T13">
                <a:pos x="T2" y="T3"/>
              </a:cxn>
              <a:cxn ang="T14">
                <a:pos x="T4" y="T5"/>
              </a:cxn>
              <a:cxn ang="T15">
                <a:pos x="T6" y="T7"/>
              </a:cxn>
              <a:cxn ang="T16">
                <a:pos x="T8" y="T9"/>
              </a:cxn>
              <a:cxn ang="T17">
                <a:pos x="T10" y="T11"/>
              </a:cxn>
            </a:cxnLst>
            <a:rect l="T18" t="T19" r="T20" b="T21"/>
            <a:pathLst>
              <a:path w="428" h="1978">
                <a:moveTo>
                  <a:pt x="0" y="0"/>
                </a:moveTo>
                <a:lnTo>
                  <a:pt x="428" y="0"/>
                </a:lnTo>
                <a:lnTo>
                  <a:pt x="428" y="1978"/>
                </a:lnTo>
                <a:lnTo>
                  <a:pt x="0" y="1978"/>
                </a:lnTo>
                <a:lnTo>
                  <a:pt x="0" y="0"/>
                </a:lnTo>
                <a:close/>
              </a:path>
            </a:pathLst>
          </a:cu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59" name="Rectangle 16"/>
          <p:cNvSpPr>
            <a:spLocks noChangeArrowheads="1"/>
          </p:cNvSpPr>
          <p:nvPr/>
        </p:nvSpPr>
        <p:spPr bwMode="auto">
          <a:xfrm>
            <a:off x="6896100" y="1258888"/>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Word select</a:t>
            </a:r>
            <a:endParaRPr lang="en-US" sz="1000"/>
          </a:p>
        </p:txBody>
      </p:sp>
      <p:sp>
        <p:nvSpPr>
          <p:cNvPr id="31760" name="Line 17"/>
          <p:cNvSpPr>
            <a:spLocks noChangeShapeType="1"/>
          </p:cNvSpPr>
          <p:nvPr/>
        </p:nvSpPr>
        <p:spPr bwMode="auto">
          <a:xfrm>
            <a:off x="7845425" y="1449389"/>
            <a:ext cx="1588" cy="18097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61" name="Freeform 18"/>
          <p:cNvSpPr>
            <a:spLocks/>
          </p:cNvSpPr>
          <p:nvPr/>
        </p:nvSpPr>
        <p:spPr bwMode="auto">
          <a:xfrm>
            <a:off x="7562850" y="1625600"/>
            <a:ext cx="565150" cy="376238"/>
          </a:xfrm>
          <a:custGeom>
            <a:avLst/>
            <a:gdLst>
              <a:gd name="T0" fmla="*/ 0 w 356"/>
              <a:gd name="T1" fmla="*/ 0 h 237"/>
              <a:gd name="T2" fmla="*/ 2147483646 w 356"/>
              <a:gd name="T3" fmla="*/ 0 h 237"/>
              <a:gd name="T4" fmla="*/ 2147483646 w 356"/>
              <a:gd name="T5" fmla="*/ 2147483646 h 237"/>
              <a:gd name="T6" fmla="*/ 0 w 356"/>
              <a:gd name="T7" fmla="*/ 2147483646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 name="T18" fmla="*/ 0 w 356"/>
              <a:gd name="T19" fmla="*/ 0 h 237"/>
              <a:gd name="T20" fmla="*/ 356 w 356"/>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356" h="237">
                <a:moveTo>
                  <a:pt x="0" y="0"/>
                </a:moveTo>
                <a:lnTo>
                  <a:pt x="356" y="0"/>
                </a:lnTo>
                <a:lnTo>
                  <a:pt x="356" y="237"/>
                </a:lnTo>
                <a:lnTo>
                  <a:pt x="0" y="237"/>
                </a:lnTo>
                <a:lnTo>
                  <a:pt x="0" y="0"/>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2" name="Freeform 19"/>
          <p:cNvSpPr>
            <a:spLocks/>
          </p:cNvSpPr>
          <p:nvPr/>
        </p:nvSpPr>
        <p:spPr bwMode="auto">
          <a:xfrm>
            <a:off x="7562850" y="1625600"/>
            <a:ext cx="565150" cy="376238"/>
          </a:xfrm>
          <a:custGeom>
            <a:avLst/>
            <a:gdLst>
              <a:gd name="T0" fmla="*/ 0 w 356"/>
              <a:gd name="T1" fmla="*/ 0 h 237"/>
              <a:gd name="T2" fmla="*/ 2147483646 w 356"/>
              <a:gd name="T3" fmla="*/ 0 h 237"/>
              <a:gd name="T4" fmla="*/ 2147483646 w 356"/>
              <a:gd name="T5" fmla="*/ 2147483646 h 237"/>
              <a:gd name="T6" fmla="*/ 0 w 356"/>
              <a:gd name="T7" fmla="*/ 2147483646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 name="T18" fmla="*/ 0 w 356"/>
              <a:gd name="T19" fmla="*/ 0 h 237"/>
              <a:gd name="T20" fmla="*/ 356 w 356"/>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356" h="237">
                <a:moveTo>
                  <a:pt x="0" y="0"/>
                </a:moveTo>
                <a:lnTo>
                  <a:pt x="356" y="0"/>
                </a:lnTo>
                <a:lnTo>
                  <a:pt x="356" y="237"/>
                </a:lnTo>
                <a:lnTo>
                  <a:pt x="0" y="237"/>
                </a:lnTo>
                <a:lnTo>
                  <a:pt x="0" y="0"/>
                </a:lnTo>
                <a:close/>
              </a:path>
            </a:pathLst>
          </a:custGeom>
          <a:solidFill>
            <a:srgbClr val="00CCFF"/>
          </a:solidFill>
          <a:ln w="14288">
            <a:solidFill>
              <a:srgbClr val="000000"/>
            </a:solidFill>
            <a:miter lim="800000"/>
            <a:headEnd/>
            <a:tailEnd/>
          </a:ln>
        </p:spPr>
        <p:txBody>
          <a:bodyPr/>
          <a:lstStyle/>
          <a:p>
            <a:endParaRPr lang="en-US"/>
          </a:p>
        </p:txBody>
      </p:sp>
      <p:sp>
        <p:nvSpPr>
          <p:cNvPr id="31763" name="Line 20"/>
          <p:cNvSpPr>
            <a:spLocks noChangeShapeType="1"/>
          </p:cNvSpPr>
          <p:nvPr/>
        </p:nvSpPr>
        <p:spPr bwMode="auto">
          <a:xfrm>
            <a:off x="7845425" y="2174876"/>
            <a:ext cx="1588" cy="182563"/>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64" name="Freeform 21"/>
          <p:cNvSpPr>
            <a:spLocks/>
          </p:cNvSpPr>
          <p:nvPr/>
        </p:nvSpPr>
        <p:spPr bwMode="auto">
          <a:xfrm>
            <a:off x="7562850" y="2351089"/>
            <a:ext cx="565150" cy="376237"/>
          </a:xfrm>
          <a:custGeom>
            <a:avLst/>
            <a:gdLst>
              <a:gd name="T0" fmla="*/ 0 w 356"/>
              <a:gd name="T1" fmla="*/ 0 h 237"/>
              <a:gd name="T2" fmla="*/ 2147483646 w 356"/>
              <a:gd name="T3" fmla="*/ 0 h 237"/>
              <a:gd name="T4" fmla="*/ 2147483646 w 356"/>
              <a:gd name="T5" fmla="*/ 2147483646 h 237"/>
              <a:gd name="T6" fmla="*/ 0 w 356"/>
              <a:gd name="T7" fmla="*/ 2147483646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 name="T18" fmla="*/ 0 w 356"/>
              <a:gd name="T19" fmla="*/ 0 h 237"/>
              <a:gd name="T20" fmla="*/ 356 w 356"/>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356" h="237">
                <a:moveTo>
                  <a:pt x="0" y="0"/>
                </a:moveTo>
                <a:lnTo>
                  <a:pt x="356" y="0"/>
                </a:lnTo>
                <a:lnTo>
                  <a:pt x="356" y="237"/>
                </a:lnTo>
                <a:lnTo>
                  <a:pt x="0" y="237"/>
                </a:lnTo>
                <a:lnTo>
                  <a:pt x="0" y="0"/>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5" name="Freeform 22"/>
          <p:cNvSpPr>
            <a:spLocks/>
          </p:cNvSpPr>
          <p:nvPr/>
        </p:nvSpPr>
        <p:spPr bwMode="auto">
          <a:xfrm>
            <a:off x="7562850" y="2351089"/>
            <a:ext cx="565150" cy="376237"/>
          </a:xfrm>
          <a:custGeom>
            <a:avLst/>
            <a:gdLst>
              <a:gd name="T0" fmla="*/ 0 w 356"/>
              <a:gd name="T1" fmla="*/ 0 h 237"/>
              <a:gd name="T2" fmla="*/ 2147483646 w 356"/>
              <a:gd name="T3" fmla="*/ 0 h 237"/>
              <a:gd name="T4" fmla="*/ 2147483646 w 356"/>
              <a:gd name="T5" fmla="*/ 2147483646 h 237"/>
              <a:gd name="T6" fmla="*/ 0 w 356"/>
              <a:gd name="T7" fmla="*/ 2147483646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 name="T18" fmla="*/ 0 w 356"/>
              <a:gd name="T19" fmla="*/ 0 h 237"/>
              <a:gd name="T20" fmla="*/ 356 w 356"/>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356" h="237">
                <a:moveTo>
                  <a:pt x="0" y="0"/>
                </a:moveTo>
                <a:lnTo>
                  <a:pt x="356" y="0"/>
                </a:lnTo>
                <a:lnTo>
                  <a:pt x="356" y="237"/>
                </a:lnTo>
                <a:lnTo>
                  <a:pt x="0" y="237"/>
                </a:lnTo>
                <a:lnTo>
                  <a:pt x="0" y="0"/>
                </a:lnTo>
                <a:close/>
              </a:path>
            </a:pathLst>
          </a:custGeom>
          <a:solidFill>
            <a:srgbClr val="00CCFF"/>
          </a:solidFill>
          <a:ln w="14288">
            <a:solidFill>
              <a:srgbClr val="000000"/>
            </a:solidFill>
            <a:miter lim="800000"/>
            <a:headEnd/>
            <a:tailEnd/>
          </a:ln>
        </p:spPr>
        <p:txBody>
          <a:bodyPr/>
          <a:lstStyle/>
          <a:p>
            <a:endParaRPr lang="en-US"/>
          </a:p>
        </p:txBody>
      </p:sp>
      <p:sp>
        <p:nvSpPr>
          <p:cNvPr id="31766" name="Line 23"/>
          <p:cNvSpPr>
            <a:spLocks noChangeShapeType="1"/>
          </p:cNvSpPr>
          <p:nvPr/>
        </p:nvSpPr>
        <p:spPr bwMode="auto">
          <a:xfrm>
            <a:off x="7845425" y="4159251"/>
            <a:ext cx="1588" cy="18097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67" name="Freeform 24"/>
          <p:cNvSpPr>
            <a:spLocks/>
          </p:cNvSpPr>
          <p:nvPr/>
        </p:nvSpPr>
        <p:spPr bwMode="auto">
          <a:xfrm>
            <a:off x="7562850" y="4335464"/>
            <a:ext cx="565150" cy="376237"/>
          </a:xfrm>
          <a:custGeom>
            <a:avLst/>
            <a:gdLst>
              <a:gd name="T0" fmla="*/ 0 w 356"/>
              <a:gd name="T1" fmla="*/ 0 h 237"/>
              <a:gd name="T2" fmla="*/ 2147483646 w 356"/>
              <a:gd name="T3" fmla="*/ 0 h 237"/>
              <a:gd name="T4" fmla="*/ 2147483646 w 356"/>
              <a:gd name="T5" fmla="*/ 2147483646 h 237"/>
              <a:gd name="T6" fmla="*/ 0 w 356"/>
              <a:gd name="T7" fmla="*/ 2147483646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 name="T18" fmla="*/ 0 w 356"/>
              <a:gd name="T19" fmla="*/ 0 h 237"/>
              <a:gd name="T20" fmla="*/ 356 w 356"/>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356" h="237">
                <a:moveTo>
                  <a:pt x="0" y="0"/>
                </a:moveTo>
                <a:lnTo>
                  <a:pt x="356" y="0"/>
                </a:lnTo>
                <a:lnTo>
                  <a:pt x="356" y="237"/>
                </a:lnTo>
                <a:lnTo>
                  <a:pt x="0" y="237"/>
                </a:lnTo>
                <a:lnTo>
                  <a:pt x="0" y="0"/>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8" name="Freeform 25"/>
          <p:cNvSpPr>
            <a:spLocks/>
          </p:cNvSpPr>
          <p:nvPr/>
        </p:nvSpPr>
        <p:spPr bwMode="auto">
          <a:xfrm>
            <a:off x="7562850" y="4335464"/>
            <a:ext cx="565150" cy="376237"/>
          </a:xfrm>
          <a:custGeom>
            <a:avLst/>
            <a:gdLst>
              <a:gd name="T0" fmla="*/ 0 w 356"/>
              <a:gd name="T1" fmla="*/ 0 h 237"/>
              <a:gd name="T2" fmla="*/ 2147483646 w 356"/>
              <a:gd name="T3" fmla="*/ 0 h 237"/>
              <a:gd name="T4" fmla="*/ 2147483646 w 356"/>
              <a:gd name="T5" fmla="*/ 2147483646 h 237"/>
              <a:gd name="T6" fmla="*/ 0 w 356"/>
              <a:gd name="T7" fmla="*/ 2147483646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 name="T18" fmla="*/ 0 w 356"/>
              <a:gd name="T19" fmla="*/ 0 h 237"/>
              <a:gd name="T20" fmla="*/ 356 w 356"/>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356" h="237">
                <a:moveTo>
                  <a:pt x="0" y="0"/>
                </a:moveTo>
                <a:lnTo>
                  <a:pt x="356" y="0"/>
                </a:lnTo>
                <a:lnTo>
                  <a:pt x="356" y="237"/>
                </a:lnTo>
                <a:lnTo>
                  <a:pt x="0" y="237"/>
                </a:lnTo>
                <a:lnTo>
                  <a:pt x="0" y="0"/>
                </a:lnTo>
                <a:close/>
              </a:path>
            </a:pathLst>
          </a:custGeom>
          <a:solidFill>
            <a:srgbClr val="00CCFF"/>
          </a:solidFill>
          <a:ln w="14288">
            <a:solidFill>
              <a:srgbClr val="000000"/>
            </a:solidFill>
            <a:miter lim="800000"/>
            <a:headEnd/>
            <a:tailEnd/>
          </a:ln>
        </p:spPr>
        <p:txBody>
          <a:bodyPr/>
          <a:lstStyle/>
          <a:p>
            <a:endParaRPr lang="en-US"/>
          </a:p>
        </p:txBody>
      </p:sp>
      <p:sp>
        <p:nvSpPr>
          <p:cNvPr id="31769" name="Rectangle 26"/>
          <p:cNvSpPr>
            <a:spLocks noChangeArrowheads="1"/>
          </p:cNvSpPr>
          <p:nvPr/>
        </p:nvSpPr>
        <p:spPr bwMode="auto">
          <a:xfrm>
            <a:off x="7561264" y="4946650"/>
            <a:ext cx="64280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Read/Write</a:t>
            </a:r>
            <a:endParaRPr lang="en-US" sz="1000"/>
          </a:p>
        </p:txBody>
      </p:sp>
      <p:sp>
        <p:nvSpPr>
          <p:cNvPr id="31770" name="Rectangle 27"/>
          <p:cNvSpPr>
            <a:spLocks noChangeArrowheads="1"/>
          </p:cNvSpPr>
          <p:nvPr/>
        </p:nvSpPr>
        <p:spPr bwMode="auto">
          <a:xfrm>
            <a:off x="7561263" y="5060950"/>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logic</a:t>
            </a:r>
            <a:endParaRPr lang="en-US" sz="1000"/>
          </a:p>
        </p:txBody>
      </p:sp>
      <p:sp>
        <p:nvSpPr>
          <p:cNvPr id="31771" name="Rectangle 28"/>
          <p:cNvSpPr>
            <a:spLocks noChangeArrowheads="1"/>
          </p:cNvSpPr>
          <p:nvPr/>
        </p:nvSpPr>
        <p:spPr bwMode="auto">
          <a:xfrm>
            <a:off x="7497763" y="5432425"/>
            <a:ext cx="40235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Data in</a:t>
            </a:r>
            <a:endParaRPr lang="en-US" sz="1000"/>
          </a:p>
        </p:txBody>
      </p:sp>
      <p:sp>
        <p:nvSpPr>
          <p:cNvPr id="31772" name="Rectangle 29"/>
          <p:cNvSpPr>
            <a:spLocks noChangeArrowheads="1"/>
          </p:cNvSpPr>
          <p:nvPr/>
        </p:nvSpPr>
        <p:spPr bwMode="auto">
          <a:xfrm>
            <a:off x="7745413" y="5595938"/>
            <a:ext cx="469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Data out</a:t>
            </a:r>
            <a:endParaRPr lang="en-US" sz="1000"/>
          </a:p>
        </p:txBody>
      </p:sp>
      <p:sp>
        <p:nvSpPr>
          <p:cNvPr id="31773" name="Line 30"/>
          <p:cNvSpPr>
            <a:spLocks noChangeShapeType="1"/>
          </p:cNvSpPr>
          <p:nvPr/>
        </p:nvSpPr>
        <p:spPr bwMode="auto">
          <a:xfrm>
            <a:off x="7526338" y="5922964"/>
            <a:ext cx="2476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74" name="Rectangle 32"/>
          <p:cNvSpPr>
            <a:spLocks noChangeArrowheads="1"/>
          </p:cNvSpPr>
          <p:nvPr/>
        </p:nvSpPr>
        <p:spPr bwMode="auto">
          <a:xfrm>
            <a:off x="7491413" y="5903913"/>
            <a:ext cx="3222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Write</a:t>
            </a:r>
            <a:endParaRPr lang="en-US" sz="1000"/>
          </a:p>
        </p:txBody>
      </p:sp>
      <p:sp>
        <p:nvSpPr>
          <p:cNvPr id="31775" name="Rectangle 33"/>
          <p:cNvSpPr>
            <a:spLocks noChangeArrowheads="1"/>
          </p:cNvSpPr>
          <p:nvPr/>
        </p:nvSpPr>
        <p:spPr bwMode="auto">
          <a:xfrm>
            <a:off x="7907339" y="5784850"/>
            <a:ext cx="161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Bit</a:t>
            </a:r>
            <a:endParaRPr lang="en-US" sz="1000"/>
          </a:p>
        </p:txBody>
      </p:sp>
      <p:sp>
        <p:nvSpPr>
          <p:cNvPr id="31776" name="Rectangle 34"/>
          <p:cNvSpPr>
            <a:spLocks noChangeArrowheads="1"/>
          </p:cNvSpPr>
          <p:nvPr/>
        </p:nvSpPr>
        <p:spPr bwMode="auto">
          <a:xfrm>
            <a:off x="7907338" y="5903913"/>
            <a:ext cx="298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select</a:t>
            </a:r>
            <a:endParaRPr lang="en-US" sz="1000"/>
          </a:p>
        </p:txBody>
      </p:sp>
      <p:sp>
        <p:nvSpPr>
          <p:cNvPr id="31777" name="Rectangle 35"/>
          <p:cNvSpPr>
            <a:spLocks noChangeArrowheads="1"/>
          </p:cNvSpPr>
          <p:nvPr/>
        </p:nvSpPr>
        <p:spPr bwMode="auto">
          <a:xfrm>
            <a:off x="7313614" y="6543675"/>
            <a:ext cx="987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(b) Block diagram</a:t>
            </a:r>
            <a:endParaRPr lang="en-US" sz="1000"/>
          </a:p>
        </p:txBody>
      </p:sp>
      <p:sp>
        <p:nvSpPr>
          <p:cNvPr id="31778" name="Rectangle 36"/>
          <p:cNvSpPr>
            <a:spLocks noChangeArrowheads="1"/>
          </p:cNvSpPr>
          <p:nvPr/>
        </p:nvSpPr>
        <p:spPr bwMode="auto">
          <a:xfrm>
            <a:off x="7583488" y="1754188"/>
            <a:ext cx="520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RAM cell</a:t>
            </a:r>
            <a:endParaRPr lang="en-US" sz="1000"/>
          </a:p>
        </p:txBody>
      </p:sp>
      <p:sp>
        <p:nvSpPr>
          <p:cNvPr id="31779" name="Rectangle 37"/>
          <p:cNvSpPr>
            <a:spLocks noChangeArrowheads="1"/>
          </p:cNvSpPr>
          <p:nvPr/>
        </p:nvSpPr>
        <p:spPr bwMode="auto">
          <a:xfrm>
            <a:off x="7583489" y="2479675"/>
            <a:ext cx="485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RAM cel</a:t>
            </a:r>
            <a:endParaRPr lang="en-US" sz="1000"/>
          </a:p>
        </p:txBody>
      </p:sp>
      <p:sp>
        <p:nvSpPr>
          <p:cNvPr id="31780" name="Rectangle 38"/>
          <p:cNvSpPr>
            <a:spLocks noChangeArrowheads="1"/>
          </p:cNvSpPr>
          <p:nvPr/>
        </p:nvSpPr>
        <p:spPr bwMode="auto">
          <a:xfrm>
            <a:off x="8072439" y="24796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l</a:t>
            </a:r>
            <a:endParaRPr lang="en-US" sz="1000"/>
          </a:p>
        </p:txBody>
      </p:sp>
      <p:sp>
        <p:nvSpPr>
          <p:cNvPr id="31781" name="Rectangle 39"/>
          <p:cNvSpPr>
            <a:spLocks noChangeArrowheads="1"/>
          </p:cNvSpPr>
          <p:nvPr/>
        </p:nvSpPr>
        <p:spPr bwMode="auto">
          <a:xfrm>
            <a:off x="7593013" y="4464050"/>
            <a:ext cx="520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RAM cell</a:t>
            </a:r>
            <a:endParaRPr lang="en-US" sz="1000"/>
          </a:p>
        </p:txBody>
      </p:sp>
      <p:sp>
        <p:nvSpPr>
          <p:cNvPr id="31782" name="Line 40"/>
          <p:cNvSpPr>
            <a:spLocks noChangeShapeType="1"/>
          </p:cNvSpPr>
          <p:nvPr/>
        </p:nvSpPr>
        <p:spPr bwMode="auto">
          <a:xfrm>
            <a:off x="8231188" y="5657850"/>
            <a:ext cx="398462"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83" name="Line 41"/>
          <p:cNvSpPr>
            <a:spLocks noChangeShapeType="1"/>
          </p:cNvSpPr>
          <p:nvPr/>
        </p:nvSpPr>
        <p:spPr bwMode="auto">
          <a:xfrm>
            <a:off x="6929439" y="5491164"/>
            <a:ext cx="528637"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84" name="Freeform 42"/>
          <p:cNvSpPr>
            <a:spLocks/>
          </p:cNvSpPr>
          <p:nvPr/>
        </p:nvSpPr>
        <p:spPr bwMode="auto">
          <a:xfrm>
            <a:off x="6929439" y="6038851"/>
            <a:ext cx="625475" cy="195263"/>
          </a:xfrm>
          <a:custGeom>
            <a:avLst/>
            <a:gdLst>
              <a:gd name="T0" fmla="*/ 0 w 394"/>
              <a:gd name="T1" fmla="*/ 2147483646 h 123"/>
              <a:gd name="T2" fmla="*/ 2147483646 w 394"/>
              <a:gd name="T3" fmla="*/ 2147483646 h 123"/>
              <a:gd name="T4" fmla="*/ 2147483646 w 394"/>
              <a:gd name="T5" fmla="*/ 0 h 123"/>
              <a:gd name="T6" fmla="*/ 0 60000 65536"/>
              <a:gd name="T7" fmla="*/ 0 60000 65536"/>
              <a:gd name="T8" fmla="*/ 0 60000 65536"/>
              <a:gd name="T9" fmla="*/ 0 w 394"/>
              <a:gd name="T10" fmla="*/ 0 h 123"/>
              <a:gd name="T11" fmla="*/ 394 w 394"/>
              <a:gd name="T12" fmla="*/ 123 h 123"/>
            </a:gdLst>
            <a:ahLst/>
            <a:cxnLst>
              <a:cxn ang="T6">
                <a:pos x="T0" y="T1"/>
              </a:cxn>
              <a:cxn ang="T7">
                <a:pos x="T2" y="T3"/>
              </a:cxn>
              <a:cxn ang="T8">
                <a:pos x="T4" y="T5"/>
              </a:cxn>
            </a:cxnLst>
            <a:rect l="T9" t="T10" r="T11" b="T12"/>
            <a:pathLst>
              <a:path w="394" h="123">
                <a:moveTo>
                  <a:pt x="0" y="123"/>
                </a:moveTo>
                <a:lnTo>
                  <a:pt x="394" y="123"/>
                </a:lnTo>
                <a:lnTo>
                  <a:pt x="394" y="0"/>
                </a:lnTo>
              </a:path>
            </a:pathLst>
          </a:cu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85" name="Freeform 43"/>
          <p:cNvSpPr>
            <a:spLocks/>
          </p:cNvSpPr>
          <p:nvPr/>
        </p:nvSpPr>
        <p:spPr bwMode="auto">
          <a:xfrm>
            <a:off x="6929438" y="5718175"/>
            <a:ext cx="1524000" cy="704850"/>
          </a:xfrm>
          <a:custGeom>
            <a:avLst/>
            <a:gdLst>
              <a:gd name="T0" fmla="*/ 2147483646 w 960"/>
              <a:gd name="T1" fmla="*/ 0 h 444"/>
              <a:gd name="T2" fmla="*/ 2147483646 w 960"/>
              <a:gd name="T3" fmla="*/ 2147483646 h 444"/>
              <a:gd name="T4" fmla="*/ 0 w 960"/>
              <a:gd name="T5" fmla="*/ 2147483646 h 444"/>
              <a:gd name="T6" fmla="*/ 2147483646 w 960"/>
              <a:gd name="T7" fmla="*/ 2147483646 h 444"/>
              <a:gd name="T8" fmla="*/ 2147483646 w 960"/>
              <a:gd name="T9" fmla="*/ 2147483646 h 444"/>
              <a:gd name="T10" fmla="*/ 0 60000 65536"/>
              <a:gd name="T11" fmla="*/ 0 60000 65536"/>
              <a:gd name="T12" fmla="*/ 0 60000 65536"/>
              <a:gd name="T13" fmla="*/ 0 60000 65536"/>
              <a:gd name="T14" fmla="*/ 0 60000 65536"/>
              <a:gd name="T15" fmla="*/ 0 w 960"/>
              <a:gd name="T16" fmla="*/ 0 h 444"/>
              <a:gd name="T17" fmla="*/ 960 w 960"/>
              <a:gd name="T18" fmla="*/ 444 h 444"/>
            </a:gdLst>
            <a:ahLst/>
            <a:cxnLst>
              <a:cxn ang="T10">
                <a:pos x="T0" y="T1"/>
              </a:cxn>
              <a:cxn ang="T11">
                <a:pos x="T2" y="T3"/>
              </a:cxn>
              <a:cxn ang="T12">
                <a:pos x="T4" y="T5"/>
              </a:cxn>
              <a:cxn ang="T13">
                <a:pos x="T6" y="T7"/>
              </a:cxn>
              <a:cxn ang="T14">
                <a:pos x="T8" y="T9"/>
              </a:cxn>
            </a:cxnLst>
            <a:rect l="T15" t="T16" r="T17" b="T18"/>
            <a:pathLst>
              <a:path w="960" h="444">
                <a:moveTo>
                  <a:pt x="960" y="0"/>
                </a:moveTo>
                <a:lnTo>
                  <a:pt x="960" y="444"/>
                </a:lnTo>
                <a:lnTo>
                  <a:pt x="0" y="444"/>
                </a:lnTo>
                <a:lnTo>
                  <a:pt x="759" y="444"/>
                </a:lnTo>
                <a:lnTo>
                  <a:pt x="759" y="202"/>
                </a:lnTo>
              </a:path>
            </a:pathLst>
          </a:cu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86" name="Freeform 44"/>
          <p:cNvSpPr>
            <a:spLocks/>
          </p:cNvSpPr>
          <p:nvPr/>
        </p:nvSpPr>
        <p:spPr bwMode="auto">
          <a:xfrm>
            <a:off x="8355014" y="5535613"/>
            <a:ext cx="192087" cy="246062"/>
          </a:xfrm>
          <a:custGeom>
            <a:avLst/>
            <a:gdLst>
              <a:gd name="T0" fmla="*/ 0 w 121"/>
              <a:gd name="T1" fmla="*/ 0 h 155"/>
              <a:gd name="T2" fmla="*/ 0 w 121"/>
              <a:gd name="T3" fmla="*/ 2147483646 h 155"/>
              <a:gd name="T4" fmla="*/ 2147483646 w 121"/>
              <a:gd name="T5" fmla="*/ 2147483646 h 155"/>
              <a:gd name="T6" fmla="*/ 0 w 121"/>
              <a:gd name="T7" fmla="*/ 0 h 155"/>
              <a:gd name="T8" fmla="*/ 0 w 121"/>
              <a:gd name="T9" fmla="*/ 0 h 155"/>
              <a:gd name="T10" fmla="*/ 0 60000 65536"/>
              <a:gd name="T11" fmla="*/ 0 60000 65536"/>
              <a:gd name="T12" fmla="*/ 0 60000 65536"/>
              <a:gd name="T13" fmla="*/ 0 60000 65536"/>
              <a:gd name="T14" fmla="*/ 0 60000 65536"/>
              <a:gd name="T15" fmla="*/ 0 w 121"/>
              <a:gd name="T16" fmla="*/ 0 h 155"/>
              <a:gd name="T17" fmla="*/ 121 w 121"/>
              <a:gd name="T18" fmla="*/ 155 h 155"/>
            </a:gdLst>
            <a:ahLst/>
            <a:cxnLst>
              <a:cxn ang="T10">
                <a:pos x="T0" y="T1"/>
              </a:cxn>
              <a:cxn ang="T11">
                <a:pos x="T2" y="T3"/>
              </a:cxn>
              <a:cxn ang="T12">
                <a:pos x="T4" y="T5"/>
              </a:cxn>
              <a:cxn ang="T13">
                <a:pos x="T6" y="T7"/>
              </a:cxn>
              <a:cxn ang="T14">
                <a:pos x="T8" y="T9"/>
              </a:cxn>
            </a:cxnLst>
            <a:rect l="T15" t="T16" r="T17" b="T18"/>
            <a:pathLst>
              <a:path w="121" h="155">
                <a:moveTo>
                  <a:pt x="0" y="0"/>
                </a:moveTo>
                <a:lnTo>
                  <a:pt x="0" y="155"/>
                </a:lnTo>
                <a:lnTo>
                  <a:pt x="121" y="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7" name="Freeform 45"/>
          <p:cNvSpPr>
            <a:spLocks/>
          </p:cNvSpPr>
          <p:nvPr/>
        </p:nvSpPr>
        <p:spPr bwMode="auto">
          <a:xfrm>
            <a:off x="8355014" y="5535613"/>
            <a:ext cx="192087" cy="246062"/>
          </a:xfrm>
          <a:custGeom>
            <a:avLst/>
            <a:gdLst>
              <a:gd name="T0" fmla="*/ 0 w 121"/>
              <a:gd name="T1" fmla="*/ 0 h 155"/>
              <a:gd name="T2" fmla="*/ 0 w 121"/>
              <a:gd name="T3" fmla="*/ 2147483646 h 155"/>
              <a:gd name="T4" fmla="*/ 2147483646 w 121"/>
              <a:gd name="T5" fmla="*/ 2147483646 h 155"/>
              <a:gd name="T6" fmla="*/ 0 w 121"/>
              <a:gd name="T7" fmla="*/ 0 h 155"/>
              <a:gd name="T8" fmla="*/ 0 w 121"/>
              <a:gd name="T9" fmla="*/ 0 h 155"/>
              <a:gd name="T10" fmla="*/ 0 60000 65536"/>
              <a:gd name="T11" fmla="*/ 0 60000 65536"/>
              <a:gd name="T12" fmla="*/ 0 60000 65536"/>
              <a:gd name="T13" fmla="*/ 0 60000 65536"/>
              <a:gd name="T14" fmla="*/ 0 60000 65536"/>
              <a:gd name="T15" fmla="*/ 0 w 121"/>
              <a:gd name="T16" fmla="*/ 0 h 155"/>
              <a:gd name="T17" fmla="*/ 121 w 121"/>
              <a:gd name="T18" fmla="*/ 155 h 155"/>
            </a:gdLst>
            <a:ahLst/>
            <a:cxnLst>
              <a:cxn ang="T10">
                <a:pos x="T0" y="T1"/>
              </a:cxn>
              <a:cxn ang="T11">
                <a:pos x="T2" y="T3"/>
              </a:cxn>
              <a:cxn ang="T12">
                <a:pos x="T4" y="T5"/>
              </a:cxn>
              <a:cxn ang="T13">
                <a:pos x="T6" y="T7"/>
              </a:cxn>
              <a:cxn ang="T14">
                <a:pos x="T8" y="T9"/>
              </a:cxn>
            </a:cxnLst>
            <a:rect l="T15" t="T16" r="T17" b="T18"/>
            <a:pathLst>
              <a:path w="121" h="155">
                <a:moveTo>
                  <a:pt x="0" y="0"/>
                </a:moveTo>
                <a:lnTo>
                  <a:pt x="0" y="155"/>
                </a:lnTo>
                <a:lnTo>
                  <a:pt x="121" y="77"/>
                </a:lnTo>
                <a:lnTo>
                  <a:pt x="0" y="0"/>
                </a:lnTo>
                <a:close/>
              </a:path>
            </a:pathLst>
          </a:cu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88" name="Rectangle 46"/>
          <p:cNvSpPr>
            <a:spLocks noChangeArrowheads="1"/>
          </p:cNvSpPr>
          <p:nvPr/>
        </p:nvSpPr>
        <p:spPr bwMode="auto">
          <a:xfrm>
            <a:off x="6300789" y="5422900"/>
            <a:ext cx="5810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Data input</a:t>
            </a:r>
            <a:endParaRPr lang="en-US" sz="1000"/>
          </a:p>
        </p:txBody>
      </p:sp>
      <p:sp>
        <p:nvSpPr>
          <p:cNvPr id="31789" name="Rectangle 47"/>
          <p:cNvSpPr>
            <a:spLocks noChangeArrowheads="1"/>
          </p:cNvSpPr>
          <p:nvPr/>
        </p:nvSpPr>
        <p:spPr bwMode="auto">
          <a:xfrm>
            <a:off x="6289675" y="6362700"/>
            <a:ext cx="596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Chip select</a:t>
            </a:r>
            <a:endParaRPr lang="en-US" sz="1000"/>
          </a:p>
        </p:txBody>
      </p:sp>
      <p:sp>
        <p:nvSpPr>
          <p:cNvPr id="31790" name="Rectangle 48"/>
          <p:cNvSpPr>
            <a:spLocks noChangeArrowheads="1"/>
          </p:cNvSpPr>
          <p:nvPr/>
        </p:nvSpPr>
        <p:spPr bwMode="auto">
          <a:xfrm>
            <a:off x="6232525" y="6161088"/>
            <a:ext cx="636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Read/Write</a:t>
            </a:r>
            <a:endParaRPr lang="en-US" sz="1000"/>
          </a:p>
        </p:txBody>
      </p:sp>
      <p:sp>
        <p:nvSpPr>
          <p:cNvPr id="31791" name="Line 49"/>
          <p:cNvSpPr>
            <a:spLocks noChangeShapeType="1"/>
          </p:cNvSpPr>
          <p:nvPr/>
        </p:nvSpPr>
        <p:spPr bwMode="auto">
          <a:xfrm>
            <a:off x="6604001" y="6164264"/>
            <a:ext cx="246063"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92" name="Rectangle 50"/>
          <p:cNvSpPr>
            <a:spLocks noChangeArrowheads="1"/>
          </p:cNvSpPr>
          <p:nvPr/>
        </p:nvSpPr>
        <p:spPr bwMode="auto">
          <a:xfrm>
            <a:off x="8667750" y="5540375"/>
            <a:ext cx="2619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Data</a:t>
            </a:r>
            <a:endParaRPr lang="en-US" sz="1000"/>
          </a:p>
        </p:txBody>
      </p:sp>
      <p:sp>
        <p:nvSpPr>
          <p:cNvPr id="31793" name="Rectangle 51"/>
          <p:cNvSpPr>
            <a:spLocks noChangeArrowheads="1"/>
          </p:cNvSpPr>
          <p:nvPr/>
        </p:nvSpPr>
        <p:spPr bwMode="auto">
          <a:xfrm>
            <a:off x="8667751" y="5656263"/>
            <a:ext cx="358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output</a:t>
            </a:r>
            <a:endParaRPr lang="en-US" sz="1000"/>
          </a:p>
        </p:txBody>
      </p:sp>
      <p:sp>
        <p:nvSpPr>
          <p:cNvPr id="31794" name="Rectangle 52"/>
          <p:cNvSpPr>
            <a:spLocks noChangeArrowheads="1"/>
          </p:cNvSpPr>
          <p:nvPr/>
        </p:nvSpPr>
        <p:spPr bwMode="auto">
          <a:xfrm>
            <a:off x="5967414" y="15652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A</a:t>
            </a:r>
            <a:endParaRPr lang="en-US" sz="1000"/>
          </a:p>
        </p:txBody>
      </p:sp>
      <p:sp>
        <p:nvSpPr>
          <p:cNvPr id="31795" name="Rectangle 53"/>
          <p:cNvSpPr>
            <a:spLocks noChangeArrowheads="1"/>
          </p:cNvSpPr>
          <p:nvPr/>
        </p:nvSpPr>
        <p:spPr bwMode="auto">
          <a:xfrm>
            <a:off x="6053138" y="16129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3</a:t>
            </a:r>
            <a:endParaRPr lang="en-US" sz="1000"/>
          </a:p>
        </p:txBody>
      </p:sp>
      <p:sp>
        <p:nvSpPr>
          <p:cNvPr id="31796" name="Rectangle 54"/>
          <p:cNvSpPr>
            <a:spLocks noChangeArrowheads="1"/>
          </p:cNvSpPr>
          <p:nvPr/>
        </p:nvSpPr>
        <p:spPr bwMode="auto">
          <a:xfrm>
            <a:off x="5967414" y="19288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A</a:t>
            </a:r>
            <a:endParaRPr lang="en-US" sz="1000"/>
          </a:p>
        </p:txBody>
      </p:sp>
      <p:sp>
        <p:nvSpPr>
          <p:cNvPr id="31797" name="Rectangle 55"/>
          <p:cNvSpPr>
            <a:spLocks noChangeArrowheads="1"/>
          </p:cNvSpPr>
          <p:nvPr/>
        </p:nvSpPr>
        <p:spPr bwMode="auto">
          <a:xfrm>
            <a:off x="6053138" y="19812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2</a:t>
            </a:r>
            <a:endParaRPr lang="en-US" sz="1000"/>
          </a:p>
        </p:txBody>
      </p:sp>
      <p:sp>
        <p:nvSpPr>
          <p:cNvPr id="31798" name="Rectangle 56"/>
          <p:cNvSpPr>
            <a:spLocks noChangeArrowheads="1"/>
          </p:cNvSpPr>
          <p:nvPr/>
        </p:nvSpPr>
        <p:spPr bwMode="auto">
          <a:xfrm>
            <a:off x="5967414" y="229393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A</a:t>
            </a:r>
            <a:endParaRPr lang="en-US" sz="1000"/>
          </a:p>
        </p:txBody>
      </p:sp>
      <p:sp>
        <p:nvSpPr>
          <p:cNvPr id="31799" name="Rectangle 57"/>
          <p:cNvSpPr>
            <a:spLocks noChangeArrowheads="1"/>
          </p:cNvSpPr>
          <p:nvPr/>
        </p:nvSpPr>
        <p:spPr bwMode="auto">
          <a:xfrm>
            <a:off x="6053138" y="23463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a:t>
            </a:r>
            <a:endParaRPr lang="en-US" sz="1000"/>
          </a:p>
        </p:txBody>
      </p:sp>
      <p:sp>
        <p:nvSpPr>
          <p:cNvPr id="31800" name="Rectangle 58"/>
          <p:cNvSpPr>
            <a:spLocks noChangeArrowheads="1"/>
          </p:cNvSpPr>
          <p:nvPr/>
        </p:nvSpPr>
        <p:spPr bwMode="auto">
          <a:xfrm>
            <a:off x="5967414" y="266223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A</a:t>
            </a:r>
            <a:endParaRPr lang="en-US" sz="1000"/>
          </a:p>
        </p:txBody>
      </p:sp>
      <p:sp>
        <p:nvSpPr>
          <p:cNvPr id="31801" name="Rectangle 59"/>
          <p:cNvSpPr>
            <a:spLocks noChangeArrowheads="1"/>
          </p:cNvSpPr>
          <p:nvPr/>
        </p:nvSpPr>
        <p:spPr bwMode="auto">
          <a:xfrm>
            <a:off x="6053138" y="27114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0</a:t>
            </a:r>
            <a:endParaRPr lang="en-US" sz="1000"/>
          </a:p>
        </p:txBody>
      </p:sp>
      <p:sp>
        <p:nvSpPr>
          <p:cNvPr id="31802" name="Rectangle 60"/>
          <p:cNvSpPr>
            <a:spLocks noChangeArrowheads="1"/>
          </p:cNvSpPr>
          <p:nvPr/>
        </p:nvSpPr>
        <p:spPr bwMode="auto">
          <a:xfrm>
            <a:off x="6240463" y="15970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2</a:t>
            </a:r>
            <a:endParaRPr lang="en-US" sz="1000"/>
          </a:p>
        </p:txBody>
      </p:sp>
      <p:sp>
        <p:nvSpPr>
          <p:cNvPr id="31803" name="Rectangle 61"/>
          <p:cNvSpPr>
            <a:spLocks noChangeArrowheads="1"/>
          </p:cNvSpPr>
          <p:nvPr/>
        </p:nvSpPr>
        <p:spPr bwMode="auto">
          <a:xfrm>
            <a:off x="6291263" y="15430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3</a:t>
            </a:r>
            <a:endParaRPr lang="en-US" sz="1000"/>
          </a:p>
        </p:txBody>
      </p:sp>
      <p:sp>
        <p:nvSpPr>
          <p:cNvPr id="31804" name="Rectangle 62"/>
          <p:cNvSpPr>
            <a:spLocks noChangeArrowheads="1"/>
          </p:cNvSpPr>
          <p:nvPr/>
        </p:nvSpPr>
        <p:spPr bwMode="auto">
          <a:xfrm>
            <a:off x="6240463" y="196056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2</a:t>
            </a:r>
            <a:endParaRPr lang="en-US" sz="1000"/>
          </a:p>
        </p:txBody>
      </p:sp>
      <p:sp>
        <p:nvSpPr>
          <p:cNvPr id="31805" name="Rectangle 63"/>
          <p:cNvSpPr>
            <a:spLocks noChangeArrowheads="1"/>
          </p:cNvSpPr>
          <p:nvPr/>
        </p:nvSpPr>
        <p:spPr bwMode="auto">
          <a:xfrm>
            <a:off x="6291263" y="19113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2</a:t>
            </a:r>
            <a:endParaRPr lang="en-US" sz="1000"/>
          </a:p>
        </p:txBody>
      </p:sp>
      <p:sp>
        <p:nvSpPr>
          <p:cNvPr id="31806" name="Rectangle 64"/>
          <p:cNvSpPr>
            <a:spLocks noChangeArrowheads="1"/>
          </p:cNvSpPr>
          <p:nvPr/>
        </p:nvSpPr>
        <p:spPr bwMode="auto">
          <a:xfrm>
            <a:off x="6240463" y="23256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2</a:t>
            </a:r>
            <a:endParaRPr lang="en-US" sz="1000"/>
          </a:p>
        </p:txBody>
      </p:sp>
      <p:sp>
        <p:nvSpPr>
          <p:cNvPr id="31807" name="Rectangle 65"/>
          <p:cNvSpPr>
            <a:spLocks noChangeArrowheads="1"/>
          </p:cNvSpPr>
          <p:nvPr/>
        </p:nvSpPr>
        <p:spPr bwMode="auto">
          <a:xfrm>
            <a:off x="6291263" y="227647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a:t>
            </a:r>
            <a:endParaRPr lang="en-US" sz="1000"/>
          </a:p>
        </p:txBody>
      </p:sp>
      <p:sp>
        <p:nvSpPr>
          <p:cNvPr id="31808" name="Rectangle 66"/>
          <p:cNvSpPr>
            <a:spLocks noChangeArrowheads="1"/>
          </p:cNvSpPr>
          <p:nvPr/>
        </p:nvSpPr>
        <p:spPr bwMode="auto">
          <a:xfrm>
            <a:off x="6240463" y="26939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2</a:t>
            </a:r>
            <a:endParaRPr lang="en-US" sz="1000"/>
          </a:p>
        </p:txBody>
      </p:sp>
      <p:sp>
        <p:nvSpPr>
          <p:cNvPr id="31809" name="Rectangle 67"/>
          <p:cNvSpPr>
            <a:spLocks noChangeArrowheads="1"/>
          </p:cNvSpPr>
          <p:nvPr/>
        </p:nvSpPr>
        <p:spPr bwMode="auto">
          <a:xfrm>
            <a:off x="6291263" y="26416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0</a:t>
            </a:r>
            <a:endParaRPr lang="en-US" sz="1000"/>
          </a:p>
        </p:txBody>
      </p:sp>
      <p:sp>
        <p:nvSpPr>
          <p:cNvPr id="31810" name="Rectangle 68"/>
          <p:cNvSpPr>
            <a:spLocks noChangeArrowheads="1"/>
          </p:cNvSpPr>
          <p:nvPr/>
        </p:nvSpPr>
        <p:spPr bwMode="auto">
          <a:xfrm>
            <a:off x="6253163" y="1260475"/>
            <a:ext cx="38632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4-to-16</a:t>
            </a:r>
            <a:endParaRPr lang="en-US" sz="1000"/>
          </a:p>
        </p:txBody>
      </p:sp>
      <p:sp>
        <p:nvSpPr>
          <p:cNvPr id="31811" name="Rectangle 69"/>
          <p:cNvSpPr>
            <a:spLocks noChangeArrowheads="1"/>
          </p:cNvSpPr>
          <p:nvPr/>
        </p:nvSpPr>
        <p:spPr bwMode="auto">
          <a:xfrm>
            <a:off x="6253164" y="1387475"/>
            <a:ext cx="4540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Decoder</a:t>
            </a:r>
            <a:endParaRPr lang="en-US" sz="1000"/>
          </a:p>
        </p:txBody>
      </p:sp>
      <p:sp>
        <p:nvSpPr>
          <p:cNvPr id="31812" name="Rectangle 70"/>
          <p:cNvSpPr>
            <a:spLocks noChangeArrowheads="1"/>
          </p:cNvSpPr>
          <p:nvPr/>
        </p:nvSpPr>
        <p:spPr bwMode="auto">
          <a:xfrm>
            <a:off x="6772275" y="13811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0</a:t>
            </a:r>
            <a:endParaRPr lang="en-US" sz="1000"/>
          </a:p>
        </p:txBody>
      </p:sp>
      <p:sp>
        <p:nvSpPr>
          <p:cNvPr id="31813" name="Rectangle 71"/>
          <p:cNvSpPr>
            <a:spLocks noChangeArrowheads="1"/>
          </p:cNvSpPr>
          <p:nvPr/>
        </p:nvSpPr>
        <p:spPr bwMode="auto">
          <a:xfrm>
            <a:off x="6772275" y="15716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a:t>
            </a:r>
            <a:endParaRPr lang="en-US" sz="1000"/>
          </a:p>
        </p:txBody>
      </p:sp>
      <p:sp>
        <p:nvSpPr>
          <p:cNvPr id="31814" name="Rectangle 72"/>
          <p:cNvSpPr>
            <a:spLocks noChangeArrowheads="1"/>
          </p:cNvSpPr>
          <p:nvPr/>
        </p:nvSpPr>
        <p:spPr bwMode="auto">
          <a:xfrm>
            <a:off x="6772275" y="17526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2</a:t>
            </a:r>
            <a:endParaRPr lang="en-US" sz="1000"/>
          </a:p>
        </p:txBody>
      </p:sp>
      <p:sp>
        <p:nvSpPr>
          <p:cNvPr id="31815" name="Rectangle 73"/>
          <p:cNvSpPr>
            <a:spLocks noChangeArrowheads="1"/>
          </p:cNvSpPr>
          <p:nvPr/>
        </p:nvSpPr>
        <p:spPr bwMode="auto">
          <a:xfrm>
            <a:off x="6772275" y="19304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3</a:t>
            </a:r>
            <a:endParaRPr lang="en-US" sz="1000"/>
          </a:p>
        </p:txBody>
      </p:sp>
      <p:sp>
        <p:nvSpPr>
          <p:cNvPr id="31816" name="Rectangle 74"/>
          <p:cNvSpPr>
            <a:spLocks noChangeArrowheads="1"/>
          </p:cNvSpPr>
          <p:nvPr/>
        </p:nvSpPr>
        <p:spPr bwMode="auto">
          <a:xfrm>
            <a:off x="6772275" y="211137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4</a:t>
            </a:r>
            <a:endParaRPr lang="en-US" sz="1000"/>
          </a:p>
        </p:txBody>
      </p:sp>
      <p:sp>
        <p:nvSpPr>
          <p:cNvPr id="31817" name="Rectangle 75"/>
          <p:cNvSpPr>
            <a:spLocks noChangeArrowheads="1"/>
          </p:cNvSpPr>
          <p:nvPr/>
        </p:nvSpPr>
        <p:spPr bwMode="auto">
          <a:xfrm>
            <a:off x="6772275" y="229393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5</a:t>
            </a:r>
            <a:endParaRPr lang="en-US" sz="1000"/>
          </a:p>
        </p:txBody>
      </p:sp>
      <p:sp>
        <p:nvSpPr>
          <p:cNvPr id="31818" name="Rectangle 76"/>
          <p:cNvSpPr>
            <a:spLocks noChangeArrowheads="1"/>
          </p:cNvSpPr>
          <p:nvPr/>
        </p:nvSpPr>
        <p:spPr bwMode="auto">
          <a:xfrm>
            <a:off x="6772275" y="247491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6</a:t>
            </a:r>
            <a:endParaRPr lang="en-US" sz="1000"/>
          </a:p>
        </p:txBody>
      </p:sp>
      <p:sp>
        <p:nvSpPr>
          <p:cNvPr id="31819" name="Rectangle 77"/>
          <p:cNvSpPr>
            <a:spLocks noChangeArrowheads="1"/>
          </p:cNvSpPr>
          <p:nvPr/>
        </p:nvSpPr>
        <p:spPr bwMode="auto">
          <a:xfrm>
            <a:off x="6772275" y="26558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7</a:t>
            </a:r>
            <a:endParaRPr lang="en-US" sz="1000"/>
          </a:p>
        </p:txBody>
      </p:sp>
      <p:sp>
        <p:nvSpPr>
          <p:cNvPr id="31820" name="Rectangle 78"/>
          <p:cNvSpPr>
            <a:spLocks noChangeArrowheads="1"/>
          </p:cNvSpPr>
          <p:nvPr/>
        </p:nvSpPr>
        <p:spPr bwMode="auto">
          <a:xfrm>
            <a:off x="6772275" y="28336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8</a:t>
            </a:r>
            <a:endParaRPr lang="en-US" sz="1000"/>
          </a:p>
        </p:txBody>
      </p:sp>
      <p:sp>
        <p:nvSpPr>
          <p:cNvPr id="31821" name="Rectangle 79"/>
          <p:cNvSpPr>
            <a:spLocks noChangeArrowheads="1"/>
          </p:cNvSpPr>
          <p:nvPr/>
        </p:nvSpPr>
        <p:spPr bwMode="auto">
          <a:xfrm>
            <a:off x="6772275" y="301466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9</a:t>
            </a:r>
            <a:endParaRPr lang="en-US" sz="1000"/>
          </a:p>
        </p:txBody>
      </p:sp>
      <p:sp>
        <p:nvSpPr>
          <p:cNvPr id="31822" name="Rectangle 80"/>
          <p:cNvSpPr>
            <a:spLocks noChangeArrowheads="1"/>
          </p:cNvSpPr>
          <p:nvPr/>
        </p:nvSpPr>
        <p:spPr bwMode="auto">
          <a:xfrm>
            <a:off x="6721475" y="319722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10</a:t>
            </a:r>
            <a:endParaRPr lang="en-US" sz="1000"/>
          </a:p>
        </p:txBody>
      </p:sp>
      <p:sp>
        <p:nvSpPr>
          <p:cNvPr id="31823" name="Rectangle 81"/>
          <p:cNvSpPr>
            <a:spLocks noChangeArrowheads="1"/>
          </p:cNvSpPr>
          <p:nvPr/>
        </p:nvSpPr>
        <p:spPr bwMode="auto">
          <a:xfrm>
            <a:off x="6721475" y="3378200"/>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11</a:t>
            </a:r>
            <a:endParaRPr lang="en-US" sz="1000"/>
          </a:p>
        </p:txBody>
      </p:sp>
      <p:sp>
        <p:nvSpPr>
          <p:cNvPr id="31824" name="Rectangle 82"/>
          <p:cNvSpPr>
            <a:spLocks noChangeArrowheads="1"/>
          </p:cNvSpPr>
          <p:nvPr/>
        </p:nvSpPr>
        <p:spPr bwMode="auto">
          <a:xfrm>
            <a:off x="6721475" y="355917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12</a:t>
            </a:r>
            <a:endParaRPr lang="en-US" sz="1000"/>
          </a:p>
        </p:txBody>
      </p:sp>
      <p:sp>
        <p:nvSpPr>
          <p:cNvPr id="31825" name="Rectangle 83"/>
          <p:cNvSpPr>
            <a:spLocks noChangeArrowheads="1"/>
          </p:cNvSpPr>
          <p:nvPr/>
        </p:nvSpPr>
        <p:spPr bwMode="auto">
          <a:xfrm>
            <a:off x="6721475" y="373697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13</a:t>
            </a:r>
            <a:endParaRPr lang="en-US" sz="1000"/>
          </a:p>
        </p:txBody>
      </p:sp>
      <p:sp>
        <p:nvSpPr>
          <p:cNvPr id="31826" name="Rectangle 84"/>
          <p:cNvSpPr>
            <a:spLocks noChangeArrowheads="1"/>
          </p:cNvSpPr>
          <p:nvPr/>
        </p:nvSpPr>
        <p:spPr bwMode="auto">
          <a:xfrm>
            <a:off x="6721475" y="3917950"/>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14</a:t>
            </a:r>
            <a:endParaRPr lang="en-US" sz="1000"/>
          </a:p>
        </p:txBody>
      </p:sp>
      <p:sp>
        <p:nvSpPr>
          <p:cNvPr id="31827" name="Rectangle 85"/>
          <p:cNvSpPr>
            <a:spLocks noChangeArrowheads="1"/>
          </p:cNvSpPr>
          <p:nvPr/>
        </p:nvSpPr>
        <p:spPr bwMode="auto">
          <a:xfrm>
            <a:off x="6721475" y="409892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15</a:t>
            </a:r>
            <a:endParaRPr lang="en-US" sz="1000"/>
          </a:p>
        </p:txBody>
      </p:sp>
      <p:sp>
        <p:nvSpPr>
          <p:cNvPr id="31828" name="Line 86"/>
          <p:cNvSpPr>
            <a:spLocks noChangeShapeType="1"/>
          </p:cNvSpPr>
          <p:nvPr/>
        </p:nvSpPr>
        <p:spPr bwMode="auto">
          <a:xfrm flipH="1">
            <a:off x="4749800" y="4233864"/>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29" name="Line 87"/>
          <p:cNvSpPr>
            <a:spLocks noChangeShapeType="1"/>
          </p:cNvSpPr>
          <p:nvPr/>
        </p:nvSpPr>
        <p:spPr bwMode="auto">
          <a:xfrm flipH="1">
            <a:off x="4749800" y="4602164"/>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30" name="Line 88"/>
          <p:cNvSpPr>
            <a:spLocks noChangeShapeType="1"/>
          </p:cNvSpPr>
          <p:nvPr/>
        </p:nvSpPr>
        <p:spPr bwMode="auto">
          <a:xfrm flipH="1">
            <a:off x="4749800" y="1636714"/>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31" name="Line 89"/>
          <p:cNvSpPr>
            <a:spLocks noChangeShapeType="1"/>
          </p:cNvSpPr>
          <p:nvPr/>
        </p:nvSpPr>
        <p:spPr bwMode="auto">
          <a:xfrm flipH="1">
            <a:off x="4749800" y="2001839"/>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32" name="Line 90"/>
          <p:cNvSpPr>
            <a:spLocks noChangeShapeType="1"/>
          </p:cNvSpPr>
          <p:nvPr/>
        </p:nvSpPr>
        <p:spPr bwMode="auto">
          <a:xfrm flipH="1">
            <a:off x="4749800" y="2365375"/>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33" name="Line 91"/>
          <p:cNvSpPr>
            <a:spLocks noChangeShapeType="1"/>
          </p:cNvSpPr>
          <p:nvPr/>
        </p:nvSpPr>
        <p:spPr bwMode="auto">
          <a:xfrm flipH="1">
            <a:off x="4749800" y="2730500"/>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34" name="Rectangle 92"/>
          <p:cNvSpPr>
            <a:spLocks noChangeArrowheads="1"/>
          </p:cNvSpPr>
          <p:nvPr/>
        </p:nvSpPr>
        <p:spPr bwMode="auto">
          <a:xfrm>
            <a:off x="4602164" y="15652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A</a:t>
            </a:r>
            <a:endParaRPr lang="en-US" sz="1000"/>
          </a:p>
        </p:txBody>
      </p:sp>
      <p:sp>
        <p:nvSpPr>
          <p:cNvPr id="31835" name="Rectangle 93"/>
          <p:cNvSpPr>
            <a:spLocks noChangeArrowheads="1"/>
          </p:cNvSpPr>
          <p:nvPr/>
        </p:nvSpPr>
        <p:spPr bwMode="auto">
          <a:xfrm>
            <a:off x="4687888" y="16129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3</a:t>
            </a:r>
            <a:endParaRPr lang="en-US" sz="1000"/>
          </a:p>
        </p:txBody>
      </p:sp>
      <p:sp>
        <p:nvSpPr>
          <p:cNvPr id="31836" name="Rectangle 94"/>
          <p:cNvSpPr>
            <a:spLocks noChangeArrowheads="1"/>
          </p:cNvSpPr>
          <p:nvPr/>
        </p:nvSpPr>
        <p:spPr bwMode="auto">
          <a:xfrm>
            <a:off x="4602164" y="19288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A</a:t>
            </a:r>
            <a:endParaRPr lang="en-US" sz="1000"/>
          </a:p>
        </p:txBody>
      </p:sp>
      <p:sp>
        <p:nvSpPr>
          <p:cNvPr id="31837" name="Rectangle 95"/>
          <p:cNvSpPr>
            <a:spLocks noChangeArrowheads="1"/>
          </p:cNvSpPr>
          <p:nvPr/>
        </p:nvSpPr>
        <p:spPr bwMode="auto">
          <a:xfrm>
            <a:off x="4687888" y="19812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2</a:t>
            </a:r>
            <a:endParaRPr lang="en-US" sz="1000"/>
          </a:p>
        </p:txBody>
      </p:sp>
      <p:sp>
        <p:nvSpPr>
          <p:cNvPr id="31838" name="Rectangle 96"/>
          <p:cNvSpPr>
            <a:spLocks noChangeArrowheads="1"/>
          </p:cNvSpPr>
          <p:nvPr/>
        </p:nvSpPr>
        <p:spPr bwMode="auto">
          <a:xfrm>
            <a:off x="4602164" y="22891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A</a:t>
            </a:r>
            <a:endParaRPr lang="en-US" sz="1000"/>
          </a:p>
        </p:txBody>
      </p:sp>
      <p:sp>
        <p:nvSpPr>
          <p:cNvPr id="31839" name="Rectangle 97"/>
          <p:cNvSpPr>
            <a:spLocks noChangeArrowheads="1"/>
          </p:cNvSpPr>
          <p:nvPr/>
        </p:nvSpPr>
        <p:spPr bwMode="auto">
          <a:xfrm>
            <a:off x="4687888" y="23368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a:t>
            </a:r>
            <a:endParaRPr lang="en-US" sz="1000"/>
          </a:p>
        </p:txBody>
      </p:sp>
      <p:sp>
        <p:nvSpPr>
          <p:cNvPr id="31840" name="Rectangle 98"/>
          <p:cNvSpPr>
            <a:spLocks noChangeArrowheads="1"/>
          </p:cNvSpPr>
          <p:nvPr/>
        </p:nvSpPr>
        <p:spPr bwMode="auto">
          <a:xfrm>
            <a:off x="4602164" y="266223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A</a:t>
            </a:r>
            <a:endParaRPr lang="en-US" sz="1000"/>
          </a:p>
        </p:txBody>
      </p:sp>
      <p:sp>
        <p:nvSpPr>
          <p:cNvPr id="31841" name="Rectangle 99"/>
          <p:cNvSpPr>
            <a:spLocks noChangeArrowheads="1"/>
          </p:cNvSpPr>
          <p:nvPr/>
        </p:nvSpPr>
        <p:spPr bwMode="auto">
          <a:xfrm>
            <a:off x="4687888" y="27114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0</a:t>
            </a:r>
            <a:endParaRPr lang="en-US" sz="1000"/>
          </a:p>
        </p:txBody>
      </p:sp>
      <p:sp>
        <p:nvSpPr>
          <p:cNvPr id="31842" name="Line 100"/>
          <p:cNvSpPr>
            <a:spLocks noChangeShapeType="1"/>
          </p:cNvSpPr>
          <p:nvPr/>
        </p:nvSpPr>
        <p:spPr bwMode="auto">
          <a:xfrm flipH="1">
            <a:off x="4749800" y="3497264"/>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43" name="Rectangle 101"/>
          <p:cNvSpPr>
            <a:spLocks noChangeArrowheads="1"/>
          </p:cNvSpPr>
          <p:nvPr/>
        </p:nvSpPr>
        <p:spPr bwMode="auto">
          <a:xfrm>
            <a:off x="4494213" y="3381375"/>
            <a:ext cx="2644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Data</a:t>
            </a:r>
            <a:endParaRPr lang="en-US" sz="1000"/>
          </a:p>
        </p:txBody>
      </p:sp>
      <p:sp>
        <p:nvSpPr>
          <p:cNvPr id="31844" name="Rectangle 102"/>
          <p:cNvSpPr>
            <a:spLocks noChangeArrowheads="1"/>
          </p:cNvSpPr>
          <p:nvPr/>
        </p:nvSpPr>
        <p:spPr bwMode="auto">
          <a:xfrm>
            <a:off x="4487863" y="3495675"/>
            <a:ext cx="29014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input</a:t>
            </a:r>
            <a:endParaRPr lang="en-US" sz="1000"/>
          </a:p>
        </p:txBody>
      </p:sp>
      <p:sp>
        <p:nvSpPr>
          <p:cNvPr id="31845" name="Line 103"/>
          <p:cNvSpPr>
            <a:spLocks noChangeShapeType="1"/>
          </p:cNvSpPr>
          <p:nvPr/>
        </p:nvSpPr>
        <p:spPr bwMode="auto">
          <a:xfrm flipH="1">
            <a:off x="5599113" y="3497264"/>
            <a:ext cx="138112"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46" name="Rectangle 104"/>
          <p:cNvSpPr>
            <a:spLocks noChangeArrowheads="1"/>
          </p:cNvSpPr>
          <p:nvPr/>
        </p:nvSpPr>
        <p:spPr bwMode="auto">
          <a:xfrm>
            <a:off x="5761038" y="3379788"/>
            <a:ext cx="2644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Data</a:t>
            </a:r>
            <a:endParaRPr lang="en-US" sz="1000"/>
          </a:p>
        </p:txBody>
      </p:sp>
      <p:sp>
        <p:nvSpPr>
          <p:cNvPr id="31847" name="Rectangle 105"/>
          <p:cNvSpPr>
            <a:spLocks noChangeArrowheads="1"/>
          </p:cNvSpPr>
          <p:nvPr/>
        </p:nvSpPr>
        <p:spPr bwMode="auto">
          <a:xfrm>
            <a:off x="5761039" y="3494088"/>
            <a:ext cx="358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output</a:t>
            </a:r>
            <a:endParaRPr lang="en-US" sz="1000"/>
          </a:p>
        </p:txBody>
      </p:sp>
      <p:sp>
        <p:nvSpPr>
          <p:cNvPr id="31848" name="Rectangle 106"/>
          <p:cNvSpPr>
            <a:spLocks noChangeArrowheads="1"/>
          </p:cNvSpPr>
          <p:nvPr/>
        </p:nvSpPr>
        <p:spPr bwMode="auto">
          <a:xfrm>
            <a:off x="4959351" y="5008563"/>
            <a:ext cx="5889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(a) Symbol</a:t>
            </a:r>
            <a:endParaRPr lang="en-US" sz="1000"/>
          </a:p>
        </p:txBody>
      </p:sp>
      <p:sp>
        <p:nvSpPr>
          <p:cNvPr id="31849" name="Line 107"/>
          <p:cNvSpPr>
            <a:spLocks noChangeShapeType="1"/>
          </p:cNvSpPr>
          <p:nvPr/>
        </p:nvSpPr>
        <p:spPr bwMode="auto">
          <a:xfrm>
            <a:off x="4452939" y="4233864"/>
            <a:ext cx="249237"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50" name="Rectangle 108"/>
          <p:cNvSpPr>
            <a:spLocks noChangeArrowheads="1"/>
          </p:cNvSpPr>
          <p:nvPr/>
        </p:nvSpPr>
        <p:spPr bwMode="auto">
          <a:xfrm>
            <a:off x="4441825" y="4113213"/>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Read/</a:t>
            </a:r>
            <a:endParaRPr lang="en-US" sz="1000"/>
          </a:p>
        </p:txBody>
      </p:sp>
      <p:sp>
        <p:nvSpPr>
          <p:cNvPr id="31851" name="Rectangle 109"/>
          <p:cNvSpPr>
            <a:spLocks noChangeArrowheads="1"/>
          </p:cNvSpPr>
          <p:nvPr/>
        </p:nvSpPr>
        <p:spPr bwMode="auto">
          <a:xfrm>
            <a:off x="4448175" y="4233863"/>
            <a:ext cx="3190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Write</a:t>
            </a:r>
            <a:endParaRPr lang="en-US" sz="1000"/>
          </a:p>
        </p:txBody>
      </p:sp>
      <p:sp>
        <p:nvSpPr>
          <p:cNvPr id="31852" name="Rectangle 110"/>
          <p:cNvSpPr>
            <a:spLocks noChangeArrowheads="1"/>
          </p:cNvSpPr>
          <p:nvPr/>
        </p:nvSpPr>
        <p:spPr bwMode="auto">
          <a:xfrm>
            <a:off x="4338638" y="4508500"/>
            <a:ext cx="4728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Memory</a:t>
            </a:r>
            <a:endParaRPr lang="en-US" sz="1000"/>
          </a:p>
        </p:txBody>
      </p:sp>
      <p:sp>
        <p:nvSpPr>
          <p:cNvPr id="31853" name="Rectangle 111"/>
          <p:cNvSpPr>
            <a:spLocks noChangeArrowheads="1"/>
          </p:cNvSpPr>
          <p:nvPr/>
        </p:nvSpPr>
        <p:spPr bwMode="auto">
          <a:xfrm>
            <a:off x="4338639" y="4622800"/>
            <a:ext cx="352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enable</a:t>
            </a:r>
            <a:endParaRPr lang="en-US" sz="1000"/>
          </a:p>
        </p:txBody>
      </p:sp>
      <p:sp>
        <p:nvSpPr>
          <p:cNvPr id="31854" name="Freeform 112"/>
          <p:cNvSpPr>
            <a:spLocks/>
          </p:cNvSpPr>
          <p:nvPr/>
        </p:nvSpPr>
        <p:spPr bwMode="auto">
          <a:xfrm>
            <a:off x="4819651" y="1255713"/>
            <a:ext cx="779463" cy="3689350"/>
          </a:xfrm>
          <a:custGeom>
            <a:avLst/>
            <a:gdLst>
              <a:gd name="T0" fmla="*/ 0 w 491"/>
              <a:gd name="T1" fmla="*/ 0 h 2324"/>
              <a:gd name="T2" fmla="*/ 2147483646 w 491"/>
              <a:gd name="T3" fmla="*/ 0 h 2324"/>
              <a:gd name="T4" fmla="*/ 2147483646 w 491"/>
              <a:gd name="T5" fmla="*/ 2147483646 h 2324"/>
              <a:gd name="T6" fmla="*/ 0 w 491"/>
              <a:gd name="T7" fmla="*/ 2147483646 h 2324"/>
              <a:gd name="T8" fmla="*/ 0 w 491"/>
              <a:gd name="T9" fmla="*/ 0 h 2324"/>
              <a:gd name="T10" fmla="*/ 0 w 491"/>
              <a:gd name="T11" fmla="*/ 0 h 2324"/>
              <a:gd name="T12" fmla="*/ 0 60000 65536"/>
              <a:gd name="T13" fmla="*/ 0 60000 65536"/>
              <a:gd name="T14" fmla="*/ 0 60000 65536"/>
              <a:gd name="T15" fmla="*/ 0 60000 65536"/>
              <a:gd name="T16" fmla="*/ 0 60000 65536"/>
              <a:gd name="T17" fmla="*/ 0 60000 65536"/>
              <a:gd name="T18" fmla="*/ 0 w 491"/>
              <a:gd name="T19" fmla="*/ 0 h 2324"/>
              <a:gd name="T20" fmla="*/ 491 w 491"/>
              <a:gd name="T21" fmla="*/ 2324 h 2324"/>
            </a:gdLst>
            <a:ahLst/>
            <a:cxnLst>
              <a:cxn ang="T12">
                <a:pos x="T0" y="T1"/>
              </a:cxn>
              <a:cxn ang="T13">
                <a:pos x="T2" y="T3"/>
              </a:cxn>
              <a:cxn ang="T14">
                <a:pos x="T4" y="T5"/>
              </a:cxn>
              <a:cxn ang="T15">
                <a:pos x="T6" y="T7"/>
              </a:cxn>
              <a:cxn ang="T16">
                <a:pos x="T8" y="T9"/>
              </a:cxn>
              <a:cxn ang="T17">
                <a:pos x="T10" y="T11"/>
              </a:cxn>
            </a:cxnLst>
            <a:rect l="T18" t="T19" r="T20" b="T21"/>
            <a:pathLst>
              <a:path w="491" h="2324">
                <a:moveTo>
                  <a:pt x="0" y="0"/>
                </a:moveTo>
                <a:lnTo>
                  <a:pt x="491" y="0"/>
                </a:lnTo>
                <a:lnTo>
                  <a:pt x="491" y="2324"/>
                </a:lnTo>
                <a:lnTo>
                  <a:pt x="0" y="2324"/>
                </a:lnTo>
                <a:lnTo>
                  <a:pt x="0" y="0"/>
                </a:lnTo>
                <a:close/>
              </a:path>
            </a:pathLst>
          </a:cu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855" name="Rectangle 113"/>
          <p:cNvSpPr>
            <a:spLocks noChangeArrowheads="1"/>
          </p:cNvSpPr>
          <p:nvPr/>
        </p:nvSpPr>
        <p:spPr bwMode="auto">
          <a:xfrm>
            <a:off x="5062538" y="2816225"/>
            <a:ext cx="222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16 </a:t>
            </a:r>
            <a:r>
              <a:rPr lang="en-US" sz="1000" b="0" u="none" baseline="0">
                <a:solidFill>
                  <a:srgbClr val="000000"/>
                </a:solidFill>
                <a:latin typeface="Helvetica" panose="020B0604020202020204" pitchFamily="34" charset="0"/>
              </a:rPr>
              <a:t>x</a:t>
            </a:r>
            <a:endParaRPr lang="en-US" sz="1000" b="0">
              <a:latin typeface="Helvetica" panose="020B0604020202020204" pitchFamily="34" charset="0"/>
            </a:endParaRPr>
          </a:p>
        </p:txBody>
      </p:sp>
      <p:sp>
        <p:nvSpPr>
          <p:cNvPr id="31856" name="Rectangle 115"/>
          <p:cNvSpPr>
            <a:spLocks noChangeArrowheads="1"/>
          </p:cNvSpPr>
          <p:nvPr/>
        </p:nvSpPr>
        <p:spPr bwMode="auto">
          <a:xfrm>
            <a:off x="5278438" y="2816225"/>
            <a:ext cx="95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 1</a:t>
            </a:r>
            <a:endParaRPr lang="en-US" sz="1000"/>
          </a:p>
        </p:txBody>
      </p:sp>
      <p:sp>
        <p:nvSpPr>
          <p:cNvPr id="31857" name="Rectangle 116"/>
          <p:cNvSpPr>
            <a:spLocks noChangeArrowheads="1"/>
          </p:cNvSpPr>
          <p:nvPr/>
        </p:nvSpPr>
        <p:spPr bwMode="auto">
          <a:xfrm>
            <a:off x="5076825" y="2930525"/>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1000" u="none" baseline="0">
                <a:solidFill>
                  <a:srgbClr val="000000"/>
                </a:solidFill>
              </a:rPr>
              <a:t>RAM</a:t>
            </a:r>
            <a:endParaRPr lang="en-US" sz="1000"/>
          </a:p>
        </p:txBody>
      </p:sp>
      <p:sp>
        <p:nvSpPr>
          <p:cNvPr id="31858" name="Oval 117"/>
          <p:cNvSpPr>
            <a:spLocks noChangeArrowheads="1"/>
          </p:cNvSpPr>
          <p:nvPr/>
        </p:nvSpPr>
        <p:spPr bwMode="auto">
          <a:xfrm>
            <a:off x="7061200" y="3124200"/>
            <a:ext cx="39688"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1859" name="Oval 118"/>
          <p:cNvSpPr>
            <a:spLocks noChangeArrowheads="1"/>
          </p:cNvSpPr>
          <p:nvPr/>
        </p:nvSpPr>
        <p:spPr bwMode="auto">
          <a:xfrm>
            <a:off x="7061200" y="3327400"/>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1860" name="Oval 119"/>
          <p:cNvSpPr>
            <a:spLocks noChangeArrowheads="1"/>
          </p:cNvSpPr>
          <p:nvPr/>
        </p:nvSpPr>
        <p:spPr bwMode="auto">
          <a:xfrm>
            <a:off x="7061200" y="3225800"/>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1861" name="Oval 120"/>
          <p:cNvSpPr>
            <a:spLocks noChangeArrowheads="1"/>
          </p:cNvSpPr>
          <p:nvPr/>
        </p:nvSpPr>
        <p:spPr bwMode="auto">
          <a:xfrm>
            <a:off x="7829550" y="3319463"/>
            <a:ext cx="38100"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1862" name="Oval 121"/>
          <p:cNvSpPr>
            <a:spLocks noChangeArrowheads="1"/>
          </p:cNvSpPr>
          <p:nvPr/>
        </p:nvSpPr>
        <p:spPr bwMode="auto">
          <a:xfrm>
            <a:off x="7829550" y="3524250"/>
            <a:ext cx="38100"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1863" name="Oval 122"/>
          <p:cNvSpPr>
            <a:spLocks noChangeArrowheads="1"/>
          </p:cNvSpPr>
          <p:nvPr/>
        </p:nvSpPr>
        <p:spPr bwMode="auto">
          <a:xfrm>
            <a:off x="7829550" y="3422650"/>
            <a:ext cx="38100"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1864" name="Oval 123"/>
          <p:cNvSpPr>
            <a:spLocks noChangeArrowheads="1"/>
          </p:cNvSpPr>
          <p:nvPr/>
        </p:nvSpPr>
        <p:spPr bwMode="auto">
          <a:xfrm>
            <a:off x="7823200" y="2157413"/>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1865" name="Oval 124"/>
          <p:cNvSpPr>
            <a:spLocks noChangeArrowheads="1"/>
          </p:cNvSpPr>
          <p:nvPr/>
        </p:nvSpPr>
        <p:spPr bwMode="auto">
          <a:xfrm>
            <a:off x="7823200" y="1431925"/>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1866" name="Oval 125"/>
          <p:cNvSpPr>
            <a:spLocks noChangeArrowheads="1"/>
          </p:cNvSpPr>
          <p:nvPr/>
        </p:nvSpPr>
        <p:spPr bwMode="auto">
          <a:xfrm>
            <a:off x="7823200" y="4140200"/>
            <a:ext cx="39688"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1867" name="Oval 126"/>
          <p:cNvSpPr>
            <a:spLocks noChangeArrowheads="1"/>
          </p:cNvSpPr>
          <p:nvPr/>
        </p:nvSpPr>
        <p:spPr bwMode="auto">
          <a:xfrm>
            <a:off x="8113714" y="6402388"/>
            <a:ext cx="39687"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Tree>
    <p:extLst>
      <p:ext uri="{BB962C8B-B14F-4D97-AF65-F5344CB8AC3E}">
        <p14:creationId xmlns:p14="http://schemas.microsoft.com/office/powerpoint/2010/main" val="3847843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0" y="1371600"/>
            <a:ext cx="9753600" cy="5029200"/>
          </a:xfrm>
        </p:spPr>
        <p:txBody>
          <a:bodyPr/>
          <a:lstStyle/>
          <a:p>
            <a:pPr>
              <a:lnSpc>
                <a:spcPct val="90000"/>
              </a:lnSpc>
            </a:pPr>
            <a:r>
              <a:rPr lang="en-US" sz="2800" dirty="0"/>
              <a:t>Memory arrays can be very large =&gt;</a:t>
            </a:r>
          </a:p>
          <a:p>
            <a:pPr lvl="1">
              <a:lnSpc>
                <a:spcPct val="90000"/>
              </a:lnSpc>
            </a:pPr>
            <a:r>
              <a:rPr lang="en-US" sz="2400" dirty="0"/>
              <a:t>Large decoders</a:t>
            </a:r>
          </a:p>
          <a:p>
            <a:pPr lvl="1">
              <a:lnSpc>
                <a:spcPct val="90000"/>
              </a:lnSpc>
            </a:pPr>
            <a:r>
              <a:rPr lang="en-US" sz="2400" dirty="0"/>
              <a:t>Large </a:t>
            </a:r>
            <a:r>
              <a:rPr lang="en-US" sz="2400" dirty="0" err="1"/>
              <a:t>fanouts</a:t>
            </a:r>
            <a:r>
              <a:rPr lang="en-US" sz="2400" dirty="0"/>
              <a:t> for the bit lines </a:t>
            </a:r>
          </a:p>
          <a:p>
            <a:pPr lvl="1">
              <a:lnSpc>
                <a:spcPct val="90000"/>
              </a:lnSpc>
            </a:pPr>
            <a:r>
              <a:rPr lang="en-US" sz="2400" dirty="0"/>
              <a:t>The decoder size and </a:t>
            </a:r>
            <a:r>
              <a:rPr lang="en-US" sz="2400" dirty="0" err="1"/>
              <a:t>fanouts</a:t>
            </a:r>
            <a:r>
              <a:rPr lang="en-US" sz="2400" dirty="0"/>
              <a:t> can be reduced by approximately       by using a coincident selection in</a:t>
            </a:r>
            <a:br>
              <a:rPr lang="en-US" sz="2400" dirty="0"/>
            </a:br>
            <a:r>
              <a:rPr lang="en-US" sz="2400" dirty="0"/>
              <a:t>a 2-dimensional array</a:t>
            </a:r>
          </a:p>
          <a:p>
            <a:pPr lvl="1">
              <a:lnSpc>
                <a:spcPct val="90000"/>
              </a:lnSpc>
            </a:pPr>
            <a:r>
              <a:rPr lang="en-US" sz="2400" dirty="0"/>
              <a:t>Uses two decoders, one for words and one for bits</a:t>
            </a:r>
          </a:p>
          <a:p>
            <a:pPr lvl="1">
              <a:lnSpc>
                <a:spcPct val="90000"/>
              </a:lnSpc>
            </a:pPr>
            <a:r>
              <a:rPr lang="en-US" sz="2400" u="sng" dirty="0"/>
              <a:t>Word select</a:t>
            </a:r>
            <a:r>
              <a:rPr lang="en-US" sz="2400" dirty="0"/>
              <a:t> becomes </a:t>
            </a:r>
            <a:r>
              <a:rPr lang="en-US" sz="2400" u="sng" dirty="0"/>
              <a:t>Row select</a:t>
            </a:r>
          </a:p>
          <a:p>
            <a:pPr lvl="1">
              <a:lnSpc>
                <a:spcPct val="90000"/>
              </a:lnSpc>
            </a:pPr>
            <a:r>
              <a:rPr lang="en-US" sz="2400" u="sng" dirty="0"/>
              <a:t>Bit select</a:t>
            </a:r>
            <a:r>
              <a:rPr lang="en-US" sz="2400" dirty="0"/>
              <a:t> becomes </a:t>
            </a:r>
            <a:r>
              <a:rPr lang="en-US" sz="2400" u="sng" dirty="0"/>
              <a:t>Column select</a:t>
            </a:r>
            <a:endParaRPr lang="en-US" sz="2400" dirty="0"/>
          </a:p>
          <a:p>
            <a:pPr>
              <a:lnSpc>
                <a:spcPct val="90000"/>
              </a:lnSpc>
            </a:pPr>
            <a:r>
              <a:rPr lang="en-US" sz="2800" dirty="0"/>
              <a:t>See next slide for example</a:t>
            </a:r>
          </a:p>
          <a:p>
            <a:pPr lvl="1">
              <a:lnSpc>
                <a:spcPct val="90000"/>
              </a:lnSpc>
            </a:pPr>
            <a:r>
              <a:rPr lang="en-US" sz="2400" dirty="0"/>
              <a:t>A</a:t>
            </a:r>
            <a:r>
              <a:rPr lang="en-US" sz="2400" baseline="-25000" dirty="0"/>
              <a:t>3</a:t>
            </a:r>
            <a:r>
              <a:rPr lang="en-US" sz="2400" dirty="0"/>
              <a:t> and A</a:t>
            </a:r>
            <a:r>
              <a:rPr lang="en-US" sz="2400" baseline="-25000" dirty="0"/>
              <a:t>2</a:t>
            </a:r>
            <a:r>
              <a:rPr lang="en-US" sz="2400" dirty="0"/>
              <a:t> used for Row select </a:t>
            </a:r>
          </a:p>
          <a:p>
            <a:pPr lvl="1">
              <a:lnSpc>
                <a:spcPct val="90000"/>
              </a:lnSpc>
            </a:pPr>
            <a:r>
              <a:rPr lang="en-US" sz="2400" dirty="0"/>
              <a:t>A</a:t>
            </a:r>
            <a:r>
              <a:rPr lang="en-US" sz="2400" baseline="-25000" dirty="0"/>
              <a:t>1</a:t>
            </a:r>
            <a:r>
              <a:rPr lang="en-US" sz="2400" dirty="0"/>
              <a:t> and A</a:t>
            </a:r>
            <a:r>
              <a:rPr lang="en-US" sz="2400" baseline="-25000" dirty="0"/>
              <a:t>0</a:t>
            </a:r>
            <a:r>
              <a:rPr lang="en-US" sz="2400" dirty="0"/>
              <a:t> for Column select</a:t>
            </a:r>
          </a:p>
        </p:txBody>
      </p:sp>
      <p:sp>
        <p:nvSpPr>
          <p:cNvPr id="32771" name="Rectangle 3"/>
          <p:cNvSpPr>
            <a:spLocks noGrp="1" noChangeArrowheads="1"/>
          </p:cNvSpPr>
          <p:nvPr>
            <p:ph type="title"/>
          </p:nvPr>
        </p:nvSpPr>
        <p:spPr>
          <a:xfrm>
            <a:off x="1066800" y="228600"/>
            <a:ext cx="8305800" cy="838200"/>
          </a:xfrm>
        </p:spPr>
        <p:txBody>
          <a:bodyPr/>
          <a:lstStyle/>
          <a:p>
            <a:r>
              <a:rPr lang="en-US" sz="3200" b="1" dirty="0"/>
              <a:t>Cell Arrays and Coincident Selection</a:t>
            </a:r>
          </a:p>
        </p:txBody>
      </p:sp>
      <p:graphicFrame>
        <p:nvGraphicFramePr>
          <p:cNvPr id="2050" name="Object 4"/>
          <p:cNvGraphicFramePr>
            <a:graphicFrameLocks noChangeAspect="1"/>
          </p:cNvGraphicFramePr>
          <p:nvPr>
            <p:extLst>
              <p:ext uri="{D42A27DB-BD31-4B8C-83A1-F6EECF244321}">
                <p14:modId xmlns:p14="http://schemas.microsoft.com/office/powerpoint/2010/main" val="2479192659"/>
              </p:ext>
            </p:extLst>
          </p:nvPr>
        </p:nvGraphicFramePr>
        <p:xfrm>
          <a:off x="8610600" y="2667000"/>
          <a:ext cx="431800" cy="342900"/>
        </p:xfrm>
        <a:graphic>
          <a:graphicData uri="http://schemas.openxmlformats.org/presentationml/2006/ole">
            <mc:AlternateContent xmlns:mc="http://schemas.openxmlformats.org/markup-compatibility/2006">
              <mc:Choice xmlns:v="urn:schemas-microsoft-com:vml" Requires="v">
                <p:oleObj spid="_x0000_s7191" name="Equation" r:id="rId3" imgW="431613" imgH="342751" progId="Equation.3">
                  <p:embed/>
                </p:oleObj>
              </mc:Choice>
              <mc:Fallback>
                <p:oleObj name="Equation" r:id="rId3" imgW="431613" imgH="3427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2667000"/>
                        <a:ext cx="4318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9086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1">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b="1" dirty="0"/>
              <a:t>Cell Arrays and Coincident Selection (continued)</a:t>
            </a:r>
          </a:p>
        </p:txBody>
      </p:sp>
      <p:sp>
        <p:nvSpPr>
          <p:cNvPr id="33795" name="Rectangle 5"/>
          <p:cNvSpPr>
            <a:spLocks noChangeArrowheads="1"/>
          </p:cNvSpPr>
          <p:nvPr/>
        </p:nvSpPr>
        <p:spPr bwMode="auto">
          <a:xfrm>
            <a:off x="2630488" y="1050924"/>
            <a:ext cx="660400" cy="2501900"/>
          </a:xfrm>
          <a:prstGeom prst="rect">
            <a:avLst/>
          </a:prstGeom>
          <a:solidFill>
            <a:srgbClr val="FFFFFF"/>
          </a:solidFill>
          <a:ln w="15875">
            <a:solidFill>
              <a:srgbClr val="000000"/>
            </a:solidFill>
            <a:miter lim="800000"/>
            <a:headEnd/>
            <a:tailEnd/>
          </a:ln>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796" name="Freeform 6"/>
          <p:cNvSpPr>
            <a:spLocks noEditPoints="1"/>
          </p:cNvSpPr>
          <p:nvPr/>
        </p:nvSpPr>
        <p:spPr bwMode="auto">
          <a:xfrm>
            <a:off x="3149601" y="4008437"/>
            <a:ext cx="3736975" cy="1395412"/>
          </a:xfrm>
          <a:custGeom>
            <a:avLst/>
            <a:gdLst>
              <a:gd name="T0" fmla="*/ 2147483646 w 2354"/>
              <a:gd name="T1" fmla="*/ 2147483646 h 879"/>
              <a:gd name="T2" fmla="*/ 2147483646 w 2354"/>
              <a:gd name="T3" fmla="*/ 2147483646 h 879"/>
              <a:gd name="T4" fmla="*/ 2147483646 w 2354"/>
              <a:gd name="T5" fmla="*/ 2147483646 h 879"/>
              <a:gd name="T6" fmla="*/ 2147483646 w 2354"/>
              <a:gd name="T7" fmla="*/ 2147483646 h 879"/>
              <a:gd name="T8" fmla="*/ 2147483646 w 2354"/>
              <a:gd name="T9" fmla="*/ 2147483646 h 879"/>
              <a:gd name="T10" fmla="*/ 2147483646 w 2354"/>
              <a:gd name="T11" fmla="*/ 0 h 879"/>
              <a:gd name="T12" fmla="*/ 2147483646 w 2354"/>
              <a:gd name="T13" fmla="*/ 0 h 879"/>
              <a:gd name="T14" fmla="*/ 2147483646 w 2354"/>
              <a:gd name="T15" fmla="*/ 2147483646 h 879"/>
              <a:gd name="T16" fmla="*/ 0 w 2354"/>
              <a:gd name="T17" fmla="*/ 2147483646 h 879"/>
              <a:gd name="T18" fmla="*/ 2147483646 w 2354"/>
              <a:gd name="T19" fmla="*/ 0 h 879"/>
              <a:gd name="T20" fmla="*/ 2147483646 w 2354"/>
              <a:gd name="T21" fmla="*/ 0 h 879"/>
              <a:gd name="T22" fmla="*/ 2147483646 w 2354"/>
              <a:gd name="T23" fmla="*/ 2147483646 h 879"/>
              <a:gd name="T24" fmla="*/ 2147483646 w 2354"/>
              <a:gd name="T25" fmla="*/ 0 h 879"/>
              <a:gd name="T26" fmla="*/ 2147483646 w 2354"/>
              <a:gd name="T27" fmla="*/ 0 h 879"/>
              <a:gd name="T28" fmla="*/ 2147483646 w 2354"/>
              <a:gd name="T29" fmla="*/ 2147483646 h 879"/>
              <a:gd name="T30" fmla="*/ 2147483646 w 2354"/>
              <a:gd name="T31" fmla="*/ 0 h 879"/>
              <a:gd name="T32" fmla="*/ 2147483646 w 2354"/>
              <a:gd name="T33" fmla="*/ 0 h 879"/>
              <a:gd name="T34" fmla="*/ 2147483646 w 2354"/>
              <a:gd name="T35" fmla="*/ 2147483646 h 879"/>
              <a:gd name="T36" fmla="*/ 2147483646 w 2354"/>
              <a:gd name="T37" fmla="*/ 2147483646 h 879"/>
              <a:gd name="T38" fmla="*/ 2147483646 w 2354"/>
              <a:gd name="T39" fmla="*/ 2147483646 h 879"/>
              <a:gd name="T40" fmla="*/ 2147483646 w 2354"/>
              <a:gd name="T41" fmla="*/ 2147483646 h 879"/>
              <a:gd name="T42" fmla="*/ 2147483646 w 2354"/>
              <a:gd name="T43" fmla="*/ 2147483646 h 879"/>
              <a:gd name="T44" fmla="*/ 2147483646 w 2354"/>
              <a:gd name="T45" fmla="*/ 2147483646 h 879"/>
              <a:gd name="T46" fmla="*/ 2147483646 w 2354"/>
              <a:gd name="T47" fmla="*/ 2147483646 h 879"/>
              <a:gd name="T48" fmla="*/ 2147483646 w 2354"/>
              <a:gd name="T49" fmla="*/ 2147483646 h 879"/>
              <a:gd name="T50" fmla="*/ 2147483646 w 2354"/>
              <a:gd name="T51" fmla="*/ 2147483646 h 879"/>
              <a:gd name="T52" fmla="*/ 2147483646 w 2354"/>
              <a:gd name="T53" fmla="*/ 2147483646 h 8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54"/>
              <a:gd name="T82" fmla="*/ 0 h 879"/>
              <a:gd name="T83" fmla="*/ 2354 w 2354"/>
              <a:gd name="T84" fmla="*/ 879 h 8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54" h="879">
                <a:moveTo>
                  <a:pt x="2292" y="96"/>
                </a:moveTo>
                <a:lnTo>
                  <a:pt x="2354" y="96"/>
                </a:lnTo>
                <a:lnTo>
                  <a:pt x="2354" y="688"/>
                </a:lnTo>
                <a:moveTo>
                  <a:pt x="574" y="289"/>
                </a:moveTo>
                <a:lnTo>
                  <a:pt x="574" y="879"/>
                </a:lnTo>
                <a:moveTo>
                  <a:pt x="1903" y="0"/>
                </a:moveTo>
                <a:lnTo>
                  <a:pt x="1862" y="0"/>
                </a:lnTo>
                <a:lnTo>
                  <a:pt x="1862" y="393"/>
                </a:lnTo>
                <a:lnTo>
                  <a:pt x="0" y="393"/>
                </a:lnTo>
                <a:moveTo>
                  <a:pt x="274" y="0"/>
                </a:moveTo>
                <a:lnTo>
                  <a:pt x="233" y="0"/>
                </a:lnTo>
                <a:lnTo>
                  <a:pt x="233" y="393"/>
                </a:lnTo>
                <a:moveTo>
                  <a:pt x="817" y="0"/>
                </a:moveTo>
                <a:lnTo>
                  <a:pt x="776" y="0"/>
                </a:lnTo>
                <a:lnTo>
                  <a:pt x="776" y="393"/>
                </a:lnTo>
                <a:moveTo>
                  <a:pt x="1360" y="0"/>
                </a:moveTo>
                <a:lnTo>
                  <a:pt x="1319" y="0"/>
                </a:lnTo>
                <a:lnTo>
                  <a:pt x="1319" y="393"/>
                </a:lnTo>
                <a:moveTo>
                  <a:pt x="1993" y="292"/>
                </a:moveTo>
                <a:lnTo>
                  <a:pt x="1993" y="490"/>
                </a:lnTo>
                <a:lnTo>
                  <a:pt x="7" y="490"/>
                </a:lnTo>
                <a:moveTo>
                  <a:pt x="383" y="292"/>
                </a:moveTo>
                <a:lnTo>
                  <a:pt x="383" y="490"/>
                </a:lnTo>
                <a:moveTo>
                  <a:pt x="923" y="292"/>
                </a:moveTo>
                <a:lnTo>
                  <a:pt x="923" y="490"/>
                </a:lnTo>
                <a:moveTo>
                  <a:pt x="1464" y="292"/>
                </a:moveTo>
                <a:lnTo>
                  <a:pt x="1464" y="490"/>
                </a:lnTo>
              </a:path>
            </a:pathLst>
          </a:cu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7" name="Freeform 7"/>
          <p:cNvSpPr>
            <a:spLocks noEditPoints="1"/>
          </p:cNvSpPr>
          <p:nvPr/>
        </p:nvSpPr>
        <p:spPr bwMode="auto">
          <a:xfrm>
            <a:off x="4213226" y="4160837"/>
            <a:ext cx="3349625" cy="1243012"/>
          </a:xfrm>
          <a:custGeom>
            <a:avLst/>
            <a:gdLst>
              <a:gd name="T0" fmla="*/ 2147483646 w 2110"/>
              <a:gd name="T1" fmla="*/ 2147483646 h 783"/>
              <a:gd name="T2" fmla="*/ 2147483646 w 2110"/>
              <a:gd name="T3" fmla="*/ 2147483646 h 783"/>
              <a:gd name="T4" fmla="*/ 2147483646 w 2110"/>
              <a:gd name="T5" fmla="*/ 2147483646 h 783"/>
              <a:gd name="T6" fmla="*/ 2147483646 w 2110"/>
              <a:gd name="T7" fmla="*/ 2147483646 h 783"/>
              <a:gd name="T8" fmla="*/ 2147483646 w 2110"/>
              <a:gd name="T9" fmla="*/ 2147483646 h 783"/>
              <a:gd name="T10" fmla="*/ 2147483646 w 2110"/>
              <a:gd name="T11" fmla="*/ 2147483646 h 783"/>
              <a:gd name="T12" fmla="*/ 0 w 2110"/>
              <a:gd name="T13" fmla="*/ 0 h 783"/>
              <a:gd name="T14" fmla="*/ 2147483646 w 2110"/>
              <a:gd name="T15" fmla="*/ 0 h 783"/>
              <a:gd name="T16" fmla="*/ 2147483646 w 2110"/>
              <a:gd name="T17" fmla="*/ 2147483646 h 783"/>
              <a:gd name="T18" fmla="*/ 2147483646 w 2110"/>
              <a:gd name="T19" fmla="*/ 2147483646 h 783"/>
              <a:gd name="T20" fmla="*/ 2147483646 w 2110"/>
              <a:gd name="T21" fmla="*/ 2147483646 h 783"/>
              <a:gd name="T22" fmla="*/ 2147483646 w 2110"/>
              <a:gd name="T23" fmla="*/ 2147483646 h 783"/>
              <a:gd name="T24" fmla="*/ 2147483646 w 2110"/>
              <a:gd name="T25" fmla="*/ 0 h 783"/>
              <a:gd name="T26" fmla="*/ 2147483646 w 2110"/>
              <a:gd name="T27" fmla="*/ 0 h 783"/>
              <a:gd name="T28" fmla="*/ 2147483646 w 2110"/>
              <a:gd name="T29" fmla="*/ 2147483646 h 783"/>
              <a:gd name="T30" fmla="*/ 2147483646 w 2110"/>
              <a:gd name="T31" fmla="*/ 0 h 783"/>
              <a:gd name="T32" fmla="*/ 2147483646 w 2110"/>
              <a:gd name="T33" fmla="*/ 0 h 783"/>
              <a:gd name="T34" fmla="*/ 2147483646 w 2110"/>
              <a:gd name="T35" fmla="*/ 2147483646 h 7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10"/>
              <a:gd name="T55" fmla="*/ 0 h 783"/>
              <a:gd name="T56" fmla="*/ 2110 w 2110"/>
              <a:gd name="T57" fmla="*/ 783 h 7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10" h="783">
                <a:moveTo>
                  <a:pt x="442" y="193"/>
                </a:moveTo>
                <a:lnTo>
                  <a:pt x="442" y="783"/>
                </a:lnTo>
                <a:moveTo>
                  <a:pt x="978" y="193"/>
                </a:moveTo>
                <a:lnTo>
                  <a:pt x="978" y="783"/>
                </a:lnTo>
                <a:moveTo>
                  <a:pt x="1516" y="193"/>
                </a:moveTo>
                <a:lnTo>
                  <a:pt x="1516" y="783"/>
                </a:lnTo>
                <a:moveTo>
                  <a:pt x="0" y="0"/>
                </a:moveTo>
                <a:lnTo>
                  <a:pt x="61" y="0"/>
                </a:lnTo>
                <a:lnTo>
                  <a:pt x="61" y="592"/>
                </a:lnTo>
                <a:lnTo>
                  <a:pt x="13" y="592"/>
                </a:lnTo>
                <a:lnTo>
                  <a:pt x="2110" y="592"/>
                </a:lnTo>
                <a:lnTo>
                  <a:pt x="2110" y="689"/>
                </a:lnTo>
                <a:moveTo>
                  <a:pt x="539" y="0"/>
                </a:moveTo>
                <a:lnTo>
                  <a:pt x="603" y="0"/>
                </a:lnTo>
                <a:lnTo>
                  <a:pt x="603" y="592"/>
                </a:lnTo>
                <a:moveTo>
                  <a:pt x="1081" y="0"/>
                </a:moveTo>
                <a:lnTo>
                  <a:pt x="1142" y="0"/>
                </a:lnTo>
                <a:lnTo>
                  <a:pt x="1142" y="592"/>
                </a:lnTo>
              </a:path>
            </a:pathLst>
          </a:cu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8" name="Rectangle 8"/>
          <p:cNvSpPr>
            <a:spLocks noChangeArrowheads="1"/>
          </p:cNvSpPr>
          <p:nvPr/>
        </p:nvSpPr>
        <p:spPr bwMode="auto">
          <a:xfrm>
            <a:off x="2592389" y="4565650"/>
            <a:ext cx="52899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 input</a:t>
            </a:r>
            <a:endParaRPr lang="en-US" sz="900"/>
          </a:p>
        </p:txBody>
      </p:sp>
      <p:sp>
        <p:nvSpPr>
          <p:cNvPr id="33799" name="Rectangle 9"/>
          <p:cNvSpPr>
            <a:spLocks noChangeArrowheads="1"/>
          </p:cNvSpPr>
          <p:nvPr/>
        </p:nvSpPr>
        <p:spPr bwMode="auto">
          <a:xfrm>
            <a:off x="2563814" y="4721225"/>
            <a:ext cx="57708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Read/Write</a:t>
            </a:r>
            <a:endParaRPr lang="en-US" sz="900"/>
          </a:p>
        </p:txBody>
      </p:sp>
      <p:sp>
        <p:nvSpPr>
          <p:cNvPr id="33800" name="Rectangle 10"/>
          <p:cNvSpPr>
            <a:spLocks noChangeArrowheads="1"/>
          </p:cNvSpPr>
          <p:nvPr/>
        </p:nvSpPr>
        <p:spPr bwMode="auto">
          <a:xfrm>
            <a:off x="4271963" y="504507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X</a:t>
            </a:r>
            <a:endParaRPr lang="en-US" sz="900"/>
          </a:p>
        </p:txBody>
      </p:sp>
      <p:sp>
        <p:nvSpPr>
          <p:cNvPr id="33801" name="Rectangle 11"/>
          <p:cNvSpPr>
            <a:spLocks noChangeArrowheads="1"/>
          </p:cNvSpPr>
          <p:nvPr/>
        </p:nvSpPr>
        <p:spPr bwMode="auto">
          <a:xfrm>
            <a:off x="5989638" y="504507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X</a:t>
            </a:r>
            <a:endParaRPr lang="en-US" sz="900"/>
          </a:p>
        </p:txBody>
      </p:sp>
      <p:sp>
        <p:nvSpPr>
          <p:cNvPr id="33802" name="Rectangle 12"/>
          <p:cNvSpPr>
            <a:spLocks noChangeArrowheads="1"/>
          </p:cNvSpPr>
          <p:nvPr/>
        </p:nvSpPr>
        <p:spPr bwMode="auto">
          <a:xfrm>
            <a:off x="5130800" y="504507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X</a:t>
            </a:r>
            <a:endParaRPr lang="en-US" sz="900"/>
          </a:p>
        </p:txBody>
      </p:sp>
      <p:sp>
        <p:nvSpPr>
          <p:cNvPr id="33803" name="Rectangle 13"/>
          <p:cNvSpPr>
            <a:spLocks noChangeArrowheads="1"/>
          </p:cNvSpPr>
          <p:nvPr/>
        </p:nvSpPr>
        <p:spPr bwMode="auto">
          <a:xfrm>
            <a:off x="4189413" y="619442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A</a:t>
            </a:r>
            <a:endParaRPr lang="en-US" sz="900"/>
          </a:p>
        </p:txBody>
      </p:sp>
      <p:sp>
        <p:nvSpPr>
          <p:cNvPr id="33804" name="Rectangle 14"/>
          <p:cNvSpPr>
            <a:spLocks noChangeArrowheads="1"/>
          </p:cNvSpPr>
          <p:nvPr/>
        </p:nvSpPr>
        <p:spPr bwMode="auto">
          <a:xfrm>
            <a:off x="4265613" y="62436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a:t>
            </a:r>
            <a:endParaRPr lang="en-US" sz="900"/>
          </a:p>
        </p:txBody>
      </p:sp>
      <p:sp>
        <p:nvSpPr>
          <p:cNvPr id="33805" name="Rectangle 15"/>
          <p:cNvSpPr>
            <a:spLocks noChangeArrowheads="1"/>
          </p:cNvSpPr>
          <p:nvPr/>
        </p:nvSpPr>
        <p:spPr bwMode="auto">
          <a:xfrm>
            <a:off x="4500563" y="619442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A</a:t>
            </a:r>
            <a:endParaRPr lang="en-US" sz="900"/>
          </a:p>
        </p:txBody>
      </p:sp>
      <p:sp>
        <p:nvSpPr>
          <p:cNvPr id="33806" name="Rectangle 16"/>
          <p:cNvSpPr>
            <a:spLocks noChangeArrowheads="1"/>
          </p:cNvSpPr>
          <p:nvPr/>
        </p:nvSpPr>
        <p:spPr bwMode="auto">
          <a:xfrm>
            <a:off x="4576763" y="62436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0</a:t>
            </a:r>
            <a:endParaRPr lang="en-US" sz="900"/>
          </a:p>
        </p:txBody>
      </p:sp>
      <p:sp>
        <p:nvSpPr>
          <p:cNvPr id="33807" name="Freeform 17"/>
          <p:cNvSpPr>
            <a:spLocks noEditPoints="1"/>
          </p:cNvSpPr>
          <p:nvPr/>
        </p:nvSpPr>
        <p:spPr bwMode="auto">
          <a:xfrm>
            <a:off x="2489201" y="1381124"/>
            <a:ext cx="4062413" cy="4967288"/>
          </a:xfrm>
          <a:custGeom>
            <a:avLst/>
            <a:gdLst>
              <a:gd name="T0" fmla="*/ 2147483646 w 2559"/>
              <a:gd name="T1" fmla="*/ 2147483646 h 3129"/>
              <a:gd name="T2" fmla="*/ 2147483646 w 2559"/>
              <a:gd name="T3" fmla="*/ 2147483646 h 3129"/>
              <a:gd name="T4" fmla="*/ 2147483646 w 2559"/>
              <a:gd name="T5" fmla="*/ 2147483646 h 3129"/>
              <a:gd name="T6" fmla="*/ 2147483646 w 2559"/>
              <a:gd name="T7" fmla="*/ 2147483646 h 3129"/>
              <a:gd name="T8" fmla="*/ 2147483646 w 2559"/>
              <a:gd name="T9" fmla="*/ 2147483646 h 3129"/>
              <a:gd name="T10" fmla="*/ 2147483646 w 2559"/>
              <a:gd name="T11" fmla="*/ 2147483646 h 3129"/>
              <a:gd name="T12" fmla="*/ 2147483646 w 2559"/>
              <a:gd name="T13" fmla="*/ 2147483646 h 3129"/>
              <a:gd name="T14" fmla="*/ 0 w 2559"/>
              <a:gd name="T15" fmla="*/ 2147483646 h 3129"/>
              <a:gd name="T16" fmla="*/ 2147483646 w 2559"/>
              <a:gd name="T17" fmla="*/ 0 h 3129"/>
              <a:gd name="T18" fmla="*/ 0 w 2559"/>
              <a:gd name="T19" fmla="*/ 0 h 31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9"/>
              <a:gd name="T31" fmla="*/ 0 h 3129"/>
              <a:gd name="T32" fmla="*/ 2559 w 2559"/>
              <a:gd name="T33" fmla="*/ 3129 h 31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9" h="3129">
                <a:moveTo>
                  <a:pt x="1096" y="2924"/>
                </a:moveTo>
                <a:lnTo>
                  <a:pt x="1096" y="3024"/>
                </a:lnTo>
                <a:moveTo>
                  <a:pt x="1291" y="2924"/>
                </a:moveTo>
                <a:lnTo>
                  <a:pt x="1291" y="3024"/>
                </a:lnTo>
                <a:moveTo>
                  <a:pt x="2559" y="2925"/>
                </a:moveTo>
                <a:lnTo>
                  <a:pt x="2559" y="3129"/>
                </a:lnTo>
                <a:moveTo>
                  <a:pt x="89" y="190"/>
                </a:moveTo>
                <a:lnTo>
                  <a:pt x="0" y="190"/>
                </a:lnTo>
                <a:moveTo>
                  <a:pt x="89" y="0"/>
                </a:moveTo>
                <a:lnTo>
                  <a:pt x="0" y="0"/>
                </a:lnTo>
              </a:path>
            </a:pathLst>
          </a:cu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8" name="Freeform 18"/>
          <p:cNvSpPr>
            <a:spLocks/>
          </p:cNvSpPr>
          <p:nvPr/>
        </p:nvSpPr>
        <p:spPr bwMode="auto">
          <a:xfrm>
            <a:off x="3573463" y="1050925"/>
            <a:ext cx="660400" cy="3433763"/>
          </a:xfrm>
          <a:custGeom>
            <a:avLst/>
            <a:gdLst>
              <a:gd name="T0" fmla="*/ 0 w 416"/>
              <a:gd name="T1" fmla="*/ 0 h 2163"/>
              <a:gd name="T2" fmla="*/ 2147483646 w 416"/>
              <a:gd name="T3" fmla="*/ 0 h 2163"/>
              <a:gd name="T4" fmla="*/ 2147483646 w 416"/>
              <a:gd name="T5" fmla="*/ 2147483646 h 2163"/>
              <a:gd name="T6" fmla="*/ 0 w 416"/>
              <a:gd name="T7" fmla="*/ 2147483646 h 2163"/>
              <a:gd name="T8" fmla="*/ 0 w 416"/>
              <a:gd name="T9" fmla="*/ 0 h 2163"/>
              <a:gd name="T10" fmla="*/ 0 w 416"/>
              <a:gd name="T11" fmla="*/ 0 h 2163"/>
              <a:gd name="T12" fmla="*/ 0 60000 65536"/>
              <a:gd name="T13" fmla="*/ 0 60000 65536"/>
              <a:gd name="T14" fmla="*/ 0 60000 65536"/>
              <a:gd name="T15" fmla="*/ 0 60000 65536"/>
              <a:gd name="T16" fmla="*/ 0 60000 65536"/>
              <a:gd name="T17" fmla="*/ 0 60000 65536"/>
              <a:gd name="T18" fmla="*/ 0 w 416"/>
              <a:gd name="T19" fmla="*/ 0 h 2163"/>
              <a:gd name="T20" fmla="*/ 416 w 416"/>
              <a:gd name="T21" fmla="*/ 2163 h 2163"/>
            </a:gdLst>
            <a:ahLst/>
            <a:cxnLst>
              <a:cxn ang="T12">
                <a:pos x="T0" y="T1"/>
              </a:cxn>
              <a:cxn ang="T13">
                <a:pos x="T2" y="T3"/>
              </a:cxn>
              <a:cxn ang="T14">
                <a:pos x="T4" y="T5"/>
              </a:cxn>
              <a:cxn ang="T15">
                <a:pos x="T6" y="T7"/>
              </a:cxn>
              <a:cxn ang="T16">
                <a:pos x="T8" y="T9"/>
              </a:cxn>
              <a:cxn ang="T17">
                <a:pos x="T10" y="T11"/>
              </a:cxn>
            </a:cxnLst>
            <a:rect l="T18" t="T19" r="T20" b="T21"/>
            <a:pathLst>
              <a:path w="416" h="2163">
                <a:moveTo>
                  <a:pt x="0" y="0"/>
                </a:moveTo>
                <a:lnTo>
                  <a:pt x="416" y="0"/>
                </a:lnTo>
                <a:lnTo>
                  <a:pt x="416" y="2163"/>
                </a:lnTo>
                <a:lnTo>
                  <a:pt x="0" y="216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9" name="Freeform 19"/>
          <p:cNvSpPr>
            <a:spLocks/>
          </p:cNvSpPr>
          <p:nvPr/>
        </p:nvSpPr>
        <p:spPr bwMode="auto">
          <a:xfrm>
            <a:off x="3573463" y="1050925"/>
            <a:ext cx="660400" cy="3433763"/>
          </a:xfrm>
          <a:custGeom>
            <a:avLst/>
            <a:gdLst>
              <a:gd name="T0" fmla="*/ 0 w 416"/>
              <a:gd name="T1" fmla="*/ 0 h 2163"/>
              <a:gd name="T2" fmla="*/ 2147483646 w 416"/>
              <a:gd name="T3" fmla="*/ 0 h 2163"/>
              <a:gd name="T4" fmla="*/ 2147483646 w 416"/>
              <a:gd name="T5" fmla="*/ 2147483646 h 2163"/>
              <a:gd name="T6" fmla="*/ 0 w 416"/>
              <a:gd name="T7" fmla="*/ 2147483646 h 2163"/>
              <a:gd name="T8" fmla="*/ 0 w 416"/>
              <a:gd name="T9" fmla="*/ 0 h 2163"/>
              <a:gd name="T10" fmla="*/ 0 w 416"/>
              <a:gd name="T11" fmla="*/ 0 h 2163"/>
              <a:gd name="T12" fmla="*/ 0 60000 65536"/>
              <a:gd name="T13" fmla="*/ 0 60000 65536"/>
              <a:gd name="T14" fmla="*/ 0 60000 65536"/>
              <a:gd name="T15" fmla="*/ 0 60000 65536"/>
              <a:gd name="T16" fmla="*/ 0 60000 65536"/>
              <a:gd name="T17" fmla="*/ 0 60000 65536"/>
              <a:gd name="T18" fmla="*/ 0 w 416"/>
              <a:gd name="T19" fmla="*/ 0 h 2163"/>
              <a:gd name="T20" fmla="*/ 416 w 416"/>
              <a:gd name="T21" fmla="*/ 2163 h 2163"/>
            </a:gdLst>
            <a:ahLst/>
            <a:cxnLst>
              <a:cxn ang="T12">
                <a:pos x="T0" y="T1"/>
              </a:cxn>
              <a:cxn ang="T13">
                <a:pos x="T2" y="T3"/>
              </a:cxn>
              <a:cxn ang="T14">
                <a:pos x="T4" y="T5"/>
              </a:cxn>
              <a:cxn ang="T15">
                <a:pos x="T6" y="T7"/>
              </a:cxn>
              <a:cxn ang="T16">
                <a:pos x="T8" y="T9"/>
              </a:cxn>
              <a:cxn ang="T17">
                <a:pos x="T10" y="T11"/>
              </a:cxn>
            </a:cxnLst>
            <a:rect l="T18" t="T19" r="T20" b="T21"/>
            <a:pathLst>
              <a:path w="416" h="2163">
                <a:moveTo>
                  <a:pt x="0" y="0"/>
                </a:moveTo>
                <a:lnTo>
                  <a:pt x="416" y="0"/>
                </a:lnTo>
                <a:lnTo>
                  <a:pt x="416" y="2163"/>
                </a:lnTo>
                <a:lnTo>
                  <a:pt x="0" y="2163"/>
                </a:lnTo>
                <a:lnTo>
                  <a:pt x="0" y="0"/>
                </a:lnTo>
                <a:close/>
              </a:path>
            </a:pathLst>
          </a:cu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0" name="Line 20"/>
          <p:cNvSpPr>
            <a:spLocks noChangeShapeType="1"/>
          </p:cNvSpPr>
          <p:nvPr/>
        </p:nvSpPr>
        <p:spPr bwMode="auto">
          <a:xfrm>
            <a:off x="3903664" y="1227138"/>
            <a:ext cx="1587" cy="16033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11" name="Freeform 21"/>
          <p:cNvSpPr>
            <a:spLocks/>
          </p:cNvSpPr>
          <p:nvPr/>
        </p:nvSpPr>
        <p:spPr bwMode="auto">
          <a:xfrm>
            <a:off x="3651250" y="13811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2" name="Freeform 22"/>
          <p:cNvSpPr>
            <a:spLocks/>
          </p:cNvSpPr>
          <p:nvPr/>
        </p:nvSpPr>
        <p:spPr bwMode="auto">
          <a:xfrm>
            <a:off x="3651250" y="13811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13" name="Rectangle 23"/>
          <p:cNvSpPr>
            <a:spLocks noChangeArrowheads="1"/>
          </p:cNvSpPr>
          <p:nvPr/>
        </p:nvSpPr>
        <p:spPr bwMode="auto">
          <a:xfrm>
            <a:off x="3667126" y="1444625"/>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14" name="Rectangle 24"/>
          <p:cNvSpPr>
            <a:spLocks noChangeArrowheads="1"/>
          </p:cNvSpPr>
          <p:nvPr/>
        </p:nvSpPr>
        <p:spPr bwMode="auto">
          <a:xfrm>
            <a:off x="3879850" y="154622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0</a:t>
            </a:r>
            <a:endParaRPr lang="en-US" sz="900"/>
          </a:p>
        </p:txBody>
      </p:sp>
      <p:sp>
        <p:nvSpPr>
          <p:cNvPr id="33815" name="Line 25"/>
          <p:cNvSpPr>
            <a:spLocks noChangeShapeType="1"/>
          </p:cNvSpPr>
          <p:nvPr/>
        </p:nvSpPr>
        <p:spPr bwMode="auto">
          <a:xfrm>
            <a:off x="3903664" y="1824038"/>
            <a:ext cx="1587" cy="16192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16" name="Freeform 26"/>
          <p:cNvSpPr>
            <a:spLocks/>
          </p:cNvSpPr>
          <p:nvPr/>
        </p:nvSpPr>
        <p:spPr bwMode="auto">
          <a:xfrm>
            <a:off x="3651250" y="19780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7" name="Freeform 27"/>
          <p:cNvSpPr>
            <a:spLocks/>
          </p:cNvSpPr>
          <p:nvPr/>
        </p:nvSpPr>
        <p:spPr bwMode="auto">
          <a:xfrm>
            <a:off x="3651250" y="19780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18" name="Rectangle 28"/>
          <p:cNvSpPr>
            <a:spLocks noChangeArrowheads="1"/>
          </p:cNvSpPr>
          <p:nvPr/>
        </p:nvSpPr>
        <p:spPr bwMode="auto">
          <a:xfrm>
            <a:off x="3667126" y="2039938"/>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19" name="Rectangle 29"/>
          <p:cNvSpPr>
            <a:spLocks noChangeArrowheads="1"/>
          </p:cNvSpPr>
          <p:nvPr/>
        </p:nvSpPr>
        <p:spPr bwMode="auto">
          <a:xfrm>
            <a:off x="3879850" y="21415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4</a:t>
            </a:r>
            <a:endParaRPr lang="en-US" sz="900"/>
          </a:p>
        </p:txBody>
      </p:sp>
      <p:sp>
        <p:nvSpPr>
          <p:cNvPr id="33820" name="Line 30"/>
          <p:cNvSpPr>
            <a:spLocks noChangeShapeType="1"/>
          </p:cNvSpPr>
          <p:nvPr/>
        </p:nvSpPr>
        <p:spPr bwMode="auto">
          <a:xfrm>
            <a:off x="3903664" y="2419350"/>
            <a:ext cx="1587" cy="163513"/>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21" name="Freeform 31"/>
          <p:cNvSpPr>
            <a:spLocks/>
          </p:cNvSpPr>
          <p:nvPr/>
        </p:nvSpPr>
        <p:spPr bwMode="auto">
          <a:xfrm>
            <a:off x="3651250" y="25765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2" name="Freeform 32"/>
          <p:cNvSpPr>
            <a:spLocks/>
          </p:cNvSpPr>
          <p:nvPr/>
        </p:nvSpPr>
        <p:spPr bwMode="auto">
          <a:xfrm>
            <a:off x="3651250" y="25765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23" name="Rectangle 33"/>
          <p:cNvSpPr>
            <a:spLocks noChangeArrowheads="1"/>
          </p:cNvSpPr>
          <p:nvPr/>
        </p:nvSpPr>
        <p:spPr bwMode="auto">
          <a:xfrm>
            <a:off x="3667126" y="2635250"/>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24" name="Rectangle 34"/>
          <p:cNvSpPr>
            <a:spLocks noChangeArrowheads="1"/>
          </p:cNvSpPr>
          <p:nvPr/>
        </p:nvSpPr>
        <p:spPr bwMode="auto">
          <a:xfrm>
            <a:off x="3879850" y="273685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8</a:t>
            </a:r>
            <a:endParaRPr lang="en-US" sz="900"/>
          </a:p>
        </p:txBody>
      </p:sp>
      <p:sp>
        <p:nvSpPr>
          <p:cNvPr id="33825" name="Line 35"/>
          <p:cNvSpPr>
            <a:spLocks noChangeShapeType="1"/>
          </p:cNvSpPr>
          <p:nvPr/>
        </p:nvSpPr>
        <p:spPr bwMode="auto">
          <a:xfrm>
            <a:off x="3903664" y="3016250"/>
            <a:ext cx="1587" cy="16192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26" name="Freeform 36"/>
          <p:cNvSpPr>
            <a:spLocks/>
          </p:cNvSpPr>
          <p:nvPr/>
        </p:nvSpPr>
        <p:spPr bwMode="auto">
          <a:xfrm>
            <a:off x="3651250" y="31734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7" name="Freeform 37"/>
          <p:cNvSpPr>
            <a:spLocks/>
          </p:cNvSpPr>
          <p:nvPr/>
        </p:nvSpPr>
        <p:spPr bwMode="auto">
          <a:xfrm>
            <a:off x="3651250" y="31734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28" name="Rectangle 38"/>
          <p:cNvSpPr>
            <a:spLocks noChangeArrowheads="1"/>
          </p:cNvSpPr>
          <p:nvPr/>
        </p:nvSpPr>
        <p:spPr bwMode="auto">
          <a:xfrm>
            <a:off x="3667126" y="3228975"/>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29" name="Rectangle 39"/>
          <p:cNvSpPr>
            <a:spLocks noChangeArrowheads="1"/>
          </p:cNvSpPr>
          <p:nvPr/>
        </p:nvSpPr>
        <p:spPr bwMode="auto">
          <a:xfrm>
            <a:off x="3857625" y="3332163"/>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12</a:t>
            </a:r>
            <a:endParaRPr lang="en-US" sz="900"/>
          </a:p>
        </p:txBody>
      </p:sp>
      <p:sp>
        <p:nvSpPr>
          <p:cNvPr id="33830" name="Rectangle 40"/>
          <p:cNvSpPr>
            <a:spLocks noChangeArrowheads="1"/>
          </p:cNvSpPr>
          <p:nvPr/>
        </p:nvSpPr>
        <p:spPr bwMode="auto">
          <a:xfrm>
            <a:off x="3636964" y="3598863"/>
            <a:ext cx="57708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Read/Write</a:t>
            </a:r>
            <a:endParaRPr lang="en-US" sz="900"/>
          </a:p>
        </p:txBody>
      </p:sp>
      <p:sp>
        <p:nvSpPr>
          <p:cNvPr id="33831" name="Rectangle 41"/>
          <p:cNvSpPr>
            <a:spLocks noChangeArrowheads="1"/>
          </p:cNvSpPr>
          <p:nvPr/>
        </p:nvSpPr>
        <p:spPr bwMode="auto">
          <a:xfrm>
            <a:off x="3636963" y="3705225"/>
            <a:ext cx="2308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logic</a:t>
            </a:r>
            <a:endParaRPr lang="en-US" sz="900"/>
          </a:p>
        </p:txBody>
      </p:sp>
      <p:sp>
        <p:nvSpPr>
          <p:cNvPr id="33832" name="Rectangle 42"/>
          <p:cNvSpPr>
            <a:spLocks noChangeArrowheads="1"/>
          </p:cNvSpPr>
          <p:nvPr/>
        </p:nvSpPr>
        <p:spPr bwMode="auto">
          <a:xfrm>
            <a:off x="3605214" y="3951288"/>
            <a:ext cx="3622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 in</a:t>
            </a:r>
            <a:endParaRPr lang="en-US" sz="900"/>
          </a:p>
        </p:txBody>
      </p:sp>
      <p:sp>
        <p:nvSpPr>
          <p:cNvPr id="33833" name="Rectangle 43"/>
          <p:cNvSpPr>
            <a:spLocks noChangeArrowheads="1"/>
          </p:cNvSpPr>
          <p:nvPr/>
        </p:nvSpPr>
        <p:spPr bwMode="auto">
          <a:xfrm>
            <a:off x="3786189" y="4100513"/>
            <a:ext cx="42639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 out</a:t>
            </a:r>
            <a:endParaRPr lang="en-US" sz="900"/>
          </a:p>
        </p:txBody>
      </p:sp>
      <p:sp>
        <p:nvSpPr>
          <p:cNvPr id="33834" name="Line 44"/>
          <p:cNvSpPr>
            <a:spLocks noChangeShapeType="1"/>
          </p:cNvSpPr>
          <p:nvPr/>
        </p:nvSpPr>
        <p:spPr bwMode="auto">
          <a:xfrm>
            <a:off x="3611564" y="4360863"/>
            <a:ext cx="238125"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35" name="Rectangle 45"/>
          <p:cNvSpPr>
            <a:spLocks noChangeArrowheads="1"/>
          </p:cNvSpPr>
          <p:nvPr/>
        </p:nvSpPr>
        <p:spPr bwMode="auto">
          <a:xfrm>
            <a:off x="3611564" y="4252913"/>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Read/</a:t>
            </a:r>
            <a:endParaRPr lang="en-US" sz="900"/>
          </a:p>
        </p:txBody>
      </p:sp>
      <p:sp>
        <p:nvSpPr>
          <p:cNvPr id="33836" name="Rectangle 46"/>
          <p:cNvSpPr>
            <a:spLocks noChangeArrowheads="1"/>
          </p:cNvSpPr>
          <p:nvPr/>
        </p:nvSpPr>
        <p:spPr bwMode="auto">
          <a:xfrm>
            <a:off x="3611564" y="4354513"/>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Write</a:t>
            </a:r>
            <a:endParaRPr lang="en-US" sz="900"/>
          </a:p>
        </p:txBody>
      </p:sp>
      <p:sp>
        <p:nvSpPr>
          <p:cNvPr id="33837" name="Rectangle 47"/>
          <p:cNvSpPr>
            <a:spLocks noChangeArrowheads="1"/>
          </p:cNvSpPr>
          <p:nvPr/>
        </p:nvSpPr>
        <p:spPr bwMode="auto">
          <a:xfrm>
            <a:off x="3940175" y="4252913"/>
            <a:ext cx="14747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Bit</a:t>
            </a:r>
            <a:endParaRPr lang="en-US" sz="900"/>
          </a:p>
        </p:txBody>
      </p:sp>
      <p:sp>
        <p:nvSpPr>
          <p:cNvPr id="33838" name="Rectangle 48"/>
          <p:cNvSpPr>
            <a:spLocks noChangeArrowheads="1"/>
          </p:cNvSpPr>
          <p:nvPr/>
        </p:nvSpPr>
        <p:spPr bwMode="auto">
          <a:xfrm>
            <a:off x="3940175" y="4354513"/>
            <a:ext cx="26930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select</a:t>
            </a:r>
            <a:endParaRPr lang="en-US" sz="900"/>
          </a:p>
        </p:txBody>
      </p:sp>
      <p:sp>
        <p:nvSpPr>
          <p:cNvPr id="33839" name="Freeform 49"/>
          <p:cNvSpPr>
            <a:spLocks/>
          </p:cNvSpPr>
          <p:nvPr/>
        </p:nvSpPr>
        <p:spPr bwMode="auto">
          <a:xfrm>
            <a:off x="4438650" y="1050925"/>
            <a:ext cx="660400" cy="3433763"/>
          </a:xfrm>
          <a:custGeom>
            <a:avLst/>
            <a:gdLst>
              <a:gd name="T0" fmla="*/ 0 w 416"/>
              <a:gd name="T1" fmla="*/ 0 h 2163"/>
              <a:gd name="T2" fmla="*/ 2147483646 w 416"/>
              <a:gd name="T3" fmla="*/ 0 h 2163"/>
              <a:gd name="T4" fmla="*/ 2147483646 w 416"/>
              <a:gd name="T5" fmla="*/ 2147483646 h 2163"/>
              <a:gd name="T6" fmla="*/ 0 w 416"/>
              <a:gd name="T7" fmla="*/ 2147483646 h 2163"/>
              <a:gd name="T8" fmla="*/ 0 w 416"/>
              <a:gd name="T9" fmla="*/ 0 h 2163"/>
              <a:gd name="T10" fmla="*/ 0 w 416"/>
              <a:gd name="T11" fmla="*/ 0 h 2163"/>
              <a:gd name="T12" fmla="*/ 0 60000 65536"/>
              <a:gd name="T13" fmla="*/ 0 60000 65536"/>
              <a:gd name="T14" fmla="*/ 0 60000 65536"/>
              <a:gd name="T15" fmla="*/ 0 60000 65536"/>
              <a:gd name="T16" fmla="*/ 0 60000 65536"/>
              <a:gd name="T17" fmla="*/ 0 60000 65536"/>
              <a:gd name="T18" fmla="*/ 0 w 416"/>
              <a:gd name="T19" fmla="*/ 0 h 2163"/>
              <a:gd name="T20" fmla="*/ 416 w 416"/>
              <a:gd name="T21" fmla="*/ 2163 h 2163"/>
            </a:gdLst>
            <a:ahLst/>
            <a:cxnLst>
              <a:cxn ang="T12">
                <a:pos x="T0" y="T1"/>
              </a:cxn>
              <a:cxn ang="T13">
                <a:pos x="T2" y="T3"/>
              </a:cxn>
              <a:cxn ang="T14">
                <a:pos x="T4" y="T5"/>
              </a:cxn>
              <a:cxn ang="T15">
                <a:pos x="T6" y="T7"/>
              </a:cxn>
              <a:cxn ang="T16">
                <a:pos x="T8" y="T9"/>
              </a:cxn>
              <a:cxn ang="T17">
                <a:pos x="T10" y="T11"/>
              </a:cxn>
            </a:cxnLst>
            <a:rect l="T18" t="T19" r="T20" b="T21"/>
            <a:pathLst>
              <a:path w="416" h="2163">
                <a:moveTo>
                  <a:pt x="0" y="0"/>
                </a:moveTo>
                <a:lnTo>
                  <a:pt x="416" y="0"/>
                </a:lnTo>
                <a:lnTo>
                  <a:pt x="416" y="2163"/>
                </a:lnTo>
                <a:lnTo>
                  <a:pt x="0" y="216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0" name="Freeform 50"/>
          <p:cNvSpPr>
            <a:spLocks/>
          </p:cNvSpPr>
          <p:nvPr/>
        </p:nvSpPr>
        <p:spPr bwMode="auto">
          <a:xfrm>
            <a:off x="4438650" y="1050925"/>
            <a:ext cx="660400" cy="3433763"/>
          </a:xfrm>
          <a:custGeom>
            <a:avLst/>
            <a:gdLst>
              <a:gd name="T0" fmla="*/ 0 w 416"/>
              <a:gd name="T1" fmla="*/ 0 h 2163"/>
              <a:gd name="T2" fmla="*/ 2147483646 w 416"/>
              <a:gd name="T3" fmla="*/ 0 h 2163"/>
              <a:gd name="T4" fmla="*/ 2147483646 w 416"/>
              <a:gd name="T5" fmla="*/ 2147483646 h 2163"/>
              <a:gd name="T6" fmla="*/ 0 w 416"/>
              <a:gd name="T7" fmla="*/ 2147483646 h 2163"/>
              <a:gd name="T8" fmla="*/ 0 w 416"/>
              <a:gd name="T9" fmla="*/ 0 h 2163"/>
              <a:gd name="T10" fmla="*/ 0 w 416"/>
              <a:gd name="T11" fmla="*/ 0 h 2163"/>
              <a:gd name="T12" fmla="*/ 0 60000 65536"/>
              <a:gd name="T13" fmla="*/ 0 60000 65536"/>
              <a:gd name="T14" fmla="*/ 0 60000 65536"/>
              <a:gd name="T15" fmla="*/ 0 60000 65536"/>
              <a:gd name="T16" fmla="*/ 0 60000 65536"/>
              <a:gd name="T17" fmla="*/ 0 60000 65536"/>
              <a:gd name="T18" fmla="*/ 0 w 416"/>
              <a:gd name="T19" fmla="*/ 0 h 2163"/>
              <a:gd name="T20" fmla="*/ 416 w 416"/>
              <a:gd name="T21" fmla="*/ 2163 h 2163"/>
            </a:gdLst>
            <a:ahLst/>
            <a:cxnLst>
              <a:cxn ang="T12">
                <a:pos x="T0" y="T1"/>
              </a:cxn>
              <a:cxn ang="T13">
                <a:pos x="T2" y="T3"/>
              </a:cxn>
              <a:cxn ang="T14">
                <a:pos x="T4" y="T5"/>
              </a:cxn>
              <a:cxn ang="T15">
                <a:pos x="T6" y="T7"/>
              </a:cxn>
              <a:cxn ang="T16">
                <a:pos x="T8" y="T9"/>
              </a:cxn>
              <a:cxn ang="T17">
                <a:pos x="T10" y="T11"/>
              </a:cxn>
            </a:cxnLst>
            <a:rect l="T18" t="T19" r="T20" b="T21"/>
            <a:pathLst>
              <a:path w="416" h="2163">
                <a:moveTo>
                  <a:pt x="0" y="0"/>
                </a:moveTo>
                <a:lnTo>
                  <a:pt x="416" y="0"/>
                </a:lnTo>
                <a:lnTo>
                  <a:pt x="416" y="2163"/>
                </a:lnTo>
                <a:lnTo>
                  <a:pt x="0" y="2163"/>
                </a:lnTo>
                <a:lnTo>
                  <a:pt x="0" y="0"/>
                </a:lnTo>
                <a:close/>
              </a:path>
            </a:pathLst>
          </a:cu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1" name="Line 51"/>
          <p:cNvSpPr>
            <a:spLocks noChangeShapeType="1"/>
          </p:cNvSpPr>
          <p:nvPr/>
        </p:nvSpPr>
        <p:spPr bwMode="auto">
          <a:xfrm>
            <a:off x="4768850" y="1227138"/>
            <a:ext cx="1588" cy="16033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42" name="Freeform 52"/>
          <p:cNvSpPr>
            <a:spLocks/>
          </p:cNvSpPr>
          <p:nvPr/>
        </p:nvSpPr>
        <p:spPr bwMode="auto">
          <a:xfrm>
            <a:off x="4516438" y="13811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3" name="Freeform 53"/>
          <p:cNvSpPr>
            <a:spLocks/>
          </p:cNvSpPr>
          <p:nvPr/>
        </p:nvSpPr>
        <p:spPr bwMode="auto">
          <a:xfrm>
            <a:off x="4516438" y="13811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44" name="Rectangle 54"/>
          <p:cNvSpPr>
            <a:spLocks noChangeArrowheads="1"/>
          </p:cNvSpPr>
          <p:nvPr/>
        </p:nvSpPr>
        <p:spPr bwMode="auto">
          <a:xfrm>
            <a:off x="4533901" y="1444625"/>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45" name="Rectangle 55"/>
          <p:cNvSpPr>
            <a:spLocks noChangeArrowheads="1"/>
          </p:cNvSpPr>
          <p:nvPr/>
        </p:nvSpPr>
        <p:spPr bwMode="auto">
          <a:xfrm>
            <a:off x="4748213" y="154622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a:t>
            </a:r>
            <a:endParaRPr lang="en-US" sz="900"/>
          </a:p>
        </p:txBody>
      </p:sp>
      <p:sp>
        <p:nvSpPr>
          <p:cNvPr id="33846" name="Line 56"/>
          <p:cNvSpPr>
            <a:spLocks noChangeShapeType="1"/>
          </p:cNvSpPr>
          <p:nvPr/>
        </p:nvSpPr>
        <p:spPr bwMode="auto">
          <a:xfrm>
            <a:off x="4768850" y="1824038"/>
            <a:ext cx="1588" cy="16192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47" name="Freeform 57"/>
          <p:cNvSpPr>
            <a:spLocks/>
          </p:cNvSpPr>
          <p:nvPr/>
        </p:nvSpPr>
        <p:spPr bwMode="auto">
          <a:xfrm>
            <a:off x="4516438" y="19780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8" name="Freeform 58"/>
          <p:cNvSpPr>
            <a:spLocks/>
          </p:cNvSpPr>
          <p:nvPr/>
        </p:nvSpPr>
        <p:spPr bwMode="auto">
          <a:xfrm>
            <a:off x="4516438" y="19780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49" name="Rectangle 59"/>
          <p:cNvSpPr>
            <a:spLocks noChangeArrowheads="1"/>
          </p:cNvSpPr>
          <p:nvPr/>
        </p:nvSpPr>
        <p:spPr bwMode="auto">
          <a:xfrm>
            <a:off x="4530726" y="2039938"/>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50" name="Rectangle 60"/>
          <p:cNvSpPr>
            <a:spLocks noChangeArrowheads="1"/>
          </p:cNvSpPr>
          <p:nvPr/>
        </p:nvSpPr>
        <p:spPr bwMode="auto">
          <a:xfrm>
            <a:off x="4745038" y="21415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5</a:t>
            </a:r>
            <a:endParaRPr lang="en-US" sz="900"/>
          </a:p>
        </p:txBody>
      </p:sp>
      <p:sp>
        <p:nvSpPr>
          <p:cNvPr id="33851" name="Line 61"/>
          <p:cNvSpPr>
            <a:spLocks noChangeShapeType="1"/>
          </p:cNvSpPr>
          <p:nvPr/>
        </p:nvSpPr>
        <p:spPr bwMode="auto">
          <a:xfrm>
            <a:off x="4768850" y="2419350"/>
            <a:ext cx="1588" cy="163513"/>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52" name="Freeform 62"/>
          <p:cNvSpPr>
            <a:spLocks/>
          </p:cNvSpPr>
          <p:nvPr/>
        </p:nvSpPr>
        <p:spPr bwMode="auto">
          <a:xfrm>
            <a:off x="4516438" y="25765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3" name="Freeform 63"/>
          <p:cNvSpPr>
            <a:spLocks/>
          </p:cNvSpPr>
          <p:nvPr/>
        </p:nvSpPr>
        <p:spPr bwMode="auto">
          <a:xfrm>
            <a:off x="4516438" y="25765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54" name="Rectangle 64"/>
          <p:cNvSpPr>
            <a:spLocks noChangeArrowheads="1"/>
          </p:cNvSpPr>
          <p:nvPr/>
        </p:nvSpPr>
        <p:spPr bwMode="auto">
          <a:xfrm>
            <a:off x="4530726" y="2635250"/>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55" name="Rectangle 65"/>
          <p:cNvSpPr>
            <a:spLocks noChangeArrowheads="1"/>
          </p:cNvSpPr>
          <p:nvPr/>
        </p:nvSpPr>
        <p:spPr bwMode="auto">
          <a:xfrm>
            <a:off x="4745038" y="273685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9</a:t>
            </a:r>
            <a:endParaRPr lang="en-US" sz="900"/>
          </a:p>
        </p:txBody>
      </p:sp>
      <p:sp>
        <p:nvSpPr>
          <p:cNvPr id="33856" name="Line 66"/>
          <p:cNvSpPr>
            <a:spLocks noChangeShapeType="1"/>
          </p:cNvSpPr>
          <p:nvPr/>
        </p:nvSpPr>
        <p:spPr bwMode="auto">
          <a:xfrm>
            <a:off x="4768850" y="3016250"/>
            <a:ext cx="1588" cy="16192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57" name="Freeform 67"/>
          <p:cNvSpPr>
            <a:spLocks/>
          </p:cNvSpPr>
          <p:nvPr/>
        </p:nvSpPr>
        <p:spPr bwMode="auto">
          <a:xfrm>
            <a:off x="4516438" y="31734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8" name="Freeform 68"/>
          <p:cNvSpPr>
            <a:spLocks/>
          </p:cNvSpPr>
          <p:nvPr/>
        </p:nvSpPr>
        <p:spPr bwMode="auto">
          <a:xfrm>
            <a:off x="4516438" y="31734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59" name="Rectangle 69"/>
          <p:cNvSpPr>
            <a:spLocks noChangeArrowheads="1"/>
          </p:cNvSpPr>
          <p:nvPr/>
        </p:nvSpPr>
        <p:spPr bwMode="auto">
          <a:xfrm>
            <a:off x="4532314" y="3228975"/>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60" name="Rectangle 70"/>
          <p:cNvSpPr>
            <a:spLocks noChangeArrowheads="1"/>
          </p:cNvSpPr>
          <p:nvPr/>
        </p:nvSpPr>
        <p:spPr bwMode="auto">
          <a:xfrm>
            <a:off x="4722813" y="3332163"/>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13</a:t>
            </a:r>
            <a:endParaRPr lang="en-US" sz="900"/>
          </a:p>
        </p:txBody>
      </p:sp>
      <p:sp>
        <p:nvSpPr>
          <p:cNvPr id="33861" name="Rectangle 71"/>
          <p:cNvSpPr>
            <a:spLocks noChangeArrowheads="1"/>
          </p:cNvSpPr>
          <p:nvPr/>
        </p:nvSpPr>
        <p:spPr bwMode="auto">
          <a:xfrm>
            <a:off x="4502151" y="3598863"/>
            <a:ext cx="57708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Read/Write</a:t>
            </a:r>
            <a:endParaRPr lang="en-US" sz="900"/>
          </a:p>
        </p:txBody>
      </p:sp>
      <p:sp>
        <p:nvSpPr>
          <p:cNvPr id="33862" name="Rectangle 72"/>
          <p:cNvSpPr>
            <a:spLocks noChangeArrowheads="1"/>
          </p:cNvSpPr>
          <p:nvPr/>
        </p:nvSpPr>
        <p:spPr bwMode="auto">
          <a:xfrm>
            <a:off x="4502150" y="3705225"/>
            <a:ext cx="2308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logic</a:t>
            </a:r>
            <a:endParaRPr lang="en-US" sz="900"/>
          </a:p>
        </p:txBody>
      </p:sp>
      <p:sp>
        <p:nvSpPr>
          <p:cNvPr id="33863" name="Rectangle 73"/>
          <p:cNvSpPr>
            <a:spLocks noChangeArrowheads="1"/>
          </p:cNvSpPr>
          <p:nvPr/>
        </p:nvSpPr>
        <p:spPr bwMode="auto">
          <a:xfrm>
            <a:off x="4473576" y="3951288"/>
            <a:ext cx="3622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 in</a:t>
            </a:r>
            <a:endParaRPr lang="en-US" sz="900"/>
          </a:p>
        </p:txBody>
      </p:sp>
      <p:sp>
        <p:nvSpPr>
          <p:cNvPr id="33864" name="Rectangle 74"/>
          <p:cNvSpPr>
            <a:spLocks noChangeArrowheads="1"/>
          </p:cNvSpPr>
          <p:nvPr/>
        </p:nvSpPr>
        <p:spPr bwMode="auto">
          <a:xfrm>
            <a:off x="4646614" y="4095750"/>
            <a:ext cx="42639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 out</a:t>
            </a:r>
            <a:endParaRPr lang="en-US" sz="900"/>
          </a:p>
        </p:txBody>
      </p:sp>
      <p:sp>
        <p:nvSpPr>
          <p:cNvPr id="33865" name="Line 75"/>
          <p:cNvSpPr>
            <a:spLocks noChangeShapeType="1"/>
          </p:cNvSpPr>
          <p:nvPr/>
        </p:nvSpPr>
        <p:spPr bwMode="auto">
          <a:xfrm>
            <a:off x="4470400" y="4360863"/>
            <a:ext cx="24130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66" name="Rectangle 76"/>
          <p:cNvSpPr>
            <a:spLocks noChangeArrowheads="1"/>
          </p:cNvSpPr>
          <p:nvPr/>
        </p:nvSpPr>
        <p:spPr bwMode="auto">
          <a:xfrm>
            <a:off x="4470401" y="4252913"/>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Read/</a:t>
            </a:r>
            <a:endParaRPr lang="en-US" sz="900"/>
          </a:p>
        </p:txBody>
      </p:sp>
      <p:sp>
        <p:nvSpPr>
          <p:cNvPr id="33867" name="Rectangle 77"/>
          <p:cNvSpPr>
            <a:spLocks noChangeArrowheads="1"/>
          </p:cNvSpPr>
          <p:nvPr/>
        </p:nvSpPr>
        <p:spPr bwMode="auto">
          <a:xfrm>
            <a:off x="4470401" y="4354513"/>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Write</a:t>
            </a:r>
            <a:endParaRPr lang="en-US" sz="900"/>
          </a:p>
        </p:txBody>
      </p:sp>
      <p:sp>
        <p:nvSpPr>
          <p:cNvPr id="33868" name="Rectangle 78"/>
          <p:cNvSpPr>
            <a:spLocks noChangeArrowheads="1"/>
          </p:cNvSpPr>
          <p:nvPr/>
        </p:nvSpPr>
        <p:spPr bwMode="auto">
          <a:xfrm>
            <a:off x="4813300" y="4252913"/>
            <a:ext cx="14747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Bit</a:t>
            </a:r>
            <a:endParaRPr lang="en-US" sz="900"/>
          </a:p>
        </p:txBody>
      </p:sp>
      <p:sp>
        <p:nvSpPr>
          <p:cNvPr id="33869" name="Rectangle 79"/>
          <p:cNvSpPr>
            <a:spLocks noChangeArrowheads="1"/>
          </p:cNvSpPr>
          <p:nvPr/>
        </p:nvSpPr>
        <p:spPr bwMode="auto">
          <a:xfrm>
            <a:off x="4813300" y="4354513"/>
            <a:ext cx="26930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select</a:t>
            </a:r>
            <a:endParaRPr lang="en-US" sz="900"/>
          </a:p>
        </p:txBody>
      </p:sp>
      <p:sp>
        <p:nvSpPr>
          <p:cNvPr id="33870" name="Freeform 80"/>
          <p:cNvSpPr>
            <a:spLocks/>
          </p:cNvSpPr>
          <p:nvPr/>
        </p:nvSpPr>
        <p:spPr bwMode="auto">
          <a:xfrm>
            <a:off x="5302250" y="1050925"/>
            <a:ext cx="661988" cy="3433763"/>
          </a:xfrm>
          <a:custGeom>
            <a:avLst/>
            <a:gdLst>
              <a:gd name="T0" fmla="*/ 0 w 417"/>
              <a:gd name="T1" fmla="*/ 0 h 2163"/>
              <a:gd name="T2" fmla="*/ 2147483646 w 417"/>
              <a:gd name="T3" fmla="*/ 0 h 2163"/>
              <a:gd name="T4" fmla="*/ 2147483646 w 417"/>
              <a:gd name="T5" fmla="*/ 2147483646 h 2163"/>
              <a:gd name="T6" fmla="*/ 0 w 417"/>
              <a:gd name="T7" fmla="*/ 2147483646 h 2163"/>
              <a:gd name="T8" fmla="*/ 0 w 417"/>
              <a:gd name="T9" fmla="*/ 0 h 2163"/>
              <a:gd name="T10" fmla="*/ 0 w 417"/>
              <a:gd name="T11" fmla="*/ 0 h 2163"/>
              <a:gd name="T12" fmla="*/ 0 60000 65536"/>
              <a:gd name="T13" fmla="*/ 0 60000 65536"/>
              <a:gd name="T14" fmla="*/ 0 60000 65536"/>
              <a:gd name="T15" fmla="*/ 0 60000 65536"/>
              <a:gd name="T16" fmla="*/ 0 60000 65536"/>
              <a:gd name="T17" fmla="*/ 0 60000 65536"/>
              <a:gd name="T18" fmla="*/ 0 w 417"/>
              <a:gd name="T19" fmla="*/ 0 h 2163"/>
              <a:gd name="T20" fmla="*/ 417 w 417"/>
              <a:gd name="T21" fmla="*/ 2163 h 2163"/>
            </a:gdLst>
            <a:ahLst/>
            <a:cxnLst>
              <a:cxn ang="T12">
                <a:pos x="T0" y="T1"/>
              </a:cxn>
              <a:cxn ang="T13">
                <a:pos x="T2" y="T3"/>
              </a:cxn>
              <a:cxn ang="T14">
                <a:pos x="T4" y="T5"/>
              </a:cxn>
              <a:cxn ang="T15">
                <a:pos x="T6" y="T7"/>
              </a:cxn>
              <a:cxn ang="T16">
                <a:pos x="T8" y="T9"/>
              </a:cxn>
              <a:cxn ang="T17">
                <a:pos x="T10" y="T11"/>
              </a:cxn>
            </a:cxnLst>
            <a:rect l="T18" t="T19" r="T20" b="T21"/>
            <a:pathLst>
              <a:path w="417" h="2163">
                <a:moveTo>
                  <a:pt x="0" y="0"/>
                </a:moveTo>
                <a:lnTo>
                  <a:pt x="417" y="0"/>
                </a:lnTo>
                <a:lnTo>
                  <a:pt x="417" y="2163"/>
                </a:lnTo>
                <a:lnTo>
                  <a:pt x="0" y="216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1" name="Freeform 81"/>
          <p:cNvSpPr>
            <a:spLocks/>
          </p:cNvSpPr>
          <p:nvPr/>
        </p:nvSpPr>
        <p:spPr bwMode="auto">
          <a:xfrm>
            <a:off x="5302250" y="1050925"/>
            <a:ext cx="661988" cy="3433763"/>
          </a:xfrm>
          <a:custGeom>
            <a:avLst/>
            <a:gdLst>
              <a:gd name="T0" fmla="*/ 0 w 417"/>
              <a:gd name="T1" fmla="*/ 0 h 2163"/>
              <a:gd name="T2" fmla="*/ 2147483646 w 417"/>
              <a:gd name="T3" fmla="*/ 0 h 2163"/>
              <a:gd name="T4" fmla="*/ 2147483646 w 417"/>
              <a:gd name="T5" fmla="*/ 2147483646 h 2163"/>
              <a:gd name="T6" fmla="*/ 0 w 417"/>
              <a:gd name="T7" fmla="*/ 2147483646 h 2163"/>
              <a:gd name="T8" fmla="*/ 0 w 417"/>
              <a:gd name="T9" fmla="*/ 0 h 2163"/>
              <a:gd name="T10" fmla="*/ 0 w 417"/>
              <a:gd name="T11" fmla="*/ 0 h 2163"/>
              <a:gd name="T12" fmla="*/ 0 60000 65536"/>
              <a:gd name="T13" fmla="*/ 0 60000 65536"/>
              <a:gd name="T14" fmla="*/ 0 60000 65536"/>
              <a:gd name="T15" fmla="*/ 0 60000 65536"/>
              <a:gd name="T16" fmla="*/ 0 60000 65536"/>
              <a:gd name="T17" fmla="*/ 0 60000 65536"/>
              <a:gd name="T18" fmla="*/ 0 w 417"/>
              <a:gd name="T19" fmla="*/ 0 h 2163"/>
              <a:gd name="T20" fmla="*/ 417 w 417"/>
              <a:gd name="T21" fmla="*/ 2163 h 2163"/>
            </a:gdLst>
            <a:ahLst/>
            <a:cxnLst>
              <a:cxn ang="T12">
                <a:pos x="T0" y="T1"/>
              </a:cxn>
              <a:cxn ang="T13">
                <a:pos x="T2" y="T3"/>
              </a:cxn>
              <a:cxn ang="T14">
                <a:pos x="T4" y="T5"/>
              </a:cxn>
              <a:cxn ang="T15">
                <a:pos x="T6" y="T7"/>
              </a:cxn>
              <a:cxn ang="T16">
                <a:pos x="T8" y="T9"/>
              </a:cxn>
              <a:cxn ang="T17">
                <a:pos x="T10" y="T11"/>
              </a:cxn>
            </a:cxnLst>
            <a:rect l="T18" t="T19" r="T20" b="T21"/>
            <a:pathLst>
              <a:path w="417" h="2163">
                <a:moveTo>
                  <a:pt x="0" y="0"/>
                </a:moveTo>
                <a:lnTo>
                  <a:pt x="417" y="0"/>
                </a:lnTo>
                <a:lnTo>
                  <a:pt x="417" y="2163"/>
                </a:lnTo>
                <a:lnTo>
                  <a:pt x="0" y="2163"/>
                </a:lnTo>
                <a:lnTo>
                  <a:pt x="0" y="0"/>
                </a:lnTo>
                <a:close/>
              </a:path>
            </a:pathLst>
          </a:cu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2" name="Line 82"/>
          <p:cNvSpPr>
            <a:spLocks noChangeShapeType="1"/>
          </p:cNvSpPr>
          <p:nvPr/>
        </p:nvSpPr>
        <p:spPr bwMode="auto">
          <a:xfrm>
            <a:off x="5634039" y="1227138"/>
            <a:ext cx="1587" cy="16033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73" name="Freeform 83"/>
          <p:cNvSpPr>
            <a:spLocks/>
          </p:cNvSpPr>
          <p:nvPr/>
        </p:nvSpPr>
        <p:spPr bwMode="auto">
          <a:xfrm>
            <a:off x="5381625" y="13811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4" name="Freeform 84"/>
          <p:cNvSpPr>
            <a:spLocks/>
          </p:cNvSpPr>
          <p:nvPr/>
        </p:nvSpPr>
        <p:spPr bwMode="auto">
          <a:xfrm>
            <a:off x="5381625" y="13811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75" name="Rectangle 85"/>
          <p:cNvSpPr>
            <a:spLocks noChangeArrowheads="1"/>
          </p:cNvSpPr>
          <p:nvPr/>
        </p:nvSpPr>
        <p:spPr bwMode="auto">
          <a:xfrm>
            <a:off x="5394326" y="1444625"/>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76" name="Rectangle 86"/>
          <p:cNvSpPr>
            <a:spLocks noChangeArrowheads="1"/>
          </p:cNvSpPr>
          <p:nvPr/>
        </p:nvSpPr>
        <p:spPr bwMode="auto">
          <a:xfrm>
            <a:off x="5608638" y="154622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a:t>
            </a:r>
            <a:endParaRPr lang="en-US" sz="900"/>
          </a:p>
        </p:txBody>
      </p:sp>
      <p:sp>
        <p:nvSpPr>
          <p:cNvPr id="33877" name="Line 87"/>
          <p:cNvSpPr>
            <a:spLocks noChangeShapeType="1"/>
          </p:cNvSpPr>
          <p:nvPr/>
        </p:nvSpPr>
        <p:spPr bwMode="auto">
          <a:xfrm>
            <a:off x="5634039" y="1824038"/>
            <a:ext cx="1587" cy="16192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78" name="Freeform 88"/>
          <p:cNvSpPr>
            <a:spLocks/>
          </p:cNvSpPr>
          <p:nvPr/>
        </p:nvSpPr>
        <p:spPr bwMode="auto">
          <a:xfrm>
            <a:off x="5381625" y="19780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9" name="Freeform 89"/>
          <p:cNvSpPr>
            <a:spLocks/>
          </p:cNvSpPr>
          <p:nvPr/>
        </p:nvSpPr>
        <p:spPr bwMode="auto">
          <a:xfrm>
            <a:off x="5381625" y="1978024"/>
            <a:ext cx="501650" cy="336550"/>
          </a:xfrm>
          <a:custGeom>
            <a:avLst/>
            <a:gdLst>
              <a:gd name="T0" fmla="*/ 0 w 316"/>
              <a:gd name="T1" fmla="*/ 0 h 212"/>
              <a:gd name="T2" fmla="*/ 2147483646 w 316"/>
              <a:gd name="T3" fmla="*/ 0 h 212"/>
              <a:gd name="T4" fmla="*/ 2147483646 w 316"/>
              <a:gd name="T5" fmla="*/ 2147483646 h 212"/>
              <a:gd name="T6" fmla="*/ 0 w 316"/>
              <a:gd name="T7" fmla="*/ 2147483646 h 212"/>
              <a:gd name="T8" fmla="*/ 0 w 316"/>
              <a:gd name="T9" fmla="*/ 0 h 212"/>
              <a:gd name="T10" fmla="*/ 0 w 316"/>
              <a:gd name="T11" fmla="*/ 0 h 212"/>
              <a:gd name="T12" fmla="*/ 0 60000 65536"/>
              <a:gd name="T13" fmla="*/ 0 60000 65536"/>
              <a:gd name="T14" fmla="*/ 0 60000 65536"/>
              <a:gd name="T15" fmla="*/ 0 60000 65536"/>
              <a:gd name="T16" fmla="*/ 0 60000 65536"/>
              <a:gd name="T17" fmla="*/ 0 60000 65536"/>
              <a:gd name="T18" fmla="*/ 0 w 316"/>
              <a:gd name="T19" fmla="*/ 0 h 212"/>
              <a:gd name="T20" fmla="*/ 316 w 316"/>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6" h="212">
                <a:moveTo>
                  <a:pt x="0" y="0"/>
                </a:moveTo>
                <a:lnTo>
                  <a:pt x="316" y="0"/>
                </a:lnTo>
                <a:lnTo>
                  <a:pt x="316" y="212"/>
                </a:lnTo>
                <a:lnTo>
                  <a:pt x="0" y="212"/>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80" name="Rectangle 90"/>
          <p:cNvSpPr>
            <a:spLocks noChangeArrowheads="1"/>
          </p:cNvSpPr>
          <p:nvPr/>
        </p:nvSpPr>
        <p:spPr bwMode="auto">
          <a:xfrm>
            <a:off x="5392739" y="2039938"/>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81" name="Rectangle 91"/>
          <p:cNvSpPr>
            <a:spLocks noChangeArrowheads="1"/>
          </p:cNvSpPr>
          <p:nvPr/>
        </p:nvSpPr>
        <p:spPr bwMode="auto">
          <a:xfrm>
            <a:off x="5607050" y="21415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6</a:t>
            </a:r>
            <a:endParaRPr lang="en-US" sz="900"/>
          </a:p>
        </p:txBody>
      </p:sp>
      <p:sp>
        <p:nvSpPr>
          <p:cNvPr id="33882" name="Line 92"/>
          <p:cNvSpPr>
            <a:spLocks noChangeShapeType="1"/>
          </p:cNvSpPr>
          <p:nvPr/>
        </p:nvSpPr>
        <p:spPr bwMode="auto">
          <a:xfrm>
            <a:off x="5634039" y="2419350"/>
            <a:ext cx="1587" cy="163513"/>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83" name="Freeform 93"/>
          <p:cNvSpPr>
            <a:spLocks/>
          </p:cNvSpPr>
          <p:nvPr/>
        </p:nvSpPr>
        <p:spPr bwMode="auto">
          <a:xfrm>
            <a:off x="5381625" y="25765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4" name="Freeform 94"/>
          <p:cNvSpPr>
            <a:spLocks/>
          </p:cNvSpPr>
          <p:nvPr/>
        </p:nvSpPr>
        <p:spPr bwMode="auto">
          <a:xfrm>
            <a:off x="5381625" y="25765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85" name="Rectangle 95"/>
          <p:cNvSpPr>
            <a:spLocks noChangeArrowheads="1"/>
          </p:cNvSpPr>
          <p:nvPr/>
        </p:nvSpPr>
        <p:spPr bwMode="auto">
          <a:xfrm>
            <a:off x="5397501" y="2635250"/>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86" name="Rectangle 96"/>
          <p:cNvSpPr>
            <a:spLocks noChangeArrowheads="1"/>
          </p:cNvSpPr>
          <p:nvPr/>
        </p:nvSpPr>
        <p:spPr bwMode="auto">
          <a:xfrm>
            <a:off x="5588000" y="2736850"/>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10</a:t>
            </a:r>
            <a:endParaRPr lang="en-US" sz="900"/>
          </a:p>
        </p:txBody>
      </p:sp>
      <p:sp>
        <p:nvSpPr>
          <p:cNvPr id="33887" name="Line 97"/>
          <p:cNvSpPr>
            <a:spLocks noChangeShapeType="1"/>
          </p:cNvSpPr>
          <p:nvPr/>
        </p:nvSpPr>
        <p:spPr bwMode="auto">
          <a:xfrm>
            <a:off x="5634039" y="3016250"/>
            <a:ext cx="1587" cy="16192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88" name="Freeform 98"/>
          <p:cNvSpPr>
            <a:spLocks/>
          </p:cNvSpPr>
          <p:nvPr/>
        </p:nvSpPr>
        <p:spPr bwMode="auto">
          <a:xfrm>
            <a:off x="5381625" y="31734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9" name="Freeform 99"/>
          <p:cNvSpPr>
            <a:spLocks/>
          </p:cNvSpPr>
          <p:nvPr/>
        </p:nvSpPr>
        <p:spPr bwMode="auto">
          <a:xfrm>
            <a:off x="5381625" y="3173413"/>
            <a:ext cx="501650" cy="333375"/>
          </a:xfrm>
          <a:custGeom>
            <a:avLst/>
            <a:gdLst>
              <a:gd name="T0" fmla="*/ 0 w 316"/>
              <a:gd name="T1" fmla="*/ 0 h 210"/>
              <a:gd name="T2" fmla="*/ 2147483646 w 316"/>
              <a:gd name="T3" fmla="*/ 0 h 210"/>
              <a:gd name="T4" fmla="*/ 2147483646 w 316"/>
              <a:gd name="T5" fmla="*/ 2147483646 h 210"/>
              <a:gd name="T6" fmla="*/ 0 w 316"/>
              <a:gd name="T7" fmla="*/ 2147483646 h 210"/>
              <a:gd name="T8" fmla="*/ 0 w 316"/>
              <a:gd name="T9" fmla="*/ 0 h 210"/>
              <a:gd name="T10" fmla="*/ 0 w 316"/>
              <a:gd name="T11" fmla="*/ 0 h 210"/>
              <a:gd name="T12" fmla="*/ 0 60000 65536"/>
              <a:gd name="T13" fmla="*/ 0 60000 65536"/>
              <a:gd name="T14" fmla="*/ 0 60000 65536"/>
              <a:gd name="T15" fmla="*/ 0 60000 65536"/>
              <a:gd name="T16" fmla="*/ 0 60000 65536"/>
              <a:gd name="T17" fmla="*/ 0 60000 65536"/>
              <a:gd name="T18" fmla="*/ 0 w 316"/>
              <a:gd name="T19" fmla="*/ 0 h 210"/>
              <a:gd name="T20" fmla="*/ 316 w 316"/>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6" h="210">
                <a:moveTo>
                  <a:pt x="0" y="0"/>
                </a:moveTo>
                <a:lnTo>
                  <a:pt x="316" y="0"/>
                </a:lnTo>
                <a:lnTo>
                  <a:pt x="316" y="210"/>
                </a:lnTo>
                <a:lnTo>
                  <a:pt x="0" y="210"/>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890" name="Rectangle 100"/>
          <p:cNvSpPr>
            <a:spLocks noChangeArrowheads="1"/>
          </p:cNvSpPr>
          <p:nvPr/>
        </p:nvSpPr>
        <p:spPr bwMode="auto">
          <a:xfrm>
            <a:off x="5394326" y="3228975"/>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891" name="Rectangle 101"/>
          <p:cNvSpPr>
            <a:spLocks noChangeArrowheads="1"/>
          </p:cNvSpPr>
          <p:nvPr/>
        </p:nvSpPr>
        <p:spPr bwMode="auto">
          <a:xfrm>
            <a:off x="5584825" y="3332163"/>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14</a:t>
            </a:r>
            <a:endParaRPr lang="en-US" sz="900"/>
          </a:p>
        </p:txBody>
      </p:sp>
      <p:sp>
        <p:nvSpPr>
          <p:cNvPr id="33892" name="Rectangle 102"/>
          <p:cNvSpPr>
            <a:spLocks noChangeArrowheads="1"/>
          </p:cNvSpPr>
          <p:nvPr/>
        </p:nvSpPr>
        <p:spPr bwMode="auto">
          <a:xfrm>
            <a:off x="5365751" y="3598863"/>
            <a:ext cx="57708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Read/Write</a:t>
            </a:r>
            <a:endParaRPr lang="en-US" sz="900"/>
          </a:p>
        </p:txBody>
      </p:sp>
      <p:sp>
        <p:nvSpPr>
          <p:cNvPr id="33893" name="Rectangle 103"/>
          <p:cNvSpPr>
            <a:spLocks noChangeArrowheads="1"/>
          </p:cNvSpPr>
          <p:nvPr/>
        </p:nvSpPr>
        <p:spPr bwMode="auto">
          <a:xfrm>
            <a:off x="5365750" y="3705225"/>
            <a:ext cx="2308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logic</a:t>
            </a:r>
            <a:endParaRPr lang="en-US" sz="900"/>
          </a:p>
        </p:txBody>
      </p:sp>
      <p:sp>
        <p:nvSpPr>
          <p:cNvPr id="33894" name="Rectangle 104"/>
          <p:cNvSpPr>
            <a:spLocks noChangeArrowheads="1"/>
          </p:cNvSpPr>
          <p:nvPr/>
        </p:nvSpPr>
        <p:spPr bwMode="auto">
          <a:xfrm>
            <a:off x="5340351" y="3956050"/>
            <a:ext cx="3622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 in</a:t>
            </a:r>
            <a:endParaRPr lang="en-US" sz="900"/>
          </a:p>
        </p:txBody>
      </p:sp>
      <p:sp>
        <p:nvSpPr>
          <p:cNvPr id="33895" name="Rectangle 105"/>
          <p:cNvSpPr>
            <a:spLocks noChangeArrowheads="1"/>
          </p:cNvSpPr>
          <p:nvPr/>
        </p:nvSpPr>
        <p:spPr bwMode="auto">
          <a:xfrm>
            <a:off x="5511801" y="4100513"/>
            <a:ext cx="42639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 out</a:t>
            </a:r>
            <a:endParaRPr lang="en-US" sz="900"/>
          </a:p>
        </p:txBody>
      </p:sp>
      <p:sp>
        <p:nvSpPr>
          <p:cNvPr id="33896" name="Line 106"/>
          <p:cNvSpPr>
            <a:spLocks noChangeShapeType="1"/>
          </p:cNvSpPr>
          <p:nvPr/>
        </p:nvSpPr>
        <p:spPr bwMode="auto">
          <a:xfrm>
            <a:off x="5332414" y="4364038"/>
            <a:ext cx="238125"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97" name="Rectangle 107"/>
          <p:cNvSpPr>
            <a:spLocks noChangeArrowheads="1"/>
          </p:cNvSpPr>
          <p:nvPr/>
        </p:nvSpPr>
        <p:spPr bwMode="auto">
          <a:xfrm>
            <a:off x="5332414" y="4252913"/>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Read/</a:t>
            </a:r>
            <a:endParaRPr lang="en-US" sz="900"/>
          </a:p>
        </p:txBody>
      </p:sp>
      <p:sp>
        <p:nvSpPr>
          <p:cNvPr id="33898" name="Rectangle 108"/>
          <p:cNvSpPr>
            <a:spLocks noChangeArrowheads="1"/>
          </p:cNvSpPr>
          <p:nvPr/>
        </p:nvSpPr>
        <p:spPr bwMode="auto">
          <a:xfrm>
            <a:off x="5332414" y="4354513"/>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Write</a:t>
            </a:r>
            <a:endParaRPr lang="en-US" sz="900"/>
          </a:p>
        </p:txBody>
      </p:sp>
      <p:sp>
        <p:nvSpPr>
          <p:cNvPr id="33899" name="Rectangle 109"/>
          <p:cNvSpPr>
            <a:spLocks noChangeArrowheads="1"/>
          </p:cNvSpPr>
          <p:nvPr/>
        </p:nvSpPr>
        <p:spPr bwMode="auto">
          <a:xfrm>
            <a:off x="5670550" y="4252913"/>
            <a:ext cx="14747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Bit</a:t>
            </a:r>
            <a:endParaRPr lang="en-US" sz="900"/>
          </a:p>
        </p:txBody>
      </p:sp>
      <p:sp>
        <p:nvSpPr>
          <p:cNvPr id="33900" name="Rectangle 110"/>
          <p:cNvSpPr>
            <a:spLocks noChangeArrowheads="1"/>
          </p:cNvSpPr>
          <p:nvPr/>
        </p:nvSpPr>
        <p:spPr bwMode="auto">
          <a:xfrm>
            <a:off x="5670550" y="4354513"/>
            <a:ext cx="26930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select</a:t>
            </a:r>
            <a:endParaRPr lang="en-US" sz="900"/>
          </a:p>
        </p:txBody>
      </p:sp>
      <p:sp>
        <p:nvSpPr>
          <p:cNvPr id="33901" name="Freeform 111"/>
          <p:cNvSpPr>
            <a:spLocks/>
          </p:cNvSpPr>
          <p:nvPr/>
        </p:nvSpPr>
        <p:spPr bwMode="auto">
          <a:xfrm>
            <a:off x="6167439" y="1050925"/>
            <a:ext cx="661987" cy="3433763"/>
          </a:xfrm>
          <a:custGeom>
            <a:avLst/>
            <a:gdLst>
              <a:gd name="T0" fmla="*/ 0 w 417"/>
              <a:gd name="T1" fmla="*/ 0 h 2163"/>
              <a:gd name="T2" fmla="*/ 2147483646 w 417"/>
              <a:gd name="T3" fmla="*/ 0 h 2163"/>
              <a:gd name="T4" fmla="*/ 2147483646 w 417"/>
              <a:gd name="T5" fmla="*/ 2147483646 h 2163"/>
              <a:gd name="T6" fmla="*/ 0 w 417"/>
              <a:gd name="T7" fmla="*/ 2147483646 h 2163"/>
              <a:gd name="T8" fmla="*/ 0 w 417"/>
              <a:gd name="T9" fmla="*/ 0 h 2163"/>
              <a:gd name="T10" fmla="*/ 0 w 417"/>
              <a:gd name="T11" fmla="*/ 0 h 2163"/>
              <a:gd name="T12" fmla="*/ 0 60000 65536"/>
              <a:gd name="T13" fmla="*/ 0 60000 65536"/>
              <a:gd name="T14" fmla="*/ 0 60000 65536"/>
              <a:gd name="T15" fmla="*/ 0 60000 65536"/>
              <a:gd name="T16" fmla="*/ 0 60000 65536"/>
              <a:gd name="T17" fmla="*/ 0 60000 65536"/>
              <a:gd name="T18" fmla="*/ 0 w 417"/>
              <a:gd name="T19" fmla="*/ 0 h 2163"/>
              <a:gd name="T20" fmla="*/ 417 w 417"/>
              <a:gd name="T21" fmla="*/ 2163 h 2163"/>
            </a:gdLst>
            <a:ahLst/>
            <a:cxnLst>
              <a:cxn ang="T12">
                <a:pos x="T0" y="T1"/>
              </a:cxn>
              <a:cxn ang="T13">
                <a:pos x="T2" y="T3"/>
              </a:cxn>
              <a:cxn ang="T14">
                <a:pos x="T4" y="T5"/>
              </a:cxn>
              <a:cxn ang="T15">
                <a:pos x="T6" y="T7"/>
              </a:cxn>
              <a:cxn ang="T16">
                <a:pos x="T8" y="T9"/>
              </a:cxn>
              <a:cxn ang="T17">
                <a:pos x="T10" y="T11"/>
              </a:cxn>
            </a:cxnLst>
            <a:rect l="T18" t="T19" r="T20" b="T21"/>
            <a:pathLst>
              <a:path w="417" h="2163">
                <a:moveTo>
                  <a:pt x="0" y="0"/>
                </a:moveTo>
                <a:lnTo>
                  <a:pt x="417" y="0"/>
                </a:lnTo>
                <a:lnTo>
                  <a:pt x="417" y="2163"/>
                </a:lnTo>
                <a:lnTo>
                  <a:pt x="0" y="216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2" name="Freeform 112"/>
          <p:cNvSpPr>
            <a:spLocks/>
          </p:cNvSpPr>
          <p:nvPr/>
        </p:nvSpPr>
        <p:spPr bwMode="auto">
          <a:xfrm>
            <a:off x="6167439" y="1050925"/>
            <a:ext cx="661987" cy="3433763"/>
          </a:xfrm>
          <a:custGeom>
            <a:avLst/>
            <a:gdLst>
              <a:gd name="T0" fmla="*/ 0 w 417"/>
              <a:gd name="T1" fmla="*/ 0 h 2163"/>
              <a:gd name="T2" fmla="*/ 2147483646 w 417"/>
              <a:gd name="T3" fmla="*/ 0 h 2163"/>
              <a:gd name="T4" fmla="*/ 2147483646 w 417"/>
              <a:gd name="T5" fmla="*/ 2147483646 h 2163"/>
              <a:gd name="T6" fmla="*/ 0 w 417"/>
              <a:gd name="T7" fmla="*/ 2147483646 h 2163"/>
              <a:gd name="T8" fmla="*/ 0 w 417"/>
              <a:gd name="T9" fmla="*/ 0 h 2163"/>
              <a:gd name="T10" fmla="*/ 0 w 417"/>
              <a:gd name="T11" fmla="*/ 0 h 2163"/>
              <a:gd name="T12" fmla="*/ 0 60000 65536"/>
              <a:gd name="T13" fmla="*/ 0 60000 65536"/>
              <a:gd name="T14" fmla="*/ 0 60000 65536"/>
              <a:gd name="T15" fmla="*/ 0 60000 65536"/>
              <a:gd name="T16" fmla="*/ 0 60000 65536"/>
              <a:gd name="T17" fmla="*/ 0 60000 65536"/>
              <a:gd name="T18" fmla="*/ 0 w 417"/>
              <a:gd name="T19" fmla="*/ 0 h 2163"/>
              <a:gd name="T20" fmla="*/ 417 w 417"/>
              <a:gd name="T21" fmla="*/ 2163 h 2163"/>
            </a:gdLst>
            <a:ahLst/>
            <a:cxnLst>
              <a:cxn ang="T12">
                <a:pos x="T0" y="T1"/>
              </a:cxn>
              <a:cxn ang="T13">
                <a:pos x="T2" y="T3"/>
              </a:cxn>
              <a:cxn ang="T14">
                <a:pos x="T4" y="T5"/>
              </a:cxn>
              <a:cxn ang="T15">
                <a:pos x="T6" y="T7"/>
              </a:cxn>
              <a:cxn ang="T16">
                <a:pos x="T8" y="T9"/>
              </a:cxn>
              <a:cxn ang="T17">
                <a:pos x="T10" y="T11"/>
              </a:cxn>
            </a:cxnLst>
            <a:rect l="T18" t="T19" r="T20" b="T21"/>
            <a:pathLst>
              <a:path w="417" h="2163">
                <a:moveTo>
                  <a:pt x="0" y="0"/>
                </a:moveTo>
                <a:lnTo>
                  <a:pt x="417" y="0"/>
                </a:lnTo>
                <a:lnTo>
                  <a:pt x="417" y="2163"/>
                </a:lnTo>
                <a:lnTo>
                  <a:pt x="0" y="2163"/>
                </a:lnTo>
                <a:lnTo>
                  <a:pt x="0" y="0"/>
                </a:lnTo>
                <a:close/>
              </a:path>
            </a:pathLst>
          </a:cu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03" name="Line 113"/>
          <p:cNvSpPr>
            <a:spLocks noChangeShapeType="1"/>
          </p:cNvSpPr>
          <p:nvPr/>
        </p:nvSpPr>
        <p:spPr bwMode="auto">
          <a:xfrm>
            <a:off x="6497639" y="1227138"/>
            <a:ext cx="1587" cy="16033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904" name="Freeform 114"/>
          <p:cNvSpPr>
            <a:spLocks/>
          </p:cNvSpPr>
          <p:nvPr/>
        </p:nvSpPr>
        <p:spPr bwMode="auto">
          <a:xfrm>
            <a:off x="6246813" y="1381124"/>
            <a:ext cx="500062" cy="336550"/>
          </a:xfrm>
          <a:custGeom>
            <a:avLst/>
            <a:gdLst>
              <a:gd name="T0" fmla="*/ 0 w 315"/>
              <a:gd name="T1" fmla="*/ 0 h 212"/>
              <a:gd name="T2" fmla="*/ 2147483646 w 315"/>
              <a:gd name="T3" fmla="*/ 0 h 212"/>
              <a:gd name="T4" fmla="*/ 2147483646 w 315"/>
              <a:gd name="T5" fmla="*/ 2147483646 h 212"/>
              <a:gd name="T6" fmla="*/ 0 w 315"/>
              <a:gd name="T7" fmla="*/ 2147483646 h 212"/>
              <a:gd name="T8" fmla="*/ 0 w 315"/>
              <a:gd name="T9" fmla="*/ 0 h 212"/>
              <a:gd name="T10" fmla="*/ 0 w 315"/>
              <a:gd name="T11" fmla="*/ 0 h 212"/>
              <a:gd name="T12" fmla="*/ 0 60000 65536"/>
              <a:gd name="T13" fmla="*/ 0 60000 65536"/>
              <a:gd name="T14" fmla="*/ 0 60000 65536"/>
              <a:gd name="T15" fmla="*/ 0 60000 65536"/>
              <a:gd name="T16" fmla="*/ 0 60000 65536"/>
              <a:gd name="T17" fmla="*/ 0 60000 65536"/>
              <a:gd name="T18" fmla="*/ 0 w 315"/>
              <a:gd name="T19" fmla="*/ 0 h 212"/>
              <a:gd name="T20" fmla="*/ 315 w 315"/>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5" h="212">
                <a:moveTo>
                  <a:pt x="0" y="0"/>
                </a:moveTo>
                <a:lnTo>
                  <a:pt x="315" y="0"/>
                </a:lnTo>
                <a:lnTo>
                  <a:pt x="315" y="212"/>
                </a:lnTo>
                <a:lnTo>
                  <a:pt x="0" y="212"/>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5" name="Freeform 115"/>
          <p:cNvSpPr>
            <a:spLocks/>
          </p:cNvSpPr>
          <p:nvPr/>
        </p:nvSpPr>
        <p:spPr bwMode="auto">
          <a:xfrm>
            <a:off x="6246813" y="1381124"/>
            <a:ext cx="500062" cy="336550"/>
          </a:xfrm>
          <a:custGeom>
            <a:avLst/>
            <a:gdLst>
              <a:gd name="T0" fmla="*/ 0 w 315"/>
              <a:gd name="T1" fmla="*/ 0 h 212"/>
              <a:gd name="T2" fmla="*/ 2147483646 w 315"/>
              <a:gd name="T3" fmla="*/ 0 h 212"/>
              <a:gd name="T4" fmla="*/ 2147483646 w 315"/>
              <a:gd name="T5" fmla="*/ 2147483646 h 212"/>
              <a:gd name="T6" fmla="*/ 0 w 315"/>
              <a:gd name="T7" fmla="*/ 2147483646 h 212"/>
              <a:gd name="T8" fmla="*/ 0 w 315"/>
              <a:gd name="T9" fmla="*/ 0 h 212"/>
              <a:gd name="T10" fmla="*/ 0 w 315"/>
              <a:gd name="T11" fmla="*/ 0 h 212"/>
              <a:gd name="T12" fmla="*/ 0 60000 65536"/>
              <a:gd name="T13" fmla="*/ 0 60000 65536"/>
              <a:gd name="T14" fmla="*/ 0 60000 65536"/>
              <a:gd name="T15" fmla="*/ 0 60000 65536"/>
              <a:gd name="T16" fmla="*/ 0 60000 65536"/>
              <a:gd name="T17" fmla="*/ 0 60000 65536"/>
              <a:gd name="T18" fmla="*/ 0 w 315"/>
              <a:gd name="T19" fmla="*/ 0 h 212"/>
              <a:gd name="T20" fmla="*/ 315 w 315"/>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5" h="212">
                <a:moveTo>
                  <a:pt x="0" y="0"/>
                </a:moveTo>
                <a:lnTo>
                  <a:pt x="315" y="0"/>
                </a:lnTo>
                <a:lnTo>
                  <a:pt x="315" y="212"/>
                </a:lnTo>
                <a:lnTo>
                  <a:pt x="0" y="212"/>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906" name="Rectangle 116"/>
          <p:cNvSpPr>
            <a:spLocks noChangeArrowheads="1"/>
          </p:cNvSpPr>
          <p:nvPr/>
        </p:nvSpPr>
        <p:spPr bwMode="auto">
          <a:xfrm>
            <a:off x="6261101" y="1444625"/>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907" name="Rectangle 117"/>
          <p:cNvSpPr>
            <a:spLocks noChangeArrowheads="1"/>
          </p:cNvSpPr>
          <p:nvPr/>
        </p:nvSpPr>
        <p:spPr bwMode="auto">
          <a:xfrm>
            <a:off x="6475413" y="154622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3</a:t>
            </a:r>
            <a:endParaRPr lang="en-US" sz="900"/>
          </a:p>
        </p:txBody>
      </p:sp>
      <p:sp>
        <p:nvSpPr>
          <p:cNvPr id="33908" name="Line 118"/>
          <p:cNvSpPr>
            <a:spLocks noChangeShapeType="1"/>
          </p:cNvSpPr>
          <p:nvPr/>
        </p:nvSpPr>
        <p:spPr bwMode="auto">
          <a:xfrm>
            <a:off x="6497639" y="1824038"/>
            <a:ext cx="1587" cy="16192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909" name="Freeform 119"/>
          <p:cNvSpPr>
            <a:spLocks/>
          </p:cNvSpPr>
          <p:nvPr/>
        </p:nvSpPr>
        <p:spPr bwMode="auto">
          <a:xfrm>
            <a:off x="6246813" y="1978024"/>
            <a:ext cx="500062" cy="336550"/>
          </a:xfrm>
          <a:custGeom>
            <a:avLst/>
            <a:gdLst>
              <a:gd name="T0" fmla="*/ 0 w 315"/>
              <a:gd name="T1" fmla="*/ 0 h 212"/>
              <a:gd name="T2" fmla="*/ 2147483646 w 315"/>
              <a:gd name="T3" fmla="*/ 0 h 212"/>
              <a:gd name="T4" fmla="*/ 2147483646 w 315"/>
              <a:gd name="T5" fmla="*/ 2147483646 h 212"/>
              <a:gd name="T6" fmla="*/ 0 w 315"/>
              <a:gd name="T7" fmla="*/ 2147483646 h 212"/>
              <a:gd name="T8" fmla="*/ 0 w 315"/>
              <a:gd name="T9" fmla="*/ 0 h 212"/>
              <a:gd name="T10" fmla="*/ 0 w 315"/>
              <a:gd name="T11" fmla="*/ 0 h 212"/>
              <a:gd name="T12" fmla="*/ 0 60000 65536"/>
              <a:gd name="T13" fmla="*/ 0 60000 65536"/>
              <a:gd name="T14" fmla="*/ 0 60000 65536"/>
              <a:gd name="T15" fmla="*/ 0 60000 65536"/>
              <a:gd name="T16" fmla="*/ 0 60000 65536"/>
              <a:gd name="T17" fmla="*/ 0 60000 65536"/>
              <a:gd name="T18" fmla="*/ 0 w 315"/>
              <a:gd name="T19" fmla="*/ 0 h 212"/>
              <a:gd name="T20" fmla="*/ 315 w 315"/>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5" h="212">
                <a:moveTo>
                  <a:pt x="0" y="0"/>
                </a:moveTo>
                <a:lnTo>
                  <a:pt x="315" y="0"/>
                </a:lnTo>
                <a:lnTo>
                  <a:pt x="315" y="212"/>
                </a:lnTo>
                <a:lnTo>
                  <a:pt x="0" y="212"/>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0" name="Freeform 120"/>
          <p:cNvSpPr>
            <a:spLocks/>
          </p:cNvSpPr>
          <p:nvPr/>
        </p:nvSpPr>
        <p:spPr bwMode="auto">
          <a:xfrm>
            <a:off x="6246813" y="1978024"/>
            <a:ext cx="500062" cy="336550"/>
          </a:xfrm>
          <a:custGeom>
            <a:avLst/>
            <a:gdLst>
              <a:gd name="T0" fmla="*/ 0 w 315"/>
              <a:gd name="T1" fmla="*/ 0 h 212"/>
              <a:gd name="T2" fmla="*/ 2147483646 w 315"/>
              <a:gd name="T3" fmla="*/ 0 h 212"/>
              <a:gd name="T4" fmla="*/ 2147483646 w 315"/>
              <a:gd name="T5" fmla="*/ 2147483646 h 212"/>
              <a:gd name="T6" fmla="*/ 0 w 315"/>
              <a:gd name="T7" fmla="*/ 2147483646 h 212"/>
              <a:gd name="T8" fmla="*/ 0 w 315"/>
              <a:gd name="T9" fmla="*/ 0 h 212"/>
              <a:gd name="T10" fmla="*/ 0 w 315"/>
              <a:gd name="T11" fmla="*/ 0 h 212"/>
              <a:gd name="T12" fmla="*/ 0 60000 65536"/>
              <a:gd name="T13" fmla="*/ 0 60000 65536"/>
              <a:gd name="T14" fmla="*/ 0 60000 65536"/>
              <a:gd name="T15" fmla="*/ 0 60000 65536"/>
              <a:gd name="T16" fmla="*/ 0 60000 65536"/>
              <a:gd name="T17" fmla="*/ 0 60000 65536"/>
              <a:gd name="T18" fmla="*/ 0 w 315"/>
              <a:gd name="T19" fmla="*/ 0 h 212"/>
              <a:gd name="T20" fmla="*/ 315 w 315"/>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315" h="212">
                <a:moveTo>
                  <a:pt x="0" y="0"/>
                </a:moveTo>
                <a:lnTo>
                  <a:pt x="315" y="0"/>
                </a:lnTo>
                <a:lnTo>
                  <a:pt x="315" y="212"/>
                </a:lnTo>
                <a:lnTo>
                  <a:pt x="0" y="212"/>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911" name="Rectangle 121"/>
          <p:cNvSpPr>
            <a:spLocks noChangeArrowheads="1"/>
          </p:cNvSpPr>
          <p:nvPr/>
        </p:nvSpPr>
        <p:spPr bwMode="auto">
          <a:xfrm>
            <a:off x="6261101" y="2039938"/>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912" name="Rectangle 122"/>
          <p:cNvSpPr>
            <a:spLocks noChangeArrowheads="1"/>
          </p:cNvSpPr>
          <p:nvPr/>
        </p:nvSpPr>
        <p:spPr bwMode="auto">
          <a:xfrm>
            <a:off x="6475413" y="21415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7</a:t>
            </a:r>
            <a:endParaRPr lang="en-US" sz="900"/>
          </a:p>
        </p:txBody>
      </p:sp>
      <p:sp>
        <p:nvSpPr>
          <p:cNvPr id="33913" name="Line 123"/>
          <p:cNvSpPr>
            <a:spLocks noChangeShapeType="1"/>
          </p:cNvSpPr>
          <p:nvPr/>
        </p:nvSpPr>
        <p:spPr bwMode="auto">
          <a:xfrm>
            <a:off x="6497639" y="2419350"/>
            <a:ext cx="1587" cy="163513"/>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914" name="Freeform 124"/>
          <p:cNvSpPr>
            <a:spLocks/>
          </p:cNvSpPr>
          <p:nvPr/>
        </p:nvSpPr>
        <p:spPr bwMode="auto">
          <a:xfrm>
            <a:off x="6246813" y="2576513"/>
            <a:ext cx="500062" cy="333375"/>
          </a:xfrm>
          <a:custGeom>
            <a:avLst/>
            <a:gdLst>
              <a:gd name="T0" fmla="*/ 0 w 315"/>
              <a:gd name="T1" fmla="*/ 0 h 210"/>
              <a:gd name="T2" fmla="*/ 2147483646 w 315"/>
              <a:gd name="T3" fmla="*/ 0 h 210"/>
              <a:gd name="T4" fmla="*/ 2147483646 w 315"/>
              <a:gd name="T5" fmla="*/ 2147483646 h 210"/>
              <a:gd name="T6" fmla="*/ 0 w 315"/>
              <a:gd name="T7" fmla="*/ 2147483646 h 210"/>
              <a:gd name="T8" fmla="*/ 0 w 315"/>
              <a:gd name="T9" fmla="*/ 0 h 210"/>
              <a:gd name="T10" fmla="*/ 0 w 315"/>
              <a:gd name="T11" fmla="*/ 0 h 210"/>
              <a:gd name="T12" fmla="*/ 0 60000 65536"/>
              <a:gd name="T13" fmla="*/ 0 60000 65536"/>
              <a:gd name="T14" fmla="*/ 0 60000 65536"/>
              <a:gd name="T15" fmla="*/ 0 60000 65536"/>
              <a:gd name="T16" fmla="*/ 0 60000 65536"/>
              <a:gd name="T17" fmla="*/ 0 60000 65536"/>
              <a:gd name="T18" fmla="*/ 0 w 315"/>
              <a:gd name="T19" fmla="*/ 0 h 210"/>
              <a:gd name="T20" fmla="*/ 315 w 315"/>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5" h="210">
                <a:moveTo>
                  <a:pt x="0" y="0"/>
                </a:moveTo>
                <a:lnTo>
                  <a:pt x="315" y="0"/>
                </a:lnTo>
                <a:lnTo>
                  <a:pt x="315" y="210"/>
                </a:lnTo>
                <a:lnTo>
                  <a:pt x="0" y="210"/>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5" name="Freeform 125"/>
          <p:cNvSpPr>
            <a:spLocks/>
          </p:cNvSpPr>
          <p:nvPr/>
        </p:nvSpPr>
        <p:spPr bwMode="auto">
          <a:xfrm>
            <a:off x="6246813" y="2576513"/>
            <a:ext cx="500062" cy="333375"/>
          </a:xfrm>
          <a:custGeom>
            <a:avLst/>
            <a:gdLst>
              <a:gd name="T0" fmla="*/ 0 w 315"/>
              <a:gd name="T1" fmla="*/ 0 h 210"/>
              <a:gd name="T2" fmla="*/ 2147483646 w 315"/>
              <a:gd name="T3" fmla="*/ 0 h 210"/>
              <a:gd name="T4" fmla="*/ 2147483646 w 315"/>
              <a:gd name="T5" fmla="*/ 2147483646 h 210"/>
              <a:gd name="T6" fmla="*/ 0 w 315"/>
              <a:gd name="T7" fmla="*/ 2147483646 h 210"/>
              <a:gd name="T8" fmla="*/ 0 w 315"/>
              <a:gd name="T9" fmla="*/ 0 h 210"/>
              <a:gd name="T10" fmla="*/ 0 w 315"/>
              <a:gd name="T11" fmla="*/ 0 h 210"/>
              <a:gd name="T12" fmla="*/ 0 60000 65536"/>
              <a:gd name="T13" fmla="*/ 0 60000 65536"/>
              <a:gd name="T14" fmla="*/ 0 60000 65536"/>
              <a:gd name="T15" fmla="*/ 0 60000 65536"/>
              <a:gd name="T16" fmla="*/ 0 60000 65536"/>
              <a:gd name="T17" fmla="*/ 0 60000 65536"/>
              <a:gd name="T18" fmla="*/ 0 w 315"/>
              <a:gd name="T19" fmla="*/ 0 h 210"/>
              <a:gd name="T20" fmla="*/ 315 w 315"/>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5" h="210">
                <a:moveTo>
                  <a:pt x="0" y="0"/>
                </a:moveTo>
                <a:lnTo>
                  <a:pt x="315" y="0"/>
                </a:lnTo>
                <a:lnTo>
                  <a:pt x="315" y="210"/>
                </a:lnTo>
                <a:lnTo>
                  <a:pt x="0" y="210"/>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916" name="Rectangle 126"/>
          <p:cNvSpPr>
            <a:spLocks noChangeArrowheads="1"/>
          </p:cNvSpPr>
          <p:nvPr/>
        </p:nvSpPr>
        <p:spPr bwMode="auto">
          <a:xfrm>
            <a:off x="6261101" y="2635250"/>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917" name="Rectangle 127"/>
          <p:cNvSpPr>
            <a:spLocks noChangeArrowheads="1"/>
          </p:cNvSpPr>
          <p:nvPr/>
        </p:nvSpPr>
        <p:spPr bwMode="auto">
          <a:xfrm>
            <a:off x="6451600" y="2736850"/>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11</a:t>
            </a:r>
            <a:endParaRPr lang="en-US" sz="900"/>
          </a:p>
        </p:txBody>
      </p:sp>
      <p:sp>
        <p:nvSpPr>
          <p:cNvPr id="33918" name="Line 128"/>
          <p:cNvSpPr>
            <a:spLocks noChangeShapeType="1"/>
          </p:cNvSpPr>
          <p:nvPr/>
        </p:nvSpPr>
        <p:spPr bwMode="auto">
          <a:xfrm>
            <a:off x="6497639" y="3016250"/>
            <a:ext cx="1587" cy="16192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919" name="Freeform 129"/>
          <p:cNvSpPr>
            <a:spLocks/>
          </p:cNvSpPr>
          <p:nvPr/>
        </p:nvSpPr>
        <p:spPr bwMode="auto">
          <a:xfrm>
            <a:off x="6246813" y="3173413"/>
            <a:ext cx="500062" cy="333375"/>
          </a:xfrm>
          <a:custGeom>
            <a:avLst/>
            <a:gdLst>
              <a:gd name="T0" fmla="*/ 0 w 315"/>
              <a:gd name="T1" fmla="*/ 0 h 210"/>
              <a:gd name="T2" fmla="*/ 2147483646 w 315"/>
              <a:gd name="T3" fmla="*/ 0 h 210"/>
              <a:gd name="T4" fmla="*/ 2147483646 w 315"/>
              <a:gd name="T5" fmla="*/ 2147483646 h 210"/>
              <a:gd name="T6" fmla="*/ 0 w 315"/>
              <a:gd name="T7" fmla="*/ 2147483646 h 210"/>
              <a:gd name="T8" fmla="*/ 0 w 315"/>
              <a:gd name="T9" fmla="*/ 0 h 210"/>
              <a:gd name="T10" fmla="*/ 0 w 315"/>
              <a:gd name="T11" fmla="*/ 0 h 210"/>
              <a:gd name="T12" fmla="*/ 0 60000 65536"/>
              <a:gd name="T13" fmla="*/ 0 60000 65536"/>
              <a:gd name="T14" fmla="*/ 0 60000 65536"/>
              <a:gd name="T15" fmla="*/ 0 60000 65536"/>
              <a:gd name="T16" fmla="*/ 0 60000 65536"/>
              <a:gd name="T17" fmla="*/ 0 60000 65536"/>
              <a:gd name="T18" fmla="*/ 0 w 315"/>
              <a:gd name="T19" fmla="*/ 0 h 210"/>
              <a:gd name="T20" fmla="*/ 315 w 315"/>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5" h="210">
                <a:moveTo>
                  <a:pt x="0" y="0"/>
                </a:moveTo>
                <a:lnTo>
                  <a:pt x="315" y="0"/>
                </a:lnTo>
                <a:lnTo>
                  <a:pt x="315" y="210"/>
                </a:lnTo>
                <a:lnTo>
                  <a:pt x="0" y="210"/>
                </a:lnTo>
                <a:lnTo>
                  <a:pt x="0" y="0"/>
                </a:lnTo>
                <a:close/>
              </a:path>
            </a:pathLst>
          </a:custGeom>
          <a:solidFill>
            <a:srgbClr val="D9F1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0" name="Freeform 130"/>
          <p:cNvSpPr>
            <a:spLocks/>
          </p:cNvSpPr>
          <p:nvPr/>
        </p:nvSpPr>
        <p:spPr bwMode="auto">
          <a:xfrm>
            <a:off x="6246813" y="3173413"/>
            <a:ext cx="500062" cy="333375"/>
          </a:xfrm>
          <a:custGeom>
            <a:avLst/>
            <a:gdLst>
              <a:gd name="T0" fmla="*/ 0 w 315"/>
              <a:gd name="T1" fmla="*/ 0 h 210"/>
              <a:gd name="T2" fmla="*/ 2147483646 w 315"/>
              <a:gd name="T3" fmla="*/ 0 h 210"/>
              <a:gd name="T4" fmla="*/ 2147483646 w 315"/>
              <a:gd name="T5" fmla="*/ 2147483646 h 210"/>
              <a:gd name="T6" fmla="*/ 0 w 315"/>
              <a:gd name="T7" fmla="*/ 2147483646 h 210"/>
              <a:gd name="T8" fmla="*/ 0 w 315"/>
              <a:gd name="T9" fmla="*/ 0 h 210"/>
              <a:gd name="T10" fmla="*/ 0 w 315"/>
              <a:gd name="T11" fmla="*/ 0 h 210"/>
              <a:gd name="T12" fmla="*/ 0 60000 65536"/>
              <a:gd name="T13" fmla="*/ 0 60000 65536"/>
              <a:gd name="T14" fmla="*/ 0 60000 65536"/>
              <a:gd name="T15" fmla="*/ 0 60000 65536"/>
              <a:gd name="T16" fmla="*/ 0 60000 65536"/>
              <a:gd name="T17" fmla="*/ 0 60000 65536"/>
              <a:gd name="T18" fmla="*/ 0 w 315"/>
              <a:gd name="T19" fmla="*/ 0 h 210"/>
              <a:gd name="T20" fmla="*/ 315 w 315"/>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315" h="210">
                <a:moveTo>
                  <a:pt x="0" y="0"/>
                </a:moveTo>
                <a:lnTo>
                  <a:pt x="315" y="0"/>
                </a:lnTo>
                <a:lnTo>
                  <a:pt x="315" y="210"/>
                </a:lnTo>
                <a:lnTo>
                  <a:pt x="0" y="210"/>
                </a:lnTo>
                <a:lnTo>
                  <a:pt x="0" y="0"/>
                </a:lnTo>
                <a:close/>
              </a:path>
            </a:pathLst>
          </a:custGeom>
          <a:solidFill>
            <a:srgbClr val="00CCFF"/>
          </a:solidFill>
          <a:ln w="15875">
            <a:solidFill>
              <a:srgbClr val="000000"/>
            </a:solidFill>
            <a:miter lim="800000"/>
            <a:headEnd/>
            <a:tailEnd/>
          </a:ln>
        </p:spPr>
        <p:txBody>
          <a:bodyPr/>
          <a:lstStyle/>
          <a:p>
            <a:endParaRPr lang="en-US"/>
          </a:p>
        </p:txBody>
      </p:sp>
      <p:sp>
        <p:nvSpPr>
          <p:cNvPr id="33921" name="Rectangle 131"/>
          <p:cNvSpPr>
            <a:spLocks noChangeArrowheads="1"/>
          </p:cNvSpPr>
          <p:nvPr/>
        </p:nvSpPr>
        <p:spPr bwMode="auto">
          <a:xfrm>
            <a:off x="6259514" y="3228975"/>
            <a:ext cx="47128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RAM cell</a:t>
            </a:r>
            <a:endParaRPr lang="en-US" sz="900"/>
          </a:p>
        </p:txBody>
      </p:sp>
      <p:sp>
        <p:nvSpPr>
          <p:cNvPr id="33922" name="Rectangle 132"/>
          <p:cNvSpPr>
            <a:spLocks noChangeArrowheads="1"/>
          </p:cNvSpPr>
          <p:nvPr/>
        </p:nvSpPr>
        <p:spPr bwMode="auto">
          <a:xfrm>
            <a:off x="6450013" y="3332163"/>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15</a:t>
            </a:r>
            <a:endParaRPr lang="en-US" sz="900"/>
          </a:p>
        </p:txBody>
      </p:sp>
      <p:sp>
        <p:nvSpPr>
          <p:cNvPr id="33923" name="Rectangle 133"/>
          <p:cNvSpPr>
            <a:spLocks noChangeArrowheads="1"/>
          </p:cNvSpPr>
          <p:nvPr/>
        </p:nvSpPr>
        <p:spPr bwMode="auto">
          <a:xfrm>
            <a:off x="6230939" y="3598863"/>
            <a:ext cx="57708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Read/Write</a:t>
            </a:r>
            <a:endParaRPr lang="en-US" sz="900"/>
          </a:p>
        </p:txBody>
      </p:sp>
      <p:sp>
        <p:nvSpPr>
          <p:cNvPr id="33924" name="Rectangle 134"/>
          <p:cNvSpPr>
            <a:spLocks noChangeArrowheads="1"/>
          </p:cNvSpPr>
          <p:nvPr/>
        </p:nvSpPr>
        <p:spPr bwMode="auto">
          <a:xfrm>
            <a:off x="6230938" y="3705225"/>
            <a:ext cx="2308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logic</a:t>
            </a:r>
            <a:endParaRPr lang="en-US" sz="900"/>
          </a:p>
        </p:txBody>
      </p:sp>
      <p:sp>
        <p:nvSpPr>
          <p:cNvPr id="33925" name="Rectangle 135"/>
          <p:cNvSpPr>
            <a:spLocks noChangeArrowheads="1"/>
          </p:cNvSpPr>
          <p:nvPr/>
        </p:nvSpPr>
        <p:spPr bwMode="auto">
          <a:xfrm>
            <a:off x="6203951" y="3951288"/>
            <a:ext cx="3622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 in</a:t>
            </a:r>
            <a:endParaRPr lang="en-US" sz="900"/>
          </a:p>
        </p:txBody>
      </p:sp>
      <p:sp>
        <p:nvSpPr>
          <p:cNvPr id="33926" name="Rectangle 136"/>
          <p:cNvSpPr>
            <a:spLocks noChangeArrowheads="1"/>
          </p:cNvSpPr>
          <p:nvPr/>
        </p:nvSpPr>
        <p:spPr bwMode="auto">
          <a:xfrm>
            <a:off x="6378576" y="4095750"/>
            <a:ext cx="42639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 out</a:t>
            </a:r>
            <a:endParaRPr lang="en-US" sz="900"/>
          </a:p>
        </p:txBody>
      </p:sp>
      <p:sp>
        <p:nvSpPr>
          <p:cNvPr id="33927" name="Line 137"/>
          <p:cNvSpPr>
            <a:spLocks noChangeShapeType="1"/>
          </p:cNvSpPr>
          <p:nvPr/>
        </p:nvSpPr>
        <p:spPr bwMode="auto">
          <a:xfrm>
            <a:off x="6194426" y="4360863"/>
            <a:ext cx="246063"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928" name="Rectangle 138"/>
          <p:cNvSpPr>
            <a:spLocks noChangeArrowheads="1"/>
          </p:cNvSpPr>
          <p:nvPr/>
        </p:nvSpPr>
        <p:spPr bwMode="auto">
          <a:xfrm>
            <a:off x="6196014" y="4252913"/>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Read/</a:t>
            </a:r>
            <a:endParaRPr lang="en-US" sz="900"/>
          </a:p>
        </p:txBody>
      </p:sp>
      <p:sp>
        <p:nvSpPr>
          <p:cNvPr id="33929" name="Rectangle 139"/>
          <p:cNvSpPr>
            <a:spLocks noChangeArrowheads="1"/>
          </p:cNvSpPr>
          <p:nvPr/>
        </p:nvSpPr>
        <p:spPr bwMode="auto">
          <a:xfrm>
            <a:off x="6196014" y="4354513"/>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Write</a:t>
            </a:r>
            <a:endParaRPr lang="en-US" sz="900"/>
          </a:p>
        </p:txBody>
      </p:sp>
      <p:sp>
        <p:nvSpPr>
          <p:cNvPr id="33930" name="Rectangle 140"/>
          <p:cNvSpPr>
            <a:spLocks noChangeArrowheads="1"/>
          </p:cNvSpPr>
          <p:nvPr/>
        </p:nvSpPr>
        <p:spPr bwMode="auto">
          <a:xfrm>
            <a:off x="6538913" y="4252913"/>
            <a:ext cx="14747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Bit</a:t>
            </a:r>
            <a:endParaRPr lang="en-US" sz="900"/>
          </a:p>
        </p:txBody>
      </p:sp>
      <p:sp>
        <p:nvSpPr>
          <p:cNvPr id="33931" name="Rectangle 141"/>
          <p:cNvSpPr>
            <a:spLocks noChangeArrowheads="1"/>
          </p:cNvSpPr>
          <p:nvPr/>
        </p:nvSpPr>
        <p:spPr bwMode="auto">
          <a:xfrm>
            <a:off x="6538913" y="4354513"/>
            <a:ext cx="26930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select</a:t>
            </a:r>
            <a:endParaRPr lang="en-US" sz="900"/>
          </a:p>
        </p:txBody>
      </p:sp>
      <p:sp>
        <p:nvSpPr>
          <p:cNvPr id="33932" name="Freeform 142"/>
          <p:cNvSpPr>
            <a:spLocks/>
          </p:cNvSpPr>
          <p:nvPr/>
        </p:nvSpPr>
        <p:spPr bwMode="auto">
          <a:xfrm>
            <a:off x="3898900" y="5387974"/>
            <a:ext cx="2954338" cy="655638"/>
          </a:xfrm>
          <a:custGeom>
            <a:avLst/>
            <a:gdLst>
              <a:gd name="T0" fmla="*/ 0 w 1861"/>
              <a:gd name="T1" fmla="*/ 0 h 413"/>
              <a:gd name="T2" fmla="*/ 2147483646 w 1861"/>
              <a:gd name="T3" fmla="*/ 0 h 413"/>
              <a:gd name="T4" fmla="*/ 2147483646 w 1861"/>
              <a:gd name="T5" fmla="*/ 2147483646 h 413"/>
              <a:gd name="T6" fmla="*/ 0 w 1861"/>
              <a:gd name="T7" fmla="*/ 2147483646 h 413"/>
              <a:gd name="T8" fmla="*/ 0 w 1861"/>
              <a:gd name="T9" fmla="*/ 0 h 413"/>
              <a:gd name="T10" fmla="*/ 0 w 1861"/>
              <a:gd name="T11" fmla="*/ 0 h 413"/>
              <a:gd name="T12" fmla="*/ 0 60000 65536"/>
              <a:gd name="T13" fmla="*/ 0 60000 65536"/>
              <a:gd name="T14" fmla="*/ 0 60000 65536"/>
              <a:gd name="T15" fmla="*/ 0 60000 65536"/>
              <a:gd name="T16" fmla="*/ 0 60000 65536"/>
              <a:gd name="T17" fmla="*/ 0 60000 65536"/>
              <a:gd name="T18" fmla="*/ 0 w 1861"/>
              <a:gd name="T19" fmla="*/ 0 h 413"/>
              <a:gd name="T20" fmla="*/ 1861 w 1861"/>
              <a:gd name="T21" fmla="*/ 413 h 413"/>
            </a:gdLst>
            <a:ahLst/>
            <a:cxnLst>
              <a:cxn ang="T12">
                <a:pos x="T0" y="T1"/>
              </a:cxn>
              <a:cxn ang="T13">
                <a:pos x="T2" y="T3"/>
              </a:cxn>
              <a:cxn ang="T14">
                <a:pos x="T4" y="T5"/>
              </a:cxn>
              <a:cxn ang="T15">
                <a:pos x="T6" y="T7"/>
              </a:cxn>
              <a:cxn ang="T16">
                <a:pos x="T8" y="T9"/>
              </a:cxn>
              <a:cxn ang="T17">
                <a:pos x="T10" y="T11"/>
              </a:cxn>
            </a:cxnLst>
            <a:rect l="T18" t="T19" r="T20" b="T21"/>
            <a:pathLst>
              <a:path w="1861" h="413">
                <a:moveTo>
                  <a:pt x="0" y="0"/>
                </a:moveTo>
                <a:lnTo>
                  <a:pt x="1861" y="0"/>
                </a:lnTo>
                <a:lnTo>
                  <a:pt x="1861" y="413"/>
                </a:lnTo>
                <a:lnTo>
                  <a:pt x="0" y="41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3" name="Freeform 143"/>
          <p:cNvSpPr>
            <a:spLocks/>
          </p:cNvSpPr>
          <p:nvPr/>
        </p:nvSpPr>
        <p:spPr bwMode="auto">
          <a:xfrm>
            <a:off x="3898900" y="5387974"/>
            <a:ext cx="2954338" cy="655638"/>
          </a:xfrm>
          <a:custGeom>
            <a:avLst/>
            <a:gdLst>
              <a:gd name="T0" fmla="*/ 0 w 1861"/>
              <a:gd name="T1" fmla="*/ 0 h 413"/>
              <a:gd name="T2" fmla="*/ 2147483646 w 1861"/>
              <a:gd name="T3" fmla="*/ 0 h 413"/>
              <a:gd name="T4" fmla="*/ 2147483646 w 1861"/>
              <a:gd name="T5" fmla="*/ 2147483646 h 413"/>
              <a:gd name="T6" fmla="*/ 0 w 1861"/>
              <a:gd name="T7" fmla="*/ 2147483646 h 413"/>
              <a:gd name="T8" fmla="*/ 0 w 1861"/>
              <a:gd name="T9" fmla="*/ 0 h 413"/>
              <a:gd name="T10" fmla="*/ 0 w 1861"/>
              <a:gd name="T11" fmla="*/ 0 h 413"/>
              <a:gd name="T12" fmla="*/ 0 60000 65536"/>
              <a:gd name="T13" fmla="*/ 0 60000 65536"/>
              <a:gd name="T14" fmla="*/ 0 60000 65536"/>
              <a:gd name="T15" fmla="*/ 0 60000 65536"/>
              <a:gd name="T16" fmla="*/ 0 60000 65536"/>
              <a:gd name="T17" fmla="*/ 0 60000 65536"/>
              <a:gd name="T18" fmla="*/ 0 w 1861"/>
              <a:gd name="T19" fmla="*/ 0 h 413"/>
              <a:gd name="T20" fmla="*/ 1861 w 1861"/>
              <a:gd name="T21" fmla="*/ 413 h 413"/>
            </a:gdLst>
            <a:ahLst/>
            <a:cxnLst>
              <a:cxn ang="T12">
                <a:pos x="T0" y="T1"/>
              </a:cxn>
              <a:cxn ang="T13">
                <a:pos x="T2" y="T3"/>
              </a:cxn>
              <a:cxn ang="T14">
                <a:pos x="T4" y="T5"/>
              </a:cxn>
              <a:cxn ang="T15">
                <a:pos x="T6" y="T7"/>
              </a:cxn>
              <a:cxn ang="T16">
                <a:pos x="T8" y="T9"/>
              </a:cxn>
              <a:cxn ang="T17">
                <a:pos x="T10" y="T11"/>
              </a:cxn>
            </a:cxnLst>
            <a:rect l="T18" t="T19" r="T20" b="T21"/>
            <a:pathLst>
              <a:path w="1861" h="413">
                <a:moveTo>
                  <a:pt x="0" y="0"/>
                </a:moveTo>
                <a:lnTo>
                  <a:pt x="1861" y="0"/>
                </a:lnTo>
                <a:lnTo>
                  <a:pt x="1861" y="413"/>
                </a:lnTo>
                <a:lnTo>
                  <a:pt x="0" y="413"/>
                </a:lnTo>
                <a:lnTo>
                  <a:pt x="0" y="0"/>
                </a:lnTo>
                <a:close/>
              </a:path>
            </a:pathLst>
          </a:cu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34" name="Rectangle 144"/>
          <p:cNvSpPr>
            <a:spLocks noChangeArrowheads="1"/>
          </p:cNvSpPr>
          <p:nvPr/>
        </p:nvSpPr>
        <p:spPr bwMode="auto">
          <a:xfrm>
            <a:off x="3470276" y="5599113"/>
            <a:ext cx="39754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Column</a:t>
            </a:r>
            <a:endParaRPr lang="en-US" sz="900"/>
          </a:p>
        </p:txBody>
      </p:sp>
      <p:sp>
        <p:nvSpPr>
          <p:cNvPr id="33935" name="Rectangle 145"/>
          <p:cNvSpPr>
            <a:spLocks noChangeArrowheads="1"/>
          </p:cNvSpPr>
          <p:nvPr/>
        </p:nvSpPr>
        <p:spPr bwMode="auto">
          <a:xfrm>
            <a:off x="3470276" y="5702300"/>
            <a:ext cx="39113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decoder</a:t>
            </a:r>
            <a:endParaRPr lang="en-US" sz="900"/>
          </a:p>
        </p:txBody>
      </p:sp>
      <p:sp>
        <p:nvSpPr>
          <p:cNvPr id="33936" name="Rectangle 146"/>
          <p:cNvSpPr>
            <a:spLocks noChangeArrowheads="1"/>
          </p:cNvSpPr>
          <p:nvPr/>
        </p:nvSpPr>
        <p:spPr bwMode="auto">
          <a:xfrm>
            <a:off x="3938589" y="5599113"/>
            <a:ext cx="72776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2-to-4 Decoder</a:t>
            </a:r>
            <a:endParaRPr lang="en-US" sz="900"/>
          </a:p>
        </p:txBody>
      </p:sp>
      <p:sp>
        <p:nvSpPr>
          <p:cNvPr id="33937" name="Rectangle 147"/>
          <p:cNvSpPr>
            <a:spLocks noChangeArrowheads="1"/>
          </p:cNvSpPr>
          <p:nvPr/>
        </p:nvSpPr>
        <p:spPr bwMode="auto">
          <a:xfrm>
            <a:off x="3938589" y="5702300"/>
            <a:ext cx="56746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with enable</a:t>
            </a:r>
            <a:endParaRPr lang="en-US" sz="900"/>
          </a:p>
        </p:txBody>
      </p:sp>
      <p:sp>
        <p:nvSpPr>
          <p:cNvPr id="33938" name="Rectangle 148"/>
          <p:cNvSpPr>
            <a:spLocks noChangeArrowheads="1"/>
          </p:cNvSpPr>
          <p:nvPr/>
        </p:nvSpPr>
        <p:spPr bwMode="auto">
          <a:xfrm>
            <a:off x="4205288" y="591502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a:t>
            </a:r>
            <a:endParaRPr lang="en-US" sz="900"/>
          </a:p>
        </p:txBody>
      </p:sp>
      <p:sp>
        <p:nvSpPr>
          <p:cNvPr id="33939" name="Rectangle 149"/>
          <p:cNvSpPr>
            <a:spLocks noChangeArrowheads="1"/>
          </p:cNvSpPr>
          <p:nvPr/>
        </p:nvSpPr>
        <p:spPr bwMode="auto">
          <a:xfrm>
            <a:off x="4260850" y="5872163"/>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a:t>
            </a:r>
            <a:endParaRPr lang="en-US" sz="900"/>
          </a:p>
        </p:txBody>
      </p:sp>
      <p:sp>
        <p:nvSpPr>
          <p:cNvPr id="33940" name="Rectangle 150"/>
          <p:cNvSpPr>
            <a:spLocks noChangeArrowheads="1"/>
          </p:cNvSpPr>
          <p:nvPr/>
        </p:nvSpPr>
        <p:spPr bwMode="auto">
          <a:xfrm>
            <a:off x="4518025" y="591502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a:t>
            </a:r>
            <a:endParaRPr lang="en-US" sz="900"/>
          </a:p>
        </p:txBody>
      </p:sp>
      <p:sp>
        <p:nvSpPr>
          <p:cNvPr id="33941" name="Rectangle 151"/>
          <p:cNvSpPr>
            <a:spLocks noChangeArrowheads="1"/>
          </p:cNvSpPr>
          <p:nvPr/>
        </p:nvSpPr>
        <p:spPr bwMode="auto">
          <a:xfrm>
            <a:off x="4573588" y="5872163"/>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0</a:t>
            </a:r>
            <a:endParaRPr lang="en-US" sz="900"/>
          </a:p>
        </p:txBody>
      </p:sp>
      <p:sp>
        <p:nvSpPr>
          <p:cNvPr id="33942" name="Rectangle 152"/>
          <p:cNvSpPr>
            <a:spLocks noChangeArrowheads="1"/>
          </p:cNvSpPr>
          <p:nvPr/>
        </p:nvSpPr>
        <p:spPr bwMode="auto">
          <a:xfrm>
            <a:off x="4038600" y="54054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0</a:t>
            </a:r>
            <a:endParaRPr lang="en-US" sz="900"/>
          </a:p>
        </p:txBody>
      </p:sp>
      <p:sp>
        <p:nvSpPr>
          <p:cNvPr id="33943" name="Rectangle 153"/>
          <p:cNvSpPr>
            <a:spLocks noChangeArrowheads="1"/>
          </p:cNvSpPr>
          <p:nvPr/>
        </p:nvSpPr>
        <p:spPr bwMode="auto">
          <a:xfrm>
            <a:off x="4892675" y="54054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a:t>
            </a:r>
            <a:endParaRPr lang="en-US" sz="900"/>
          </a:p>
        </p:txBody>
      </p:sp>
      <p:sp>
        <p:nvSpPr>
          <p:cNvPr id="33944" name="Rectangle 154"/>
          <p:cNvSpPr>
            <a:spLocks noChangeArrowheads="1"/>
          </p:cNvSpPr>
          <p:nvPr/>
        </p:nvSpPr>
        <p:spPr bwMode="auto">
          <a:xfrm>
            <a:off x="5016501" y="5238750"/>
            <a:ext cx="69570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Column select</a:t>
            </a:r>
            <a:endParaRPr lang="en-US" sz="900"/>
          </a:p>
        </p:txBody>
      </p:sp>
      <p:sp>
        <p:nvSpPr>
          <p:cNvPr id="33945" name="Rectangle 155"/>
          <p:cNvSpPr>
            <a:spLocks noChangeArrowheads="1"/>
          </p:cNvSpPr>
          <p:nvPr/>
        </p:nvSpPr>
        <p:spPr bwMode="auto">
          <a:xfrm>
            <a:off x="5748338" y="54054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a:t>
            </a:r>
            <a:endParaRPr lang="en-US" sz="900"/>
          </a:p>
        </p:txBody>
      </p:sp>
      <p:sp>
        <p:nvSpPr>
          <p:cNvPr id="33946" name="Rectangle 156"/>
          <p:cNvSpPr>
            <a:spLocks noChangeArrowheads="1"/>
          </p:cNvSpPr>
          <p:nvPr/>
        </p:nvSpPr>
        <p:spPr bwMode="auto">
          <a:xfrm>
            <a:off x="6408739" y="5918200"/>
            <a:ext cx="34624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Enable</a:t>
            </a:r>
            <a:endParaRPr lang="en-US" sz="900"/>
          </a:p>
        </p:txBody>
      </p:sp>
      <p:sp>
        <p:nvSpPr>
          <p:cNvPr id="33947" name="Rectangle 157"/>
          <p:cNvSpPr>
            <a:spLocks noChangeArrowheads="1"/>
          </p:cNvSpPr>
          <p:nvPr/>
        </p:nvSpPr>
        <p:spPr bwMode="auto">
          <a:xfrm>
            <a:off x="6599238" y="540543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3</a:t>
            </a:r>
            <a:endParaRPr lang="en-US" sz="900"/>
          </a:p>
        </p:txBody>
      </p:sp>
      <p:sp>
        <p:nvSpPr>
          <p:cNvPr id="33948" name="Rectangle 158"/>
          <p:cNvSpPr>
            <a:spLocks noChangeArrowheads="1"/>
          </p:cNvSpPr>
          <p:nvPr/>
        </p:nvSpPr>
        <p:spPr bwMode="auto">
          <a:xfrm>
            <a:off x="6330951" y="6361113"/>
            <a:ext cx="54181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Chip select</a:t>
            </a:r>
            <a:endParaRPr lang="en-US" sz="900"/>
          </a:p>
        </p:txBody>
      </p:sp>
      <p:sp>
        <p:nvSpPr>
          <p:cNvPr id="33949" name="Rectangle 159"/>
          <p:cNvSpPr>
            <a:spLocks noChangeArrowheads="1"/>
          </p:cNvSpPr>
          <p:nvPr/>
        </p:nvSpPr>
        <p:spPr bwMode="auto">
          <a:xfrm>
            <a:off x="7462838" y="5264150"/>
            <a:ext cx="2372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Data</a:t>
            </a:r>
            <a:endParaRPr lang="en-US" sz="900"/>
          </a:p>
        </p:txBody>
      </p:sp>
      <p:sp>
        <p:nvSpPr>
          <p:cNvPr id="33950" name="Rectangle 160"/>
          <p:cNvSpPr>
            <a:spLocks noChangeArrowheads="1"/>
          </p:cNvSpPr>
          <p:nvPr/>
        </p:nvSpPr>
        <p:spPr bwMode="auto">
          <a:xfrm>
            <a:off x="7429501" y="5370513"/>
            <a:ext cx="32701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output</a:t>
            </a:r>
            <a:endParaRPr lang="en-US" sz="900"/>
          </a:p>
        </p:txBody>
      </p:sp>
      <p:sp>
        <p:nvSpPr>
          <p:cNvPr id="33951" name="Freeform 161"/>
          <p:cNvSpPr>
            <a:spLocks/>
          </p:cNvSpPr>
          <p:nvPr/>
        </p:nvSpPr>
        <p:spPr bwMode="auto">
          <a:xfrm>
            <a:off x="6557963" y="5114925"/>
            <a:ext cx="842962" cy="1076325"/>
          </a:xfrm>
          <a:custGeom>
            <a:avLst/>
            <a:gdLst>
              <a:gd name="T0" fmla="*/ 2147483646 w 531"/>
              <a:gd name="T1" fmla="*/ 0 h 678"/>
              <a:gd name="T2" fmla="*/ 2147483646 w 531"/>
              <a:gd name="T3" fmla="*/ 2147483646 h 678"/>
              <a:gd name="T4" fmla="*/ 0 w 531"/>
              <a:gd name="T5" fmla="*/ 2147483646 h 678"/>
              <a:gd name="T6" fmla="*/ 0 60000 65536"/>
              <a:gd name="T7" fmla="*/ 0 60000 65536"/>
              <a:gd name="T8" fmla="*/ 0 60000 65536"/>
              <a:gd name="T9" fmla="*/ 0 w 531"/>
              <a:gd name="T10" fmla="*/ 0 h 678"/>
              <a:gd name="T11" fmla="*/ 531 w 531"/>
              <a:gd name="T12" fmla="*/ 678 h 678"/>
            </a:gdLst>
            <a:ahLst/>
            <a:cxnLst>
              <a:cxn ang="T6">
                <a:pos x="T0" y="T1"/>
              </a:cxn>
              <a:cxn ang="T7">
                <a:pos x="T2" y="T3"/>
              </a:cxn>
              <a:cxn ang="T8">
                <a:pos x="T4" y="T5"/>
              </a:cxn>
            </a:cxnLst>
            <a:rect l="T9" t="T10" r="T11" b="T12"/>
            <a:pathLst>
              <a:path w="531" h="678">
                <a:moveTo>
                  <a:pt x="531" y="0"/>
                </a:moveTo>
                <a:lnTo>
                  <a:pt x="531" y="678"/>
                </a:lnTo>
                <a:lnTo>
                  <a:pt x="0" y="678"/>
                </a:lnTo>
              </a:path>
            </a:pathLst>
          </a:cu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2" name="Rectangle 162"/>
          <p:cNvSpPr>
            <a:spLocks noChangeArrowheads="1"/>
          </p:cNvSpPr>
          <p:nvPr/>
        </p:nvSpPr>
        <p:spPr bwMode="auto">
          <a:xfrm>
            <a:off x="3313113" y="2079625"/>
            <a:ext cx="2244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Row</a:t>
            </a:r>
            <a:endParaRPr lang="en-US" sz="900"/>
          </a:p>
        </p:txBody>
      </p:sp>
      <p:sp>
        <p:nvSpPr>
          <p:cNvPr id="33953" name="Rectangle 163"/>
          <p:cNvSpPr>
            <a:spLocks noChangeArrowheads="1"/>
          </p:cNvSpPr>
          <p:nvPr/>
        </p:nvSpPr>
        <p:spPr bwMode="auto">
          <a:xfrm>
            <a:off x="3313113" y="2182813"/>
            <a:ext cx="26930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select</a:t>
            </a:r>
            <a:endParaRPr lang="en-US" sz="900"/>
          </a:p>
        </p:txBody>
      </p:sp>
      <p:sp>
        <p:nvSpPr>
          <p:cNvPr id="33954" name="Rectangle 164"/>
          <p:cNvSpPr>
            <a:spLocks noChangeArrowheads="1"/>
          </p:cNvSpPr>
          <p:nvPr/>
        </p:nvSpPr>
        <p:spPr bwMode="auto">
          <a:xfrm>
            <a:off x="2673351" y="914400"/>
            <a:ext cx="64440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Row decoder</a:t>
            </a:r>
            <a:endParaRPr lang="en-US" sz="900"/>
          </a:p>
        </p:txBody>
      </p:sp>
      <p:sp>
        <p:nvSpPr>
          <p:cNvPr id="33955" name="Rectangle 165"/>
          <p:cNvSpPr>
            <a:spLocks noChangeArrowheads="1"/>
          </p:cNvSpPr>
          <p:nvPr/>
        </p:nvSpPr>
        <p:spPr bwMode="auto">
          <a:xfrm>
            <a:off x="2351088" y="1624013"/>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A</a:t>
            </a:r>
            <a:endParaRPr lang="en-US" sz="900"/>
          </a:p>
        </p:txBody>
      </p:sp>
      <p:sp>
        <p:nvSpPr>
          <p:cNvPr id="33956" name="Rectangle 166"/>
          <p:cNvSpPr>
            <a:spLocks noChangeArrowheads="1"/>
          </p:cNvSpPr>
          <p:nvPr/>
        </p:nvSpPr>
        <p:spPr bwMode="auto">
          <a:xfrm>
            <a:off x="2428875" y="167322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a:t>
            </a:r>
            <a:endParaRPr lang="en-US" sz="900"/>
          </a:p>
        </p:txBody>
      </p:sp>
      <p:sp>
        <p:nvSpPr>
          <p:cNvPr id="33957" name="Rectangle 167"/>
          <p:cNvSpPr>
            <a:spLocks noChangeArrowheads="1"/>
          </p:cNvSpPr>
          <p:nvPr/>
        </p:nvSpPr>
        <p:spPr bwMode="auto">
          <a:xfrm>
            <a:off x="2351088" y="1322388"/>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A</a:t>
            </a:r>
            <a:endParaRPr lang="en-US" sz="900"/>
          </a:p>
        </p:txBody>
      </p:sp>
      <p:sp>
        <p:nvSpPr>
          <p:cNvPr id="33958" name="Rectangle 168"/>
          <p:cNvSpPr>
            <a:spLocks noChangeArrowheads="1"/>
          </p:cNvSpPr>
          <p:nvPr/>
        </p:nvSpPr>
        <p:spPr bwMode="auto">
          <a:xfrm>
            <a:off x="2428875" y="137160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3</a:t>
            </a:r>
            <a:endParaRPr lang="en-US" sz="900"/>
          </a:p>
        </p:txBody>
      </p:sp>
      <p:sp>
        <p:nvSpPr>
          <p:cNvPr id="33959" name="Rectangle 169"/>
          <p:cNvSpPr>
            <a:spLocks noChangeArrowheads="1"/>
          </p:cNvSpPr>
          <p:nvPr/>
        </p:nvSpPr>
        <p:spPr bwMode="auto">
          <a:xfrm>
            <a:off x="6846888" y="504507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X</a:t>
            </a:r>
            <a:endParaRPr lang="en-US" sz="900"/>
          </a:p>
        </p:txBody>
      </p:sp>
      <p:sp>
        <p:nvSpPr>
          <p:cNvPr id="33960" name="Freeform 170"/>
          <p:cNvSpPr>
            <a:spLocks noEditPoints="1"/>
          </p:cNvSpPr>
          <p:nvPr/>
        </p:nvSpPr>
        <p:spPr bwMode="auto">
          <a:xfrm>
            <a:off x="3290889" y="1230312"/>
            <a:ext cx="3608387" cy="1789112"/>
          </a:xfrm>
          <a:custGeom>
            <a:avLst/>
            <a:gdLst>
              <a:gd name="T0" fmla="*/ 0 w 2273"/>
              <a:gd name="T1" fmla="*/ 0 h 1127"/>
              <a:gd name="T2" fmla="*/ 2147483646 w 2273"/>
              <a:gd name="T3" fmla="*/ 0 h 1127"/>
              <a:gd name="T4" fmla="*/ 0 w 2273"/>
              <a:gd name="T5" fmla="*/ 2147483646 h 1127"/>
              <a:gd name="T6" fmla="*/ 2147483646 w 2273"/>
              <a:gd name="T7" fmla="*/ 2147483646 h 1127"/>
              <a:gd name="T8" fmla="*/ 0 w 2273"/>
              <a:gd name="T9" fmla="*/ 2147483646 h 1127"/>
              <a:gd name="T10" fmla="*/ 2147483646 w 2273"/>
              <a:gd name="T11" fmla="*/ 2147483646 h 1127"/>
              <a:gd name="T12" fmla="*/ 0 w 2273"/>
              <a:gd name="T13" fmla="*/ 2147483646 h 1127"/>
              <a:gd name="T14" fmla="*/ 2147483646 w 2273"/>
              <a:gd name="T15" fmla="*/ 2147483646 h 1127"/>
              <a:gd name="T16" fmla="*/ 0 60000 65536"/>
              <a:gd name="T17" fmla="*/ 0 60000 65536"/>
              <a:gd name="T18" fmla="*/ 0 60000 65536"/>
              <a:gd name="T19" fmla="*/ 0 60000 65536"/>
              <a:gd name="T20" fmla="*/ 0 60000 65536"/>
              <a:gd name="T21" fmla="*/ 0 60000 65536"/>
              <a:gd name="T22" fmla="*/ 0 60000 65536"/>
              <a:gd name="T23" fmla="*/ 0 60000 65536"/>
              <a:gd name="T24" fmla="*/ 0 w 2273"/>
              <a:gd name="T25" fmla="*/ 0 h 1127"/>
              <a:gd name="T26" fmla="*/ 2273 w 2273"/>
              <a:gd name="T27" fmla="*/ 1127 h 1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73" h="1127">
                <a:moveTo>
                  <a:pt x="0" y="0"/>
                </a:moveTo>
                <a:lnTo>
                  <a:pt x="2273" y="0"/>
                </a:lnTo>
                <a:moveTo>
                  <a:pt x="0" y="375"/>
                </a:moveTo>
                <a:lnTo>
                  <a:pt x="2273" y="375"/>
                </a:lnTo>
                <a:moveTo>
                  <a:pt x="0" y="751"/>
                </a:moveTo>
                <a:lnTo>
                  <a:pt x="2273" y="751"/>
                </a:lnTo>
                <a:moveTo>
                  <a:pt x="0" y="1127"/>
                </a:moveTo>
                <a:lnTo>
                  <a:pt x="2273" y="1127"/>
                </a:lnTo>
              </a:path>
            </a:pathLst>
          </a:cu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61" name="Rectangle 171"/>
          <p:cNvSpPr>
            <a:spLocks noChangeArrowheads="1"/>
          </p:cNvSpPr>
          <p:nvPr/>
        </p:nvSpPr>
        <p:spPr bwMode="auto">
          <a:xfrm>
            <a:off x="2665414" y="1058863"/>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2-to-4</a:t>
            </a:r>
            <a:endParaRPr lang="en-US" sz="900"/>
          </a:p>
        </p:txBody>
      </p:sp>
      <p:sp>
        <p:nvSpPr>
          <p:cNvPr id="33962" name="Rectangle 172"/>
          <p:cNvSpPr>
            <a:spLocks noChangeArrowheads="1"/>
          </p:cNvSpPr>
          <p:nvPr/>
        </p:nvSpPr>
        <p:spPr bwMode="auto">
          <a:xfrm>
            <a:off x="2665414" y="1165225"/>
            <a:ext cx="41036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Decoder</a:t>
            </a:r>
            <a:endParaRPr lang="en-US" sz="900"/>
          </a:p>
        </p:txBody>
      </p:sp>
      <p:sp>
        <p:nvSpPr>
          <p:cNvPr id="33963" name="Rectangle 173"/>
          <p:cNvSpPr>
            <a:spLocks noChangeArrowheads="1"/>
          </p:cNvSpPr>
          <p:nvPr/>
        </p:nvSpPr>
        <p:spPr bwMode="auto">
          <a:xfrm>
            <a:off x="2679700" y="1624013"/>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a:t>
            </a:r>
            <a:endParaRPr lang="en-US" sz="900"/>
          </a:p>
        </p:txBody>
      </p:sp>
      <p:sp>
        <p:nvSpPr>
          <p:cNvPr id="33964" name="Rectangle 174"/>
          <p:cNvSpPr>
            <a:spLocks noChangeArrowheads="1"/>
          </p:cNvSpPr>
          <p:nvPr/>
        </p:nvSpPr>
        <p:spPr bwMode="auto">
          <a:xfrm>
            <a:off x="2725738" y="159067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0</a:t>
            </a:r>
            <a:endParaRPr lang="en-US" sz="900"/>
          </a:p>
        </p:txBody>
      </p:sp>
      <p:sp>
        <p:nvSpPr>
          <p:cNvPr id="33965" name="Rectangle 175"/>
          <p:cNvSpPr>
            <a:spLocks noChangeArrowheads="1"/>
          </p:cNvSpPr>
          <p:nvPr/>
        </p:nvSpPr>
        <p:spPr bwMode="auto">
          <a:xfrm>
            <a:off x="2679700" y="1325563"/>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a:t>
            </a:r>
            <a:endParaRPr lang="en-US" sz="900"/>
          </a:p>
        </p:txBody>
      </p:sp>
      <p:sp>
        <p:nvSpPr>
          <p:cNvPr id="33966" name="Rectangle 176"/>
          <p:cNvSpPr>
            <a:spLocks noChangeArrowheads="1"/>
          </p:cNvSpPr>
          <p:nvPr/>
        </p:nvSpPr>
        <p:spPr bwMode="auto">
          <a:xfrm>
            <a:off x="2725738" y="1287463"/>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a:t>
            </a:r>
            <a:endParaRPr lang="en-US" sz="900"/>
          </a:p>
        </p:txBody>
      </p:sp>
      <p:sp>
        <p:nvSpPr>
          <p:cNvPr id="33967" name="Rectangle 177"/>
          <p:cNvSpPr>
            <a:spLocks noChangeArrowheads="1"/>
          </p:cNvSpPr>
          <p:nvPr/>
        </p:nvSpPr>
        <p:spPr bwMode="auto">
          <a:xfrm>
            <a:off x="3211513" y="177165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1</a:t>
            </a:r>
            <a:endParaRPr lang="en-US" sz="900"/>
          </a:p>
        </p:txBody>
      </p:sp>
      <p:sp>
        <p:nvSpPr>
          <p:cNvPr id="33968" name="Rectangle 178"/>
          <p:cNvSpPr>
            <a:spLocks noChangeArrowheads="1"/>
          </p:cNvSpPr>
          <p:nvPr/>
        </p:nvSpPr>
        <p:spPr bwMode="auto">
          <a:xfrm>
            <a:off x="3211513" y="2366963"/>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2</a:t>
            </a:r>
            <a:endParaRPr lang="en-US" sz="900"/>
          </a:p>
        </p:txBody>
      </p:sp>
      <p:sp>
        <p:nvSpPr>
          <p:cNvPr id="33969" name="Rectangle 179"/>
          <p:cNvSpPr>
            <a:spLocks noChangeArrowheads="1"/>
          </p:cNvSpPr>
          <p:nvPr/>
        </p:nvSpPr>
        <p:spPr bwMode="auto">
          <a:xfrm>
            <a:off x="3211513" y="2973388"/>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3</a:t>
            </a:r>
            <a:endParaRPr lang="en-US" sz="900"/>
          </a:p>
        </p:txBody>
      </p:sp>
      <p:sp>
        <p:nvSpPr>
          <p:cNvPr id="33970" name="Rectangle 180"/>
          <p:cNvSpPr>
            <a:spLocks noChangeArrowheads="1"/>
          </p:cNvSpPr>
          <p:nvPr/>
        </p:nvSpPr>
        <p:spPr bwMode="auto">
          <a:xfrm>
            <a:off x="3211513" y="116840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900" u="none" baseline="0">
                <a:solidFill>
                  <a:srgbClr val="000000"/>
                </a:solidFill>
              </a:rPr>
              <a:t>0</a:t>
            </a:r>
            <a:endParaRPr lang="en-US" sz="900"/>
          </a:p>
        </p:txBody>
      </p:sp>
      <p:sp>
        <p:nvSpPr>
          <p:cNvPr id="33971" name="Line 181"/>
          <p:cNvSpPr>
            <a:spLocks noChangeShapeType="1"/>
          </p:cNvSpPr>
          <p:nvPr/>
        </p:nvSpPr>
        <p:spPr bwMode="auto">
          <a:xfrm>
            <a:off x="2863851" y="4725988"/>
            <a:ext cx="233363"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972" name="Oval 182"/>
          <p:cNvSpPr>
            <a:spLocks noChangeArrowheads="1"/>
          </p:cNvSpPr>
          <p:nvPr/>
        </p:nvSpPr>
        <p:spPr bwMode="auto">
          <a:xfrm>
            <a:off x="3884614" y="1208088"/>
            <a:ext cx="34925"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73" name="Oval 183"/>
          <p:cNvSpPr>
            <a:spLocks noChangeArrowheads="1"/>
          </p:cNvSpPr>
          <p:nvPr/>
        </p:nvSpPr>
        <p:spPr bwMode="auto">
          <a:xfrm>
            <a:off x="4749801" y="1208088"/>
            <a:ext cx="34925"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74" name="Oval 184"/>
          <p:cNvSpPr>
            <a:spLocks noChangeArrowheads="1"/>
          </p:cNvSpPr>
          <p:nvPr/>
        </p:nvSpPr>
        <p:spPr bwMode="auto">
          <a:xfrm>
            <a:off x="5614989" y="1208088"/>
            <a:ext cx="34925"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75" name="Oval 185"/>
          <p:cNvSpPr>
            <a:spLocks noChangeArrowheads="1"/>
          </p:cNvSpPr>
          <p:nvPr/>
        </p:nvSpPr>
        <p:spPr bwMode="auto">
          <a:xfrm>
            <a:off x="6478588" y="1208088"/>
            <a:ext cx="36512"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76" name="Oval 186"/>
          <p:cNvSpPr>
            <a:spLocks noChangeArrowheads="1"/>
          </p:cNvSpPr>
          <p:nvPr/>
        </p:nvSpPr>
        <p:spPr bwMode="auto">
          <a:xfrm>
            <a:off x="6478588" y="1806574"/>
            <a:ext cx="36512" cy="33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77" name="Oval 187"/>
          <p:cNvSpPr>
            <a:spLocks noChangeArrowheads="1"/>
          </p:cNvSpPr>
          <p:nvPr/>
        </p:nvSpPr>
        <p:spPr bwMode="auto">
          <a:xfrm>
            <a:off x="5614989" y="1806574"/>
            <a:ext cx="34925" cy="33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78" name="Oval 188"/>
          <p:cNvSpPr>
            <a:spLocks noChangeArrowheads="1"/>
          </p:cNvSpPr>
          <p:nvPr/>
        </p:nvSpPr>
        <p:spPr bwMode="auto">
          <a:xfrm>
            <a:off x="4749801" y="1806574"/>
            <a:ext cx="34925" cy="33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79" name="Oval 189"/>
          <p:cNvSpPr>
            <a:spLocks noChangeArrowheads="1"/>
          </p:cNvSpPr>
          <p:nvPr/>
        </p:nvSpPr>
        <p:spPr bwMode="auto">
          <a:xfrm>
            <a:off x="3884614" y="1806574"/>
            <a:ext cx="34925" cy="33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0" name="Oval 190"/>
          <p:cNvSpPr>
            <a:spLocks noChangeArrowheads="1"/>
          </p:cNvSpPr>
          <p:nvPr/>
        </p:nvSpPr>
        <p:spPr bwMode="auto">
          <a:xfrm>
            <a:off x="6478588" y="2403475"/>
            <a:ext cx="36512"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1" name="Oval 191"/>
          <p:cNvSpPr>
            <a:spLocks noChangeArrowheads="1"/>
          </p:cNvSpPr>
          <p:nvPr/>
        </p:nvSpPr>
        <p:spPr bwMode="auto">
          <a:xfrm>
            <a:off x="5614989" y="2403475"/>
            <a:ext cx="34925"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2" name="Oval 192"/>
          <p:cNvSpPr>
            <a:spLocks noChangeArrowheads="1"/>
          </p:cNvSpPr>
          <p:nvPr/>
        </p:nvSpPr>
        <p:spPr bwMode="auto">
          <a:xfrm>
            <a:off x="4749801" y="2403475"/>
            <a:ext cx="34925"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3" name="Oval 193"/>
          <p:cNvSpPr>
            <a:spLocks noChangeArrowheads="1"/>
          </p:cNvSpPr>
          <p:nvPr/>
        </p:nvSpPr>
        <p:spPr bwMode="auto">
          <a:xfrm>
            <a:off x="3884614" y="2403475"/>
            <a:ext cx="34925"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4" name="Oval 194"/>
          <p:cNvSpPr>
            <a:spLocks noChangeArrowheads="1"/>
          </p:cNvSpPr>
          <p:nvPr/>
        </p:nvSpPr>
        <p:spPr bwMode="auto">
          <a:xfrm>
            <a:off x="6478588" y="3000375"/>
            <a:ext cx="36512"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5" name="Oval 195"/>
          <p:cNvSpPr>
            <a:spLocks noChangeArrowheads="1"/>
          </p:cNvSpPr>
          <p:nvPr/>
        </p:nvSpPr>
        <p:spPr bwMode="auto">
          <a:xfrm>
            <a:off x="5614989" y="3000375"/>
            <a:ext cx="34925"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6" name="Oval 196"/>
          <p:cNvSpPr>
            <a:spLocks noChangeArrowheads="1"/>
          </p:cNvSpPr>
          <p:nvPr/>
        </p:nvSpPr>
        <p:spPr bwMode="auto">
          <a:xfrm>
            <a:off x="4749801" y="3000375"/>
            <a:ext cx="34925"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7" name="Oval 197"/>
          <p:cNvSpPr>
            <a:spLocks noChangeArrowheads="1"/>
          </p:cNvSpPr>
          <p:nvPr/>
        </p:nvSpPr>
        <p:spPr bwMode="auto">
          <a:xfrm>
            <a:off x="3884614" y="3000375"/>
            <a:ext cx="34925"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8" name="Oval 198"/>
          <p:cNvSpPr>
            <a:spLocks noChangeArrowheads="1"/>
          </p:cNvSpPr>
          <p:nvPr/>
        </p:nvSpPr>
        <p:spPr bwMode="auto">
          <a:xfrm>
            <a:off x="3500439" y="4614862"/>
            <a:ext cx="34925"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89" name="Oval 199"/>
          <p:cNvSpPr>
            <a:spLocks noChangeArrowheads="1"/>
          </p:cNvSpPr>
          <p:nvPr/>
        </p:nvSpPr>
        <p:spPr bwMode="auto">
          <a:xfrm>
            <a:off x="3738564" y="4770437"/>
            <a:ext cx="34925" cy="31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90" name="Oval 200"/>
          <p:cNvSpPr>
            <a:spLocks noChangeArrowheads="1"/>
          </p:cNvSpPr>
          <p:nvPr/>
        </p:nvSpPr>
        <p:spPr bwMode="auto">
          <a:xfrm>
            <a:off x="4362451" y="4614862"/>
            <a:ext cx="34925"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91" name="Oval 201"/>
          <p:cNvSpPr>
            <a:spLocks noChangeArrowheads="1"/>
          </p:cNvSpPr>
          <p:nvPr/>
        </p:nvSpPr>
        <p:spPr bwMode="auto">
          <a:xfrm>
            <a:off x="5224464" y="4614862"/>
            <a:ext cx="34925"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92" name="Oval 202"/>
          <p:cNvSpPr>
            <a:spLocks noChangeArrowheads="1"/>
          </p:cNvSpPr>
          <p:nvPr/>
        </p:nvSpPr>
        <p:spPr bwMode="auto">
          <a:xfrm>
            <a:off x="5457825" y="4770437"/>
            <a:ext cx="31750" cy="31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93" name="Oval 203"/>
          <p:cNvSpPr>
            <a:spLocks noChangeArrowheads="1"/>
          </p:cNvSpPr>
          <p:nvPr/>
        </p:nvSpPr>
        <p:spPr bwMode="auto">
          <a:xfrm>
            <a:off x="6535739" y="6172200"/>
            <a:ext cx="33337" cy="349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94" name="Oval 204"/>
          <p:cNvSpPr>
            <a:spLocks noChangeArrowheads="1"/>
          </p:cNvSpPr>
          <p:nvPr/>
        </p:nvSpPr>
        <p:spPr bwMode="auto">
          <a:xfrm>
            <a:off x="4597401" y="4770437"/>
            <a:ext cx="34925" cy="31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p>
        </p:txBody>
      </p:sp>
      <p:sp>
        <p:nvSpPr>
          <p:cNvPr id="33995" name="Freeform 206"/>
          <p:cNvSpPr>
            <a:spLocks/>
          </p:cNvSpPr>
          <p:nvPr/>
        </p:nvSpPr>
        <p:spPr bwMode="auto">
          <a:xfrm>
            <a:off x="6932614" y="4970463"/>
            <a:ext cx="327025" cy="257175"/>
          </a:xfrm>
          <a:custGeom>
            <a:avLst/>
            <a:gdLst>
              <a:gd name="T0" fmla="*/ 2147483646 w 121"/>
              <a:gd name="T1" fmla="*/ 2147483646 h 95"/>
              <a:gd name="T2" fmla="*/ 2147483646 w 121"/>
              <a:gd name="T3" fmla="*/ 2147483646 h 95"/>
              <a:gd name="T4" fmla="*/ 2147483646 w 121"/>
              <a:gd name="T5" fmla="*/ 2147483646 h 95"/>
              <a:gd name="T6" fmla="*/ 2147483646 w 121"/>
              <a:gd name="T7" fmla="*/ 0 h 95"/>
              <a:gd name="T8" fmla="*/ 2147483646 w 121"/>
              <a:gd name="T9" fmla="*/ 0 h 95"/>
              <a:gd name="T10" fmla="*/ 2147483646 w 121"/>
              <a:gd name="T11" fmla="*/ 2147483646 h 95"/>
              <a:gd name="T12" fmla="*/ 2147483646 w 121"/>
              <a:gd name="T13" fmla="*/ 2147483646 h 95"/>
              <a:gd name="T14" fmla="*/ 2147483646 w 121"/>
              <a:gd name="T15" fmla="*/ 2147483646 h 95"/>
              <a:gd name="T16" fmla="*/ 0 w 121"/>
              <a:gd name="T17" fmla="*/ 2147483646 h 95"/>
              <a:gd name="T18" fmla="*/ 2147483646 w 121"/>
              <a:gd name="T19" fmla="*/ 214748364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95"/>
              <a:gd name="T32" fmla="*/ 121 w 121"/>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95">
                <a:moveTo>
                  <a:pt x="2" y="93"/>
                </a:moveTo>
                <a:cubicBezTo>
                  <a:pt x="10" y="78"/>
                  <a:pt x="14" y="62"/>
                  <a:pt x="14" y="46"/>
                </a:cubicBezTo>
                <a:cubicBezTo>
                  <a:pt x="14" y="31"/>
                  <a:pt x="10" y="16"/>
                  <a:pt x="3" y="2"/>
                </a:cubicBezTo>
                <a:cubicBezTo>
                  <a:pt x="1" y="0"/>
                  <a:pt x="1" y="0"/>
                  <a:pt x="1" y="0"/>
                </a:cubicBezTo>
                <a:cubicBezTo>
                  <a:pt x="40" y="0"/>
                  <a:pt x="40" y="0"/>
                  <a:pt x="40" y="0"/>
                </a:cubicBezTo>
                <a:cubicBezTo>
                  <a:pt x="73" y="0"/>
                  <a:pt x="104" y="18"/>
                  <a:pt x="121" y="46"/>
                </a:cubicBezTo>
                <a:cubicBezTo>
                  <a:pt x="121" y="49"/>
                  <a:pt x="121" y="49"/>
                  <a:pt x="121" y="49"/>
                </a:cubicBezTo>
                <a:cubicBezTo>
                  <a:pt x="104" y="78"/>
                  <a:pt x="73" y="95"/>
                  <a:pt x="40" y="95"/>
                </a:cubicBezTo>
                <a:cubicBezTo>
                  <a:pt x="0" y="95"/>
                  <a:pt x="0" y="95"/>
                  <a:pt x="0" y="95"/>
                </a:cubicBezTo>
                <a:cubicBezTo>
                  <a:pt x="2" y="93"/>
                  <a:pt x="2" y="93"/>
                  <a:pt x="2" y="93"/>
                </a:cubicBezTo>
                <a:close/>
              </a:path>
            </a:pathLst>
          </a:custGeom>
          <a:solidFill>
            <a:srgbClr val="FFFFFF"/>
          </a:solidFill>
          <a:ln w="15875">
            <a:solidFill>
              <a:srgbClr val="000000"/>
            </a:solidFill>
            <a:miter lim="800000"/>
            <a:headEnd/>
            <a:tailEnd/>
          </a:ln>
        </p:spPr>
        <p:txBody>
          <a:bodyPr/>
          <a:lstStyle/>
          <a:p>
            <a:endParaRPr lang="en-US"/>
          </a:p>
        </p:txBody>
      </p:sp>
      <p:sp>
        <p:nvSpPr>
          <p:cNvPr id="33996" name="Freeform 207"/>
          <p:cNvSpPr>
            <a:spLocks/>
          </p:cNvSpPr>
          <p:nvPr/>
        </p:nvSpPr>
        <p:spPr bwMode="auto">
          <a:xfrm>
            <a:off x="7321550" y="4986338"/>
            <a:ext cx="179388" cy="231775"/>
          </a:xfrm>
          <a:custGeom>
            <a:avLst/>
            <a:gdLst>
              <a:gd name="T0" fmla="*/ 0 w 113"/>
              <a:gd name="T1" fmla="*/ 0 h 146"/>
              <a:gd name="T2" fmla="*/ 0 w 113"/>
              <a:gd name="T3" fmla="*/ 2147483646 h 146"/>
              <a:gd name="T4" fmla="*/ 2147483646 w 113"/>
              <a:gd name="T5" fmla="*/ 2147483646 h 146"/>
              <a:gd name="T6" fmla="*/ 0 w 113"/>
              <a:gd name="T7" fmla="*/ 0 h 146"/>
              <a:gd name="T8" fmla="*/ 0 w 113"/>
              <a:gd name="T9" fmla="*/ 0 h 146"/>
              <a:gd name="T10" fmla="*/ 0 60000 65536"/>
              <a:gd name="T11" fmla="*/ 0 60000 65536"/>
              <a:gd name="T12" fmla="*/ 0 60000 65536"/>
              <a:gd name="T13" fmla="*/ 0 60000 65536"/>
              <a:gd name="T14" fmla="*/ 0 60000 65536"/>
              <a:gd name="T15" fmla="*/ 0 w 113"/>
              <a:gd name="T16" fmla="*/ 0 h 146"/>
              <a:gd name="T17" fmla="*/ 113 w 113"/>
              <a:gd name="T18" fmla="*/ 146 h 146"/>
            </a:gdLst>
            <a:ahLst/>
            <a:cxnLst>
              <a:cxn ang="T10">
                <a:pos x="T0" y="T1"/>
              </a:cxn>
              <a:cxn ang="T11">
                <a:pos x="T2" y="T3"/>
              </a:cxn>
              <a:cxn ang="T12">
                <a:pos x="T4" y="T5"/>
              </a:cxn>
              <a:cxn ang="T13">
                <a:pos x="T6" y="T7"/>
              </a:cxn>
              <a:cxn ang="T14">
                <a:pos x="T8" y="T9"/>
              </a:cxn>
            </a:cxnLst>
            <a:rect l="T15" t="T16" r="T17" b="T18"/>
            <a:pathLst>
              <a:path w="113" h="146">
                <a:moveTo>
                  <a:pt x="0" y="0"/>
                </a:moveTo>
                <a:lnTo>
                  <a:pt x="0" y="146"/>
                </a:lnTo>
                <a:lnTo>
                  <a:pt x="113" y="72"/>
                </a:lnTo>
                <a:lnTo>
                  <a:pt x="0" y="0"/>
                </a:lnTo>
                <a:close/>
              </a:path>
            </a:pathLst>
          </a:custGeom>
          <a:solidFill>
            <a:srgbClr val="FFFFFF"/>
          </a:solidFill>
          <a:ln w="1587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928452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44" y="1676400"/>
            <a:ext cx="9067800" cy="928688"/>
          </a:xfrm>
        </p:spPr>
        <p:txBody>
          <a:bodyPr>
            <a:noAutofit/>
          </a:bodyPr>
          <a:lstStyle/>
          <a:p>
            <a:r>
              <a:rPr lang="en-US" smtClean="0"/>
              <a:t>Lecture 41</a:t>
            </a:r>
            <a:r>
              <a:rPr lang="en-US" dirty="0" smtClean="0"/>
              <a:t/>
            </a:r>
            <a:br>
              <a:rPr lang="en-US" dirty="0" smtClean="0"/>
            </a:br>
            <a:r>
              <a:rPr lang="en-US" b="1" dirty="0"/>
              <a:t>Structure of RAM</a:t>
            </a:r>
            <a:r>
              <a:rPr lang="en-GB" b="1" dirty="0"/>
              <a:t/>
            </a:r>
            <a:br>
              <a:rPr lang="en-GB" b="1" dirty="0"/>
            </a:br>
            <a:r>
              <a:rPr lang="en-US" b="1" dirty="0"/>
              <a:t/>
            </a:r>
            <a:br>
              <a:rPr lang="en-US" b="1" dirty="0"/>
            </a:br>
            <a:endParaRPr lang="en-US" b="1" dirty="0"/>
          </a:p>
        </p:txBody>
      </p:sp>
      <p:sp>
        <p:nvSpPr>
          <p:cNvPr id="3" name="Rectangle 2"/>
          <p:cNvSpPr/>
          <p:nvPr/>
        </p:nvSpPr>
        <p:spPr>
          <a:xfrm>
            <a:off x="2819400" y="3962400"/>
            <a:ext cx="3678443" cy="1175706"/>
          </a:xfrm>
          <a:prstGeom prst="rect">
            <a:avLst/>
          </a:prstGeom>
        </p:spPr>
        <p:txBody>
          <a:bodyPr wrap="none">
            <a:spAutoFit/>
          </a:bodyPr>
          <a:lstStyle/>
          <a:p>
            <a:pPr marL="278606" indent="-278606" algn="ctr">
              <a:spcBef>
                <a:spcPct val="20000"/>
              </a:spcBef>
              <a:defRPr/>
            </a:pPr>
            <a:r>
              <a:rPr lang="en-US" sz="3200" dirty="0">
                <a:solidFill>
                  <a:schemeClr val="tx1">
                    <a:tint val="75000"/>
                  </a:schemeClr>
                </a:solidFill>
              </a:rPr>
              <a:t>Lecture delivered by</a:t>
            </a:r>
            <a:r>
              <a:rPr lang="en-US" sz="3200" dirty="0" smtClean="0">
                <a:solidFill>
                  <a:schemeClr val="tx1">
                    <a:tint val="75000"/>
                  </a:schemeClr>
                </a:solidFill>
              </a:rPr>
              <a:t>:</a:t>
            </a:r>
          </a:p>
          <a:p>
            <a:pPr marL="687705" algn="ctr">
              <a:spcBef>
                <a:spcPts val="765"/>
              </a:spcBef>
              <a:defRPr/>
            </a:pPr>
            <a:r>
              <a:rPr lang="en-US" sz="3200" spc="10" dirty="0">
                <a:solidFill>
                  <a:srgbClr val="888888"/>
                </a:solidFill>
                <a:cs typeface="Calibri"/>
              </a:rPr>
              <a:t>Deepak V.</a:t>
            </a:r>
            <a:endParaRPr lang="en-US" sz="3200" dirty="0">
              <a:cs typeface="Calibri"/>
            </a:endParaRPr>
          </a:p>
        </p:txBody>
      </p:sp>
    </p:spTree>
    <p:extLst>
      <p:ext uri="{BB962C8B-B14F-4D97-AF65-F5344CB8AC3E}">
        <p14:creationId xmlns:p14="http://schemas.microsoft.com/office/powerpoint/2010/main" val="2726057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200" b="1" dirty="0"/>
              <a:t>RAM ICs with &gt; 1 Bit/Word</a:t>
            </a:r>
          </a:p>
        </p:txBody>
      </p:sp>
      <p:sp>
        <p:nvSpPr>
          <p:cNvPr id="32771" name="Rectangle 3"/>
          <p:cNvSpPr>
            <a:spLocks noGrp="1" noChangeArrowheads="1"/>
          </p:cNvSpPr>
          <p:nvPr>
            <p:ph type="body" idx="1"/>
          </p:nvPr>
        </p:nvSpPr>
        <p:spPr>
          <a:xfrm>
            <a:off x="38100" y="1219200"/>
            <a:ext cx="9829800" cy="4525963"/>
          </a:xfrm>
        </p:spPr>
        <p:txBody>
          <a:bodyPr/>
          <a:lstStyle/>
          <a:p>
            <a:pPr>
              <a:lnSpc>
                <a:spcPct val="90000"/>
              </a:lnSpc>
            </a:pPr>
            <a:r>
              <a:rPr lang="en-US" sz="2400" dirty="0" smtClean="0"/>
              <a:t>Word length can be quite high</a:t>
            </a:r>
          </a:p>
          <a:p>
            <a:pPr>
              <a:lnSpc>
                <a:spcPct val="90000"/>
              </a:lnSpc>
            </a:pPr>
            <a:endParaRPr lang="en-US" sz="2400" dirty="0" smtClean="0"/>
          </a:p>
          <a:p>
            <a:pPr>
              <a:lnSpc>
                <a:spcPct val="90000"/>
              </a:lnSpc>
            </a:pPr>
            <a:r>
              <a:rPr lang="en-US" sz="2400" dirty="0" smtClean="0"/>
              <a:t>To better balance the number of words and word length, use ICs with &gt; 1 bit/word</a:t>
            </a:r>
          </a:p>
        </p:txBody>
      </p:sp>
    </p:spTree>
    <p:extLst>
      <p:ext uri="{BB962C8B-B14F-4D97-AF65-F5344CB8AC3E}">
        <p14:creationId xmlns:p14="http://schemas.microsoft.com/office/powerpoint/2010/main" val="1085790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7" name="Content Placeholder 4"/>
          <p:cNvGraphicFramePr>
            <a:graphicFrameLocks noGrp="1" noChangeAspect="1"/>
          </p:cNvGraphicFramePr>
          <p:nvPr>
            <p:ph idx="1"/>
            <p:extLst>
              <p:ext uri="{D42A27DB-BD31-4B8C-83A1-F6EECF244321}">
                <p14:modId xmlns:p14="http://schemas.microsoft.com/office/powerpoint/2010/main" val="905190390"/>
              </p:ext>
            </p:extLst>
          </p:nvPr>
        </p:nvGraphicFramePr>
        <p:xfrm>
          <a:off x="1981200" y="838200"/>
          <a:ext cx="7077913" cy="5310188"/>
        </p:xfrm>
        <a:graphic>
          <a:graphicData uri="http://schemas.openxmlformats.org/presentationml/2006/ole">
            <mc:AlternateContent xmlns:mc="http://schemas.openxmlformats.org/markup-compatibility/2006">
              <mc:Choice xmlns:v="urn:schemas-microsoft-com:vml" Requires="v">
                <p:oleObj spid="_x0000_s8215" name="Acrobat Document" r:id="rId3" imgW="6858000" imgH="5143500" progId="AcroExch.Document.7">
                  <p:embed/>
                </p:oleObj>
              </mc:Choice>
              <mc:Fallback>
                <p:oleObj name="Acrobat Document" r:id="rId3" imgW="6858000" imgH="5143500" progId="AcroExch.Document.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838200"/>
                        <a:ext cx="7077913" cy="5310188"/>
                      </a:xfrm>
                      <a:prstGeom prst="rect">
                        <a:avLst/>
                      </a:prstGeom>
                      <a:noFill/>
                      <a:ln>
                        <a:noFill/>
                      </a:ln>
                      <a:effectLst/>
                    </p:spPr>
                  </p:pic>
                </p:oleObj>
              </mc:Fallback>
            </mc:AlternateContent>
          </a:graphicData>
        </a:graphic>
      </p:graphicFrame>
      <p:sp>
        <p:nvSpPr>
          <p:cNvPr id="36868" name="Title 5"/>
          <p:cNvSpPr>
            <a:spLocks noGrp="1"/>
          </p:cNvSpPr>
          <p:nvPr>
            <p:ph type="title"/>
          </p:nvPr>
        </p:nvSpPr>
        <p:spPr>
          <a:xfrm>
            <a:off x="393700" y="1200150"/>
            <a:ext cx="1993900" cy="4093428"/>
          </a:xfrm>
        </p:spPr>
        <p:txBody>
          <a:bodyPr>
            <a:spAutoFit/>
          </a:bodyPr>
          <a:lstStyle/>
          <a:p>
            <a:r>
              <a:rPr lang="en-US" sz="2000" dirty="0"/>
              <a:t>8 Words x 2 bits Memory</a:t>
            </a:r>
            <a:br>
              <a:rPr lang="en-US" sz="2000" dirty="0"/>
            </a:br>
            <a:r>
              <a:rPr lang="en-US" sz="2000" dirty="0"/>
              <a:t/>
            </a:r>
            <a:br>
              <a:rPr lang="en-US" sz="2000" dirty="0"/>
            </a:br>
            <a:r>
              <a:rPr lang="en-US" sz="2000" dirty="0"/>
              <a:t>2 Data input bits</a:t>
            </a:r>
            <a:br>
              <a:rPr lang="en-US" sz="2000" dirty="0"/>
            </a:br>
            <a:r>
              <a:rPr lang="en-US" sz="2000" dirty="0"/>
              <a:t>2 Data output bits</a:t>
            </a:r>
            <a:br>
              <a:rPr lang="en-US" sz="2000" dirty="0"/>
            </a:br>
            <a:r>
              <a:rPr lang="en-US" sz="2000" dirty="0"/>
              <a:t/>
            </a:r>
            <a:br>
              <a:rPr lang="en-US" sz="2000" dirty="0"/>
            </a:br>
            <a:r>
              <a:rPr lang="en-US" sz="2000" dirty="0"/>
              <a:t>Row select selects 4 rows</a:t>
            </a:r>
            <a:br>
              <a:rPr lang="en-US" sz="2000" dirty="0"/>
            </a:br>
            <a:r>
              <a:rPr lang="en-US" sz="2000" dirty="0"/>
              <a:t/>
            </a:r>
            <a:br>
              <a:rPr lang="en-US" sz="2000" dirty="0"/>
            </a:br>
            <a:r>
              <a:rPr lang="en-US" sz="2000" dirty="0"/>
              <a:t>Column select selects 2 pairs of columns</a:t>
            </a:r>
          </a:p>
        </p:txBody>
      </p:sp>
      <p:sp>
        <p:nvSpPr>
          <p:cNvPr id="5" name="Rectangle 2"/>
          <p:cNvSpPr txBox="1">
            <a:spLocks noChangeArrowheads="1"/>
          </p:cNvSpPr>
          <p:nvPr/>
        </p:nvSpPr>
        <p:spPr>
          <a:xfrm>
            <a:off x="495300" y="274638"/>
            <a:ext cx="89154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t>Contd..</a:t>
            </a:r>
            <a:endParaRPr lang="en-US" sz="3200" b="1" dirty="0"/>
          </a:p>
        </p:txBody>
      </p:sp>
    </p:spTree>
    <p:extLst>
      <p:ext uri="{BB962C8B-B14F-4D97-AF65-F5344CB8AC3E}">
        <p14:creationId xmlns:p14="http://schemas.microsoft.com/office/powerpoint/2010/main" val="2444322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00138" y="165456"/>
            <a:ext cx="8212137" cy="1020763"/>
          </a:xfrm>
        </p:spPr>
        <p:txBody>
          <a:bodyPr/>
          <a:lstStyle/>
          <a:p>
            <a:r>
              <a:rPr lang="en-US" sz="3200" b="1" dirty="0"/>
              <a:t>Making Larger Memories (more words)</a:t>
            </a:r>
          </a:p>
        </p:txBody>
      </p:sp>
      <p:sp>
        <p:nvSpPr>
          <p:cNvPr id="3076" name="Rectangle 3"/>
          <p:cNvSpPr>
            <a:spLocks noGrp="1" noChangeArrowheads="1"/>
          </p:cNvSpPr>
          <p:nvPr>
            <p:ph type="body" idx="1"/>
          </p:nvPr>
        </p:nvSpPr>
        <p:spPr>
          <a:xfrm>
            <a:off x="0" y="1314451"/>
            <a:ext cx="4757738" cy="5027613"/>
          </a:xfrm>
        </p:spPr>
        <p:txBody>
          <a:bodyPr/>
          <a:lstStyle/>
          <a:p>
            <a:pPr algn="just">
              <a:lnSpc>
                <a:spcPct val="90000"/>
              </a:lnSpc>
            </a:pPr>
            <a:r>
              <a:rPr lang="en-US" sz="2400" dirty="0">
                <a:cs typeface="Times New Roman" panose="02020603050405020304" pitchFamily="18" charset="0"/>
              </a:rPr>
              <a:t>Using the CS lines, we can make larger memories from smaller ones by tying all address, data, and R/W lines in parallel, and using the decoded higher order address bits to control </a:t>
            </a:r>
            <a:r>
              <a:rPr lang="en-US" sz="2400" dirty="0" smtClean="0">
                <a:cs typeface="Times New Roman" panose="02020603050405020304" pitchFamily="18" charset="0"/>
              </a:rPr>
              <a:t>CS</a:t>
            </a:r>
            <a:endParaRPr lang="en-US" sz="2400" dirty="0">
              <a:cs typeface="Times New Roman" panose="02020603050405020304" pitchFamily="18" charset="0"/>
            </a:endParaRPr>
          </a:p>
          <a:p>
            <a:pPr algn="just">
              <a:lnSpc>
                <a:spcPct val="90000"/>
              </a:lnSpc>
            </a:pPr>
            <a:r>
              <a:rPr lang="en-US" sz="2400" dirty="0">
                <a:cs typeface="Times New Roman" panose="02020603050405020304" pitchFamily="18" charset="0"/>
              </a:rPr>
              <a:t>Using the 4-Word by 1-Bit memory from before, we construct a 16-Word by</a:t>
            </a:r>
            <a:br>
              <a:rPr lang="en-US" sz="2400" dirty="0">
                <a:cs typeface="Times New Roman" panose="02020603050405020304" pitchFamily="18" charset="0"/>
              </a:rPr>
            </a:br>
            <a:r>
              <a:rPr lang="en-US" sz="2400" dirty="0">
                <a:cs typeface="Times New Roman" panose="02020603050405020304" pitchFamily="18" charset="0"/>
              </a:rPr>
              <a:t>1-Bit memory.  </a:t>
            </a:r>
            <a:r>
              <a:rPr lang="en-US" sz="2400" dirty="0">
                <a:cs typeface="Times New Roman" panose="02020603050405020304" pitchFamily="18" charset="0"/>
                <a:sym typeface="Symbol" panose="05050102010706020507" pitchFamily="18" charset="2"/>
              </a:rPr>
              <a:t></a:t>
            </a:r>
            <a:r>
              <a:rPr lang="en-US" sz="2400" dirty="0">
                <a:cs typeface="Times New Roman" panose="02020603050405020304" pitchFamily="18" charset="0"/>
              </a:rPr>
              <a:t> </a:t>
            </a:r>
            <a:endParaRPr lang="en-US" sz="2400" dirty="0"/>
          </a:p>
        </p:txBody>
      </p:sp>
      <p:graphicFrame>
        <p:nvGraphicFramePr>
          <p:cNvPr id="3074" name="Object 4"/>
          <p:cNvGraphicFramePr>
            <a:graphicFrameLocks noChangeAspect="1"/>
          </p:cNvGraphicFramePr>
          <p:nvPr/>
        </p:nvGraphicFramePr>
        <p:xfrm>
          <a:off x="4419600" y="1219201"/>
          <a:ext cx="4643438" cy="5451475"/>
        </p:xfrm>
        <a:graphic>
          <a:graphicData uri="http://schemas.openxmlformats.org/presentationml/2006/ole">
            <mc:AlternateContent xmlns:mc="http://schemas.openxmlformats.org/markup-compatibility/2006">
              <mc:Choice xmlns:v="urn:schemas-microsoft-com:vml" Requires="v">
                <p:oleObj spid="_x0000_s9239" name="Designer Drawing" r:id="rId3" imgW="4953000" imgH="5819775" progId="Designer.Drawing.7">
                  <p:embed/>
                </p:oleObj>
              </mc:Choice>
              <mc:Fallback>
                <p:oleObj name="Designer Drawing" r:id="rId3" imgW="4953000" imgH="5819775" progId="Designer.Drawing.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219201"/>
                        <a:ext cx="4643438" cy="545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91852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200" b="1" dirty="0" smtClean="0"/>
              <a:t>Making Wider Memories (more </a:t>
            </a:r>
            <a:r>
              <a:rPr lang="en-US" sz="3200" b="1" dirty="0"/>
              <a:t>bits)</a:t>
            </a:r>
          </a:p>
        </p:txBody>
      </p:sp>
      <p:sp>
        <p:nvSpPr>
          <p:cNvPr id="4100" name="Rectangle 3"/>
          <p:cNvSpPr>
            <a:spLocks noGrp="1" noChangeArrowheads="1"/>
          </p:cNvSpPr>
          <p:nvPr>
            <p:ph type="body" idx="1"/>
          </p:nvPr>
        </p:nvSpPr>
        <p:spPr>
          <a:xfrm>
            <a:off x="0" y="1314451"/>
            <a:ext cx="5138738" cy="5027613"/>
          </a:xfrm>
        </p:spPr>
        <p:txBody>
          <a:bodyPr/>
          <a:lstStyle/>
          <a:p>
            <a:pPr>
              <a:lnSpc>
                <a:spcPct val="90000"/>
              </a:lnSpc>
            </a:pPr>
            <a:r>
              <a:rPr lang="en-US" sz="2400" dirty="0">
                <a:cs typeface="Times New Roman" panose="02020603050405020304" pitchFamily="18" charset="0"/>
              </a:rPr>
              <a:t>To construct wider memories from narrow ones, we tie the address and control lines in parallel and keep the data lines separate.  </a:t>
            </a:r>
          </a:p>
          <a:p>
            <a:pPr>
              <a:lnSpc>
                <a:spcPct val="90000"/>
              </a:lnSpc>
            </a:pPr>
            <a:r>
              <a:rPr lang="en-US" sz="2400" dirty="0">
                <a:cs typeface="Times New Roman" panose="02020603050405020304" pitchFamily="18" charset="0"/>
              </a:rPr>
              <a:t>For example, to make a 4-word by 4-bit memory from 4, 4-word by 1-bit memories  </a:t>
            </a:r>
            <a:r>
              <a:rPr lang="en-US" sz="2400" dirty="0" smtClean="0">
                <a:cs typeface="Times New Roman" panose="02020603050405020304" pitchFamily="18" charset="0"/>
                <a:sym typeface="Symbol" panose="05050102010706020507" pitchFamily="18" charset="2"/>
              </a:rPr>
              <a:t></a:t>
            </a:r>
            <a:r>
              <a:rPr lang="en-US" sz="2400" dirty="0">
                <a:cs typeface="Times New Roman" panose="02020603050405020304" pitchFamily="18" charset="0"/>
              </a:rPr>
              <a:t> </a:t>
            </a:r>
          </a:p>
          <a:p>
            <a:pPr>
              <a:lnSpc>
                <a:spcPct val="90000"/>
              </a:lnSpc>
            </a:pPr>
            <a:r>
              <a:rPr lang="en-US" sz="2400" dirty="0">
                <a:cs typeface="Times New Roman" panose="02020603050405020304" pitchFamily="18" charset="0"/>
              </a:rPr>
              <a:t>Note: Both 16x1 and 4x4 memories take 4-chips </a:t>
            </a:r>
            <a:br>
              <a:rPr lang="en-US" sz="2400" dirty="0">
                <a:cs typeface="Times New Roman" panose="02020603050405020304" pitchFamily="18" charset="0"/>
              </a:rPr>
            </a:br>
            <a:r>
              <a:rPr lang="en-US" sz="2400" dirty="0">
                <a:cs typeface="Times New Roman" panose="02020603050405020304" pitchFamily="18" charset="0"/>
              </a:rPr>
              <a:t>and hold 16 bits of </a:t>
            </a:r>
            <a:r>
              <a:rPr lang="en-US" sz="2400" dirty="0" smtClean="0">
                <a:cs typeface="Times New Roman" panose="02020603050405020304" pitchFamily="18" charset="0"/>
              </a:rPr>
              <a:t>data</a:t>
            </a:r>
            <a:endParaRPr lang="en-US" sz="2400" dirty="0">
              <a:cs typeface="Times New Roman" panose="02020603050405020304" pitchFamily="18" charset="0"/>
            </a:endParaRPr>
          </a:p>
          <a:p>
            <a:pPr>
              <a:lnSpc>
                <a:spcPct val="90000"/>
              </a:lnSpc>
            </a:pPr>
            <a:endParaRPr lang="en-US" sz="2400" dirty="0"/>
          </a:p>
        </p:txBody>
      </p:sp>
      <p:graphicFrame>
        <p:nvGraphicFramePr>
          <p:cNvPr id="5122" name="Object 4"/>
          <p:cNvGraphicFramePr>
            <a:graphicFrameLocks noChangeAspect="1"/>
          </p:cNvGraphicFramePr>
          <p:nvPr/>
        </p:nvGraphicFramePr>
        <p:xfrm>
          <a:off x="4800600" y="1295401"/>
          <a:ext cx="3957638" cy="5256213"/>
        </p:xfrm>
        <a:graphic>
          <a:graphicData uri="http://schemas.openxmlformats.org/presentationml/2006/ole">
            <mc:AlternateContent xmlns:mc="http://schemas.openxmlformats.org/markup-compatibility/2006">
              <mc:Choice xmlns:v="urn:schemas-microsoft-com:vml" Requires="v">
                <p:oleObj spid="_x0000_s10263" name="Designer Drawing" r:id="rId3" imgW="5048250" imgH="6696075" progId="Designer.Drawing.7">
                  <p:embed/>
                </p:oleObj>
              </mc:Choice>
              <mc:Fallback>
                <p:oleObj name="Designer Drawing" r:id="rId3" imgW="5048250" imgH="6696075" progId="Designer.Drawing.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295401"/>
                        <a:ext cx="3957638"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408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7180" y="152400"/>
            <a:ext cx="1808700" cy="584775"/>
          </a:xfrm>
          <a:prstGeom prst="rect">
            <a:avLst/>
          </a:prstGeom>
          <a:noFill/>
        </p:spPr>
        <p:txBody>
          <a:bodyPr wrap="none" rtlCol="0">
            <a:spAutoFit/>
          </a:bodyPr>
          <a:lstStyle/>
          <a:p>
            <a:r>
              <a:rPr lang="en-US" sz="3200" b="1" dirty="0" smtClean="0"/>
              <a:t>Summary</a:t>
            </a:r>
            <a:endParaRPr lang="en-US" sz="3200" b="1" dirty="0"/>
          </a:p>
        </p:txBody>
      </p:sp>
      <p:sp>
        <p:nvSpPr>
          <p:cNvPr id="3" name="Rectangle 2"/>
          <p:cNvSpPr/>
          <p:nvPr/>
        </p:nvSpPr>
        <p:spPr>
          <a:xfrm>
            <a:off x="0" y="914400"/>
            <a:ext cx="9888940" cy="5078313"/>
          </a:xfrm>
          <a:prstGeom prst="rect">
            <a:avLst/>
          </a:prstGeom>
        </p:spPr>
        <p:txBody>
          <a:bodyPr wrap="square">
            <a:spAutoFit/>
          </a:bodyPr>
          <a:lstStyle/>
          <a:p>
            <a:pPr marL="342900" indent="-342900" algn="just">
              <a:lnSpc>
                <a:spcPct val="150000"/>
              </a:lnSpc>
              <a:buFont typeface="Arial" pitchFamily="34" charset="0"/>
              <a:buChar char="•"/>
              <a:defRPr/>
            </a:pPr>
            <a:r>
              <a:rPr lang="en-US" sz="2400" u="sng" dirty="0">
                <a:cs typeface="Times New Roman" panose="02020603050405020304" pitchFamily="18" charset="0"/>
              </a:rPr>
              <a:t>Memory</a:t>
            </a:r>
            <a:r>
              <a:rPr lang="en-US" sz="2400" dirty="0">
                <a:cs typeface="Times New Roman" panose="02020603050405020304" pitchFamily="18" charset="0"/>
              </a:rPr>
              <a:t> ─ A collection of storage cells together with the necessary circuits to transfer information to and from them</a:t>
            </a:r>
          </a:p>
          <a:p>
            <a:pPr marL="342900" indent="-342900" algn="just">
              <a:lnSpc>
                <a:spcPct val="150000"/>
              </a:lnSpc>
              <a:buFont typeface="Arial" pitchFamily="34" charset="0"/>
              <a:buChar char="•"/>
              <a:defRPr/>
            </a:pPr>
            <a:r>
              <a:rPr lang="en-US" sz="2400" dirty="0" smtClean="0"/>
              <a:t>Types </a:t>
            </a:r>
            <a:r>
              <a:rPr lang="en-US" sz="2400" dirty="0"/>
              <a:t>of random access memory </a:t>
            </a:r>
          </a:p>
          <a:p>
            <a:pPr marL="800100" lvl="1" indent="-342900" algn="just">
              <a:lnSpc>
                <a:spcPct val="150000"/>
              </a:lnSpc>
              <a:buFont typeface="Courier New" panose="02070309020205020404" pitchFamily="49" charset="0"/>
              <a:buChar char="o"/>
              <a:defRPr/>
            </a:pPr>
            <a:r>
              <a:rPr lang="en-US" sz="2400" dirty="0"/>
              <a:t>Static – information stored in latches</a:t>
            </a:r>
          </a:p>
          <a:p>
            <a:pPr marL="800100" lvl="1" indent="-342900" algn="just">
              <a:lnSpc>
                <a:spcPct val="150000"/>
              </a:lnSpc>
              <a:buFont typeface="Courier New" panose="02070309020205020404" pitchFamily="49" charset="0"/>
              <a:buChar char="o"/>
              <a:defRPr/>
            </a:pPr>
            <a:r>
              <a:rPr lang="en-US" sz="2400" dirty="0"/>
              <a:t>Dynamic – information stored as electrical charges on </a:t>
            </a:r>
            <a:r>
              <a:rPr lang="en-US" sz="2400" dirty="0" smtClean="0"/>
              <a:t>capacitors</a:t>
            </a:r>
          </a:p>
          <a:p>
            <a:pPr marL="342900" indent="-342900" algn="just">
              <a:lnSpc>
                <a:spcPct val="150000"/>
              </a:lnSpc>
              <a:buFont typeface="Arial" pitchFamily="34" charset="0"/>
              <a:buChar char="•"/>
              <a:defRPr/>
            </a:pPr>
            <a:r>
              <a:rPr lang="en-US" sz="2400" dirty="0" smtClean="0">
                <a:cs typeface="Times New Roman" panose="02020603050405020304" pitchFamily="18" charset="0"/>
              </a:rPr>
              <a:t>Using </a:t>
            </a:r>
            <a:r>
              <a:rPr lang="en-US" sz="2400" dirty="0">
                <a:cs typeface="Times New Roman" panose="02020603050405020304" pitchFamily="18" charset="0"/>
              </a:rPr>
              <a:t>the 4-Word by 1-Bit memory from before, we construct a 16-Word by</a:t>
            </a:r>
            <a:br>
              <a:rPr lang="en-US" sz="2400" dirty="0">
                <a:cs typeface="Times New Roman" panose="02020603050405020304" pitchFamily="18" charset="0"/>
              </a:rPr>
            </a:br>
            <a:r>
              <a:rPr lang="en-US" sz="2400" dirty="0">
                <a:cs typeface="Times New Roman" panose="02020603050405020304" pitchFamily="18" charset="0"/>
              </a:rPr>
              <a:t>1-Bit memory</a:t>
            </a:r>
            <a:endParaRPr lang="en-US" sz="2400" dirty="0"/>
          </a:p>
          <a:p>
            <a:pPr marL="342900" indent="-342900" algn="just">
              <a:lnSpc>
                <a:spcPct val="150000"/>
              </a:lnSpc>
              <a:buFont typeface="Arial" pitchFamily="34" charset="0"/>
              <a:buChar char="•"/>
              <a:defRPr/>
            </a:pPr>
            <a:endParaRPr lang="en-US" sz="2400" dirty="0"/>
          </a:p>
          <a:p>
            <a:pPr marL="342900" indent="-342900" algn="just">
              <a:lnSpc>
                <a:spcPct val="150000"/>
              </a:lnSpc>
              <a:buFont typeface="Arial" pitchFamily="34" charset="0"/>
              <a:buChar char="•"/>
              <a:defRPr/>
            </a:pPr>
            <a:endParaRPr lang="en-US" sz="2400" dirty="0"/>
          </a:p>
        </p:txBody>
      </p:sp>
    </p:spTree>
    <p:extLst>
      <p:ext uri="{BB962C8B-B14F-4D97-AF65-F5344CB8AC3E}">
        <p14:creationId xmlns:p14="http://schemas.microsoft.com/office/powerpoint/2010/main" val="3081283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noFill/>
          <a:ln/>
        </p:spPr>
        <p:txBody>
          <a:bodyPr anchor="t"/>
          <a:lstStyle/>
          <a:p>
            <a:r>
              <a:rPr lang="ms-MY" sz="3200" b="1" dirty="0" smtClean="0"/>
              <a:t>Objectives</a:t>
            </a:r>
            <a:r>
              <a:rPr lang="ms-MY" sz="3200" b="1" dirty="0"/>
              <a:t/>
            </a:r>
            <a:br>
              <a:rPr lang="ms-MY" sz="3200" b="1" dirty="0"/>
            </a:br>
            <a:endParaRPr lang="en-US" sz="3200" b="1" dirty="0"/>
          </a:p>
        </p:txBody>
      </p:sp>
      <p:sp>
        <p:nvSpPr>
          <p:cNvPr id="5" name="Content Placeholder 4"/>
          <p:cNvSpPr>
            <a:spLocks noGrp="1"/>
          </p:cNvSpPr>
          <p:nvPr>
            <p:ph idx="1"/>
          </p:nvPr>
        </p:nvSpPr>
        <p:spPr>
          <a:xfrm>
            <a:off x="0" y="1219200"/>
            <a:ext cx="9905999" cy="3677345"/>
          </a:xfrm>
        </p:spPr>
        <p:txBody>
          <a:bodyPr/>
          <a:lstStyle/>
          <a:p>
            <a:pPr marL="0" indent="0">
              <a:buNone/>
            </a:pPr>
            <a:r>
              <a:rPr lang="en-IN" sz="2800" dirty="0"/>
              <a:t>At the end of this lecture, student will be able to:</a:t>
            </a:r>
          </a:p>
          <a:p>
            <a:pPr lvl="1">
              <a:lnSpc>
                <a:spcPct val="90000"/>
              </a:lnSpc>
              <a:buFont typeface="Arial" pitchFamily="34" charset="0"/>
              <a:buChar char="•"/>
            </a:pPr>
            <a:r>
              <a:rPr lang="en-US" sz="2400" dirty="0" smtClean="0"/>
              <a:t>Classify different </a:t>
            </a:r>
            <a:r>
              <a:rPr lang="en-US" sz="2400" dirty="0"/>
              <a:t>types of </a:t>
            </a:r>
            <a:r>
              <a:rPr lang="en-US" sz="2400" dirty="0" smtClean="0"/>
              <a:t>memory</a:t>
            </a:r>
          </a:p>
          <a:p>
            <a:pPr lvl="1">
              <a:lnSpc>
                <a:spcPct val="90000"/>
              </a:lnSpc>
              <a:buFont typeface="Arial" pitchFamily="34" charset="0"/>
              <a:buChar char="•"/>
            </a:pPr>
            <a:r>
              <a:rPr lang="en-US" sz="2400" dirty="0" smtClean="0"/>
              <a:t>Acquire the knowledge of RAM and its types</a:t>
            </a:r>
          </a:p>
          <a:p>
            <a:pPr lvl="1">
              <a:lnSpc>
                <a:spcPct val="90000"/>
              </a:lnSpc>
              <a:buFont typeface="Arial" pitchFamily="34" charset="0"/>
              <a:buChar char="•"/>
            </a:pPr>
            <a:r>
              <a:rPr lang="en-US" sz="2400" dirty="0"/>
              <a:t>Acquire the knowledge of </a:t>
            </a:r>
            <a:r>
              <a:rPr lang="en-US" sz="2400" dirty="0" smtClean="0"/>
              <a:t>ROM </a:t>
            </a:r>
            <a:r>
              <a:rPr lang="en-US" sz="2400" dirty="0"/>
              <a:t>and its types</a:t>
            </a:r>
          </a:p>
          <a:p>
            <a:pPr lvl="1">
              <a:lnSpc>
                <a:spcPct val="90000"/>
              </a:lnSpc>
              <a:buFont typeface="Arial" pitchFamily="34" charset="0"/>
              <a:buChar char="•"/>
            </a:pPr>
            <a:endParaRPr lang="en-IN" sz="2400" dirty="0"/>
          </a:p>
          <a:p>
            <a:pPr lvl="1">
              <a:lnSpc>
                <a:spcPct val="90000"/>
              </a:lnSpc>
              <a:buFont typeface="Arial" pitchFamily="34" charset="0"/>
              <a:buChar char="•"/>
            </a:pPr>
            <a:endParaRPr lang="en-IN" sz="2400" dirty="0" smtClean="0"/>
          </a:p>
          <a:p>
            <a:pPr marL="457200" lvl="1" indent="0">
              <a:lnSpc>
                <a:spcPct val="90000"/>
              </a:lnSpc>
              <a:buNone/>
            </a:pPr>
            <a:endParaRPr lang="en-IN" sz="2400" dirty="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US" sz="2400" dirty="0"/>
          </a:p>
          <a:p>
            <a:pPr marL="457200" lvl="1" indent="0">
              <a:lnSpc>
                <a:spcPct val="90000"/>
              </a:lnSpc>
              <a:buNone/>
            </a:pPr>
            <a:endParaRPr lang="en-US" sz="2400" dirty="0"/>
          </a:p>
          <a:p>
            <a:pPr lvl="1">
              <a:lnSpc>
                <a:spcPct val="90000"/>
              </a:lnSpc>
              <a:buFont typeface="Wingdings" panose="05000000000000000000" pitchFamily="2" charset="2"/>
              <a:buChar char="Ø"/>
            </a:pPr>
            <a:endParaRPr lang="en-US" sz="2400" dirty="0"/>
          </a:p>
          <a:p>
            <a:pPr lvl="1">
              <a:lnSpc>
                <a:spcPct val="90000"/>
              </a:lnSpc>
              <a:buFont typeface="Wingdings" panose="05000000000000000000" pitchFamily="2" charset="2"/>
              <a:buChar char="Ø"/>
            </a:pPr>
            <a:endParaRPr lang="ms-MY" dirty="0"/>
          </a:p>
          <a:p>
            <a:pPr lvl="1">
              <a:lnSpc>
                <a:spcPct val="90000"/>
              </a:lnSpc>
              <a:buFont typeface="Wingdings" panose="05000000000000000000" pitchFamily="2" charset="2"/>
              <a:buChar char="Ø"/>
            </a:pPr>
            <a:endParaRPr lang="ms-MY" dirty="0"/>
          </a:p>
          <a:p>
            <a:pPr lvl="1">
              <a:lnSpc>
                <a:spcPct val="90000"/>
              </a:lnSpc>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9153571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243763" cy="928688"/>
          </a:xfrm>
        </p:spPr>
        <p:txBody>
          <a:bodyPr/>
          <a:lstStyle/>
          <a:p>
            <a:r>
              <a:rPr lang="en-US" sz="3200" b="1" dirty="0" smtClean="0"/>
              <a:t>Topics</a:t>
            </a:r>
            <a:endParaRPr lang="en-US" sz="3200" b="1" dirty="0"/>
          </a:p>
        </p:txBody>
      </p:sp>
      <p:sp>
        <p:nvSpPr>
          <p:cNvPr id="3" name="Content Placeholder 2"/>
          <p:cNvSpPr>
            <a:spLocks noGrp="1"/>
          </p:cNvSpPr>
          <p:nvPr>
            <p:ph idx="1"/>
          </p:nvPr>
        </p:nvSpPr>
        <p:spPr>
          <a:xfrm>
            <a:off x="990600" y="1131130"/>
            <a:ext cx="7243763" cy="3677345"/>
          </a:xfrm>
        </p:spPr>
        <p:txBody>
          <a:bodyPr>
            <a:noAutofit/>
          </a:bodyPr>
          <a:lstStyle/>
          <a:p>
            <a:endParaRPr lang="en-US" sz="2400" dirty="0" smtClean="0"/>
          </a:p>
          <a:p>
            <a:r>
              <a:rPr lang="en-US" sz="2400" dirty="0"/>
              <a:t>Memory </a:t>
            </a:r>
            <a:r>
              <a:rPr lang="en-US" sz="2400" dirty="0" smtClean="0"/>
              <a:t>Definitions</a:t>
            </a:r>
          </a:p>
          <a:p>
            <a:r>
              <a:rPr lang="en-US" sz="2400" dirty="0"/>
              <a:t>Memory </a:t>
            </a:r>
            <a:r>
              <a:rPr lang="en-US" sz="2400" dirty="0" smtClean="0"/>
              <a:t>Organization</a:t>
            </a:r>
          </a:p>
          <a:p>
            <a:r>
              <a:rPr lang="en-US" sz="2400" dirty="0"/>
              <a:t>Memory Block </a:t>
            </a:r>
            <a:r>
              <a:rPr lang="en-US" sz="2400" dirty="0" smtClean="0"/>
              <a:t>Diagram</a:t>
            </a:r>
          </a:p>
          <a:p>
            <a:r>
              <a:rPr lang="en-US" sz="2400" dirty="0"/>
              <a:t>RAM Integrated Circuits</a:t>
            </a:r>
          </a:p>
          <a:p>
            <a:r>
              <a:rPr lang="en-US" sz="2400" dirty="0"/>
              <a:t>Static RAM Cell</a:t>
            </a:r>
            <a:br>
              <a:rPr lang="en-US" sz="2400" dirty="0"/>
            </a:br>
            <a:r>
              <a:rPr lang="en-US" sz="2400" dirty="0"/>
              <a:t/>
            </a:r>
            <a:br>
              <a:rPr lang="en-US" sz="2400" dirty="0"/>
            </a:br>
            <a:endParaRPr lang="en-IN" sz="2400" dirty="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a:p>
          <a:p>
            <a:pPr marL="0" indent="0">
              <a:buNone/>
            </a:pPr>
            <a:endParaRPr lang="en-US" sz="2400" dirty="0" smtClean="0"/>
          </a:p>
          <a:p>
            <a:endParaRPr lang="en-US" sz="2400" dirty="0" smtClean="0"/>
          </a:p>
          <a:p>
            <a:endParaRPr lang="en-US" sz="2400" dirty="0" smtClean="0"/>
          </a:p>
          <a:p>
            <a:endParaRPr lang="en-US" sz="2400" dirty="0"/>
          </a:p>
          <a:p>
            <a:endParaRPr lang="en-US" sz="2800" dirty="0"/>
          </a:p>
        </p:txBody>
      </p:sp>
    </p:spTree>
    <p:extLst>
      <p:ext uri="{BB962C8B-B14F-4D97-AF65-F5344CB8AC3E}">
        <p14:creationId xmlns:p14="http://schemas.microsoft.com/office/powerpoint/2010/main" val="258543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b="1" dirty="0"/>
              <a:t>Memory Definitions</a:t>
            </a:r>
          </a:p>
        </p:txBody>
      </p:sp>
      <p:sp>
        <p:nvSpPr>
          <p:cNvPr id="8196" name="Rectangle 3"/>
          <p:cNvSpPr>
            <a:spLocks noGrp="1" noChangeArrowheads="1"/>
          </p:cNvSpPr>
          <p:nvPr>
            <p:ph type="body" idx="1"/>
          </p:nvPr>
        </p:nvSpPr>
        <p:spPr>
          <a:xfrm>
            <a:off x="0" y="1371600"/>
            <a:ext cx="9906000" cy="4724400"/>
          </a:xfrm>
        </p:spPr>
        <p:txBody>
          <a:bodyPr/>
          <a:lstStyle/>
          <a:p>
            <a:pPr algn="just"/>
            <a:r>
              <a:rPr lang="en-US" sz="2400" u="sng" dirty="0">
                <a:cs typeface="Times New Roman" panose="02020603050405020304" pitchFamily="18" charset="0"/>
              </a:rPr>
              <a:t>Memory</a:t>
            </a:r>
            <a:r>
              <a:rPr lang="en-US" sz="2400" dirty="0">
                <a:cs typeface="Times New Roman" panose="02020603050405020304" pitchFamily="18" charset="0"/>
              </a:rPr>
              <a:t> ─ A collection of storage cells together with the necessary circuits to transfer information to and from </a:t>
            </a:r>
            <a:r>
              <a:rPr lang="en-US" sz="2400" dirty="0" smtClean="0">
                <a:cs typeface="Times New Roman" panose="02020603050405020304" pitchFamily="18" charset="0"/>
              </a:rPr>
              <a:t>them</a:t>
            </a:r>
            <a:endParaRPr lang="en-US" sz="2400" dirty="0">
              <a:cs typeface="Times New Roman" panose="02020603050405020304" pitchFamily="18" charset="0"/>
            </a:endParaRPr>
          </a:p>
          <a:p>
            <a:pPr algn="just"/>
            <a:r>
              <a:rPr lang="en-US" sz="2400" u="sng" dirty="0">
                <a:cs typeface="Times New Roman" panose="02020603050405020304" pitchFamily="18" charset="0"/>
              </a:rPr>
              <a:t>Memory Organization</a:t>
            </a:r>
            <a:r>
              <a:rPr lang="en-US" sz="2400" dirty="0">
                <a:cs typeface="Times New Roman" panose="02020603050405020304" pitchFamily="18" charset="0"/>
              </a:rPr>
              <a:t> ─ the basic architectural structure of a memory in terms of how data is </a:t>
            </a:r>
            <a:r>
              <a:rPr lang="en-US" sz="2400" dirty="0" smtClean="0">
                <a:cs typeface="Times New Roman" panose="02020603050405020304" pitchFamily="18" charset="0"/>
              </a:rPr>
              <a:t>accessed</a:t>
            </a:r>
            <a:endParaRPr lang="en-US" sz="2400" dirty="0">
              <a:cs typeface="Times New Roman" panose="02020603050405020304" pitchFamily="18" charset="0"/>
            </a:endParaRPr>
          </a:p>
          <a:p>
            <a:pPr algn="just"/>
            <a:r>
              <a:rPr lang="en-US" sz="2400" u="sng" dirty="0">
                <a:cs typeface="Times New Roman" panose="02020603050405020304" pitchFamily="18" charset="0"/>
              </a:rPr>
              <a:t>Random Access Memory (RAM)</a:t>
            </a:r>
            <a:r>
              <a:rPr lang="en-US" sz="2400" dirty="0">
                <a:cs typeface="Times New Roman" panose="02020603050405020304" pitchFamily="18" charset="0"/>
              </a:rPr>
              <a:t> ─ </a:t>
            </a:r>
            <a:r>
              <a:rPr lang="en-US" sz="2400" dirty="0" smtClean="0">
                <a:cs typeface="Times New Roman" panose="02020603050405020304" pitchFamily="18" charset="0"/>
              </a:rPr>
              <a:t>a memory </a:t>
            </a:r>
            <a:r>
              <a:rPr lang="en-US" sz="2400" dirty="0">
                <a:cs typeface="Times New Roman" panose="02020603050405020304" pitchFamily="18" charset="0"/>
              </a:rPr>
              <a:t>organized such that data can be transferred to or from any cell (or  collection of cells) in a time that is not dependent upon the particular cell </a:t>
            </a:r>
            <a:r>
              <a:rPr lang="en-US" sz="2400" dirty="0" smtClean="0">
                <a:cs typeface="Times New Roman" panose="02020603050405020304" pitchFamily="18" charset="0"/>
              </a:rPr>
              <a:t>selected</a:t>
            </a:r>
            <a:endParaRPr lang="en-US" sz="2400" u="sng" dirty="0">
              <a:cs typeface="Times New Roman" panose="02020603050405020304" pitchFamily="18" charset="0"/>
            </a:endParaRPr>
          </a:p>
          <a:p>
            <a:pPr algn="just"/>
            <a:r>
              <a:rPr lang="en-US" sz="2400" u="sng" dirty="0">
                <a:cs typeface="Times New Roman" panose="02020603050405020304" pitchFamily="18" charset="0"/>
              </a:rPr>
              <a:t>Memory Address</a:t>
            </a:r>
            <a:r>
              <a:rPr lang="en-US" sz="2400" dirty="0">
                <a:cs typeface="Times New Roman" panose="02020603050405020304" pitchFamily="18" charset="0"/>
              </a:rPr>
              <a:t> ─ A vector of bits that identifies a particular memory element (or collection of elements</a:t>
            </a:r>
            <a:r>
              <a:rPr lang="en-US" sz="2400" dirty="0" smtClean="0">
                <a:cs typeface="Times New Roman" panose="02020603050405020304" pitchFamily="18" charset="0"/>
              </a:rPr>
              <a:t>)</a:t>
            </a:r>
            <a:endParaRPr lang="en-US" sz="2400" dirty="0"/>
          </a:p>
        </p:txBody>
      </p:sp>
    </p:spTree>
    <p:extLst>
      <p:ext uri="{BB962C8B-B14F-4D97-AF65-F5344CB8AC3E}">
        <p14:creationId xmlns:p14="http://schemas.microsoft.com/office/powerpoint/2010/main" val="3037313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228600"/>
            <a:ext cx="8458200" cy="838200"/>
          </a:xfrm>
        </p:spPr>
        <p:txBody>
          <a:bodyPr/>
          <a:lstStyle/>
          <a:p>
            <a:r>
              <a:rPr lang="en-US" sz="3200" b="1" dirty="0"/>
              <a:t>Memory Definitions (Continued)</a:t>
            </a:r>
          </a:p>
        </p:txBody>
      </p:sp>
      <p:sp>
        <p:nvSpPr>
          <p:cNvPr id="9220" name="Rectangle 3"/>
          <p:cNvSpPr>
            <a:spLocks noGrp="1" noChangeArrowheads="1"/>
          </p:cNvSpPr>
          <p:nvPr>
            <p:ph type="body" idx="1"/>
          </p:nvPr>
        </p:nvSpPr>
        <p:spPr>
          <a:xfrm>
            <a:off x="0" y="1219200"/>
            <a:ext cx="9906000" cy="5105400"/>
          </a:xfrm>
        </p:spPr>
        <p:txBody>
          <a:bodyPr/>
          <a:lstStyle/>
          <a:p>
            <a:pPr algn="just">
              <a:lnSpc>
                <a:spcPct val="90000"/>
              </a:lnSpc>
            </a:pPr>
            <a:r>
              <a:rPr lang="en-US" sz="2800" dirty="0">
                <a:latin typeface="+mj-lt"/>
                <a:cs typeface="Times New Roman" panose="02020603050405020304" pitchFamily="18" charset="0"/>
              </a:rPr>
              <a:t>Typical data elements are:</a:t>
            </a:r>
          </a:p>
          <a:p>
            <a:pPr lvl="1" algn="just">
              <a:lnSpc>
                <a:spcPct val="90000"/>
              </a:lnSpc>
            </a:pPr>
            <a:r>
              <a:rPr lang="en-US" sz="2400" u="sng" dirty="0">
                <a:latin typeface="+mj-lt"/>
                <a:cs typeface="Times New Roman" panose="02020603050405020304" pitchFamily="18" charset="0"/>
              </a:rPr>
              <a:t>bit</a:t>
            </a:r>
            <a:r>
              <a:rPr lang="en-US" sz="2400" dirty="0">
                <a:latin typeface="+mj-lt"/>
                <a:cs typeface="Times New Roman" panose="02020603050405020304" pitchFamily="18" charset="0"/>
              </a:rPr>
              <a:t> ─  a single binary digit</a:t>
            </a:r>
          </a:p>
          <a:p>
            <a:pPr lvl="1" algn="just">
              <a:lnSpc>
                <a:spcPct val="90000"/>
              </a:lnSpc>
            </a:pPr>
            <a:r>
              <a:rPr lang="en-US" sz="2400" u="sng" dirty="0">
                <a:latin typeface="+mj-lt"/>
                <a:cs typeface="Times New Roman" panose="02020603050405020304" pitchFamily="18" charset="0"/>
              </a:rPr>
              <a:t>byte</a:t>
            </a:r>
            <a:r>
              <a:rPr lang="en-US" sz="2400" dirty="0">
                <a:latin typeface="+mj-lt"/>
                <a:cs typeface="Times New Roman" panose="02020603050405020304" pitchFamily="18" charset="0"/>
              </a:rPr>
              <a:t> ─ a collection of eight bits accessed together</a:t>
            </a:r>
          </a:p>
          <a:p>
            <a:pPr lvl="1" algn="just">
              <a:lnSpc>
                <a:spcPct val="90000"/>
              </a:lnSpc>
            </a:pPr>
            <a:r>
              <a:rPr lang="en-US" sz="2400" u="sng" dirty="0">
                <a:latin typeface="+mj-lt"/>
                <a:cs typeface="Times New Roman" panose="02020603050405020304" pitchFamily="18" charset="0"/>
              </a:rPr>
              <a:t>word </a:t>
            </a:r>
            <a:r>
              <a:rPr lang="en-US" sz="2400" dirty="0">
                <a:latin typeface="+mj-lt"/>
                <a:cs typeface="Times New Roman" panose="02020603050405020304" pitchFamily="18" charset="0"/>
              </a:rPr>
              <a:t> ─ a collection of binary bits whose size is a typical unit of access for the memory.   It is typically a power of two multiple of bytes (e.g., 1 byte, 2 bytes, 4 bytes, 8 bytes, etc.)</a:t>
            </a:r>
            <a:endParaRPr lang="en-US" sz="2400" u="sng" dirty="0">
              <a:latin typeface="+mj-lt"/>
              <a:cs typeface="Times New Roman" panose="02020603050405020304" pitchFamily="18" charset="0"/>
            </a:endParaRPr>
          </a:p>
          <a:p>
            <a:pPr algn="just">
              <a:lnSpc>
                <a:spcPct val="90000"/>
              </a:lnSpc>
            </a:pPr>
            <a:r>
              <a:rPr lang="en-US" sz="2800" u="sng" dirty="0">
                <a:latin typeface="+mj-lt"/>
                <a:cs typeface="Times New Roman" panose="02020603050405020304" pitchFamily="18" charset="0"/>
              </a:rPr>
              <a:t>Memory Data</a:t>
            </a:r>
            <a:r>
              <a:rPr lang="en-US" sz="2800" dirty="0">
                <a:latin typeface="+mj-lt"/>
                <a:cs typeface="Times New Roman" panose="02020603050405020304" pitchFamily="18" charset="0"/>
              </a:rPr>
              <a:t> ─ a bit or a collection of bits to be stored into or accessed from memory </a:t>
            </a:r>
            <a:r>
              <a:rPr lang="en-US" sz="2800" dirty="0" smtClean="0">
                <a:latin typeface="+mj-lt"/>
                <a:cs typeface="Times New Roman" panose="02020603050405020304" pitchFamily="18" charset="0"/>
              </a:rPr>
              <a:t>cells</a:t>
            </a:r>
            <a:endParaRPr lang="en-US" sz="2800" dirty="0">
              <a:latin typeface="+mj-lt"/>
              <a:cs typeface="Times New Roman" panose="02020603050405020304" pitchFamily="18" charset="0"/>
            </a:endParaRPr>
          </a:p>
          <a:p>
            <a:pPr algn="just">
              <a:lnSpc>
                <a:spcPct val="90000"/>
              </a:lnSpc>
            </a:pPr>
            <a:r>
              <a:rPr lang="en-US" sz="2800" u="sng" dirty="0">
                <a:latin typeface="+mj-lt"/>
                <a:cs typeface="Times New Roman" panose="02020603050405020304" pitchFamily="18" charset="0"/>
              </a:rPr>
              <a:t>Memory</a:t>
            </a:r>
            <a:r>
              <a:rPr lang="en-US" sz="2800" dirty="0">
                <a:latin typeface="+mj-lt"/>
                <a:cs typeface="Times New Roman" panose="02020603050405020304" pitchFamily="18" charset="0"/>
              </a:rPr>
              <a:t> </a:t>
            </a:r>
            <a:r>
              <a:rPr lang="en-US" sz="2800" u="sng" dirty="0">
                <a:latin typeface="+mj-lt"/>
                <a:cs typeface="Times New Roman" panose="02020603050405020304" pitchFamily="18" charset="0"/>
              </a:rPr>
              <a:t>Operations</a:t>
            </a:r>
            <a:r>
              <a:rPr lang="en-US" sz="2800" dirty="0">
                <a:latin typeface="+mj-lt"/>
                <a:cs typeface="Times New Roman" panose="02020603050405020304" pitchFamily="18" charset="0"/>
              </a:rPr>
              <a:t> ─ operations on memory data supported by the memory unit.  Typically, </a:t>
            </a:r>
            <a:r>
              <a:rPr lang="en-US" sz="2800" i="1" dirty="0">
                <a:latin typeface="+mj-lt"/>
                <a:cs typeface="Times New Roman" panose="02020603050405020304" pitchFamily="18" charset="0"/>
              </a:rPr>
              <a:t>read</a:t>
            </a:r>
            <a:r>
              <a:rPr lang="en-US" sz="2800" dirty="0">
                <a:latin typeface="+mj-lt"/>
                <a:cs typeface="Times New Roman" panose="02020603050405020304" pitchFamily="18" charset="0"/>
              </a:rPr>
              <a:t> and </a:t>
            </a:r>
            <a:r>
              <a:rPr lang="en-US" sz="2800" i="1" dirty="0">
                <a:latin typeface="+mj-lt"/>
                <a:cs typeface="Times New Roman" panose="02020603050405020304" pitchFamily="18" charset="0"/>
              </a:rPr>
              <a:t>write</a:t>
            </a:r>
            <a:r>
              <a:rPr lang="en-US" sz="2800" dirty="0">
                <a:latin typeface="+mj-lt"/>
                <a:cs typeface="Times New Roman" panose="02020603050405020304" pitchFamily="18" charset="0"/>
              </a:rPr>
              <a:t> operations over some data element (bit, byte, word, etc</a:t>
            </a:r>
            <a:r>
              <a:rPr lang="en-US" sz="2800" dirty="0" smtClean="0">
                <a:latin typeface="+mj-lt"/>
                <a:cs typeface="Times New Roman" panose="02020603050405020304" pitchFamily="18" charset="0"/>
              </a:rPr>
              <a:t>.)</a:t>
            </a:r>
            <a:endParaRPr lang="en-US" sz="2800" dirty="0">
              <a:latin typeface="+mj-lt"/>
              <a:cs typeface="Times New Roman" panose="02020603050405020304" pitchFamily="18" charset="0"/>
            </a:endParaRPr>
          </a:p>
        </p:txBody>
      </p:sp>
    </p:spTree>
    <p:extLst>
      <p:ext uri="{BB962C8B-B14F-4D97-AF65-F5344CB8AC3E}">
        <p14:creationId xmlns:p14="http://schemas.microsoft.com/office/powerpoint/2010/main" val="2456470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200" b="1" dirty="0"/>
              <a:t>Memory Organization</a:t>
            </a:r>
          </a:p>
        </p:txBody>
      </p:sp>
      <p:sp>
        <p:nvSpPr>
          <p:cNvPr id="10244" name="Rectangle 3"/>
          <p:cNvSpPr>
            <a:spLocks noGrp="1" noChangeArrowheads="1"/>
          </p:cNvSpPr>
          <p:nvPr>
            <p:ph type="body" idx="1"/>
          </p:nvPr>
        </p:nvSpPr>
        <p:spPr>
          <a:xfrm>
            <a:off x="247650" y="1295400"/>
            <a:ext cx="9410700" cy="4525963"/>
          </a:xfrm>
        </p:spPr>
        <p:txBody>
          <a:bodyPr/>
          <a:lstStyle/>
          <a:p>
            <a:pPr algn="just"/>
            <a:r>
              <a:rPr lang="en-US" sz="2400" dirty="0">
                <a:latin typeface="+mj-lt"/>
              </a:rPr>
              <a:t>Organized as an indexed </a:t>
            </a:r>
            <a:r>
              <a:rPr lang="en-US" sz="2400" u="sng" dirty="0">
                <a:latin typeface="+mj-lt"/>
              </a:rPr>
              <a:t>array of words</a:t>
            </a:r>
            <a:r>
              <a:rPr lang="en-US" sz="2400" dirty="0">
                <a:latin typeface="+mj-lt"/>
              </a:rPr>
              <a:t>. Value of the index for each word is the </a:t>
            </a:r>
            <a:r>
              <a:rPr lang="en-US" sz="2400" u="sng" dirty="0">
                <a:latin typeface="+mj-lt"/>
              </a:rPr>
              <a:t>memory </a:t>
            </a:r>
            <a:r>
              <a:rPr lang="en-US" sz="2400" u="sng" dirty="0" smtClean="0">
                <a:latin typeface="+mj-lt"/>
              </a:rPr>
              <a:t>address</a:t>
            </a:r>
            <a:endParaRPr lang="en-US" sz="2400" dirty="0">
              <a:latin typeface="+mj-lt"/>
            </a:endParaRPr>
          </a:p>
          <a:p>
            <a:pPr algn="just"/>
            <a:endParaRPr lang="en-US" sz="2400" dirty="0">
              <a:latin typeface="+mj-lt"/>
            </a:endParaRPr>
          </a:p>
          <a:p>
            <a:pPr algn="just"/>
            <a:r>
              <a:rPr lang="en-US" sz="2400" dirty="0">
                <a:latin typeface="+mj-lt"/>
              </a:rPr>
              <a:t>Often organized to fit the needs of a particular computer </a:t>
            </a:r>
            <a:r>
              <a:rPr lang="en-US" sz="2400" dirty="0" smtClean="0">
                <a:latin typeface="+mj-lt"/>
              </a:rPr>
              <a:t>architecture   </a:t>
            </a:r>
            <a:endParaRPr lang="en-US" sz="2400" dirty="0">
              <a:latin typeface="+mj-lt"/>
            </a:endParaRPr>
          </a:p>
          <a:p>
            <a:pPr lvl="1" algn="just"/>
            <a:r>
              <a:rPr lang="en-US" sz="2400" dirty="0">
                <a:latin typeface="+mj-lt"/>
              </a:rPr>
              <a:t>Intel 8080 </a:t>
            </a:r>
            <a:r>
              <a:rPr lang="en-US" sz="2400" dirty="0">
                <a:latin typeface="+mj-lt"/>
                <a:cs typeface="Times New Roman" panose="02020603050405020304" pitchFamily="18" charset="0"/>
              </a:rPr>
              <a:t>–</a:t>
            </a:r>
            <a:r>
              <a:rPr lang="en-US" sz="2400" dirty="0">
                <a:latin typeface="+mj-lt"/>
              </a:rPr>
              <a:t> (8-bit predecessor to the 8086 and the current Intel processors) used a 16-bit address to address 65,536 8-bit </a:t>
            </a:r>
            <a:r>
              <a:rPr lang="en-US" sz="2400" dirty="0" smtClean="0">
                <a:latin typeface="+mj-lt"/>
              </a:rPr>
              <a:t>bytes</a:t>
            </a:r>
            <a:endParaRPr lang="en-US" sz="2400" dirty="0">
              <a:latin typeface="+mj-lt"/>
            </a:endParaRPr>
          </a:p>
          <a:p>
            <a:pPr algn="just"/>
            <a:endParaRPr lang="en-US" sz="2400" dirty="0">
              <a:latin typeface="+mj-lt"/>
            </a:endParaRPr>
          </a:p>
        </p:txBody>
      </p:sp>
    </p:spTree>
    <p:extLst>
      <p:ext uri="{BB962C8B-B14F-4D97-AF65-F5344CB8AC3E}">
        <p14:creationId xmlns:p14="http://schemas.microsoft.com/office/powerpoint/2010/main" val="2259676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b="1" dirty="0"/>
              <a:t>Memory Block Diagram</a:t>
            </a:r>
          </a:p>
        </p:txBody>
      </p:sp>
      <p:sp>
        <p:nvSpPr>
          <p:cNvPr id="11268" name="Rectangle 3"/>
          <p:cNvSpPr>
            <a:spLocks noGrp="1" noChangeArrowheads="1"/>
          </p:cNvSpPr>
          <p:nvPr>
            <p:ph type="body" idx="1"/>
          </p:nvPr>
        </p:nvSpPr>
        <p:spPr>
          <a:xfrm>
            <a:off x="-25401" y="1239838"/>
            <a:ext cx="5351464" cy="3551238"/>
          </a:xfrm>
        </p:spPr>
        <p:txBody>
          <a:bodyPr/>
          <a:lstStyle/>
          <a:p>
            <a:r>
              <a:rPr lang="en-US" sz="2400" dirty="0">
                <a:latin typeface="+mj-lt"/>
              </a:rPr>
              <a:t>A basic memory system is shown here:</a:t>
            </a:r>
          </a:p>
          <a:p>
            <a:r>
              <a:rPr lang="en-US" sz="2400" dirty="0">
                <a:latin typeface="+mj-lt"/>
              </a:rPr>
              <a:t>k address lines are decoded to address 2</a:t>
            </a:r>
            <a:r>
              <a:rPr lang="en-US" sz="2400" baseline="30000" dirty="0">
                <a:latin typeface="+mj-lt"/>
              </a:rPr>
              <a:t>k</a:t>
            </a:r>
            <a:r>
              <a:rPr lang="en-US" sz="2400" dirty="0">
                <a:latin typeface="+mj-lt"/>
              </a:rPr>
              <a:t> words of </a:t>
            </a:r>
            <a:r>
              <a:rPr lang="en-US" sz="2400" dirty="0" smtClean="0">
                <a:latin typeface="+mj-lt"/>
              </a:rPr>
              <a:t>memory</a:t>
            </a:r>
            <a:endParaRPr lang="en-US" sz="2400" dirty="0">
              <a:latin typeface="+mj-lt"/>
            </a:endParaRPr>
          </a:p>
          <a:p>
            <a:r>
              <a:rPr lang="en-US" sz="2400" dirty="0">
                <a:latin typeface="+mj-lt"/>
              </a:rPr>
              <a:t>Each word is n </a:t>
            </a:r>
            <a:r>
              <a:rPr lang="en-US" sz="2400" dirty="0" smtClean="0">
                <a:latin typeface="+mj-lt"/>
              </a:rPr>
              <a:t>bits</a:t>
            </a:r>
          </a:p>
          <a:p>
            <a:r>
              <a:rPr lang="en-US" sz="2400" dirty="0" smtClean="0">
                <a:latin typeface="+mj-lt"/>
              </a:rPr>
              <a:t>Read and Write are single control lines defining the simplest of memory operations</a:t>
            </a:r>
          </a:p>
        </p:txBody>
      </p:sp>
      <p:grpSp>
        <p:nvGrpSpPr>
          <p:cNvPr id="20484" name="Group 4"/>
          <p:cNvGrpSpPr>
            <a:grpSpLocks/>
          </p:cNvGrpSpPr>
          <p:nvPr/>
        </p:nvGrpSpPr>
        <p:grpSpPr bwMode="auto">
          <a:xfrm>
            <a:off x="5181601" y="1447801"/>
            <a:ext cx="3943350" cy="4270375"/>
            <a:chOff x="2784" y="1008"/>
            <a:chExt cx="2484" cy="2690"/>
          </a:xfrm>
        </p:grpSpPr>
        <p:sp>
          <p:nvSpPr>
            <p:cNvPr id="20486" name="Freeform 5"/>
            <p:cNvSpPr>
              <a:spLocks/>
            </p:cNvSpPr>
            <p:nvPr/>
          </p:nvSpPr>
          <p:spPr bwMode="auto">
            <a:xfrm>
              <a:off x="3953" y="1556"/>
              <a:ext cx="1236" cy="1495"/>
            </a:xfrm>
            <a:custGeom>
              <a:avLst/>
              <a:gdLst>
                <a:gd name="T0" fmla="*/ 14 w 1236"/>
                <a:gd name="T1" fmla="*/ 0 h 1495"/>
                <a:gd name="T2" fmla="*/ 10 w 1236"/>
                <a:gd name="T3" fmla="*/ 0 h 1495"/>
                <a:gd name="T4" fmla="*/ 7 w 1236"/>
                <a:gd name="T5" fmla="*/ 1 h 1495"/>
                <a:gd name="T6" fmla="*/ 1 w 1236"/>
                <a:gd name="T7" fmla="*/ 7 h 1495"/>
                <a:gd name="T8" fmla="*/ 0 w 1236"/>
                <a:gd name="T9" fmla="*/ 10 h 1495"/>
                <a:gd name="T10" fmla="*/ 0 w 1236"/>
                <a:gd name="T11" fmla="*/ 1485 h 1495"/>
                <a:gd name="T12" fmla="*/ 1 w 1236"/>
                <a:gd name="T13" fmla="*/ 1488 h 1495"/>
                <a:gd name="T14" fmla="*/ 7 w 1236"/>
                <a:gd name="T15" fmla="*/ 1493 h 1495"/>
                <a:gd name="T16" fmla="*/ 10 w 1236"/>
                <a:gd name="T17" fmla="*/ 1495 h 1495"/>
                <a:gd name="T18" fmla="*/ 1226 w 1236"/>
                <a:gd name="T19" fmla="*/ 1495 h 1495"/>
                <a:gd name="T20" fmla="*/ 1229 w 1236"/>
                <a:gd name="T21" fmla="*/ 1493 h 1495"/>
                <a:gd name="T22" fmla="*/ 1234 w 1236"/>
                <a:gd name="T23" fmla="*/ 1488 h 1495"/>
                <a:gd name="T24" fmla="*/ 1236 w 1236"/>
                <a:gd name="T25" fmla="*/ 1485 h 1495"/>
                <a:gd name="T26" fmla="*/ 1236 w 1236"/>
                <a:gd name="T27" fmla="*/ 10 h 1495"/>
                <a:gd name="T28" fmla="*/ 1234 w 1236"/>
                <a:gd name="T29" fmla="*/ 7 h 1495"/>
                <a:gd name="T30" fmla="*/ 1229 w 1236"/>
                <a:gd name="T31" fmla="*/ 1 h 1495"/>
                <a:gd name="T32" fmla="*/ 1226 w 1236"/>
                <a:gd name="T33" fmla="*/ 0 h 1495"/>
                <a:gd name="T34" fmla="*/ 1222 w 1236"/>
                <a:gd name="T35" fmla="*/ 0 h 1495"/>
                <a:gd name="T36" fmla="*/ 14 w 1236"/>
                <a:gd name="T37" fmla="*/ 0 h 1495"/>
                <a:gd name="T38" fmla="*/ 14 w 1236"/>
                <a:gd name="T39" fmla="*/ 28 h 1495"/>
                <a:gd name="T40" fmla="*/ 1222 w 1236"/>
                <a:gd name="T41" fmla="*/ 28 h 1495"/>
                <a:gd name="T42" fmla="*/ 1208 w 1236"/>
                <a:gd name="T43" fmla="*/ 14 h 1495"/>
                <a:gd name="T44" fmla="*/ 1208 w 1236"/>
                <a:gd name="T45" fmla="*/ 1481 h 1495"/>
                <a:gd name="T46" fmla="*/ 1222 w 1236"/>
                <a:gd name="T47" fmla="*/ 1467 h 1495"/>
                <a:gd name="T48" fmla="*/ 14 w 1236"/>
                <a:gd name="T49" fmla="*/ 1467 h 1495"/>
                <a:gd name="T50" fmla="*/ 28 w 1236"/>
                <a:gd name="T51" fmla="*/ 1481 h 1495"/>
                <a:gd name="T52" fmla="*/ 28 w 1236"/>
                <a:gd name="T53" fmla="*/ 14 h 1495"/>
                <a:gd name="T54" fmla="*/ 14 w 1236"/>
                <a:gd name="T55" fmla="*/ 28 h 1495"/>
                <a:gd name="T56" fmla="*/ 14 w 1236"/>
                <a:gd name="T57" fmla="*/ 0 h 149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36"/>
                <a:gd name="T88" fmla="*/ 0 h 1495"/>
                <a:gd name="T89" fmla="*/ 1236 w 1236"/>
                <a:gd name="T90" fmla="*/ 1495 h 149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36" h="1495">
                  <a:moveTo>
                    <a:pt x="14" y="0"/>
                  </a:moveTo>
                  <a:lnTo>
                    <a:pt x="10" y="0"/>
                  </a:lnTo>
                  <a:lnTo>
                    <a:pt x="7" y="1"/>
                  </a:lnTo>
                  <a:lnTo>
                    <a:pt x="1" y="7"/>
                  </a:lnTo>
                  <a:lnTo>
                    <a:pt x="0" y="10"/>
                  </a:lnTo>
                  <a:lnTo>
                    <a:pt x="0" y="1485"/>
                  </a:lnTo>
                  <a:lnTo>
                    <a:pt x="1" y="1488"/>
                  </a:lnTo>
                  <a:lnTo>
                    <a:pt x="7" y="1493"/>
                  </a:lnTo>
                  <a:lnTo>
                    <a:pt x="10" y="1495"/>
                  </a:lnTo>
                  <a:lnTo>
                    <a:pt x="1226" y="1495"/>
                  </a:lnTo>
                  <a:lnTo>
                    <a:pt x="1229" y="1493"/>
                  </a:lnTo>
                  <a:lnTo>
                    <a:pt x="1234" y="1488"/>
                  </a:lnTo>
                  <a:lnTo>
                    <a:pt x="1236" y="1485"/>
                  </a:lnTo>
                  <a:lnTo>
                    <a:pt x="1236" y="10"/>
                  </a:lnTo>
                  <a:lnTo>
                    <a:pt x="1234" y="7"/>
                  </a:lnTo>
                  <a:lnTo>
                    <a:pt x="1229" y="1"/>
                  </a:lnTo>
                  <a:lnTo>
                    <a:pt x="1226" y="0"/>
                  </a:lnTo>
                  <a:lnTo>
                    <a:pt x="1222" y="0"/>
                  </a:lnTo>
                  <a:lnTo>
                    <a:pt x="14" y="0"/>
                  </a:lnTo>
                  <a:lnTo>
                    <a:pt x="14" y="28"/>
                  </a:lnTo>
                  <a:lnTo>
                    <a:pt x="1222" y="28"/>
                  </a:lnTo>
                  <a:lnTo>
                    <a:pt x="1208" y="14"/>
                  </a:lnTo>
                  <a:lnTo>
                    <a:pt x="1208" y="1481"/>
                  </a:lnTo>
                  <a:lnTo>
                    <a:pt x="1222" y="1467"/>
                  </a:lnTo>
                  <a:lnTo>
                    <a:pt x="14" y="1467"/>
                  </a:lnTo>
                  <a:lnTo>
                    <a:pt x="28" y="1481"/>
                  </a:lnTo>
                  <a:lnTo>
                    <a:pt x="28" y="14"/>
                  </a:lnTo>
                  <a:lnTo>
                    <a:pt x="14" y="28"/>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87" name="Freeform 6"/>
            <p:cNvSpPr>
              <a:spLocks/>
            </p:cNvSpPr>
            <p:nvPr/>
          </p:nvSpPr>
          <p:spPr bwMode="auto">
            <a:xfrm>
              <a:off x="4491" y="1216"/>
              <a:ext cx="28" cy="319"/>
            </a:xfrm>
            <a:custGeom>
              <a:avLst/>
              <a:gdLst>
                <a:gd name="T0" fmla="*/ 28 w 28"/>
                <a:gd name="T1" fmla="*/ 13 h 319"/>
                <a:gd name="T2" fmla="*/ 28 w 28"/>
                <a:gd name="T3" fmla="*/ 9 h 319"/>
                <a:gd name="T4" fmla="*/ 27 w 28"/>
                <a:gd name="T5" fmla="*/ 7 h 319"/>
                <a:gd name="T6" fmla="*/ 21 w 28"/>
                <a:gd name="T7" fmla="*/ 1 h 319"/>
                <a:gd name="T8" fmla="*/ 18 w 28"/>
                <a:gd name="T9" fmla="*/ 0 h 319"/>
                <a:gd name="T10" fmla="*/ 10 w 28"/>
                <a:gd name="T11" fmla="*/ 0 h 319"/>
                <a:gd name="T12" fmla="*/ 7 w 28"/>
                <a:gd name="T13" fmla="*/ 1 h 319"/>
                <a:gd name="T14" fmla="*/ 2 w 28"/>
                <a:gd name="T15" fmla="*/ 7 h 319"/>
                <a:gd name="T16" fmla="*/ 0 w 28"/>
                <a:gd name="T17" fmla="*/ 9 h 319"/>
                <a:gd name="T18" fmla="*/ 0 w 28"/>
                <a:gd name="T19" fmla="*/ 310 h 319"/>
                <a:gd name="T20" fmla="*/ 2 w 28"/>
                <a:gd name="T21" fmla="*/ 312 h 319"/>
                <a:gd name="T22" fmla="*/ 7 w 28"/>
                <a:gd name="T23" fmla="*/ 318 h 319"/>
                <a:gd name="T24" fmla="*/ 10 w 28"/>
                <a:gd name="T25" fmla="*/ 319 h 319"/>
                <a:gd name="T26" fmla="*/ 18 w 28"/>
                <a:gd name="T27" fmla="*/ 319 h 319"/>
                <a:gd name="T28" fmla="*/ 21 w 28"/>
                <a:gd name="T29" fmla="*/ 318 h 319"/>
                <a:gd name="T30" fmla="*/ 27 w 28"/>
                <a:gd name="T31" fmla="*/ 312 h 319"/>
                <a:gd name="T32" fmla="*/ 28 w 28"/>
                <a:gd name="T33" fmla="*/ 310 h 319"/>
                <a:gd name="T34" fmla="*/ 28 w 28"/>
                <a:gd name="T35" fmla="*/ 305 h 319"/>
                <a:gd name="T36" fmla="*/ 28 w 28"/>
                <a:gd name="T37" fmla="*/ 13 h 3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19"/>
                <a:gd name="T59" fmla="*/ 28 w 28"/>
                <a:gd name="T60" fmla="*/ 319 h 3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19">
                  <a:moveTo>
                    <a:pt x="28" y="13"/>
                  </a:moveTo>
                  <a:lnTo>
                    <a:pt x="28" y="9"/>
                  </a:lnTo>
                  <a:lnTo>
                    <a:pt x="27" y="7"/>
                  </a:lnTo>
                  <a:lnTo>
                    <a:pt x="21" y="1"/>
                  </a:lnTo>
                  <a:lnTo>
                    <a:pt x="18" y="0"/>
                  </a:lnTo>
                  <a:lnTo>
                    <a:pt x="10" y="0"/>
                  </a:lnTo>
                  <a:lnTo>
                    <a:pt x="7" y="1"/>
                  </a:lnTo>
                  <a:lnTo>
                    <a:pt x="2" y="7"/>
                  </a:lnTo>
                  <a:lnTo>
                    <a:pt x="0" y="9"/>
                  </a:lnTo>
                  <a:lnTo>
                    <a:pt x="0" y="310"/>
                  </a:lnTo>
                  <a:lnTo>
                    <a:pt x="2" y="312"/>
                  </a:lnTo>
                  <a:lnTo>
                    <a:pt x="7" y="318"/>
                  </a:lnTo>
                  <a:lnTo>
                    <a:pt x="10" y="319"/>
                  </a:lnTo>
                  <a:lnTo>
                    <a:pt x="18" y="319"/>
                  </a:lnTo>
                  <a:lnTo>
                    <a:pt x="21" y="318"/>
                  </a:lnTo>
                  <a:lnTo>
                    <a:pt x="27" y="312"/>
                  </a:lnTo>
                  <a:lnTo>
                    <a:pt x="28" y="310"/>
                  </a:lnTo>
                  <a:lnTo>
                    <a:pt x="28" y="305"/>
                  </a:lnTo>
                  <a:lnTo>
                    <a:pt x="2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88" name="Freeform 7"/>
            <p:cNvSpPr>
              <a:spLocks/>
            </p:cNvSpPr>
            <p:nvPr/>
          </p:nvSpPr>
          <p:spPr bwMode="auto">
            <a:xfrm>
              <a:off x="4459" y="1465"/>
              <a:ext cx="92" cy="91"/>
            </a:xfrm>
            <a:custGeom>
              <a:avLst/>
              <a:gdLst>
                <a:gd name="T0" fmla="*/ 92 w 92"/>
                <a:gd name="T1" fmla="*/ 0 h 91"/>
                <a:gd name="T2" fmla="*/ 46 w 92"/>
                <a:gd name="T3" fmla="*/ 91 h 91"/>
                <a:gd name="T4" fmla="*/ 0 w 92"/>
                <a:gd name="T5" fmla="*/ 0 h 91"/>
                <a:gd name="T6" fmla="*/ 92 w 92"/>
                <a:gd name="T7" fmla="*/ 0 h 91"/>
                <a:gd name="T8" fmla="*/ 0 60000 65536"/>
                <a:gd name="T9" fmla="*/ 0 60000 65536"/>
                <a:gd name="T10" fmla="*/ 0 60000 65536"/>
                <a:gd name="T11" fmla="*/ 0 60000 65536"/>
                <a:gd name="T12" fmla="*/ 0 w 92"/>
                <a:gd name="T13" fmla="*/ 0 h 91"/>
                <a:gd name="T14" fmla="*/ 92 w 92"/>
                <a:gd name="T15" fmla="*/ 91 h 91"/>
              </a:gdLst>
              <a:ahLst/>
              <a:cxnLst>
                <a:cxn ang="T8">
                  <a:pos x="T0" y="T1"/>
                </a:cxn>
                <a:cxn ang="T9">
                  <a:pos x="T2" y="T3"/>
                </a:cxn>
                <a:cxn ang="T10">
                  <a:pos x="T4" y="T5"/>
                </a:cxn>
                <a:cxn ang="T11">
                  <a:pos x="T6" y="T7"/>
                </a:cxn>
              </a:cxnLst>
              <a:rect l="T12" t="T13" r="T14" b="T15"/>
              <a:pathLst>
                <a:path w="92" h="91">
                  <a:moveTo>
                    <a:pt x="92" y="0"/>
                  </a:moveTo>
                  <a:lnTo>
                    <a:pt x="46" y="91"/>
                  </a:lnTo>
                  <a:lnTo>
                    <a:pt x="0" y="0"/>
                  </a:ln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89" name="Freeform 8"/>
            <p:cNvSpPr>
              <a:spLocks/>
            </p:cNvSpPr>
            <p:nvPr/>
          </p:nvSpPr>
          <p:spPr bwMode="auto">
            <a:xfrm>
              <a:off x="4446" y="1451"/>
              <a:ext cx="119" cy="119"/>
            </a:xfrm>
            <a:custGeom>
              <a:avLst/>
              <a:gdLst>
                <a:gd name="T0" fmla="*/ 105 w 119"/>
                <a:gd name="T1" fmla="*/ 28 h 119"/>
                <a:gd name="T2" fmla="*/ 92 w 119"/>
                <a:gd name="T3" fmla="*/ 8 h 119"/>
                <a:gd name="T4" fmla="*/ 47 w 119"/>
                <a:gd name="T5" fmla="*/ 99 h 119"/>
                <a:gd name="T6" fmla="*/ 72 w 119"/>
                <a:gd name="T7" fmla="*/ 99 h 119"/>
                <a:gd name="T8" fmla="*/ 26 w 119"/>
                <a:gd name="T9" fmla="*/ 8 h 119"/>
                <a:gd name="T10" fmla="*/ 13 w 119"/>
                <a:gd name="T11" fmla="*/ 28 h 119"/>
                <a:gd name="T12" fmla="*/ 105 w 119"/>
                <a:gd name="T13" fmla="*/ 28 h 119"/>
                <a:gd name="T14" fmla="*/ 105 w 119"/>
                <a:gd name="T15" fmla="*/ 0 h 119"/>
                <a:gd name="T16" fmla="*/ 13 w 119"/>
                <a:gd name="T17" fmla="*/ 0 h 119"/>
                <a:gd name="T18" fmla="*/ 11 w 119"/>
                <a:gd name="T19" fmla="*/ 0 h 119"/>
                <a:gd name="T20" fmla="*/ 8 w 119"/>
                <a:gd name="T21" fmla="*/ 1 h 119"/>
                <a:gd name="T22" fmla="*/ 4 w 119"/>
                <a:gd name="T23" fmla="*/ 4 h 119"/>
                <a:gd name="T24" fmla="*/ 2 w 119"/>
                <a:gd name="T25" fmla="*/ 5 h 119"/>
                <a:gd name="T26" fmla="*/ 1 w 119"/>
                <a:gd name="T27" fmla="*/ 10 h 119"/>
                <a:gd name="T28" fmla="*/ 0 w 119"/>
                <a:gd name="T29" fmla="*/ 12 h 119"/>
                <a:gd name="T30" fmla="*/ 0 w 119"/>
                <a:gd name="T31" fmla="*/ 16 h 119"/>
                <a:gd name="T32" fmla="*/ 1 w 119"/>
                <a:gd name="T33" fmla="*/ 19 h 119"/>
                <a:gd name="T34" fmla="*/ 47 w 119"/>
                <a:gd name="T35" fmla="*/ 111 h 119"/>
                <a:gd name="T36" fmla="*/ 48 w 119"/>
                <a:gd name="T37" fmla="*/ 113 h 119"/>
                <a:gd name="T38" fmla="*/ 49 w 119"/>
                <a:gd name="T39" fmla="*/ 115 h 119"/>
                <a:gd name="T40" fmla="*/ 54 w 119"/>
                <a:gd name="T41" fmla="*/ 117 h 119"/>
                <a:gd name="T42" fmla="*/ 56 w 119"/>
                <a:gd name="T43" fmla="*/ 119 h 119"/>
                <a:gd name="T44" fmla="*/ 60 w 119"/>
                <a:gd name="T45" fmla="*/ 119 h 119"/>
                <a:gd name="T46" fmla="*/ 63 w 119"/>
                <a:gd name="T47" fmla="*/ 117 h 119"/>
                <a:gd name="T48" fmla="*/ 67 w 119"/>
                <a:gd name="T49" fmla="*/ 116 h 119"/>
                <a:gd name="T50" fmla="*/ 69 w 119"/>
                <a:gd name="T51" fmla="*/ 115 h 119"/>
                <a:gd name="T52" fmla="*/ 72 w 119"/>
                <a:gd name="T53" fmla="*/ 111 h 119"/>
                <a:gd name="T54" fmla="*/ 117 w 119"/>
                <a:gd name="T55" fmla="*/ 19 h 119"/>
                <a:gd name="T56" fmla="*/ 119 w 119"/>
                <a:gd name="T57" fmla="*/ 18 h 119"/>
                <a:gd name="T58" fmla="*/ 119 w 119"/>
                <a:gd name="T59" fmla="*/ 14 h 119"/>
                <a:gd name="T60" fmla="*/ 119 w 119"/>
                <a:gd name="T61" fmla="*/ 10 h 119"/>
                <a:gd name="T62" fmla="*/ 117 w 119"/>
                <a:gd name="T63" fmla="*/ 7 h 119"/>
                <a:gd name="T64" fmla="*/ 114 w 119"/>
                <a:gd name="T65" fmla="*/ 4 h 119"/>
                <a:gd name="T66" fmla="*/ 112 w 119"/>
                <a:gd name="T67" fmla="*/ 1 h 119"/>
                <a:gd name="T68" fmla="*/ 109 w 119"/>
                <a:gd name="T69" fmla="*/ 0 h 119"/>
                <a:gd name="T70" fmla="*/ 105 w 119"/>
                <a:gd name="T71" fmla="*/ 0 h 119"/>
                <a:gd name="T72" fmla="*/ 105 w 119"/>
                <a:gd name="T73" fmla="*/ 28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
                <a:gd name="T112" fmla="*/ 0 h 119"/>
                <a:gd name="T113" fmla="*/ 119 w 119"/>
                <a:gd name="T114" fmla="*/ 119 h 1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 h="119">
                  <a:moveTo>
                    <a:pt x="105" y="28"/>
                  </a:moveTo>
                  <a:lnTo>
                    <a:pt x="92" y="8"/>
                  </a:lnTo>
                  <a:lnTo>
                    <a:pt x="47" y="99"/>
                  </a:lnTo>
                  <a:lnTo>
                    <a:pt x="72" y="99"/>
                  </a:lnTo>
                  <a:lnTo>
                    <a:pt x="26" y="8"/>
                  </a:lnTo>
                  <a:lnTo>
                    <a:pt x="13" y="28"/>
                  </a:lnTo>
                  <a:lnTo>
                    <a:pt x="105" y="28"/>
                  </a:lnTo>
                  <a:lnTo>
                    <a:pt x="105" y="0"/>
                  </a:lnTo>
                  <a:lnTo>
                    <a:pt x="13" y="0"/>
                  </a:lnTo>
                  <a:lnTo>
                    <a:pt x="11" y="0"/>
                  </a:lnTo>
                  <a:lnTo>
                    <a:pt x="8" y="1"/>
                  </a:lnTo>
                  <a:lnTo>
                    <a:pt x="4" y="4"/>
                  </a:lnTo>
                  <a:lnTo>
                    <a:pt x="2" y="5"/>
                  </a:lnTo>
                  <a:lnTo>
                    <a:pt x="1" y="10"/>
                  </a:lnTo>
                  <a:lnTo>
                    <a:pt x="0" y="12"/>
                  </a:lnTo>
                  <a:lnTo>
                    <a:pt x="0" y="16"/>
                  </a:lnTo>
                  <a:lnTo>
                    <a:pt x="1" y="19"/>
                  </a:lnTo>
                  <a:lnTo>
                    <a:pt x="47" y="111"/>
                  </a:lnTo>
                  <a:lnTo>
                    <a:pt x="48" y="113"/>
                  </a:lnTo>
                  <a:lnTo>
                    <a:pt x="49" y="115"/>
                  </a:lnTo>
                  <a:lnTo>
                    <a:pt x="54" y="117"/>
                  </a:lnTo>
                  <a:lnTo>
                    <a:pt x="56" y="119"/>
                  </a:lnTo>
                  <a:lnTo>
                    <a:pt x="60" y="119"/>
                  </a:lnTo>
                  <a:lnTo>
                    <a:pt x="63" y="117"/>
                  </a:lnTo>
                  <a:lnTo>
                    <a:pt x="67" y="116"/>
                  </a:lnTo>
                  <a:lnTo>
                    <a:pt x="69" y="115"/>
                  </a:lnTo>
                  <a:lnTo>
                    <a:pt x="72" y="111"/>
                  </a:lnTo>
                  <a:lnTo>
                    <a:pt x="117" y="19"/>
                  </a:lnTo>
                  <a:lnTo>
                    <a:pt x="119" y="18"/>
                  </a:lnTo>
                  <a:lnTo>
                    <a:pt x="119" y="14"/>
                  </a:lnTo>
                  <a:lnTo>
                    <a:pt x="119" y="10"/>
                  </a:lnTo>
                  <a:lnTo>
                    <a:pt x="117" y="7"/>
                  </a:lnTo>
                  <a:lnTo>
                    <a:pt x="114" y="4"/>
                  </a:lnTo>
                  <a:lnTo>
                    <a:pt x="112" y="1"/>
                  </a:lnTo>
                  <a:lnTo>
                    <a:pt x="109" y="0"/>
                  </a:lnTo>
                  <a:lnTo>
                    <a:pt x="105" y="0"/>
                  </a:lnTo>
                  <a:lnTo>
                    <a:pt x="10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90" name="Rectangle 9"/>
            <p:cNvSpPr>
              <a:spLocks noChangeArrowheads="1"/>
            </p:cNvSpPr>
            <p:nvPr/>
          </p:nvSpPr>
          <p:spPr bwMode="auto">
            <a:xfrm>
              <a:off x="3936" y="1008"/>
              <a:ext cx="121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n Data Input Lines</a:t>
              </a:r>
              <a:endParaRPr lang="en-US" sz="3200" b="0" u="none" baseline="0">
                <a:latin typeface="+mj-lt"/>
              </a:endParaRPr>
            </a:p>
          </p:txBody>
        </p:sp>
        <p:sp>
          <p:nvSpPr>
            <p:cNvPr id="20491" name="Rectangle 10"/>
            <p:cNvSpPr>
              <a:spLocks noChangeArrowheads="1"/>
            </p:cNvSpPr>
            <p:nvPr/>
          </p:nvSpPr>
          <p:spPr bwMode="auto">
            <a:xfrm>
              <a:off x="2784" y="1728"/>
              <a:ext cx="103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k Address Lines</a:t>
              </a:r>
              <a:endParaRPr lang="en-US" sz="3200" b="0" u="none" baseline="0">
                <a:latin typeface="+mj-lt"/>
              </a:endParaRPr>
            </a:p>
          </p:txBody>
        </p:sp>
        <p:sp>
          <p:nvSpPr>
            <p:cNvPr id="20492" name="Freeform 11"/>
            <p:cNvSpPr>
              <a:spLocks/>
            </p:cNvSpPr>
            <p:nvPr/>
          </p:nvSpPr>
          <p:spPr bwMode="auto">
            <a:xfrm>
              <a:off x="3423" y="2071"/>
              <a:ext cx="488" cy="28"/>
            </a:xfrm>
            <a:custGeom>
              <a:avLst/>
              <a:gdLst>
                <a:gd name="T0" fmla="*/ 14 w 488"/>
                <a:gd name="T1" fmla="*/ 0 h 28"/>
                <a:gd name="T2" fmla="*/ 10 w 488"/>
                <a:gd name="T3" fmla="*/ 0 h 28"/>
                <a:gd name="T4" fmla="*/ 7 w 488"/>
                <a:gd name="T5" fmla="*/ 1 h 28"/>
                <a:gd name="T6" fmla="*/ 1 w 488"/>
                <a:gd name="T7" fmla="*/ 7 h 28"/>
                <a:gd name="T8" fmla="*/ 0 w 488"/>
                <a:gd name="T9" fmla="*/ 10 h 28"/>
                <a:gd name="T10" fmla="*/ 0 w 488"/>
                <a:gd name="T11" fmla="*/ 18 h 28"/>
                <a:gd name="T12" fmla="*/ 1 w 488"/>
                <a:gd name="T13" fmla="*/ 21 h 28"/>
                <a:gd name="T14" fmla="*/ 7 w 488"/>
                <a:gd name="T15" fmla="*/ 26 h 28"/>
                <a:gd name="T16" fmla="*/ 10 w 488"/>
                <a:gd name="T17" fmla="*/ 28 h 28"/>
                <a:gd name="T18" fmla="*/ 479 w 488"/>
                <a:gd name="T19" fmla="*/ 28 h 28"/>
                <a:gd name="T20" fmla="*/ 482 w 488"/>
                <a:gd name="T21" fmla="*/ 26 h 28"/>
                <a:gd name="T22" fmla="*/ 487 w 488"/>
                <a:gd name="T23" fmla="*/ 21 h 28"/>
                <a:gd name="T24" fmla="*/ 488 w 488"/>
                <a:gd name="T25" fmla="*/ 18 h 28"/>
                <a:gd name="T26" fmla="*/ 488 w 488"/>
                <a:gd name="T27" fmla="*/ 10 h 28"/>
                <a:gd name="T28" fmla="*/ 487 w 488"/>
                <a:gd name="T29" fmla="*/ 7 h 28"/>
                <a:gd name="T30" fmla="*/ 482 w 488"/>
                <a:gd name="T31" fmla="*/ 1 h 28"/>
                <a:gd name="T32" fmla="*/ 479 w 488"/>
                <a:gd name="T33" fmla="*/ 0 h 28"/>
                <a:gd name="T34" fmla="*/ 475 w 488"/>
                <a:gd name="T35" fmla="*/ 0 h 28"/>
                <a:gd name="T36" fmla="*/ 14 w 488"/>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8"/>
                <a:gd name="T58" fmla="*/ 0 h 28"/>
                <a:gd name="T59" fmla="*/ 488 w 488"/>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8" h="28">
                  <a:moveTo>
                    <a:pt x="14" y="0"/>
                  </a:moveTo>
                  <a:lnTo>
                    <a:pt x="10" y="0"/>
                  </a:lnTo>
                  <a:lnTo>
                    <a:pt x="7" y="1"/>
                  </a:lnTo>
                  <a:lnTo>
                    <a:pt x="1" y="7"/>
                  </a:lnTo>
                  <a:lnTo>
                    <a:pt x="0" y="10"/>
                  </a:lnTo>
                  <a:lnTo>
                    <a:pt x="0" y="18"/>
                  </a:lnTo>
                  <a:lnTo>
                    <a:pt x="1" y="21"/>
                  </a:lnTo>
                  <a:lnTo>
                    <a:pt x="7" y="26"/>
                  </a:lnTo>
                  <a:lnTo>
                    <a:pt x="10" y="28"/>
                  </a:lnTo>
                  <a:lnTo>
                    <a:pt x="479" y="28"/>
                  </a:lnTo>
                  <a:lnTo>
                    <a:pt x="482" y="26"/>
                  </a:lnTo>
                  <a:lnTo>
                    <a:pt x="487" y="21"/>
                  </a:lnTo>
                  <a:lnTo>
                    <a:pt x="488" y="18"/>
                  </a:lnTo>
                  <a:lnTo>
                    <a:pt x="488" y="10"/>
                  </a:lnTo>
                  <a:lnTo>
                    <a:pt x="487" y="7"/>
                  </a:lnTo>
                  <a:lnTo>
                    <a:pt x="482" y="1"/>
                  </a:lnTo>
                  <a:lnTo>
                    <a:pt x="479" y="0"/>
                  </a:lnTo>
                  <a:lnTo>
                    <a:pt x="47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93" name="Freeform 12"/>
            <p:cNvSpPr>
              <a:spLocks/>
            </p:cNvSpPr>
            <p:nvPr/>
          </p:nvSpPr>
          <p:spPr bwMode="auto">
            <a:xfrm>
              <a:off x="3841" y="2039"/>
              <a:ext cx="90" cy="91"/>
            </a:xfrm>
            <a:custGeom>
              <a:avLst/>
              <a:gdLst>
                <a:gd name="T0" fmla="*/ 0 w 90"/>
                <a:gd name="T1" fmla="*/ 0 h 91"/>
                <a:gd name="T2" fmla="*/ 90 w 90"/>
                <a:gd name="T3" fmla="*/ 46 h 91"/>
                <a:gd name="T4" fmla="*/ 0 w 90"/>
                <a:gd name="T5" fmla="*/ 91 h 91"/>
                <a:gd name="T6" fmla="*/ 0 w 90"/>
                <a:gd name="T7" fmla="*/ 0 h 91"/>
                <a:gd name="T8" fmla="*/ 0 60000 65536"/>
                <a:gd name="T9" fmla="*/ 0 60000 65536"/>
                <a:gd name="T10" fmla="*/ 0 60000 65536"/>
                <a:gd name="T11" fmla="*/ 0 60000 65536"/>
                <a:gd name="T12" fmla="*/ 0 w 90"/>
                <a:gd name="T13" fmla="*/ 0 h 91"/>
                <a:gd name="T14" fmla="*/ 90 w 90"/>
                <a:gd name="T15" fmla="*/ 91 h 91"/>
              </a:gdLst>
              <a:ahLst/>
              <a:cxnLst>
                <a:cxn ang="T8">
                  <a:pos x="T0" y="T1"/>
                </a:cxn>
                <a:cxn ang="T9">
                  <a:pos x="T2" y="T3"/>
                </a:cxn>
                <a:cxn ang="T10">
                  <a:pos x="T4" y="T5"/>
                </a:cxn>
                <a:cxn ang="T11">
                  <a:pos x="T6" y="T7"/>
                </a:cxn>
              </a:cxnLst>
              <a:rect l="T12" t="T13" r="T14" b="T15"/>
              <a:pathLst>
                <a:path w="90" h="91">
                  <a:moveTo>
                    <a:pt x="0" y="0"/>
                  </a:moveTo>
                  <a:lnTo>
                    <a:pt x="90" y="46"/>
                  </a:lnTo>
                  <a:lnTo>
                    <a:pt x="0" y="9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94" name="Freeform 13"/>
            <p:cNvSpPr>
              <a:spLocks/>
            </p:cNvSpPr>
            <p:nvPr/>
          </p:nvSpPr>
          <p:spPr bwMode="auto">
            <a:xfrm>
              <a:off x="3827" y="2025"/>
              <a:ext cx="118" cy="119"/>
            </a:xfrm>
            <a:custGeom>
              <a:avLst/>
              <a:gdLst>
                <a:gd name="T0" fmla="*/ 28 w 118"/>
                <a:gd name="T1" fmla="*/ 14 h 119"/>
                <a:gd name="T2" fmla="*/ 7 w 118"/>
                <a:gd name="T3" fmla="*/ 26 h 119"/>
                <a:gd name="T4" fmla="*/ 97 w 118"/>
                <a:gd name="T5" fmla="*/ 72 h 119"/>
                <a:gd name="T6" fmla="*/ 97 w 118"/>
                <a:gd name="T7" fmla="*/ 47 h 119"/>
                <a:gd name="T8" fmla="*/ 7 w 118"/>
                <a:gd name="T9" fmla="*/ 93 h 119"/>
                <a:gd name="T10" fmla="*/ 28 w 118"/>
                <a:gd name="T11" fmla="*/ 105 h 119"/>
                <a:gd name="T12" fmla="*/ 28 w 118"/>
                <a:gd name="T13" fmla="*/ 14 h 119"/>
                <a:gd name="T14" fmla="*/ 0 w 118"/>
                <a:gd name="T15" fmla="*/ 14 h 119"/>
                <a:gd name="T16" fmla="*/ 0 w 118"/>
                <a:gd name="T17" fmla="*/ 105 h 119"/>
                <a:gd name="T18" fmla="*/ 0 w 118"/>
                <a:gd name="T19" fmla="*/ 108 h 119"/>
                <a:gd name="T20" fmla="*/ 1 w 118"/>
                <a:gd name="T21" fmla="*/ 112 h 119"/>
                <a:gd name="T22" fmla="*/ 4 w 118"/>
                <a:gd name="T23" fmla="*/ 115 h 119"/>
                <a:gd name="T24" fmla="*/ 7 w 118"/>
                <a:gd name="T25" fmla="*/ 116 h 119"/>
                <a:gd name="T26" fmla="*/ 10 w 118"/>
                <a:gd name="T27" fmla="*/ 119 h 119"/>
                <a:gd name="T28" fmla="*/ 12 w 118"/>
                <a:gd name="T29" fmla="*/ 119 h 119"/>
                <a:gd name="T30" fmla="*/ 17 w 118"/>
                <a:gd name="T31" fmla="*/ 119 h 119"/>
                <a:gd name="T32" fmla="*/ 21 w 118"/>
                <a:gd name="T33" fmla="*/ 118 h 119"/>
                <a:gd name="T34" fmla="*/ 111 w 118"/>
                <a:gd name="T35" fmla="*/ 72 h 119"/>
                <a:gd name="T36" fmla="*/ 111 w 118"/>
                <a:gd name="T37" fmla="*/ 71 h 119"/>
                <a:gd name="T38" fmla="*/ 114 w 118"/>
                <a:gd name="T39" fmla="*/ 69 h 119"/>
                <a:gd name="T40" fmla="*/ 116 w 118"/>
                <a:gd name="T41" fmla="*/ 67 h 119"/>
                <a:gd name="T42" fmla="*/ 118 w 118"/>
                <a:gd name="T43" fmla="*/ 62 h 119"/>
                <a:gd name="T44" fmla="*/ 118 w 118"/>
                <a:gd name="T45" fmla="*/ 58 h 119"/>
                <a:gd name="T46" fmla="*/ 118 w 118"/>
                <a:gd name="T47" fmla="*/ 56 h 119"/>
                <a:gd name="T48" fmla="*/ 115 w 118"/>
                <a:gd name="T49" fmla="*/ 53 h 119"/>
                <a:gd name="T50" fmla="*/ 114 w 118"/>
                <a:gd name="T51" fmla="*/ 50 h 119"/>
                <a:gd name="T52" fmla="*/ 111 w 118"/>
                <a:gd name="T53" fmla="*/ 47 h 119"/>
                <a:gd name="T54" fmla="*/ 21 w 118"/>
                <a:gd name="T55" fmla="*/ 2 h 119"/>
                <a:gd name="T56" fmla="*/ 18 w 118"/>
                <a:gd name="T57" fmla="*/ 0 h 119"/>
                <a:gd name="T58" fmla="*/ 14 w 118"/>
                <a:gd name="T59" fmla="*/ 0 h 119"/>
                <a:gd name="T60" fmla="*/ 10 w 118"/>
                <a:gd name="T61" fmla="*/ 0 h 119"/>
                <a:gd name="T62" fmla="*/ 7 w 118"/>
                <a:gd name="T63" fmla="*/ 2 h 119"/>
                <a:gd name="T64" fmla="*/ 4 w 118"/>
                <a:gd name="T65" fmla="*/ 4 h 119"/>
                <a:gd name="T66" fmla="*/ 1 w 118"/>
                <a:gd name="T67" fmla="*/ 7 h 119"/>
                <a:gd name="T68" fmla="*/ 0 w 118"/>
                <a:gd name="T69" fmla="*/ 10 h 119"/>
                <a:gd name="T70" fmla="*/ 0 w 118"/>
                <a:gd name="T71" fmla="*/ 14 h 119"/>
                <a:gd name="T72" fmla="*/ 28 w 118"/>
                <a:gd name="T73" fmla="*/ 14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8"/>
                <a:gd name="T112" fmla="*/ 0 h 119"/>
                <a:gd name="T113" fmla="*/ 118 w 118"/>
                <a:gd name="T114" fmla="*/ 119 h 1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8" h="119">
                  <a:moveTo>
                    <a:pt x="28" y="14"/>
                  </a:moveTo>
                  <a:lnTo>
                    <a:pt x="7" y="26"/>
                  </a:lnTo>
                  <a:lnTo>
                    <a:pt x="97" y="72"/>
                  </a:lnTo>
                  <a:lnTo>
                    <a:pt x="97" y="47"/>
                  </a:lnTo>
                  <a:lnTo>
                    <a:pt x="7" y="93"/>
                  </a:lnTo>
                  <a:lnTo>
                    <a:pt x="28" y="105"/>
                  </a:lnTo>
                  <a:lnTo>
                    <a:pt x="28" y="14"/>
                  </a:lnTo>
                  <a:lnTo>
                    <a:pt x="0" y="14"/>
                  </a:lnTo>
                  <a:lnTo>
                    <a:pt x="0" y="105"/>
                  </a:lnTo>
                  <a:lnTo>
                    <a:pt x="0" y="108"/>
                  </a:lnTo>
                  <a:lnTo>
                    <a:pt x="1" y="112"/>
                  </a:lnTo>
                  <a:lnTo>
                    <a:pt x="4" y="115"/>
                  </a:lnTo>
                  <a:lnTo>
                    <a:pt x="7" y="116"/>
                  </a:lnTo>
                  <a:lnTo>
                    <a:pt x="10" y="119"/>
                  </a:lnTo>
                  <a:lnTo>
                    <a:pt x="12" y="119"/>
                  </a:lnTo>
                  <a:lnTo>
                    <a:pt x="17" y="119"/>
                  </a:lnTo>
                  <a:lnTo>
                    <a:pt x="21" y="118"/>
                  </a:lnTo>
                  <a:lnTo>
                    <a:pt x="111" y="72"/>
                  </a:lnTo>
                  <a:lnTo>
                    <a:pt x="111" y="71"/>
                  </a:lnTo>
                  <a:lnTo>
                    <a:pt x="114" y="69"/>
                  </a:lnTo>
                  <a:lnTo>
                    <a:pt x="116" y="67"/>
                  </a:lnTo>
                  <a:lnTo>
                    <a:pt x="118" y="62"/>
                  </a:lnTo>
                  <a:lnTo>
                    <a:pt x="118" y="58"/>
                  </a:lnTo>
                  <a:lnTo>
                    <a:pt x="118" y="56"/>
                  </a:lnTo>
                  <a:lnTo>
                    <a:pt x="115" y="53"/>
                  </a:lnTo>
                  <a:lnTo>
                    <a:pt x="114" y="50"/>
                  </a:lnTo>
                  <a:lnTo>
                    <a:pt x="111" y="47"/>
                  </a:lnTo>
                  <a:lnTo>
                    <a:pt x="21" y="2"/>
                  </a:lnTo>
                  <a:lnTo>
                    <a:pt x="18" y="0"/>
                  </a:lnTo>
                  <a:lnTo>
                    <a:pt x="14" y="0"/>
                  </a:lnTo>
                  <a:lnTo>
                    <a:pt x="10" y="0"/>
                  </a:lnTo>
                  <a:lnTo>
                    <a:pt x="7" y="2"/>
                  </a:lnTo>
                  <a:lnTo>
                    <a:pt x="4" y="4"/>
                  </a:lnTo>
                  <a:lnTo>
                    <a:pt x="1" y="7"/>
                  </a:lnTo>
                  <a:lnTo>
                    <a:pt x="0" y="10"/>
                  </a:lnTo>
                  <a:lnTo>
                    <a:pt x="0" y="14"/>
                  </a:lnTo>
                  <a:lnTo>
                    <a:pt x="2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95" name="Rectangle 14"/>
            <p:cNvSpPr>
              <a:spLocks noChangeArrowheads="1"/>
            </p:cNvSpPr>
            <p:nvPr/>
          </p:nvSpPr>
          <p:spPr bwMode="auto">
            <a:xfrm>
              <a:off x="2976" y="2400"/>
              <a:ext cx="3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Read</a:t>
              </a:r>
              <a:endParaRPr lang="en-US" sz="3200" b="0" u="none" baseline="0">
                <a:latin typeface="+mj-lt"/>
              </a:endParaRPr>
            </a:p>
          </p:txBody>
        </p:sp>
        <p:sp>
          <p:nvSpPr>
            <p:cNvPr id="20496" name="Freeform 15"/>
            <p:cNvSpPr>
              <a:spLocks/>
            </p:cNvSpPr>
            <p:nvPr/>
          </p:nvSpPr>
          <p:spPr bwMode="auto">
            <a:xfrm>
              <a:off x="3423" y="2487"/>
              <a:ext cx="509" cy="28"/>
            </a:xfrm>
            <a:custGeom>
              <a:avLst/>
              <a:gdLst>
                <a:gd name="T0" fmla="*/ 14 w 509"/>
                <a:gd name="T1" fmla="*/ 0 h 28"/>
                <a:gd name="T2" fmla="*/ 10 w 509"/>
                <a:gd name="T3" fmla="*/ 0 h 28"/>
                <a:gd name="T4" fmla="*/ 7 w 509"/>
                <a:gd name="T5" fmla="*/ 2 h 28"/>
                <a:gd name="T6" fmla="*/ 1 w 509"/>
                <a:gd name="T7" fmla="*/ 7 h 28"/>
                <a:gd name="T8" fmla="*/ 0 w 509"/>
                <a:gd name="T9" fmla="*/ 10 h 28"/>
                <a:gd name="T10" fmla="*/ 0 w 509"/>
                <a:gd name="T11" fmla="*/ 18 h 28"/>
                <a:gd name="T12" fmla="*/ 1 w 509"/>
                <a:gd name="T13" fmla="*/ 21 h 28"/>
                <a:gd name="T14" fmla="*/ 7 w 509"/>
                <a:gd name="T15" fmla="*/ 27 h 28"/>
                <a:gd name="T16" fmla="*/ 10 w 509"/>
                <a:gd name="T17" fmla="*/ 28 h 28"/>
                <a:gd name="T18" fmla="*/ 500 w 509"/>
                <a:gd name="T19" fmla="*/ 28 h 28"/>
                <a:gd name="T20" fmla="*/ 502 w 509"/>
                <a:gd name="T21" fmla="*/ 27 h 28"/>
                <a:gd name="T22" fmla="*/ 508 w 509"/>
                <a:gd name="T23" fmla="*/ 21 h 28"/>
                <a:gd name="T24" fmla="*/ 509 w 509"/>
                <a:gd name="T25" fmla="*/ 18 h 28"/>
                <a:gd name="T26" fmla="*/ 509 w 509"/>
                <a:gd name="T27" fmla="*/ 10 h 28"/>
                <a:gd name="T28" fmla="*/ 508 w 509"/>
                <a:gd name="T29" fmla="*/ 7 h 28"/>
                <a:gd name="T30" fmla="*/ 502 w 509"/>
                <a:gd name="T31" fmla="*/ 2 h 28"/>
                <a:gd name="T32" fmla="*/ 500 w 509"/>
                <a:gd name="T33" fmla="*/ 0 h 28"/>
                <a:gd name="T34" fmla="*/ 495 w 509"/>
                <a:gd name="T35" fmla="*/ 0 h 28"/>
                <a:gd name="T36" fmla="*/ 14 w 509"/>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9"/>
                <a:gd name="T58" fmla="*/ 0 h 28"/>
                <a:gd name="T59" fmla="*/ 509 w 50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9" h="28">
                  <a:moveTo>
                    <a:pt x="14" y="0"/>
                  </a:moveTo>
                  <a:lnTo>
                    <a:pt x="10" y="0"/>
                  </a:lnTo>
                  <a:lnTo>
                    <a:pt x="7" y="2"/>
                  </a:lnTo>
                  <a:lnTo>
                    <a:pt x="1" y="7"/>
                  </a:lnTo>
                  <a:lnTo>
                    <a:pt x="0" y="10"/>
                  </a:lnTo>
                  <a:lnTo>
                    <a:pt x="0" y="18"/>
                  </a:lnTo>
                  <a:lnTo>
                    <a:pt x="1" y="21"/>
                  </a:lnTo>
                  <a:lnTo>
                    <a:pt x="7" y="27"/>
                  </a:lnTo>
                  <a:lnTo>
                    <a:pt x="10" y="28"/>
                  </a:lnTo>
                  <a:lnTo>
                    <a:pt x="500" y="28"/>
                  </a:lnTo>
                  <a:lnTo>
                    <a:pt x="502" y="27"/>
                  </a:lnTo>
                  <a:lnTo>
                    <a:pt x="508" y="21"/>
                  </a:lnTo>
                  <a:lnTo>
                    <a:pt x="509" y="18"/>
                  </a:lnTo>
                  <a:lnTo>
                    <a:pt x="509" y="10"/>
                  </a:lnTo>
                  <a:lnTo>
                    <a:pt x="508" y="7"/>
                  </a:lnTo>
                  <a:lnTo>
                    <a:pt x="502" y="2"/>
                  </a:lnTo>
                  <a:lnTo>
                    <a:pt x="500" y="0"/>
                  </a:lnTo>
                  <a:lnTo>
                    <a:pt x="49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97" name="Freeform 16"/>
            <p:cNvSpPr>
              <a:spLocks/>
            </p:cNvSpPr>
            <p:nvPr/>
          </p:nvSpPr>
          <p:spPr bwMode="auto">
            <a:xfrm>
              <a:off x="3862" y="2457"/>
              <a:ext cx="91" cy="90"/>
            </a:xfrm>
            <a:custGeom>
              <a:avLst/>
              <a:gdLst>
                <a:gd name="T0" fmla="*/ 0 w 91"/>
                <a:gd name="T1" fmla="*/ 0 h 90"/>
                <a:gd name="T2" fmla="*/ 91 w 91"/>
                <a:gd name="T3" fmla="*/ 44 h 90"/>
                <a:gd name="T4" fmla="*/ 0 w 91"/>
                <a:gd name="T5" fmla="*/ 90 h 90"/>
                <a:gd name="T6" fmla="*/ 0 w 91"/>
                <a:gd name="T7" fmla="*/ 0 h 90"/>
                <a:gd name="T8" fmla="*/ 0 60000 65536"/>
                <a:gd name="T9" fmla="*/ 0 60000 65536"/>
                <a:gd name="T10" fmla="*/ 0 60000 65536"/>
                <a:gd name="T11" fmla="*/ 0 60000 65536"/>
                <a:gd name="T12" fmla="*/ 0 w 91"/>
                <a:gd name="T13" fmla="*/ 0 h 90"/>
                <a:gd name="T14" fmla="*/ 91 w 91"/>
                <a:gd name="T15" fmla="*/ 90 h 90"/>
              </a:gdLst>
              <a:ahLst/>
              <a:cxnLst>
                <a:cxn ang="T8">
                  <a:pos x="T0" y="T1"/>
                </a:cxn>
                <a:cxn ang="T9">
                  <a:pos x="T2" y="T3"/>
                </a:cxn>
                <a:cxn ang="T10">
                  <a:pos x="T4" y="T5"/>
                </a:cxn>
                <a:cxn ang="T11">
                  <a:pos x="T6" y="T7"/>
                </a:cxn>
              </a:cxnLst>
              <a:rect l="T12" t="T13" r="T14" b="T15"/>
              <a:pathLst>
                <a:path w="91" h="90">
                  <a:moveTo>
                    <a:pt x="0" y="0"/>
                  </a:moveTo>
                  <a:lnTo>
                    <a:pt x="91" y="44"/>
                  </a:lnTo>
                  <a:lnTo>
                    <a:pt x="0" y="9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98" name="Freeform 17"/>
            <p:cNvSpPr>
              <a:spLocks/>
            </p:cNvSpPr>
            <p:nvPr/>
          </p:nvSpPr>
          <p:spPr bwMode="auto">
            <a:xfrm>
              <a:off x="3848" y="2443"/>
              <a:ext cx="119" cy="118"/>
            </a:xfrm>
            <a:custGeom>
              <a:avLst/>
              <a:gdLst>
                <a:gd name="T0" fmla="*/ 27 w 119"/>
                <a:gd name="T1" fmla="*/ 14 h 118"/>
                <a:gd name="T2" fmla="*/ 8 w 119"/>
                <a:gd name="T3" fmla="*/ 26 h 118"/>
                <a:gd name="T4" fmla="*/ 99 w 119"/>
                <a:gd name="T5" fmla="*/ 71 h 118"/>
                <a:gd name="T6" fmla="*/ 99 w 119"/>
                <a:gd name="T7" fmla="*/ 46 h 118"/>
                <a:gd name="T8" fmla="*/ 8 w 119"/>
                <a:gd name="T9" fmla="*/ 91 h 118"/>
                <a:gd name="T10" fmla="*/ 27 w 119"/>
                <a:gd name="T11" fmla="*/ 104 h 118"/>
                <a:gd name="T12" fmla="*/ 27 w 119"/>
                <a:gd name="T13" fmla="*/ 14 h 118"/>
                <a:gd name="T14" fmla="*/ 0 w 119"/>
                <a:gd name="T15" fmla="*/ 14 h 118"/>
                <a:gd name="T16" fmla="*/ 0 w 119"/>
                <a:gd name="T17" fmla="*/ 104 h 118"/>
                <a:gd name="T18" fmla="*/ 0 w 119"/>
                <a:gd name="T19" fmla="*/ 107 h 118"/>
                <a:gd name="T20" fmla="*/ 1 w 119"/>
                <a:gd name="T21" fmla="*/ 109 h 118"/>
                <a:gd name="T22" fmla="*/ 4 w 119"/>
                <a:gd name="T23" fmla="*/ 114 h 118"/>
                <a:gd name="T24" fmla="*/ 5 w 119"/>
                <a:gd name="T25" fmla="*/ 115 h 118"/>
                <a:gd name="T26" fmla="*/ 9 w 119"/>
                <a:gd name="T27" fmla="*/ 116 h 118"/>
                <a:gd name="T28" fmla="*/ 12 w 119"/>
                <a:gd name="T29" fmla="*/ 118 h 118"/>
                <a:gd name="T30" fmla="*/ 16 w 119"/>
                <a:gd name="T31" fmla="*/ 118 h 118"/>
                <a:gd name="T32" fmla="*/ 19 w 119"/>
                <a:gd name="T33" fmla="*/ 116 h 118"/>
                <a:gd name="T34" fmla="*/ 111 w 119"/>
                <a:gd name="T35" fmla="*/ 71 h 118"/>
                <a:gd name="T36" fmla="*/ 113 w 119"/>
                <a:gd name="T37" fmla="*/ 69 h 118"/>
                <a:gd name="T38" fmla="*/ 116 w 119"/>
                <a:gd name="T39" fmla="*/ 68 h 118"/>
                <a:gd name="T40" fmla="*/ 117 w 119"/>
                <a:gd name="T41" fmla="*/ 64 h 118"/>
                <a:gd name="T42" fmla="*/ 119 w 119"/>
                <a:gd name="T43" fmla="*/ 61 h 118"/>
                <a:gd name="T44" fmla="*/ 119 w 119"/>
                <a:gd name="T45" fmla="*/ 57 h 118"/>
                <a:gd name="T46" fmla="*/ 117 w 119"/>
                <a:gd name="T47" fmla="*/ 54 h 118"/>
                <a:gd name="T48" fmla="*/ 116 w 119"/>
                <a:gd name="T49" fmla="*/ 50 h 118"/>
                <a:gd name="T50" fmla="*/ 115 w 119"/>
                <a:gd name="T51" fmla="*/ 47 h 118"/>
                <a:gd name="T52" fmla="*/ 111 w 119"/>
                <a:gd name="T53" fmla="*/ 46 h 118"/>
                <a:gd name="T54" fmla="*/ 19 w 119"/>
                <a:gd name="T55" fmla="*/ 1 h 118"/>
                <a:gd name="T56" fmla="*/ 18 w 119"/>
                <a:gd name="T57" fmla="*/ 0 h 118"/>
                <a:gd name="T58" fmla="*/ 14 w 119"/>
                <a:gd name="T59" fmla="*/ 0 h 118"/>
                <a:gd name="T60" fmla="*/ 9 w 119"/>
                <a:gd name="T61" fmla="*/ 0 h 118"/>
                <a:gd name="T62" fmla="*/ 7 w 119"/>
                <a:gd name="T63" fmla="*/ 1 h 118"/>
                <a:gd name="T64" fmla="*/ 4 w 119"/>
                <a:gd name="T65" fmla="*/ 4 h 118"/>
                <a:gd name="T66" fmla="*/ 1 w 119"/>
                <a:gd name="T67" fmla="*/ 7 h 118"/>
                <a:gd name="T68" fmla="*/ 0 w 119"/>
                <a:gd name="T69" fmla="*/ 10 h 118"/>
                <a:gd name="T70" fmla="*/ 0 w 119"/>
                <a:gd name="T71" fmla="*/ 14 h 118"/>
                <a:gd name="T72" fmla="*/ 27 w 119"/>
                <a:gd name="T73" fmla="*/ 14 h 1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
                <a:gd name="T112" fmla="*/ 0 h 118"/>
                <a:gd name="T113" fmla="*/ 119 w 119"/>
                <a:gd name="T114" fmla="*/ 118 h 11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 h="118">
                  <a:moveTo>
                    <a:pt x="27" y="14"/>
                  </a:moveTo>
                  <a:lnTo>
                    <a:pt x="8" y="26"/>
                  </a:lnTo>
                  <a:lnTo>
                    <a:pt x="99" y="71"/>
                  </a:lnTo>
                  <a:lnTo>
                    <a:pt x="99" y="46"/>
                  </a:lnTo>
                  <a:lnTo>
                    <a:pt x="8" y="91"/>
                  </a:lnTo>
                  <a:lnTo>
                    <a:pt x="27" y="104"/>
                  </a:lnTo>
                  <a:lnTo>
                    <a:pt x="27" y="14"/>
                  </a:lnTo>
                  <a:lnTo>
                    <a:pt x="0" y="14"/>
                  </a:lnTo>
                  <a:lnTo>
                    <a:pt x="0" y="104"/>
                  </a:lnTo>
                  <a:lnTo>
                    <a:pt x="0" y="107"/>
                  </a:lnTo>
                  <a:lnTo>
                    <a:pt x="1" y="109"/>
                  </a:lnTo>
                  <a:lnTo>
                    <a:pt x="4" y="114"/>
                  </a:lnTo>
                  <a:lnTo>
                    <a:pt x="5" y="115"/>
                  </a:lnTo>
                  <a:lnTo>
                    <a:pt x="9" y="116"/>
                  </a:lnTo>
                  <a:lnTo>
                    <a:pt x="12" y="118"/>
                  </a:lnTo>
                  <a:lnTo>
                    <a:pt x="16" y="118"/>
                  </a:lnTo>
                  <a:lnTo>
                    <a:pt x="19" y="116"/>
                  </a:lnTo>
                  <a:lnTo>
                    <a:pt x="111" y="71"/>
                  </a:lnTo>
                  <a:lnTo>
                    <a:pt x="113" y="69"/>
                  </a:lnTo>
                  <a:lnTo>
                    <a:pt x="116" y="68"/>
                  </a:lnTo>
                  <a:lnTo>
                    <a:pt x="117" y="64"/>
                  </a:lnTo>
                  <a:lnTo>
                    <a:pt x="119" y="61"/>
                  </a:lnTo>
                  <a:lnTo>
                    <a:pt x="119" y="57"/>
                  </a:lnTo>
                  <a:lnTo>
                    <a:pt x="117" y="54"/>
                  </a:lnTo>
                  <a:lnTo>
                    <a:pt x="116" y="50"/>
                  </a:lnTo>
                  <a:lnTo>
                    <a:pt x="115" y="47"/>
                  </a:lnTo>
                  <a:lnTo>
                    <a:pt x="111" y="46"/>
                  </a:lnTo>
                  <a:lnTo>
                    <a:pt x="19" y="1"/>
                  </a:lnTo>
                  <a:lnTo>
                    <a:pt x="18" y="0"/>
                  </a:lnTo>
                  <a:lnTo>
                    <a:pt x="14" y="0"/>
                  </a:lnTo>
                  <a:lnTo>
                    <a:pt x="9" y="0"/>
                  </a:lnTo>
                  <a:lnTo>
                    <a:pt x="7" y="1"/>
                  </a:lnTo>
                  <a:lnTo>
                    <a:pt x="4" y="4"/>
                  </a:lnTo>
                  <a:lnTo>
                    <a:pt x="1" y="7"/>
                  </a:lnTo>
                  <a:lnTo>
                    <a:pt x="0" y="10"/>
                  </a:lnTo>
                  <a:lnTo>
                    <a:pt x="0" y="14"/>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499" name="Rectangle 18"/>
            <p:cNvSpPr>
              <a:spLocks noChangeArrowheads="1"/>
            </p:cNvSpPr>
            <p:nvPr/>
          </p:nvSpPr>
          <p:spPr bwMode="auto">
            <a:xfrm>
              <a:off x="2976" y="2688"/>
              <a:ext cx="37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Write</a:t>
              </a:r>
              <a:endParaRPr lang="en-US" sz="3200" b="0" u="none" baseline="0">
                <a:latin typeface="+mj-lt"/>
              </a:endParaRPr>
            </a:p>
          </p:txBody>
        </p:sp>
        <p:sp>
          <p:nvSpPr>
            <p:cNvPr id="20500" name="Freeform 19"/>
            <p:cNvSpPr>
              <a:spLocks/>
            </p:cNvSpPr>
            <p:nvPr/>
          </p:nvSpPr>
          <p:spPr bwMode="auto">
            <a:xfrm>
              <a:off x="3423" y="2779"/>
              <a:ext cx="509" cy="28"/>
            </a:xfrm>
            <a:custGeom>
              <a:avLst/>
              <a:gdLst>
                <a:gd name="T0" fmla="*/ 14 w 509"/>
                <a:gd name="T1" fmla="*/ 0 h 28"/>
                <a:gd name="T2" fmla="*/ 10 w 509"/>
                <a:gd name="T3" fmla="*/ 0 h 28"/>
                <a:gd name="T4" fmla="*/ 7 w 509"/>
                <a:gd name="T5" fmla="*/ 2 h 28"/>
                <a:gd name="T6" fmla="*/ 1 w 509"/>
                <a:gd name="T7" fmla="*/ 7 h 28"/>
                <a:gd name="T8" fmla="*/ 0 w 509"/>
                <a:gd name="T9" fmla="*/ 10 h 28"/>
                <a:gd name="T10" fmla="*/ 0 w 509"/>
                <a:gd name="T11" fmla="*/ 18 h 28"/>
                <a:gd name="T12" fmla="*/ 1 w 509"/>
                <a:gd name="T13" fmla="*/ 21 h 28"/>
                <a:gd name="T14" fmla="*/ 7 w 509"/>
                <a:gd name="T15" fmla="*/ 27 h 28"/>
                <a:gd name="T16" fmla="*/ 10 w 509"/>
                <a:gd name="T17" fmla="*/ 28 h 28"/>
                <a:gd name="T18" fmla="*/ 500 w 509"/>
                <a:gd name="T19" fmla="*/ 28 h 28"/>
                <a:gd name="T20" fmla="*/ 502 w 509"/>
                <a:gd name="T21" fmla="*/ 27 h 28"/>
                <a:gd name="T22" fmla="*/ 508 w 509"/>
                <a:gd name="T23" fmla="*/ 21 h 28"/>
                <a:gd name="T24" fmla="*/ 509 w 509"/>
                <a:gd name="T25" fmla="*/ 18 h 28"/>
                <a:gd name="T26" fmla="*/ 509 w 509"/>
                <a:gd name="T27" fmla="*/ 10 h 28"/>
                <a:gd name="T28" fmla="*/ 508 w 509"/>
                <a:gd name="T29" fmla="*/ 7 h 28"/>
                <a:gd name="T30" fmla="*/ 502 w 509"/>
                <a:gd name="T31" fmla="*/ 2 h 28"/>
                <a:gd name="T32" fmla="*/ 500 w 509"/>
                <a:gd name="T33" fmla="*/ 0 h 28"/>
                <a:gd name="T34" fmla="*/ 495 w 509"/>
                <a:gd name="T35" fmla="*/ 0 h 28"/>
                <a:gd name="T36" fmla="*/ 14 w 509"/>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9"/>
                <a:gd name="T58" fmla="*/ 0 h 28"/>
                <a:gd name="T59" fmla="*/ 509 w 50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9" h="28">
                  <a:moveTo>
                    <a:pt x="14" y="0"/>
                  </a:moveTo>
                  <a:lnTo>
                    <a:pt x="10" y="0"/>
                  </a:lnTo>
                  <a:lnTo>
                    <a:pt x="7" y="2"/>
                  </a:lnTo>
                  <a:lnTo>
                    <a:pt x="1" y="7"/>
                  </a:lnTo>
                  <a:lnTo>
                    <a:pt x="0" y="10"/>
                  </a:lnTo>
                  <a:lnTo>
                    <a:pt x="0" y="18"/>
                  </a:lnTo>
                  <a:lnTo>
                    <a:pt x="1" y="21"/>
                  </a:lnTo>
                  <a:lnTo>
                    <a:pt x="7" y="27"/>
                  </a:lnTo>
                  <a:lnTo>
                    <a:pt x="10" y="28"/>
                  </a:lnTo>
                  <a:lnTo>
                    <a:pt x="500" y="28"/>
                  </a:lnTo>
                  <a:lnTo>
                    <a:pt x="502" y="27"/>
                  </a:lnTo>
                  <a:lnTo>
                    <a:pt x="508" y="21"/>
                  </a:lnTo>
                  <a:lnTo>
                    <a:pt x="509" y="18"/>
                  </a:lnTo>
                  <a:lnTo>
                    <a:pt x="509" y="10"/>
                  </a:lnTo>
                  <a:lnTo>
                    <a:pt x="508" y="7"/>
                  </a:lnTo>
                  <a:lnTo>
                    <a:pt x="502" y="2"/>
                  </a:lnTo>
                  <a:lnTo>
                    <a:pt x="500" y="0"/>
                  </a:lnTo>
                  <a:lnTo>
                    <a:pt x="49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01" name="Freeform 20"/>
            <p:cNvSpPr>
              <a:spLocks/>
            </p:cNvSpPr>
            <p:nvPr/>
          </p:nvSpPr>
          <p:spPr bwMode="auto">
            <a:xfrm>
              <a:off x="3862" y="2749"/>
              <a:ext cx="91" cy="90"/>
            </a:xfrm>
            <a:custGeom>
              <a:avLst/>
              <a:gdLst>
                <a:gd name="T0" fmla="*/ 0 w 91"/>
                <a:gd name="T1" fmla="*/ 0 h 90"/>
                <a:gd name="T2" fmla="*/ 91 w 91"/>
                <a:gd name="T3" fmla="*/ 44 h 90"/>
                <a:gd name="T4" fmla="*/ 0 w 91"/>
                <a:gd name="T5" fmla="*/ 90 h 90"/>
                <a:gd name="T6" fmla="*/ 0 w 91"/>
                <a:gd name="T7" fmla="*/ 0 h 90"/>
                <a:gd name="T8" fmla="*/ 0 60000 65536"/>
                <a:gd name="T9" fmla="*/ 0 60000 65536"/>
                <a:gd name="T10" fmla="*/ 0 60000 65536"/>
                <a:gd name="T11" fmla="*/ 0 60000 65536"/>
                <a:gd name="T12" fmla="*/ 0 w 91"/>
                <a:gd name="T13" fmla="*/ 0 h 90"/>
                <a:gd name="T14" fmla="*/ 91 w 91"/>
                <a:gd name="T15" fmla="*/ 90 h 90"/>
              </a:gdLst>
              <a:ahLst/>
              <a:cxnLst>
                <a:cxn ang="T8">
                  <a:pos x="T0" y="T1"/>
                </a:cxn>
                <a:cxn ang="T9">
                  <a:pos x="T2" y="T3"/>
                </a:cxn>
                <a:cxn ang="T10">
                  <a:pos x="T4" y="T5"/>
                </a:cxn>
                <a:cxn ang="T11">
                  <a:pos x="T6" y="T7"/>
                </a:cxn>
              </a:cxnLst>
              <a:rect l="T12" t="T13" r="T14" b="T15"/>
              <a:pathLst>
                <a:path w="91" h="90">
                  <a:moveTo>
                    <a:pt x="0" y="0"/>
                  </a:moveTo>
                  <a:lnTo>
                    <a:pt x="91" y="44"/>
                  </a:lnTo>
                  <a:lnTo>
                    <a:pt x="0" y="9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02" name="Freeform 21"/>
            <p:cNvSpPr>
              <a:spLocks/>
            </p:cNvSpPr>
            <p:nvPr/>
          </p:nvSpPr>
          <p:spPr bwMode="auto">
            <a:xfrm>
              <a:off x="3848" y="2735"/>
              <a:ext cx="119" cy="118"/>
            </a:xfrm>
            <a:custGeom>
              <a:avLst/>
              <a:gdLst>
                <a:gd name="T0" fmla="*/ 27 w 119"/>
                <a:gd name="T1" fmla="*/ 14 h 118"/>
                <a:gd name="T2" fmla="*/ 8 w 119"/>
                <a:gd name="T3" fmla="*/ 26 h 118"/>
                <a:gd name="T4" fmla="*/ 99 w 119"/>
                <a:gd name="T5" fmla="*/ 71 h 118"/>
                <a:gd name="T6" fmla="*/ 99 w 119"/>
                <a:gd name="T7" fmla="*/ 46 h 118"/>
                <a:gd name="T8" fmla="*/ 8 w 119"/>
                <a:gd name="T9" fmla="*/ 91 h 118"/>
                <a:gd name="T10" fmla="*/ 27 w 119"/>
                <a:gd name="T11" fmla="*/ 104 h 118"/>
                <a:gd name="T12" fmla="*/ 27 w 119"/>
                <a:gd name="T13" fmla="*/ 14 h 118"/>
                <a:gd name="T14" fmla="*/ 0 w 119"/>
                <a:gd name="T15" fmla="*/ 14 h 118"/>
                <a:gd name="T16" fmla="*/ 0 w 119"/>
                <a:gd name="T17" fmla="*/ 104 h 118"/>
                <a:gd name="T18" fmla="*/ 0 w 119"/>
                <a:gd name="T19" fmla="*/ 107 h 118"/>
                <a:gd name="T20" fmla="*/ 1 w 119"/>
                <a:gd name="T21" fmla="*/ 109 h 118"/>
                <a:gd name="T22" fmla="*/ 4 w 119"/>
                <a:gd name="T23" fmla="*/ 114 h 118"/>
                <a:gd name="T24" fmla="*/ 5 w 119"/>
                <a:gd name="T25" fmla="*/ 115 h 118"/>
                <a:gd name="T26" fmla="*/ 9 w 119"/>
                <a:gd name="T27" fmla="*/ 116 h 118"/>
                <a:gd name="T28" fmla="*/ 12 w 119"/>
                <a:gd name="T29" fmla="*/ 118 h 118"/>
                <a:gd name="T30" fmla="*/ 16 w 119"/>
                <a:gd name="T31" fmla="*/ 118 h 118"/>
                <a:gd name="T32" fmla="*/ 19 w 119"/>
                <a:gd name="T33" fmla="*/ 116 h 118"/>
                <a:gd name="T34" fmla="*/ 111 w 119"/>
                <a:gd name="T35" fmla="*/ 71 h 118"/>
                <a:gd name="T36" fmla="*/ 113 w 119"/>
                <a:gd name="T37" fmla="*/ 69 h 118"/>
                <a:gd name="T38" fmla="*/ 116 w 119"/>
                <a:gd name="T39" fmla="*/ 68 h 118"/>
                <a:gd name="T40" fmla="*/ 117 w 119"/>
                <a:gd name="T41" fmla="*/ 64 h 118"/>
                <a:gd name="T42" fmla="*/ 119 w 119"/>
                <a:gd name="T43" fmla="*/ 61 h 118"/>
                <a:gd name="T44" fmla="*/ 119 w 119"/>
                <a:gd name="T45" fmla="*/ 57 h 118"/>
                <a:gd name="T46" fmla="*/ 117 w 119"/>
                <a:gd name="T47" fmla="*/ 54 h 118"/>
                <a:gd name="T48" fmla="*/ 116 w 119"/>
                <a:gd name="T49" fmla="*/ 50 h 118"/>
                <a:gd name="T50" fmla="*/ 115 w 119"/>
                <a:gd name="T51" fmla="*/ 47 h 118"/>
                <a:gd name="T52" fmla="*/ 111 w 119"/>
                <a:gd name="T53" fmla="*/ 46 h 118"/>
                <a:gd name="T54" fmla="*/ 19 w 119"/>
                <a:gd name="T55" fmla="*/ 1 h 118"/>
                <a:gd name="T56" fmla="*/ 18 w 119"/>
                <a:gd name="T57" fmla="*/ 0 h 118"/>
                <a:gd name="T58" fmla="*/ 14 w 119"/>
                <a:gd name="T59" fmla="*/ 0 h 118"/>
                <a:gd name="T60" fmla="*/ 9 w 119"/>
                <a:gd name="T61" fmla="*/ 0 h 118"/>
                <a:gd name="T62" fmla="*/ 7 w 119"/>
                <a:gd name="T63" fmla="*/ 1 h 118"/>
                <a:gd name="T64" fmla="*/ 4 w 119"/>
                <a:gd name="T65" fmla="*/ 4 h 118"/>
                <a:gd name="T66" fmla="*/ 1 w 119"/>
                <a:gd name="T67" fmla="*/ 7 h 118"/>
                <a:gd name="T68" fmla="*/ 0 w 119"/>
                <a:gd name="T69" fmla="*/ 10 h 118"/>
                <a:gd name="T70" fmla="*/ 0 w 119"/>
                <a:gd name="T71" fmla="*/ 14 h 118"/>
                <a:gd name="T72" fmla="*/ 27 w 119"/>
                <a:gd name="T73" fmla="*/ 14 h 1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
                <a:gd name="T112" fmla="*/ 0 h 118"/>
                <a:gd name="T113" fmla="*/ 119 w 119"/>
                <a:gd name="T114" fmla="*/ 118 h 11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 h="118">
                  <a:moveTo>
                    <a:pt x="27" y="14"/>
                  </a:moveTo>
                  <a:lnTo>
                    <a:pt x="8" y="26"/>
                  </a:lnTo>
                  <a:lnTo>
                    <a:pt x="99" y="71"/>
                  </a:lnTo>
                  <a:lnTo>
                    <a:pt x="99" y="46"/>
                  </a:lnTo>
                  <a:lnTo>
                    <a:pt x="8" y="91"/>
                  </a:lnTo>
                  <a:lnTo>
                    <a:pt x="27" y="104"/>
                  </a:lnTo>
                  <a:lnTo>
                    <a:pt x="27" y="14"/>
                  </a:lnTo>
                  <a:lnTo>
                    <a:pt x="0" y="14"/>
                  </a:lnTo>
                  <a:lnTo>
                    <a:pt x="0" y="104"/>
                  </a:lnTo>
                  <a:lnTo>
                    <a:pt x="0" y="107"/>
                  </a:lnTo>
                  <a:lnTo>
                    <a:pt x="1" y="109"/>
                  </a:lnTo>
                  <a:lnTo>
                    <a:pt x="4" y="114"/>
                  </a:lnTo>
                  <a:lnTo>
                    <a:pt x="5" y="115"/>
                  </a:lnTo>
                  <a:lnTo>
                    <a:pt x="9" y="116"/>
                  </a:lnTo>
                  <a:lnTo>
                    <a:pt x="12" y="118"/>
                  </a:lnTo>
                  <a:lnTo>
                    <a:pt x="16" y="118"/>
                  </a:lnTo>
                  <a:lnTo>
                    <a:pt x="19" y="116"/>
                  </a:lnTo>
                  <a:lnTo>
                    <a:pt x="111" y="71"/>
                  </a:lnTo>
                  <a:lnTo>
                    <a:pt x="113" y="69"/>
                  </a:lnTo>
                  <a:lnTo>
                    <a:pt x="116" y="68"/>
                  </a:lnTo>
                  <a:lnTo>
                    <a:pt x="117" y="64"/>
                  </a:lnTo>
                  <a:lnTo>
                    <a:pt x="119" y="61"/>
                  </a:lnTo>
                  <a:lnTo>
                    <a:pt x="119" y="57"/>
                  </a:lnTo>
                  <a:lnTo>
                    <a:pt x="117" y="54"/>
                  </a:lnTo>
                  <a:lnTo>
                    <a:pt x="116" y="50"/>
                  </a:lnTo>
                  <a:lnTo>
                    <a:pt x="115" y="47"/>
                  </a:lnTo>
                  <a:lnTo>
                    <a:pt x="111" y="46"/>
                  </a:lnTo>
                  <a:lnTo>
                    <a:pt x="19" y="1"/>
                  </a:lnTo>
                  <a:lnTo>
                    <a:pt x="18" y="0"/>
                  </a:lnTo>
                  <a:lnTo>
                    <a:pt x="14" y="0"/>
                  </a:lnTo>
                  <a:lnTo>
                    <a:pt x="9" y="0"/>
                  </a:lnTo>
                  <a:lnTo>
                    <a:pt x="7" y="1"/>
                  </a:lnTo>
                  <a:lnTo>
                    <a:pt x="4" y="4"/>
                  </a:lnTo>
                  <a:lnTo>
                    <a:pt x="1" y="7"/>
                  </a:lnTo>
                  <a:lnTo>
                    <a:pt x="0" y="10"/>
                  </a:lnTo>
                  <a:lnTo>
                    <a:pt x="0" y="14"/>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03" name="Freeform 22"/>
            <p:cNvSpPr>
              <a:spLocks/>
            </p:cNvSpPr>
            <p:nvPr/>
          </p:nvSpPr>
          <p:spPr bwMode="auto">
            <a:xfrm>
              <a:off x="4471" y="3030"/>
              <a:ext cx="27" cy="383"/>
            </a:xfrm>
            <a:custGeom>
              <a:avLst/>
              <a:gdLst>
                <a:gd name="T0" fmla="*/ 27 w 27"/>
                <a:gd name="T1" fmla="*/ 14 h 383"/>
                <a:gd name="T2" fmla="*/ 27 w 27"/>
                <a:gd name="T3" fmla="*/ 10 h 383"/>
                <a:gd name="T4" fmla="*/ 26 w 27"/>
                <a:gd name="T5" fmla="*/ 7 h 383"/>
                <a:gd name="T6" fmla="*/ 20 w 27"/>
                <a:gd name="T7" fmla="*/ 1 h 383"/>
                <a:gd name="T8" fmla="*/ 18 w 27"/>
                <a:gd name="T9" fmla="*/ 0 h 383"/>
                <a:gd name="T10" fmla="*/ 9 w 27"/>
                <a:gd name="T11" fmla="*/ 0 h 383"/>
                <a:gd name="T12" fmla="*/ 6 w 27"/>
                <a:gd name="T13" fmla="*/ 1 h 383"/>
                <a:gd name="T14" fmla="*/ 1 w 27"/>
                <a:gd name="T15" fmla="*/ 7 h 383"/>
                <a:gd name="T16" fmla="*/ 0 w 27"/>
                <a:gd name="T17" fmla="*/ 10 h 383"/>
                <a:gd name="T18" fmla="*/ 0 w 27"/>
                <a:gd name="T19" fmla="*/ 374 h 383"/>
                <a:gd name="T20" fmla="*/ 1 w 27"/>
                <a:gd name="T21" fmla="*/ 376 h 383"/>
                <a:gd name="T22" fmla="*/ 6 w 27"/>
                <a:gd name="T23" fmla="*/ 382 h 383"/>
                <a:gd name="T24" fmla="*/ 9 w 27"/>
                <a:gd name="T25" fmla="*/ 383 h 383"/>
                <a:gd name="T26" fmla="*/ 18 w 27"/>
                <a:gd name="T27" fmla="*/ 383 h 383"/>
                <a:gd name="T28" fmla="*/ 20 w 27"/>
                <a:gd name="T29" fmla="*/ 382 h 383"/>
                <a:gd name="T30" fmla="*/ 26 w 27"/>
                <a:gd name="T31" fmla="*/ 376 h 383"/>
                <a:gd name="T32" fmla="*/ 27 w 27"/>
                <a:gd name="T33" fmla="*/ 374 h 383"/>
                <a:gd name="T34" fmla="*/ 27 w 27"/>
                <a:gd name="T35" fmla="*/ 369 h 383"/>
                <a:gd name="T36" fmla="*/ 27 w 27"/>
                <a:gd name="T37" fmla="*/ 14 h 3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383"/>
                <a:gd name="T59" fmla="*/ 27 w 27"/>
                <a:gd name="T60" fmla="*/ 383 h 38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383">
                  <a:moveTo>
                    <a:pt x="27" y="14"/>
                  </a:moveTo>
                  <a:lnTo>
                    <a:pt x="27" y="10"/>
                  </a:lnTo>
                  <a:lnTo>
                    <a:pt x="26" y="7"/>
                  </a:lnTo>
                  <a:lnTo>
                    <a:pt x="20" y="1"/>
                  </a:lnTo>
                  <a:lnTo>
                    <a:pt x="18" y="0"/>
                  </a:lnTo>
                  <a:lnTo>
                    <a:pt x="9" y="0"/>
                  </a:lnTo>
                  <a:lnTo>
                    <a:pt x="6" y="1"/>
                  </a:lnTo>
                  <a:lnTo>
                    <a:pt x="1" y="7"/>
                  </a:lnTo>
                  <a:lnTo>
                    <a:pt x="0" y="10"/>
                  </a:lnTo>
                  <a:lnTo>
                    <a:pt x="0" y="374"/>
                  </a:lnTo>
                  <a:lnTo>
                    <a:pt x="1" y="376"/>
                  </a:lnTo>
                  <a:lnTo>
                    <a:pt x="6" y="382"/>
                  </a:lnTo>
                  <a:lnTo>
                    <a:pt x="9" y="383"/>
                  </a:lnTo>
                  <a:lnTo>
                    <a:pt x="18" y="383"/>
                  </a:lnTo>
                  <a:lnTo>
                    <a:pt x="20" y="382"/>
                  </a:lnTo>
                  <a:lnTo>
                    <a:pt x="26" y="376"/>
                  </a:lnTo>
                  <a:lnTo>
                    <a:pt x="27" y="374"/>
                  </a:lnTo>
                  <a:lnTo>
                    <a:pt x="27" y="369"/>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04" name="Freeform 23"/>
            <p:cNvSpPr>
              <a:spLocks/>
            </p:cNvSpPr>
            <p:nvPr/>
          </p:nvSpPr>
          <p:spPr bwMode="auto">
            <a:xfrm>
              <a:off x="4439" y="3341"/>
              <a:ext cx="91" cy="92"/>
            </a:xfrm>
            <a:custGeom>
              <a:avLst/>
              <a:gdLst>
                <a:gd name="T0" fmla="*/ 91 w 91"/>
                <a:gd name="T1" fmla="*/ 0 h 92"/>
                <a:gd name="T2" fmla="*/ 45 w 91"/>
                <a:gd name="T3" fmla="*/ 92 h 92"/>
                <a:gd name="T4" fmla="*/ 0 w 91"/>
                <a:gd name="T5" fmla="*/ 0 h 92"/>
                <a:gd name="T6" fmla="*/ 91 w 91"/>
                <a:gd name="T7" fmla="*/ 0 h 92"/>
                <a:gd name="T8" fmla="*/ 0 60000 65536"/>
                <a:gd name="T9" fmla="*/ 0 60000 65536"/>
                <a:gd name="T10" fmla="*/ 0 60000 65536"/>
                <a:gd name="T11" fmla="*/ 0 60000 65536"/>
                <a:gd name="T12" fmla="*/ 0 w 91"/>
                <a:gd name="T13" fmla="*/ 0 h 92"/>
                <a:gd name="T14" fmla="*/ 91 w 91"/>
                <a:gd name="T15" fmla="*/ 92 h 92"/>
              </a:gdLst>
              <a:ahLst/>
              <a:cxnLst>
                <a:cxn ang="T8">
                  <a:pos x="T0" y="T1"/>
                </a:cxn>
                <a:cxn ang="T9">
                  <a:pos x="T2" y="T3"/>
                </a:cxn>
                <a:cxn ang="T10">
                  <a:pos x="T4" y="T5"/>
                </a:cxn>
                <a:cxn ang="T11">
                  <a:pos x="T6" y="T7"/>
                </a:cxn>
              </a:cxnLst>
              <a:rect l="T12" t="T13" r="T14" b="T15"/>
              <a:pathLst>
                <a:path w="91" h="92">
                  <a:moveTo>
                    <a:pt x="91" y="0"/>
                  </a:moveTo>
                  <a:lnTo>
                    <a:pt x="45" y="92"/>
                  </a:lnTo>
                  <a:lnTo>
                    <a:pt x="0" y="0"/>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05" name="Freeform 24"/>
            <p:cNvSpPr>
              <a:spLocks/>
            </p:cNvSpPr>
            <p:nvPr/>
          </p:nvSpPr>
          <p:spPr bwMode="auto">
            <a:xfrm>
              <a:off x="4425" y="3327"/>
              <a:ext cx="119" cy="119"/>
            </a:xfrm>
            <a:custGeom>
              <a:avLst/>
              <a:gdLst>
                <a:gd name="T0" fmla="*/ 105 w 119"/>
                <a:gd name="T1" fmla="*/ 28 h 119"/>
                <a:gd name="T2" fmla="*/ 93 w 119"/>
                <a:gd name="T3" fmla="*/ 9 h 119"/>
                <a:gd name="T4" fmla="*/ 47 w 119"/>
                <a:gd name="T5" fmla="*/ 100 h 119"/>
                <a:gd name="T6" fmla="*/ 72 w 119"/>
                <a:gd name="T7" fmla="*/ 100 h 119"/>
                <a:gd name="T8" fmla="*/ 26 w 119"/>
                <a:gd name="T9" fmla="*/ 9 h 119"/>
                <a:gd name="T10" fmla="*/ 14 w 119"/>
                <a:gd name="T11" fmla="*/ 28 h 119"/>
                <a:gd name="T12" fmla="*/ 105 w 119"/>
                <a:gd name="T13" fmla="*/ 28 h 119"/>
                <a:gd name="T14" fmla="*/ 105 w 119"/>
                <a:gd name="T15" fmla="*/ 0 h 119"/>
                <a:gd name="T16" fmla="*/ 14 w 119"/>
                <a:gd name="T17" fmla="*/ 0 h 119"/>
                <a:gd name="T18" fmla="*/ 11 w 119"/>
                <a:gd name="T19" fmla="*/ 0 h 119"/>
                <a:gd name="T20" fmla="*/ 8 w 119"/>
                <a:gd name="T21" fmla="*/ 2 h 119"/>
                <a:gd name="T22" fmla="*/ 4 w 119"/>
                <a:gd name="T23" fmla="*/ 5 h 119"/>
                <a:gd name="T24" fmla="*/ 3 w 119"/>
                <a:gd name="T25" fmla="*/ 6 h 119"/>
                <a:gd name="T26" fmla="*/ 1 w 119"/>
                <a:gd name="T27" fmla="*/ 10 h 119"/>
                <a:gd name="T28" fmla="*/ 0 w 119"/>
                <a:gd name="T29" fmla="*/ 13 h 119"/>
                <a:gd name="T30" fmla="*/ 0 w 119"/>
                <a:gd name="T31" fmla="*/ 17 h 119"/>
                <a:gd name="T32" fmla="*/ 1 w 119"/>
                <a:gd name="T33" fmla="*/ 20 h 119"/>
                <a:gd name="T34" fmla="*/ 47 w 119"/>
                <a:gd name="T35" fmla="*/ 111 h 119"/>
                <a:gd name="T36" fmla="*/ 48 w 119"/>
                <a:gd name="T37" fmla="*/ 114 h 119"/>
                <a:gd name="T38" fmla="*/ 50 w 119"/>
                <a:gd name="T39" fmla="*/ 115 h 119"/>
                <a:gd name="T40" fmla="*/ 54 w 119"/>
                <a:gd name="T41" fmla="*/ 118 h 119"/>
                <a:gd name="T42" fmla="*/ 57 w 119"/>
                <a:gd name="T43" fmla="*/ 119 h 119"/>
                <a:gd name="T44" fmla="*/ 61 w 119"/>
                <a:gd name="T45" fmla="*/ 119 h 119"/>
                <a:gd name="T46" fmla="*/ 64 w 119"/>
                <a:gd name="T47" fmla="*/ 118 h 119"/>
                <a:gd name="T48" fmla="*/ 68 w 119"/>
                <a:gd name="T49" fmla="*/ 117 h 119"/>
                <a:gd name="T50" fmla="*/ 69 w 119"/>
                <a:gd name="T51" fmla="*/ 115 h 119"/>
                <a:gd name="T52" fmla="*/ 72 w 119"/>
                <a:gd name="T53" fmla="*/ 111 h 119"/>
                <a:gd name="T54" fmla="*/ 117 w 119"/>
                <a:gd name="T55" fmla="*/ 20 h 119"/>
                <a:gd name="T56" fmla="*/ 119 w 119"/>
                <a:gd name="T57" fmla="*/ 18 h 119"/>
                <a:gd name="T58" fmla="*/ 119 w 119"/>
                <a:gd name="T59" fmla="*/ 14 h 119"/>
                <a:gd name="T60" fmla="*/ 119 w 119"/>
                <a:gd name="T61" fmla="*/ 10 h 119"/>
                <a:gd name="T62" fmla="*/ 117 w 119"/>
                <a:gd name="T63" fmla="*/ 7 h 119"/>
                <a:gd name="T64" fmla="*/ 115 w 119"/>
                <a:gd name="T65" fmla="*/ 5 h 119"/>
                <a:gd name="T66" fmla="*/ 112 w 119"/>
                <a:gd name="T67" fmla="*/ 2 h 119"/>
                <a:gd name="T68" fmla="*/ 109 w 119"/>
                <a:gd name="T69" fmla="*/ 0 h 119"/>
                <a:gd name="T70" fmla="*/ 105 w 119"/>
                <a:gd name="T71" fmla="*/ 0 h 119"/>
                <a:gd name="T72" fmla="*/ 105 w 119"/>
                <a:gd name="T73" fmla="*/ 28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
                <a:gd name="T112" fmla="*/ 0 h 119"/>
                <a:gd name="T113" fmla="*/ 119 w 119"/>
                <a:gd name="T114" fmla="*/ 119 h 1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 h="119">
                  <a:moveTo>
                    <a:pt x="105" y="28"/>
                  </a:moveTo>
                  <a:lnTo>
                    <a:pt x="93" y="9"/>
                  </a:lnTo>
                  <a:lnTo>
                    <a:pt x="47" y="100"/>
                  </a:lnTo>
                  <a:lnTo>
                    <a:pt x="72" y="100"/>
                  </a:lnTo>
                  <a:lnTo>
                    <a:pt x="26" y="9"/>
                  </a:lnTo>
                  <a:lnTo>
                    <a:pt x="14" y="28"/>
                  </a:lnTo>
                  <a:lnTo>
                    <a:pt x="105" y="28"/>
                  </a:lnTo>
                  <a:lnTo>
                    <a:pt x="105" y="0"/>
                  </a:lnTo>
                  <a:lnTo>
                    <a:pt x="14" y="0"/>
                  </a:lnTo>
                  <a:lnTo>
                    <a:pt x="11" y="0"/>
                  </a:lnTo>
                  <a:lnTo>
                    <a:pt x="8" y="2"/>
                  </a:lnTo>
                  <a:lnTo>
                    <a:pt x="4" y="5"/>
                  </a:lnTo>
                  <a:lnTo>
                    <a:pt x="3" y="6"/>
                  </a:lnTo>
                  <a:lnTo>
                    <a:pt x="1" y="10"/>
                  </a:lnTo>
                  <a:lnTo>
                    <a:pt x="0" y="13"/>
                  </a:lnTo>
                  <a:lnTo>
                    <a:pt x="0" y="17"/>
                  </a:lnTo>
                  <a:lnTo>
                    <a:pt x="1" y="20"/>
                  </a:lnTo>
                  <a:lnTo>
                    <a:pt x="47" y="111"/>
                  </a:lnTo>
                  <a:lnTo>
                    <a:pt x="48" y="114"/>
                  </a:lnTo>
                  <a:lnTo>
                    <a:pt x="50" y="115"/>
                  </a:lnTo>
                  <a:lnTo>
                    <a:pt x="54" y="118"/>
                  </a:lnTo>
                  <a:lnTo>
                    <a:pt x="57" y="119"/>
                  </a:lnTo>
                  <a:lnTo>
                    <a:pt x="61" y="119"/>
                  </a:lnTo>
                  <a:lnTo>
                    <a:pt x="64" y="118"/>
                  </a:lnTo>
                  <a:lnTo>
                    <a:pt x="68" y="117"/>
                  </a:lnTo>
                  <a:lnTo>
                    <a:pt x="69" y="115"/>
                  </a:lnTo>
                  <a:lnTo>
                    <a:pt x="72" y="111"/>
                  </a:lnTo>
                  <a:lnTo>
                    <a:pt x="117" y="20"/>
                  </a:lnTo>
                  <a:lnTo>
                    <a:pt x="119" y="18"/>
                  </a:lnTo>
                  <a:lnTo>
                    <a:pt x="119" y="14"/>
                  </a:lnTo>
                  <a:lnTo>
                    <a:pt x="119" y="10"/>
                  </a:lnTo>
                  <a:lnTo>
                    <a:pt x="117" y="7"/>
                  </a:lnTo>
                  <a:lnTo>
                    <a:pt x="115" y="5"/>
                  </a:lnTo>
                  <a:lnTo>
                    <a:pt x="112" y="2"/>
                  </a:lnTo>
                  <a:lnTo>
                    <a:pt x="109" y="0"/>
                  </a:lnTo>
                  <a:lnTo>
                    <a:pt x="105" y="0"/>
                  </a:lnTo>
                  <a:lnTo>
                    <a:pt x="10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06" name="Rectangle 25"/>
            <p:cNvSpPr>
              <a:spLocks noChangeArrowheads="1"/>
            </p:cNvSpPr>
            <p:nvPr/>
          </p:nvSpPr>
          <p:spPr bwMode="auto">
            <a:xfrm>
              <a:off x="3936" y="3504"/>
              <a:ext cx="13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n Data Output Lines</a:t>
              </a:r>
              <a:endParaRPr lang="en-US" sz="3200" b="0" u="none" baseline="0">
                <a:latin typeface="+mj-lt"/>
              </a:endParaRPr>
            </a:p>
          </p:txBody>
        </p:sp>
        <p:sp>
          <p:nvSpPr>
            <p:cNvPr id="20507" name="Rectangle 26"/>
            <p:cNvSpPr>
              <a:spLocks noChangeArrowheads="1"/>
            </p:cNvSpPr>
            <p:nvPr/>
          </p:nvSpPr>
          <p:spPr bwMode="auto">
            <a:xfrm>
              <a:off x="4191" y="1652"/>
              <a:ext cx="5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Memory</a:t>
              </a:r>
              <a:endParaRPr lang="en-US" sz="3200" b="0" u="none" baseline="0">
                <a:latin typeface="+mj-lt"/>
              </a:endParaRPr>
            </a:p>
          </p:txBody>
        </p:sp>
        <p:sp>
          <p:nvSpPr>
            <p:cNvPr id="20508" name="Rectangle 27"/>
            <p:cNvSpPr>
              <a:spLocks noChangeArrowheads="1"/>
            </p:cNvSpPr>
            <p:nvPr/>
          </p:nvSpPr>
          <p:spPr bwMode="auto">
            <a:xfrm>
              <a:off x="4191" y="1797"/>
              <a:ext cx="39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Unit</a:t>
              </a:r>
              <a:endParaRPr lang="en-US" sz="3200" b="0" u="none" baseline="0">
                <a:latin typeface="+mj-lt"/>
              </a:endParaRPr>
            </a:p>
          </p:txBody>
        </p:sp>
        <p:sp>
          <p:nvSpPr>
            <p:cNvPr id="20509" name="Rectangle 28"/>
            <p:cNvSpPr>
              <a:spLocks noChangeArrowheads="1"/>
            </p:cNvSpPr>
            <p:nvPr/>
          </p:nvSpPr>
          <p:spPr bwMode="auto">
            <a:xfrm>
              <a:off x="4212" y="2031"/>
              <a:ext cx="6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2</a:t>
              </a:r>
              <a:r>
                <a:rPr lang="en-US" sz="2000" u="none" baseline="30000">
                  <a:solidFill>
                    <a:srgbClr val="000000"/>
                  </a:solidFill>
                  <a:latin typeface="+mj-lt"/>
                </a:rPr>
                <a:t>k</a:t>
              </a:r>
              <a:r>
                <a:rPr lang="en-US" sz="2000" u="none" baseline="0">
                  <a:solidFill>
                    <a:srgbClr val="000000"/>
                  </a:solidFill>
                  <a:latin typeface="+mj-lt"/>
                </a:rPr>
                <a:t> Words</a:t>
              </a:r>
              <a:endParaRPr lang="en-US" sz="3200" b="0" u="none" baseline="0">
                <a:latin typeface="+mj-lt"/>
              </a:endParaRPr>
            </a:p>
          </p:txBody>
        </p:sp>
        <p:sp>
          <p:nvSpPr>
            <p:cNvPr id="20510" name="Rectangle 29"/>
            <p:cNvSpPr>
              <a:spLocks noChangeArrowheads="1"/>
            </p:cNvSpPr>
            <p:nvPr/>
          </p:nvSpPr>
          <p:spPr bwMode="auto">
            <a:xfrm>
              <a:off x="4032" y="2208"/>
              <a:ext cx="10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n Bits per Word</a:t>
              </a:r>
              <a:endParaRPr lang="en-US" sz="3200" b="0" u="none" baseline="0">
                <a:latin typeface="+mj-lt"/>
              </a:endParaRPr>
            </a:p>
          </p:txBody>
        </p:sp>
        <p:sp>
          <p:nvSpPr>
            <p:cNvPr id="20511" name="Freeform 30"/>
            <p:cNvSpPr>
              <a:spLocks/>
            </p:cNvSpPr>
            <p:nvPr/>
          </p:nvSpPr>
          <p:spPr bwMode="auto">
            <a:xfrm>
              <a:off x="4414" y="3161"/>
              <a:ext cx="120" cy="121"/>
            </a:xfrm>
            <a:custGeom>
              <a:avLst/>
              <a:gdLst>
                <a:gd name="T0" fmla="*/ 14 w 120"/>
                <a:gd name="T1" fmla="*/ 3 h 121"/>
                <a:gd name="T2" fmla="*/ 11 w 120"/>
                <a:gd name="T3" fmla="*/ 0 h 121"/>
                <a:gd name="T4" fmla="*/ 5 w 120"/>
                <a:gd name="T5" fmla="*/ 0 h 121"/>
                <a:gd name="T6" fmla="*/ 3 w 120"/>
                <a:gd name="T7" fmla="*/ 3 h 121"/>
                <a:gd name="T8" fmla="*/ 0 w 120"/>
                <a:gd name="T9" fmla="*/ 6 h 121"/>
                <a:gd name="T10" fmla="*/ 0 w 120"/>
                <a:gd name="T11" fmla="*/ 11 h 121"/>
                <a:gd name="T12" fmla="*/ 3 w 120"/>
                <a:gd name="T13" fmla="*/ 14 h 121"/>
                <a:gd name="T14" fmla="*/ 106 w 120"/>
                <a:gd name="T15" fmla="*/ 118 h 121"/>
                <a:gd name="T16" fmla="*/ 109 w 120"/>
                <a:gd name="T17" fmla="*/ 121 h 121"/>
                <a:gd name="T18" fmla="*/ 115 w 120"/>
                <a:gd name="T19" fmla="*/ 121 h 121"/>
                <a:gd name="T20" fmla="*/ 117 w 120"/>
                <a:gd name="T21" fmla="*/ 118 h 121"/>
                <a:gd name="T22" fmla="*/ 120 w 120"/>
                <a:gd name="T23" fmla="*/ 115 h 121"/>
                <a:gd name="T24" fmla="*/ 120 w 120"/>
                <a:gd name="T25" fmla="*/ 110 h 121"/>
                <a:gd name="T26" fmla="*/ 117 w 120"/>
                <a:gd name="T27" fmla="*/ 107 h 121"/>
                <a:gd name="T28" fmla="*/ 14 w 120"/>
                <a:gd name="T29" fmla="*/ 3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21"/>
                <a:gd name="T47" fmla="*/ 120 w 120"/>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21">
                  <a:moveTo>
                    <a:pt x="14" y="3"/>
                  </a:moveTo>
                  <a:lnTo>
                    <a:pt x="11" y="0"/>
                  </a:lnTo>
                  <a:lnTo>
                    <a:pt x="5" y="0"/>
                  </a:lnTo>
                  <a:lnTo>
                    <a:pt x="3" y="3"/>
                  </a:lnTo>
                  <a:lnTo>
                    <a:pt x="0" y="6"/>
                  </a:lnTo>
                  <a:lnTo>
                    <a:pt x="0" y="11"/>
                  </a:lnTo>
                  <a:lnTo>
                    <a:pt x="3" y="14"/>
                  </a:lnTo>
                  <a:lnTo>
                    <a:pt x="106" y="118"/>
                  </a:lnTo>
                  <a:lnTo>
                    <a:pt x="109" y="121"/>
                  </a:lnTo>
                  <a:lnTo>
                    <a:pt x="115" y="121"/>
                  </a:lnTo>
                  <a:lnTo>
                    <a:pt x="117" y="118"/>
                  </a:lnTo>
                  <a:lnTo>
                    <a:pt x="120" y="115"/>
                  </a:lnTo>
                  <a:lnTo>
                    <a:pt x="120" y="110"/>
                  </a:lnTo>
                  <a:lnTo>
                    <a:pt x="117" y="107"/>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12" name="Freeform 31"/>
            <p:cNvSpPr>
              <a:spLocks/>
            </p:cNvSpPr>
            <p:nvPr/>
          </p:nvSpPr>
          <p:spPr bwMode="auto">
            <a:xfrm>
              <a:off x="4441" y="1290"/>
              <a:ext cx="121" cy="122"/>
            </a:xfrm>
            <a:custGeom>
              <a:avLst/>
              <a:gdLst>
                <a:gd name="T0" fmla="*/ 14 w 121"/>
                <a:gd name="T1" fmla="*/ 3 h 122"/>
                <a:gd name="T2" fmla="*/ 12 w 121"/>
                <a:gd name="T3" fmla="*/ 0 h 122"/>
                <a:gd name="T4" fmla="*/ 6 w 121"/>
                <a:gd name="T5" fmla="*/ 0 h 122"/>
                <a:gd name="T6" fmla="*/ 3 w 121"/>
                <a:gd name="T7" fmla="*/ 3 h 122"/>
                <a:gd name="T8" fmla="*/ 0 w 121"/>
                <a:gd name="T9" fmla="*/ 6 h 122"/>
                <a:gd name="T10" fmla="*/ 0 w 121"/>
                <a:gd name="T11" fmla="*/ 11 h 122"/>
                <a:gd name="T12" fmla="*/ 3 w 121"/>
                <a:gd name="T13" fmla="*/ 14 h 122"/>
                <a:gd name="T14" fmla="*/ 107 w 121"/>
                <a:gd name="T15" fmla="*/ 119 h 122"/>
                <a:gd name="T16" fmla="*/ 110 w 121"/>
                <a:gd name="T17" fmla="*/ 122 h 122"/>
                <a:gd name="T18" fmla="*/ 115 w 121"/>
                <a:gd name="T19" fmla="*/ 122 h 122"/>
                <a:gd name="T20" fmla="*/ 118 w 121"/>
                <a:gd name="T21" fmla="*/ 119 h 122"/>
                <a:gd name="T22" fmla="*/ 121 w 121"/>
                <a:gd name="T23" fmla="*/ 117 h 122"/>
                <a:gd name="T24" fmla="*/ 121 w 121"/>
                <a:gd name="T25" fmla="*/ 111 h 122"/>
                <a:gd name="T26" fmla="*/ 118 w 121"/>
                <a:gd name="T27" fmla="*/ 108 h 122"/>
                <a:gd name="T28" fmla="*/ 14 w 121"/>
                <a:gd name="T29" fmla="*/ 3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122"/>
                <a:gd name="T47" fmla="*/ 121 w 121"/>
                <a:gd name="T48" fmla="*/ 122 h 1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122">
                  <a:moveTo>
                    <a:pt x="14" y="3"/>
                  </a:moveTo>
                  <a:lnTo>
                    <a:pt x="12" y="0"/>
                  </a:lnTo>
                  <a:lnTo>
                    <a:pt x="6" y="0"/>
                  </a:lnTo>
                  <a:lnTo>
                    <a:pt x="3" y="3"/>
                  </a:lnTo>
                  <a:lnTo>
                    <a:pt x="0" y="6"/>
                  </a:lnTo>
                  <a:lnTo>
                    <a:pt x="0" y="11"/>
                  </a:lnTo>
                  <a:lnTo>
                    <a:pt x="3" y="14"/>
                  </a:lnTo>
                  <a:lnTo>
                    <a:pt x="107" y="119"/>
                  </a:lnTo>
                  <a:lnTo>
                    <a:pt x="110" y="122"/>
                  </a:lnTo>
                  <a:lnTo>
                    <a:pt x="115" y="122"/>
                  </a:lnTo>
                  <a:lnTo>
                    <a:pt x="118" y="119"/>
                  </a:lnTo>
                  <a:lnTo>
                    <a:pt x="121" y="117"/>
                  </a:lnTo>
                  <a:lnTo>
                    <a:pt x="121" y="111"/>
                  </a:lnTo>
                  <a:lnTo>
                    <a:pt x="118" y="108"/>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13" name="Freeform 32"/>
            <p:cNvSpPr>
              <a:spLocks/>
            </p:cNvSpPr>
            <p:nvPr/>
          </p:nvSpPr>
          <p:spPr bwMode="auto">
            <a:xfrm>
              <a:off x="3582" y="2021"/>
              <a:ext cx="122" cy="120"/>
            </a:xfrm>
            <a:custGeom>
              <a:avLst/>
              <a:gdLst>
                <a:gd name="T0" fmla="*/ 14 w 122"/>
                <a:gd name="T1" fmla="*/ 3 h 120"/>
                <a:gd name="T2" fmla="*/ 11 w 122"/>
                <a:gd name="T3" fmla="*/ 0 h 120"/>
                <a:gd name="T4" fmla="*/ 6 w 122"/>
                <a:gd name="T5" fmla="*/ 0 h 120"/>
                <a:gd name="T6" fmla="*/ 3 w 122"/>
                <a:gd name="T7" fmla="*/ 3 h 120"/>
                <a:gd name="T8" fmla="*/ 0 w 122"/>
                <a:gd name="T9" fmla="*/ 6 h 120"/>
                <a:gd name="T10" fmla="*/ 0 w 122"/>
                <a:gd name="T11" fmla="*/ 11 h 120"/>
                <a:gd name="T12" fmla="*/ 3 w 122"/>
                <a:gd name="T13" fmla="*/ 14 h 120"/>
                <a:gd name="T14" fmla="*/ 108 w 122"/>
                <a:gd name="T15" fmla="*/ 118 h 120"/>
                <a:gd name="T16" fmla="*/ 111 w 122"/>
                <a:gd name="T17" fmla="*/ 120 h 120"/>
                <a:gd name="T18" fmla="*/ 116 w 122"/>
                <a:gd name="T19" fmla="*/ 120 h 120"/>
                <a:gd name="T20" fmla="*/ 119 w 122"/>
                <a:gd name="T21" fmla="*/ 118 h 120"/>
                <a:gd name="T22" fmla="*/ 122 w 122"/>
                <a:gd name="T23" fmla="*/ 115 h 120"/>
                <a:gd name="T24" fmla="*/ 122 w 122"/>
                <a:gd name="T25" fmla="*/ 109 h 120"/>
                <a:gd name="T26" fmla="*/ 119 w 122"/>
                <a:gd name="T27" fmla="*/ 107 h 120"/>
                <a:gd name="T28" fmla="*/ 14 w 122"/>
                <a:gd name="T29" fmla="*/ 3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20"/>
                <a:gd name="T47" fmla="*/ 122 w 122"/>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20">
                  <a:moveTo>
                    <a:pt x="14" y="3"/>
                  </a:moveTo>
                  <a:lnTo>
                    <a:pt x="11" y="0"/>
                  </a:lnTo>
                  <a:lnTo>
                    <a:pt x="6" y="0"/>
                  </a:lnTo>
                  <a:lnTo>
                    <a:pt x="3" y="3"/>
                  </a:lnTo>
                  <a:lnTo>
                    <a:pt x="0" y="6"/>
                  </a:lnTo>
                  <a:lnTo>
                    <a:pt x="0" y="11"/>
                  </a:lnTo>
                  <a:lnTo>
                    <a:pt x="3" y="14"/>
                  </a:lnTo>
                  <a:lnTo>
                    <a:pt x="108" y="118"/>
                  </a:lnTo>
                  <a:lnTo>
                    <a:pt x="111" y="120"/>
                  </a:lnTo>
                  <a:lnTo>
                    <a:pt x="116" y="120"/>
                  </a:lnTo>
                  <a:lnTo>
                    <a:pt x="119" y="118"/>
                  </a:lnTo>
                  <a:lnTo>
                    <a:pt x="122" y="115"/>
                  </a:lnTo>
                  <a:lnTo>
                    <a:pt x="122" y="109"/>
                  </a:lnTo>
                  <a:lnTo>
                    <a:pt x="119" y="107"/>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14" name="Freeform 33"/>
            <p:cNvSpPr>
              <a:spLocks/>
            </p:cNvSpPr>
            <p:nvPr/>
          </p:nvSpPr>
          <p:spPr bwMode="auto">
            <a:xfrm>
              <a:off x="3561" y="2438"/>
              <a:ext cx="121" cy="121"/>
            </a:xfrm>
            <a:custGeom>
              <a:avLst/>
              <a:gdLst>
                <a:gd name="T0" fmla="*/ 14 w 121"/>
                <a:gd name="T1" fmla="*/ 2 h 121"/>
                <a:gd name="T2" fmla="*/ 11 w 121"/>
                <a:gd name="T3" fmla="*/ 0 h 121"/>
                <a:gd name="T4" fmla="*/ 6 w 121"/>
                <a:gd name="T5" fmla="*/ 0 h 121"/>
                <a:gd name="T6" fmla="*/ 3 w 121"/>
                <a:gd name="T7" fmla="*/ 2 h 121"/>
                <a:gd name="T8" fmla="*/ 0 w 121"/>
                <a:gd name="T9" fmla="*/ 5 h 121"/>
                <a:gd name="T10" fmla="*/ 0 w 121"/>
                <a:gd name="T11" fmla="*/ 11 h 121"/>
                <a:gd name="T12" fmla="*/ 3 w 121"/>
                <a:gd name="T13" fmla="*/ 13 h 121"/>
                <a:gd name="T14" fmla="*/ 107 w 121"/>
                <a:gd name="T15" fmla="*/ 119 h 121"/>
                <a:gd name="T16" fmla="*/ 110 w 121"/>
                <a:gd name="T17" fmla="*/ 121 h 121"/>
                <a:gd name="T18" fmla="*/ 115 w 121"/>
                <a:gd name="T19" fmla="*/ 121 h 121"/>
                <a:gd name="T20" fmla="*/ 118 w 121"/>
                <a:gd name="T21" fmla="*/ 119 h 121"/>
                <a:gd name="T22" fmla="*/ 121 w 121"/>
                <a:gd name="T23" fmla="*/ 116 h 121"/>
                <a:gd name="T24" fmla="*/ 121 w 121"/>
                <a:gd name="T25" fmla="*/ 110 h 121"/>
                <a:gd name="T26" fmla="*/ 118 w 121"/>
                <a:gd name="T27" fmla="*/ 108 h 121"/>
                <a:gd name="T28" fmla="*/ 14 w 121"/>
                <a:gd name="T29" fmla="*/ 2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121"/>
                <a:gd name="T47" fmla="*/ 121 w 121"/>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121">
                  <a:moveTo>
                    <a:pt x="14" y="2"/>
                  </a:moveTo>
                  <a:lnTo>
                    <a:pt x="11" y="0"/>
                  </a:lnTo>
                  <a:lnTo>
                    <a:pt x="6" y="0"/>
                  </a:lnTo>
                  <a:lnTo>
                    <a:pt x="3" y="2"/>
                  </a:lnTo>
                  <a:lnTo>
                    <a:pt x="0" y="5"/>
                  </a:lnTo>
                  <a:lnTo>
                    <a:pt x="0" y="11"/>
                  </a:lnTo>
                  <a:lnTo>
                    <a:pt x="3" y="13"/>
                  </a:lnTo>
                  <a:lnTo>
                    <a:pt x="107" y="119"/>
                  </a:lnTo>
                  <a:lnTo>
                    <a:pt x="110" y="121"/>
                  </a:lnTo>
                  <a:lnTo>
                    <a:pt x="115" y="121"/>
                  </a:lnTo>
                  <a:lnTo>
                    <a:pt x="118" y="119"/>
                  </a:lnTo>
                  <a:lnTo>
                    <a:pt x="121" y="116"/>
                  </a:lnTo>
                  <a:lnTo>
                    <a:pt x="121" y="110"/>
                  </a:lnTo>
                  <a:lnTo>
                    <a:pt x="118" y="108"/>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15" name="Freeform 34"/>
            <p:cNvSpPr>
              <a:spLocks/>
            </p:cNvSpPr>
            <p:nvPr/>
          </p:nvSpPr>
          <p:spPr bwMode="auto">
            <a:xfrm>
              <a:off x="3561" y="2730"/>
              <a:ext cx="121" cy="121"/>
            </a:xfrm>
            <a:custGeom>
              <a:avLst/>
              <a:gdLst>
                <a:gd name="T0" fmla="*/ 14 w 121"/>
                <a:gd name="T1" fmla="*/ 2 h 121"/>
                <a:gd name="T2" fmla="*/ 11 w 121"/>
                <a:gd name="T3" fmla="*/ 0 h 121"/>
                <a:gd name="T4" fmla="*/ 6 w 121"/>
                <a:gd name="T5" fmla="*/ 0 h 121"/>
                <a:gd name="T6" fmla="*/ 3 w 121"/>
                <a:gd name="T7" fmla="*/ 2 h 121"/>
                <a:gd name="T8" fmla="*/ 0 w 121"/>
                <a:gd name="T9" fmla="*/ 5 h 121"/>
                <a:gd name="T10" fmla="*/ 0 w 121"/>
                <a:gd name="T11" fmla="*/ 11 h 121"/>
                <a:gd name="T12" fmla="*/ 3 w 121"/>
                <a:gd name="T13" fmla="*/ 13 h 121"/>
                <a:gd name="T14" fmla="*/ 107 w 121"/>
                <a:gd name="T15" fmla="*/ 119 h 121"/>
                <a:gd name="T16" fmla="*/ 110 w 121"/>
                <a:gd name="T17" fmla="*/ 121 h 121"/>
                <a:gd name="T18" fmla="*/ 115 w 121"/>
                <a:gd name="T19" fmla="*/ 121 h 121"/>
                <a:gd name="T20" fmla="*/ 118 w 121"/>
                <a:gd name="T21" fmla="*/ 119 h 121"/>
                <a:gd name="T22" fmla="*/ 121 w 121"/>
                <a:gd name="T23" fmla="*/ 116 h 121"/>
                <a:gd name="T24" fmla="*/ 121 w 121"/>
                <a:gd name="T25" fmla="*/ 110 h 121"/>
                <a:gd name="T26" fmla="*/ 118 w 121"/>
                <a:gd name="T27" fmla="*/ 108 h 121"/>
                <a:gd name="T28" fmla="*/ 14 w 121"/>
                <a:gd name="T29" fmla="*/ 2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121"/>
                <a:gd name="T47" fmla="*/ 121 w 121"/>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121">
                  <a:moveTo>
                    <a:pt x="14" y="2"/>
                  </a:moveTo>
                  <a:lnTo>
                    <a:pt x="11" y="0"/>
                  </a:lnTo>
                  <a:lnTo>
                    <a:pt x="6" y="0"/>
                  </a:lnTo>
                  <a:lnTo>
                    <a:pt x="3" y="2"/>
                  </a:lnTo>
                  <a:lnTo>
                    <a:pt x="0" y="5"/>
                  </a:lnTo>
                  <a:lnTo>
                    <a:pt x="0" y="11"/>
                  </a:lnTo>
                  <a:lnTo>
                    <a:pt x="3" y="13"/>
                  </a:lnTo>
                  <a:lnTo>
                    <a:pt x="107" y="119"/>
                  </a:lnTo>
                  <a:lnTo>
                    <a:pt x="110" y="121"/>
                  </a:lnTo>
                  <a:lnTo>
                    <a:pt x="115" y="121"/>
                  </a:lnTo>
                  <a:lnTo>
                    <a:pt x="118" y="119"/>
                  </a:lnTo>
                  <a:lnTo>
                    <a:pt x="121" y="116"/>
                  </a:lnTo>
                  <a:lnTo>
                    <a:pt x="121" y="110"/>
                  </a:lnTo>
                  <a:lnTo>
                    <a:pt x="118" y="108"/>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20516" name="Rectangle 35"/>
            <p:cNvSpPr>
              <a:spLocks noChangeArrowheads="1"/>
            </p:cNvSpPr>
            <p:nvPr/>
          </p:nvSpPr>
          <p:spPr bwMode="auto">
            <a:xfrm>
              <a:off x="3648" y="1872"/>
              <a:ext cx="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k</a:t>
              </a:r>
              <a:endParaRPr lang="en-US" sz="3200" b="0" u="none" baseline="0">
                <a:latin typeface="+mj-lt"/>
              </a:endParaRPr>
            </a:p>
          </p:txBody>
        </p:sp>
        <p:sp>
          <p:nvSpPr>
            <p:cNvPr id="20517" name="Rectangle 36"/>
            <p:cNvSpPr>
              <a:spLocks noChangeArrowheads="1"/>
            </p:cNvSpPr>
            <p:nvPr/>
          </p:nvSpPr>
          <p:spPr bwMode="auto">
            <a:xfrm>
              <a:off x="3648" y="2256"/>
              <a:ext cx="8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a:t>
              </a:r>
              <a:endParaRPr lang="en-US" sz="3200" b="0" u="none" baseline="0">
                <a:latin typeface="+mj-lt"/>
              </a:endParaRPr>
            </a:p>
          </p:txBody>
        </p:sp>
        <p:sp>
          <p:nvSpPr>
            <p:cNvPr id="20518" name="Rectangle 37"/>
            <p:cNvSpPr>
              <a:spLocks noChangeArrowheads="1"/>
            </p:cNvSpPr>
            <p:nvPr/>
          </p:nvSpPr>
          <p:spPr bwMode="auto">
            <a:xfrm>
              <a:off x="3648" y="2592"/>
              <a:ext cx="8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a:t>
              </a:r>
              <a:endParaRPr lang="en-US" sz="3200" b="0" u="none" baseline="0">
                <a:latin typeface="+mj-lt"/>
              </a:endParaRPr>
            </a:p>
          </p:txBody>
        </p:sp>
        <p:sp>
          <p:nvSpPr>
            <p:cNvPr id="20519" name="Rectangle 38"/>
            <p:cNvSpPr>
              <a:spLocks noChangeArrowheads="1"/>
            </p:cNvSpPr>
            <p:nvPr/>
          </p:nvSpPr>
          <p:spPr bwMode="auto">
            <a:xfrm>
              <a:off x="4547" y="1258"/>
              <a:ext cx="8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n</a:t>
              </a:r>
              <a:endParaRPr lang="en-US" sz="3200" b="0" u="none" baseline="0">
                <a:latin typeface="+mj-lt"/>
              </a:endParaRPr>
            </a:p>
          </p:txBody>
        </p:sp>
        <p:sp>
          <p:nvSpPr>
            <p:cNvPr id="20520" name="Rectangle 39"/>
            <p:cNvSpPr>
              <a:spLocks noChangeArrowheads="1"/>
            </p:cNvSpPr>
            <p:nvPr/>
          </p:nvSpPr>
          <p:spPr bwMode="auto">
            <a:xfrm>
              <a:off x="4547" y="3114"/>
              <a:ext cx="8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n</a:t>
              </a:r>
              <a:endParaRPr lang="en-US" sz="3200" b="0" u="none" baseline="0">
                <a:latin typeface="+mj-lt"/>
              </a:endParaRPr>
            </a:p>
          </p:txBody>
        </p:sp>
      </p:grpSp>
    </p:spTree>
    <p:extLst>
      <p:ext uri="{BB962C8B-B14F-4D97-AF65-F5344CB8AC3E}">
        <p14:creationId xmlns:p14="http://schemas.microsoft.com/office/powerpoint/2010/main" val="4079988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66800" y="228600"/>
            <a:ext cx="8458200" cy="838200"/>
          </a:xfrm>
        </p:spPr>
        <p:txBody>
          <a:bodyPr/>
          <a:lstStyle/>
          <a:p>
            <a:r>
              <a:rPr lang="en-US" sz="3200" b="1" dirty="0"/>
              <a:t>Memory Organization Example</a:t>
            </a:r>
          </a:p>
        </p:txBody>
      </p:sp>
      <p:sp>
        <p:nvSpPr>
          <p:cNvPr id="12292" name="Rectangle 3"/>
          <p:cNvSpPr>
            <a:spLocks noGrp="1" noChangeArrowheads="1"/>
          </p:cNvSpPr>
          <p:nvPr>
            <p:ph type="body" idx="1"/>
          </p:nvPr>
        </p:nvSpPr>
        <p:spPr>
          <a:xfrm>
            <a:off x="0" y="1447800"/>
            <a:ext cx="4724400" cy="4724400"/>
          </a:xfrm>
        </p:spPr>
        <p:txBody>
          <a:bodyPr/>
          <a:lstStyle/>
          <a:p>
            <a:pPr>
              <a:lnSpc>
                <a:spcPct val="90000"/>
              </a:lnSpc>
            </a:pPr>
            <a:r>
              <a:rPr lang="en-US" sz="2800" dirty="0" smtClean="0">
                <a:latin typeface="+mj-lt"/>
                <a:cs typeface="Times New Roman" panose="02020603050405020304" pitchFamily="18" charset="0"/>
              </a:rPr>
              <a:t>Example memory contents:</a:t>
            </a:r>
            <a:r>
              <a:rPr lang="en-US" sz="2800" dirty="0" smtClean="0">
                <a:latin typeface="+mj-lt"/>
              </a:rPr>
              <a:t> </a:t>
            </a:r>
          </a:p>
          <a:p>
            <a:pPr lvl="1">
              <a:lnSpc>
                <a:spcPct val="90000"/>
              </a:lnSpc>
            </a:pPr>
            <a:r>
              <a:rPr lang="en-US" sz="2400" dirty="0" smtClean="0">
                <a:latin typeface="+mj-lt"/>
              </a:rPr>
              <a:t>A memory with 3 address bits &amp; 8 data bits has:</a:t>
            </a:r>
          </a:p>
          <a:p>
            <a:pPr lvl="1">
              <a:lnSpc>
                <a:spcPct val="90000"/>
              </a:lnSpc>
            </a:pPr>
            <a:r>
              <a:rPr lang="en-US" sz="2400" dirty="0" smtClean="0">
                <a:latin typeface="+mj-lt"/>
              </a:rPr>
              <a:t>k = 3 and n = 8  so 2</a:t>
            </a:r>
            <a:r>
              <a:rPr lang="en-US" sz="2400" baseline="30000" dirty="0" smtClean="0">
                <a:latin typeface="+mj-lt"/>
              </a:rPr>
              <a:t>3</a:t>
            </a:r>
            <a:r>
              <a:rPr lang="en-US" sz="2400" dirty="0" smtClean="0">
                <a:latin typeface="+mj-lt"/>
              </a:rPr>
              <a:t> = 8 </a:t>
            </a:r>
            <a:r>
              <a:rPr lang="en-US" sz="2400" u="sng" dirty="0" smtClean="0">
                <a:latin typeface="+mj-lt"/>
              </a:rPr>
              <a:t>addresses</a:t>
            </a:r>
            <a:r>
              <a:rPr lang="en-US" sz="2400" dirty="0" smtClean="0">
                <a:latin typeface="+mj-lt"/>
              </a:rPr>
              <a:t> labeled 0 to 7</a:t>
            </a:r>
          </a:p>
          <a:p>
            <a:pPr lvl="1">
              <a:lnSpc>
                <a:spcPct val="90000"/>
              </a:lnSpc>
            </a:pPr>
            <a:r>
              <a:rPr lang="en-US" sz="2400" dirty="0" smtClean="0">
                <a:latin typeface="+mj-lt"/>
              </a:rPr>
              <a:t>2</a:t>
            </a:r>
            <a:r>
              <a:rPr lang="en-US" sz="2400" baseline="30000" dirty="0" smtClean="0">
                <a:latin typeface="+mj-lt"/>
              </a:rPr>
              <a:t>3</a:t>
            </a:r>
            <a:r>
              <a:rPr lang="en-US" sz="2400" dirty="0" smtClean="0">
                <a:latin typeface="+mj-lt"/>
              </a:rPr>
              <a:t> = 8 </a:t>
            </a:r>
            <a:r>
              <a:rPr lang="en-US" sz="2400" u="sng" dirty="0" smtClean="0">
                <a:latin typeface="+mj-lt"/>
              </a:rPr>
              <a:t>words</a:t>
            </a:r>
            <a:r>
              <a:rPr lang="en-US" sz="2400" dirty="0" smtClean="0">
                <a:latin typeface="+mj-lt"/>
              </a:rPr>
              <a:t> of 8-bit data</a:t>
            </a:r>
          </a:p>
        </p:txBody>
      </p:sp>
      <p:sp>
        <p:nvSpPr>
          <p:cNvPr id="21508" name="Rectangle 170"/>
          <p:cNvSpPr>
            <a:spLocks noChangeArrowheads="1"/>
          </p:cNvSpPr>
          <p:nvPr/>
        </p:nvSpPr>
        <p:spPr bwMode="auto">
          <a:xfrm>
            <a:off x="4572001" y="5381625"/>
            <a:ext cx="17463"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09" name="Rectangle 172"/>
          <p:cNvSpPr>
            <a:spLocks noChangeArrowheads="1"/>
          </p:cNvSpPr>
          <p:nvPr/>
        </p:nvSpPr>
        <p:spPr bwMode="auto">
          <a:xfrm>
            <a:off x="4589463" y="5381625"/>
            <a:ext cx="2457450"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10" name="Rectangle 174"/>
          <p:cNvSpPr>
            <a:spLocks noChangeArrowheads="1"/>
          </p:cNvSpPr>
          <p:nvPr/>
        </p:nvSpPr>
        <p:spPr bwMode="auto">
          <a:xfrm>
            <a:off x="7046914" y="5381625"/>
            <a:ext cx="7937"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11" name="Rectangle 177"/>
          <p:cNvSpPr>
            <a:spLocks noChangeArrowheads="1"/>
          </p:cNvSpPr>
          <p:nvPr/>
        </p:nvSpPr>
        <p:spPr bwMode="auto">
          <a:xfrm>
            <a:off x="7054851" y="5381625"/>
            <a:ext cx="20732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12" name="Rectangle 179"/>
          <p:cNvSpPr>
            <a:spLocks noChangeArrowheads="1"/>
          </p:cNvSpPr>
          <p:nvPr/>
        </p:nvSpPr>
        <p:spPr bwMode="auto">
          <a:xfrm>
            <a:off x="9128126" y="5381625"/>
            <a:ext cx="158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grpSp>
        <p:nvGrpSpPr>
          <p:cNvPr id="21513" name="Group 206"/>
          <p:cNvGrpSpPr>
            <a:grpSpLocks/>
          </p:cNvGrpSpPr>
          <p:nvPr/>
        </p:nvGrpSpPr>
        <p:grpSpPr bwMode="auto">
          <a:xfrm>
            <a:off x="4648200" y="1905000"/>
            <a:ext cx="4572000" cy="3875088"/>
            <a:chOff x="2640" y="1200"/>
            <a:chExt cx="2880" cy="2441"/>
          </a:xfrm>
        </p:grpSpPr>
        <p:sp>
          <p:nvSpPr>
            <p:cNvPr id="21515" name="Rectangle 5"/>
            <p:cNvSpPr>
              <a:spLocks noChangeArrowheads="1"/>
            </p:cNvSpPr>
            <p:nvPr/>
          </p:nvSpPr>
          <p:spPr bwMode="auto">
            <a:xfrm>
              <a:off x="2753" y="1219"/>
              <a:ext cx="14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400" u="none" baseline="0">
                  <a:solidFill>
                    <a:srgbClr val="000000"/>
                  </a:solidFill>
                  <a:latin typeface="+mj-lt"/>
                </a:rPr>
                <a:t>Memory Address</a:t>
              </a:r>
              <a:endParaRPr lang="en-US" sz="2400" b="0" u="none" baseline="0">
                <a:latin typeface="+mj-lt"/>
              </a:endParaRPr>
            </a:p>
          </p:txBody>
        </p:sp>
        <p:sp>
          <p:nvSpPr>
            <p:cNvPr id="21516" name="Rectangle 6"/>
            <p:cNvSpPr>
              <a:spLocks noChangeArrowheads="1"/>
            </p:cNvSpPr>
            <p:nvPr/>
          </p:nvSpPr>
          <p:spPr bwMode="auto">
            <a:xfrm>
              <a:off x="4062" y="1219"/>
              <a:ext cx="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400" u="none" baseline="0">
                  <a:solidFill>
                    <a:srgbClr val="000000"/>
                  </a:solidFill>
                  <a:latin typeface="+mj-lt"/>
                </a:rPr>
                <a:t> </a:t>
              </a:r>
              <a:endParaRPr lang="en-US" sz="2400" b="0" u="none" baseline="0">
                <a:latin typeface="+mj-lt"/>
              </a:endParaRPr>
            </a:p>
          </p:txBody>
        </p:sp>
        <p:sp>
          <p:nvSpPr>
            <p:cNvPr id="21517" name="Rectangle 7"/>
            <p:cNvSpPr>
              <a:spLocks noChangeArrowheads="1"/>
            </p:cNvSpPr>
            <p:nvPr/>
          </p:nvSpPr>
          <p:spPr bwMode="auto">
            <a:xfrm>
              <a:off x="2759" y="1445"/>
              <a:ext cx="12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400" u="none" baseline="0" dirty="0">
                  <a:solidFill>
                    <a:srgbClr val="000000"/>
                  </a:solidFill>
                  <a:latin typeface="+mj-lt"/>
                </a:rPr>
                <a:t>Binary   Decimal</a:t>
              </a:r>
              <a:endParaRPr lang="en-US" sz="2400" b="0" u="none" baseline="0" dirty="0">
                <a:latin typeface="+mj-lt"/>
              </a:endParaRPr>
            </a:p>
          </p:txBody>
        </p:sp>
        <p:sp>
          <p:nvSpPr>
            <p:cNvPr id="21518" name="Rectangle 8"/>
            <p:cNvSpPr>
              <a:spLocks noChangeArrowheads="1"/>
            </p:cNvSpPr>
            <p:nvPr/>
          </p:nvSpPr>
          <p:spPr bwMode="auto">
            <a:xfrm>
              <a:off x="4086" y="1445"/>
              <a:ext cx="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400" u="none" baseline="0">
                  <a:solidFill>
                    <a:srgbClr val="000000"/>
                  </a:solidFill>
                  <a:latin typeface="+mj-lt"/>
                </a:rPr>
                <a:t> </a:t>
              </a:r>
              <a:endParaRPr lang="en-US" sz="2400" b="0" u="none" baseline="0">
                <a:latin typeface="+mj-lt"/>
              </a:endParaRPr>
            </a:p>
          </p:txBody>
        </p:sp>
        <p:sp>
          <p:nvSpPr>
            <p:cNvPr id="21519" name="Rectangle 9"/>
            <p:cNvSpPr>
              <a:spLocks noChangeArrowheads="1"/>
            </p:cNvSpPr>
            <p:nvPr/>
          </p:nvSpPr>
          <p:spPr bwMode="auto">
            <a:xfrm>
              <a:off x="4542" y="1219"/>
              <a:ext cx="7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400" u="none" baseline="0">
                  <a:solidFill>
                    <a:srgbClr val="000000"/>
                  </a:solidFill>
                  <a:latin typeface="+mj-lt"/>
                </a:rPr>
                <a:t>Memory </a:t>
              </a:r>
              <a:endParaRPr lang="en-US" sz="2400" b="0" u="none" baseline="0">
                <a:latin typeface="+mj-lt"/>
              </a:endParaRPr>
            </a:p>
          </p:txBody>
        </p:sp>
        <p:sp>
          <p:nvSpPr>
            <p:cNvPr id="21520" name="Rectangle 10"/>
            <p:cNvSpPr>
              <a:spLocks noChangeArrowheads="1"/>
            </p:cNvSpPr>
            <p:nvPr/>
          </p:nvSpPr>
          <p:spPr bwMode="auto">
            <a:xfrm>
              <a:off x="4560" y="1445"/>
              <a:ext cx="6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400" u="none" baseline="0">
                  <a:solidFill>
                    <a:srgbClr val="000000"/>
                  </a:solidFill>
                  <a:latin typeface="+mj-lt"/>
                </a:rPr>
                <a:t>Content</a:t>
              </a:r>
              <a:endParaRPr lang="en-US" sz="2400" b="0" u="none" baseline="0">
                <a:latin typeface="+mj-lt"/>
              </a:endParaRPr>
            </a:p>
          </p:txBody>
        </p:sp>
        <p:sp>
          <p:nvSpPr>
            <p:cNvPr id="21521" name="Rectangle 11"/>
            <p:cNvSpPr>
              <a:spLocks noChangeArrowheads="1"/>
            </p:cNvSpPr>
            <p:nvPr/>
          </p:nvSpPr>
          <p:spPr bwMode="auto">
            <a:xfrm>
              <a:off x="5154" y="1445"/>
              <a:ext cx="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400" u="none" baseline="0">
                  <a:solidFill>
                    <a:srgbClr val="000000"/>
                  </a:solidFill>
                  <a:latin typeface="+mj-lt"/>
                </a:rPr>
                <a:t> </a:t>
              </a:r>
              <a:endParaRPr lang="en-US" sz="2400" b="0" u="none" baseline="0">
                <a:latin typeface="+mj-lt"/>
              </a:endParaRPr>
            </a:p>
          </p:txBody>
        </p:sp>
        <p:sp>
          <p:nvSpPr>
            <p:cNvPr id="21522" name="Rectangle 12"/>
            <p:cNvSpPr>
              <a:spLocks noChangeArrowheads="1"/>
            </p:cNvSpPr>
            <p:nvPr/>
          </p:nvSpPr>
          <p:spPr bwMode="auto">
            <a:xfrm>
              <a:off x="2640" y="1200"/>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23" name="Line 13"/>
            <p:cNvSpPr>
              <a:spLocks noChangeShapeType="1"/>
            </p:cNvSpPr>
            <p:nvPr/>
          </p:nvSpPr>
          <p:spPr bwMode="auto">
            <a:xfrm>
              <a:off x="2640" y="120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24" name="Line 14"/>
            <p:cNvSpPr>
              <a:spLocks noChangeShapeType="1"/>
            </p:cNvSpPr>
            <p:nvPr/>
          </p:nvSpPr>
          <p:spPr bwMode="auto">
            <a:xfrm>
              <a:off x="2640" y="120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25" name="Rectangle 15"/>
            <p:cNvSpPr>
              <a:spLocks noChangeArrowheads="1"/>
            </p:cNvSpPr>
            <p:nvPr/>
          </p:nvSpPr>
          <p:spPr bwMode="auto">
            <a:xfrm>
              <a:off x="2640" y="1200"/>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26" name="Line 16"/>
            <p:cNvSpPr>
              <a:spLocks noChangeShapeType="1"/>
            </p:cNvSpPr>
            <p:nvPr/>
          </p:nvSpPr>
          <p:spPr bwMode="auto">
            <a:xfrm>
              <a:off x="2640" y="120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27" name="Line 17"/>
            <p:cNvSpPr>
              <a:spLocks noChangeShapeType="1"/>
            </p:cNvSpPr>
            <p:nvPr/>
          </p:nvSpPr>
          <p:spPr bwMode="auto">
            <a:xfrm>
              <a:off x="2640" y="120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28" name="Rectangle 18"/>
            <p:cNvSpPr>
              <a:spLocks noChangeArrowheads="1"/>
            </p:cNvSpPr>
            <p:nvPr/>
          </p:nvSpPr>
          <p:spPr bwMode="auto">
            <a:xfrm>
              <a:off x="2651" y="1200"/>
              <a:ext cx="1548"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29" name="Line 19"/>
            <p:cNvSpPr>
              <a:spLocks noChangeShapeType="1"/>
            </p:cNvSpPr>
            <p:nvPr/>
          </p:nvSpPr>
          <p:spPr bwMode="auto">
            <a:xfrm>
              <a:off x="2651" y="1200"/>
              <a:ext cx="154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30" name="Rectangle 20"/>
            <p:cNvSpPr>
              <a:spLocks noChangeArrowheads="1"/>
            </p:cNvSpPr>
            <p:nvPr/>
          </p:nvSpPr>
          <p:spPr bwMode="auto">
            <a:xfrm>
              <a:off x="4199" y="1200"/>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31" name="Line 21"/>
            <p:cNvSpPr>
              <a:spLocks noChangeShapeType="1"/>
            </p:cNvSpPr>
            <p:nvPr/>
          </p:nvSpPr>
          <p:spPr bwMode="auto">
            <a:xfrm>
              <a:off x="4199" y="1200"/>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32" name="Line 22"/>
            <p:cNvSpPr>
              <a:spLocks noChangeShapeType="1"/>
            </p:cNvSpPr>
            <p:nvPr/>
          </p:nvSpPr>
          <p:spPr bwMode="auto">
            <a:xfrm>
              <a:off x="4199" y="1200"/>
              <a:ext cx="0"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33" name="Rectangle 23"/>
            <p:cNvSpPr>
              <a:spLocks noChangeArrowheads="1"/>
            </p:cNvSpPr>
            <p:nvPr/>
          </p:nvSpPr>
          <p:spPr bwMode="auto">
            <a:xfrm>
              <a:off x="4208" y="1200"/>
              <a:ext cx="130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34" name="Line 24"/>
            <p:cNvSpPr>
              <a:spLocks noChangeShapeType="1"/>
            </p:cNvSpPr>
            <p:nvPr/>
          </p:nvSpPr>
          <p:spPr bwMode="auto">
            <a:xfrm>
              <a:off x="4208" y="1200"/>
              <a:ext cx="13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35" name="Rectangle 25"/>
            <p:cNvSpPr>
              <a:spLocks noChangeArrowheads="1"/>
            </p:cNvSpPr>
            <p:nvPr/>
          </p:nvSpPr>
          <p:spPr bwMode="auto">
            <a:xfrm>
              <a:off x="5510" y="1200"/>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36" name="Line 26"/>
            <p:cNvSpPr>
              <a:spLocks noChangeShapeType="1"/>
            </p:cNvSpPr>
            <p:nvPr/>
          </p:nvSpPr>
          <p:spPr bwMode="auto">
            <a:xfrm>
              <a:off x="5510" y="120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37" name="Line 27"/>
            <p:cNvSpPr>
              <a:spLocks noChangeShapeType="1"/>
            </p:cNvSpPr>
            <p:nvPr/>
          </p:nvSpPr>
          <p:spPr bwMode="auto">
            <a:xfrm>
              <a:off x="5510" y="120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38" name="Rectangle 28"/>
            <p:cNvSpPr>
              <a:spLocks noChangeArrowheads="1"/>
            </p:cNvSpPr>
            <p:nvPr/>
          </p:nvSpPr>
          <p:spPr bwMode="auto">
            <a:xfrm>
              <a:off x="5510" y="1200"/>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39" name="Line 29"/>
            <p:cNvSpPr>
              <a:spLocks noChangeShapeType="1"/>
            </p:cNvSpPr>
            <p:nvPr/>
          </p:nvSpPr>
          <p:spPr bwMode="auto">
            <a:xfrm>
              <a:off x="5510" y="120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40" name="Line 30"/>
            <p:cNvSpPr>
              <a:spLocks noChangeShapeType="1"/>
            </p:cNvSpPr>
            <p:nvPr/>
          </p:nvSpPr>
          <p:spPr bwMode="auto">
            <a:xfrm>
              <a:off x="5510" y="1200"/>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41" name="Rectangle 31"/>
            <p:cNvSpPr>
              <a:spLocks noChangeArrowheads="1"/>
            </p:cNvSpPr>
            <p:nvPr/>
          </p:nvSpPr>
          <p:spPr bwMode="auto">
            <a:xfrm>
              <a:off x="2640" y="1212"/>
              <a:ext cx="11" cy="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42" name="Line 32"/>
            <p:cNvSpPr>
              <a:spLocks noChangeShapeType="1"/>
            </p:cNvSpPr>
            <p:nvPr/>
          </p:nvSpPr>
          <p:spPr bwMode="auto">
            <a:xfrm>
              <a:off x="2640" y="1212"/>
              <a:ext cx="1" cy="5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43" name="Rectangle 33"/>
            <p:cNvSpPr>
              <a:spLocks noChangeArrowheads="1"/>
            </p:cNvSpPr>
            <p:nvPr/>
          </p:nvSpPr>
          <p:spPr bwMode="auto">
            <a:xfrm>
              <a:off x="4199" y="1212"/>
              <a:ext cx="5" cy="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44" name="Line 34"/>
            <p:cNvSpPr>
              <a:spLocks noChangeShapeType="1"/>
            </p:cNvSpPr>
            <p:nvPr/>
          </p:nvSpPr>
          <p:spPr bwMode="auto">
            <a:xfrm>
              <a:off x="4199" y="1212"/>
              <a:ext cx="0" cy="5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45" name="Rectangle 35"/>
            <p:cNvSpPr>
              <a:spLocks noChangeArrowheads="1"/>
            </p:cNvSpPr>
            <p:nvPr/>
          </p:nvSpPr>
          <p:spPr bwMode="auto">
            <a:xfrm>
              <a:off x="5510" y="1212"/>
              <a:ext cx="10" cy="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46" name="Line 36"/>
            <p:cNvSpPr>
              <a:spLocks noChangeShapeType="1"/>
            </p:cNvSpPr>
            <p:nvPr/>
          </p:nvSpPr>
          <p:spPr bwMode="auto">
            <a:xfrm>
              <a:off x="5510" y="1212"/>
              <a:ext cx="1" cy="5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47" name="Rectangle 37"/>
            <p:cNvSpPr>
              <a:spLocks noChangeArrowheads="1"/>
            </p:cNvSpPr>
            <p:nvPr/>
          </p:nvSpPr>
          <p:spPr bwMode="auto">
            <a:xfrm>
              <a:off x="3060" y="1725"/>
              <a:ext cx="7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0 0 0          0</a:t>
              </a:r>
              <a:endParaRPr lang="en-US" sz="2400" b="0" u="none" baseline="0">
                <a:latin typeface="+mj-lt"/>
              </a:endParaRPr>
            </a:p>
          </p:txBody>
        </p:sp>
        <p:sp>
          <p:nvSpPr>
            <p:cNvPr id="21548" name="Rectangle 38"/>
            <p:cNvSpPr>
              <a:spLocks noChangeArrowheads="1"/>
            </p:cNvSpPr>
            <p:nvPr/>
          </p:nvSpPr>
          <p:spPr bwMode="auto">
            <a:xfrm>
              <a:off x="3786" y="1725"/>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549" name="Rectangle 39"/>
            <p:cNvSpPr>
              <a:spLocks noChangeArrowheads="1"/>
            </p:cNvSpPr>
            <p:nvPr/>
          </p:nvSpPr>
          <p:spPr bwMode="auto">
            <a:xfrm>
              <a:off x="4440" y="1725"/>
              <a:ext cx="9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1 0 0 0 1 1 1 1</a:t>
              </a:r>
              <a:endParaRPr lang="en-US" sz="2400" b="0" u="none" baseline="0">
                <a:latin typeface="+mj-lt"/>
              </a:endParaRPr>
            </a:p>
          </p:txBody>
        </p:sp>
        <p:sp>
          <p:nvSpPr>
            <p:cNvPr id="21550" name="Rectangle 40"/>
            <p:cNvSpPr>
              <a:spLocks noChangeArrowheads="1"/>
            </p:cNvSpPr>
            <p:nvPr/>
          </p:nvSpPr>
          <p:spPr bwMode="auto">
            <a:xfrm>
              <a:off x="5275" y="1725"/>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551" name="Line 41"/>
            <p:cNvSpPr>
              <a:spLocks noChangeShapeType="1"/>
            </p:cNvSpPr>
            <p:nvPr/>
          </p:nvSpPr>
          <p:spPr bwMode="auto">
            <a:xfrm>
              <a:off x="2640" y="171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52" name="Line 42"/>
            <p:cNvSpPr>
              <a:spLocks noChangeShapeType="1"/>
            </p:cNvSpPr>
            <p:nvPr/>
          </p:nvSpPr>
          <p:spPr bwMode="auto">
            <a:xfrm>
              <a:off x="2651" y="1712"/>
              <a:ext cx="154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53" name="Line 43"/>
            <p:cNvSpPr>
              <a:spLocks noChangeShapeType="1"/>
            </p:cNvSpPr>
            <p:nvPr/>
          </p:nvSpPr>
          <p:spPr bwMode="auto">
            <a:xfrm>
              <a:off x="4199" y="171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54" name="Line 44"/>
            <p:cNvSpPr>
              <a:spLocks noChangeShapeType="1"/>
            </p:cNvSpPr>
            <p:nvPr/>
          </p:nvSpPr>
          <p:spPr bwMode="auto">
            <a:xfrm>
              <a:off x="4199" y="1712"/>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55" name="Line 45"/>
            <p:cNvSpPr>
              <a:spLocks noChangeShapeType="1"/>
            </p:cNvSpPr>
            <p:nvPr/>
          </p:nvSpPr>
          <p:spPr bwMode="auto">
            <a:xfrm>
              <a:off x="4204" y="1712"/>
              <a:ext cx="130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56" name="Line 46"/>
            <p:cNvSpPr>
              <a:spLocks noChangeShapeType="1"/>
            </p:cNvSpPr>
            <p:nvPr/>
          </p:nvSpPr>
          <p:spPr bwMode="auto">
            <a:xfrm>
              <a:off x="5510" y="171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57" name="Rectangle 47"/>
            <p:cNvSpPr>
              <a:spLocks noChangeArrowheads="1"/>
            </p:cNvSpPr>
            <p:nvPr/>
          </p:nvSpPr>
          <p:spPr bwMode="auto">
            <a:xfrm>
              <a:off x="2640" y="1718"/>
              <a:ext cx="11"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58" name="Line 48"/>
            <p:cNvSpPr>
              <a:spLocks noChangeShapeType="1"/>
            </p:cNvSpPr>
            <p:nvPr/>
          </p:nvSpPr>
          <p:spPr bwMode="auto">
            <a:xfrm>
              <a:off x="2640" y="1718"/>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59" name="Rectangle 49"/>
            <p:cNvSpPr>
              <a:spLocks noChangeArrowheads="1"/>
            </p:cNvSpPr>
            <p:nvPr/>
          </p:nvSpPr>
          <p:spPr bwMode="auto">
            <a:xfrm>
              <a:off x="4199" y="1718"/>
              <a:ext cx="5"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60" name="Line 50"/>
            <p:cNvSpPr>
              <a:spLocks noChangeShapeType="1"/>
            </p:cNvSpPr>
            <p:nvPr/>
          </p:nvSpPr>
          <p:spPr bwMode="auto">
            <a:xfrm>
              <a:off x="4199" y="1718"/>
              <a:ext cx="0"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61" name="Rectangle 51"/>
            <p:cNvSpPr>
              <a:spLocks noChangeArrowheads="1"/>
            </p:cNvSpPr>
            <p:nvPr/>
          </p:nvSpPr>
          <p:spPr bwMode="auto">
            <a:xfrm>
              <a:off x="5510" y="1718"/>
              <a:ext cx="10"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62" name="Line 52"/>
            <p:cNvSpPr>
              <a:spLocks noChangeShapeType="1"/>
            </p:cNvSpPr>
            <p:nvPr/>
          </p:nvSpPr>
          <p:spPr bwMode="auto">
            <a:xfrm>
              <a:off x="5510" y="1718"/>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63" name="Rectangle 53"/>
            <p:cNvSpPr>
              <a:spLocks noChangeArrowheads="1"/>
            </p:cNvSpPr>
            <p:nvPr/>
          </p:nvSpPr>
          <p:spPr bwMode="auto">
            <a:xfrm>
              <a:off x="3060" y="1965"/>
              <a:ext cx="7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0 0 1          1</a:t>
              </a:r>
              <a:endParaRPr lang="en-US" sz="2400" b="0" u="none" baseline="0">
                <a:latin typeface="+mj-lt"/>
              </a:endParaRPr>
            </a:p>
          </p:txBody>
        </p:sp>
        <p:sp>
          <p:nvSpPr>
            <p:cNvPr id="21564" name="Rectangle 54"/>
            <p:cNvSpPr>
              <a:spLocks noChangeArrowheads="1"/>
            </p:cNvSpPr>
            <p:nvPr/>
          </p:nvSpPr>
          <p:spPr bwMode="auto">
            <a:xfrm>
              <a:off x="3786" y="1965"/>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565" name="Rectangle 55"/>
            <p:cNvSpPr>
              <a:spLocks noChangeArrowheads="1"/>
            </p:cNvSpPr>
            <p:nvPr/>
          </p:nvSpPr>
          <p:spPr bwMode="auto">
            <a:xfrm>
              <a:off x="4440" y="1965"/>
              <a:ext cx="9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1 1 1 1 1 1 1 1</a:t>
              </a:r>
              <a:endParaRPr lang="en-US" sz="2400" b="0" u="none" baseline="0">
                <a:latin typeface="+mj-lt"/>
              </a:endParaRPr>
            </a:p>
          </p:txBody>
        </p:sp>
        <p:sp>
          <p:nvSpPr>
            <p:cNvPr id="21566" name="Rectangle 56"/>
            <p:cNvSpPr>
              <a:spLocks noChangeArrowheads="1"/>
            </p:cNvSpPr>
            <p:nvPr/>
          </p:nvSpPr>
          <p:spPr bwMode="auto">
            <a:xfrm>
              <a:off x="5275" y="1965"/>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567" name="Rectangle 57"/>
            <p:cNvSpPr>
              <a:spLocks noChangeArrowheads="1"/>
            </p:cNvSpPr>
            <p:nvPr/>
          </p:nvSpPr>
          <p:spPr bwMode="auto">
            <a:xfrm>
              <a:off x="2640" y="1952"/>
              <a:ext cx="1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68" name="Line 58"/>
            <p:cNvSpPr>
              <a:spLocks noChangeShapeType="1"/>
            </p:cNvSpPr>
            <p:nvPr/>
          </p:nvSpPr>
          <p:spPr bwMode="auto">
            <a:xfrm>
              <a:off x="2640" y="195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69" name="Rectangle 59"/>
            <p:cNvSpPr>
              <a:spLocks noChangeArrowheads="1"/>
            </p:cNvSpPr>
            <p:nvPr/>
          </p:nvSpPr>
          <p:spPr bwMode="auto">
            <a:xfrm>
              <a:off x="2651" y="1952"/>
              <a:ext cx="154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70" name="Rectangle 60"/>
            <p:cNvSpPr>
              <a:spLocks noChangeArrowheads="1"/>
            </p:cNvSpPr>
            <p:nvPr/>
          </p:nvSpPr>
          <p:spPr bwMode="auto">
            <a:xfrm>
              <a:off x="4199" y="1952"/>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71" name="Line 61"/>
            <p:cNvSpPr>
              <a:spLocks noChangeShapeType="1"/>
            </p:cNvSpPr>
            <p:nvPr/>
          </p:nvSpPr>
          <p:spPr bwMode="auto">
            <a:xfrm>
              <a:off x="4199" y="195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72" name="Line 62"/>
            <p:cNvSpPr>
              <a:spLocks noChangeShapeType="1"/>
            </p:cNvSpPr>
            <p:nvPr/>
          </p:nvSpPr>
          <p:spPr bwMode="auto">
            <a:xfrm>
              <a:off x="4199" y="1952"/>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73" name="Rectangle 63"/>
            <p:cNvSpPr>
              <a:spLocks noChangeArrowheads="1"/>
            </p:cNvSpPr>
            <p:nvPr/>
          </p:nvSpPr>
          <p:spPr bwMode="auto">
            <a:xfrm>
              <a:off x="4204" y="1952"/>
              <a:ext cx="13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74" name="Rectangle 64"/>
            <p:cNvSpPr>
              <a:spLocks noChangeArrowheads="1"/>
            </p:cNvSpPr>
            <p:nvPr/>
          </p:nvSpPr>
          <p:spPr bwMode="auto">
            <a:xfrm>
              <a:off x="5510" y="1952"/>
              <a:ext cx="1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75" name="Line 65"/>
            <p:cNvSpPr>
              <a:spLocks noChangeShapeType="1"/>
            </p:cNvSpPr>
            <p:nvPr/>
          </p:nvSpPr>
          <p:spPr bwMode="auto">
            <a:xfrm>
              <a:off x="5510" y="195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76" name="Rectangle 66"/>
            <p:cNvSpPr>
              <a:spLocks noChangeArrowheads="1"/>
            </p:cNvSpPr>
            <p:nvPr/>
          </p:nvSpPr>
          <p:spPr bwMode="auto">
            <a:xfrm>
              <a:off x="2640" y="1957"/>
              <a:ext cx="11"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77" name="Line 67"/>
            <p:cNvSpPr>
              <a:spLocks noChangeShapeType="1"/>
            </p:cNvSpPr>
            <p:nvPr/>
          </p:nvSpPr>
          <p:spPr bwMode="auto">
            <a:xfrm>
              <a:off x="2640" y="1957"/>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78" name="Rectangle 68"/>
            <p:cNvSpPr>
              <a:spLocks noChangeArrowheads="1"/>
            </p:cNvSpPr>
            <p:nvPr/>
          </p:nvSpPr>
          <p:spPr bwMode="auto">
            <a:xfrm>
              <a:off x="4199" y="1957"/>
              <a:ext cx="5"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79" name="Line 69"/>
            <p:cNvSpPr>
              <a:spLocks noChangeShapeType="1"/>
            </p:cNvSpPr>
            <p:nvPr/>
          </p:nvSpPr>
          <p:spPr bwMode="auto">
            <a:xfrm>
              <a:off x="4199" y="1957"/>
              <a:ext cx="0"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80" name="Rectangle 70"/>
            <p:cNvSpPr>
              <a:spLocks noChangeArrowheads="1"/>
            </p:cNvSpPr>
            <p:nvPr/>
          </p:nvSpPr>
          <p:spPr bwMode="auto">
            <a:xfrm>
              <a:off x="5510" y="1957"/>
              <a:ext cx="10"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81" name="Line 71"/>
            <p:cNvSpPr>
              <a:spLocks noChangeShapeType="1"/>
            </p:cNvSpPr>
            <p:nvPr/>
          </p:nvSpPr>
          <p:spPr bwMode="auto">
            <a:xfrm>
              <a:off x="5510" y="1957"/>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82" name="Rectangle 72"/>
            <p:cNvSpPr>
              <a:spLocks noChangeArrowheads="1"/>
            </p:cNvSpPr>
            <p:nvPr/>
          </p:nvSpPr>
          <p:spPr bwMode="auto">
            <a:xfrm>
              <a:off x="3060" y="2205"/>
              <a:ext cx="7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0 1 0          2</a:t>
              </a:r>
              <a:endParaRPr lang="en-US" sz="2400" b="0" u="none" baseline="0">
                <a:latin typeface="+mj-lt"/>
              </a:endParaRPr>
            </a:p>
          </p:txBody>
        </p:sp>
        <p:sp>
          <p:nvSpPr>
            <p:cNvPr id="21583" name="Rectangle 73"/>
            <p:cNvSpPr>
              <a:spLocks noChangeArrowheads="1"/>
            </p:cNvSpPr>
            <p:nvPr/>
          </p:nvSpPr>
          <p:spPr bwMode="auto">
            <a:xfrm>
              <a:off x="3786" y="2205"/>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584" name="Rectangle 74"/>
            <p:cNvSpPr>
              <a:spLocks noChangeArrowheads="1"/>
            </p:cNvSpPr>
            <p:nvPr/>
          </p:nvSpPr>
          <p:spPr bwMode="auto">
            <a:xfrm>
              <a:off x="4440" y="2205"/>
              <a:ext cx="9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1 0 1 1 0 0 0 1</a:t>
              </a:r>
              <a:endParaRPr lang="en-US" sz="2400" b="0" u="none" baseline="0">
                <a:latin typeface="+mj-lt"/>
              </a:endParaRPr>
            </a:p>
          </p:txBody>
        </p:sp>
        <p:sp>
          <p:nvSpPr>
            <p:cNvPr id="21585" name="Rectangle 75"/>
            <p:cNvSpPr>
              <a:spLocks noChangeArrowheads="1"/>
            </p:cNvSpPr>
            <p:nvPr/>
          </p:nvSpPr>
          <p:spPr bwMode="auto">
            <a:xfrm>
              <a:off x="5275" y="2205"/>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586" name="Rectangle 76"/>
            <p:cNvSpPr>
              <a:spLocks noChangeArrowheads="1"/>
            </p:cNvSpPr>
            <p:nvPr/>
          </p:nvSpPr>
          <p:spPr bwMode="auto">
            <a:xfrm>
              <a:off x="2640" y="2191"/>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87" name="Line 77"/>
            <p:cNvSpPr>
              <a:spLocks noChangeShapeType="1"/>
            </p:cNvSpPr>
            <p:nvPr/>
          </p:nvSpPr>
          <p:spPr bwMode="auto">
            <a:xfrm>
              <a:off x="2640" y="219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88" name="Rectangle 78"/>
            <p:cNvSpPr>
              <a:spLocks noChangeArrowheads="1"/>
            </p:cNvSpPr>
            <p:nvPr/>
          </p:nvSpPr>
          <p:spPr bwMode="auto">
            <a:xfrm>
              <a:off x="2651" y="2191"/>
              <a:ext cx="154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89" name="Line 79"/>
            <p:cNvSpPr>
              <a:spLocks noChangeShapeType="1"/>
            </p:cNvSpPr>
            <p:nvPr/>
          </p:nvSpPr>
          <p:spPr bwMode="auto">
            <a:xfrm>
              <a:off x="2651" y="2191"/>
              <a:ext cx="154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90" name="Rectangle 80"/>
            <p:cNvSpPr>
              <a:spLocks noChangeArrowheads="1"/>
            </p:cNvSpPr>
            <p:nvPr/>
          </p:nvSpPr>
          <p:spPr bwMode="auto">
            <a:xfrm>
              <a:off x="4199" y="2191"/>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91" name="Line 81"/>
            <p:cNvSpPr>
              <a:spLocks noChangeShapeType="1"/>
            </p:cNvSpPr>
            <p:nvPr/>
          </p:nvSpPr>
          <p:spPr bwMode="auto">
            <a:xfrm>
              <a:off x="4199" y="219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92" name="Line 82"/>
            <p:cNvSpPr>
              <a:spLocks noChangeShapeType="1"/>
            </p:cNvSpPr>
            <p:nvPr/>
          </p:nvSpPr>
          <p:spPr bwMode="auto">
            <a:xfrm>
              <a:off x="4199" y="2191"/>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93" name="Rectangle 83"/>
            <p:cNvSpPr>
              <a:spLocks noChangeArrowheads="1"/>
            </p:cNvSpPr>
            <p:nvPr/>
          </p:nvSpPr>
          <p:spPr bwMode="auto">
            <a:xfrm>
              <a:off x="4204" y="2191"/>
              <a:ext cx="130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94" name="Line 84"/>
            <p:cNvSpPr>
              <a:spLocks noChangeShapeType="1"/>
            </p:cNvSpPr>
            <p:nvPr/>
          </p:nvSpPr>
          <p:spPr bwMode="auto">
            <a:xfrm>
              <a:off x="4204" y="2191"/>
              <a:ext cx="130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95" name="Rectangle 85"/>
            <p:cNvSpPr>
              <a:spLocks noChangeArrowheads="1"/>
            </p:cNvSpPr>
            <p:nvPr/>
          </p:nvSpPr>
          <p:spPr bwMode="auto">
            <a:xfrm>
              <a:off x="5510" y="2191"/>
              <a:ext cx="1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96" name="Line 86"/>
            <p:cNvSpPr>
              <a:spLocks noChangeShapeType="1"/>
            </p:cNvSpPr>
            <p:nvPr/>
          </p:nvSpPr>
          <p:spPr bwMode="auto">
            <a:xfrm>
              <a:off x="5510" y="219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97" name="Rectangle 87"/>
            <p:cNvSpPr>
              <a:spLocks noChangeArrowheads="1"/>
            </p:cNvSpPr>
            <p:nvPr/>
          </p:nvSpPr>
          <p:spPr bwMode="auto">
            <a:xfrm>
              <a:off x="2640" y="2197"/>
              <a:ext cx="11"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598" name="Line 88"/>
            <p:cNvSpPr>
              <a:spLocks noChangeShapeType="1"/>
            </p:cNvSpPr>
            <p:nvPr/>
          </p:nvSpPr>
          <p:spPr bwMode="auto">
            <a:xfrm>
              <a:off x="2640" y="2197"/>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599" name="Rectangle 89"/>
            <p:cNvSpPr>
              <a:spLocks noChangeArrowheads="1"/>
            </p:cNvSpPr>
            <p:nvPr/>
          </p:nvSpPr>
          <p:spPr bwMode="auto">
            <a:xfrm>
              <a:off x="4199" y="2197"/>
              <a:ext cx="5"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00" name="Line 90"/>
            <p:cNvSpPr>
              <a:spLocks noChangeShapeType="1"/>
            </p:cNvSpPr>
            <p:nvPr/>
          </p:nvSpPr>
          <p:spPr bwMode="auto">
            <a:xfrm>
              <a:off x="4199" y="2197"/>
              <a:ext cx="0"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01" name="Rectangle 91"/>
            <p:cNvSpPr>
              <a:spLocks noChangeArrowheads="1"/>
            </p:cNvSpPr>
            <p:nvPr/>
          </p:nvSpPr>
          <p:spPr bwMode="auto">
            <a:xfrm>
              <a:off x="5510" y="2197"/>
              <a:ext cx="10"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02" name="Line 92"/>
            <p:cNvSpPr>
              <a:spLocks noChangeShapeType="1"/>
            </p:cNvSpPr>
            <p:nvPr/>
          </p:nvSpPr>
          <p:spPr bwMode="auto">
            <a:xfrm>
              <a:off x="5510" y="2197"/>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03" name="Rectangle 93"/>
            <p:cNvSpPr>
              <a:spLocks noChangeArrowheads="1"/>
            </p:cNvSpPr>
            <p:nvPr/>
          </p:nvSpPr>
          <p:spPr bwMode="auto">
            <a:xfrm>
              <a:off x="3060" y="2444"/>
              <a:ext cx="7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0 1 1          3</a:t>
              </a:r>
              <a:endParaRPr lang="en-US" sz="2400" b="0" u="none" baseline="0">
                <a:latin typeface="+mj-lt"/>
              </a:endParaRPr>
            </a:p>
          </p:txBody>
        </p:sp>
        <p:sp>
          <p:nvSpPr>
            <p:cNvPr id="21604" name="Rectangle 94"/>
            <p:cNvSpPr>
              <a:spLocks noChangeArrowheads="1"/>
            </p:cNvSpPr>
            <p:nvPr/>
          </p:nvSpPr>
          <p:spPr bwMode="auto">
            <a:xfrm>
              <a:off x="3786" y="2444"/>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05" name="Rectangle 95"/>
            <p:cNvSpPr>
              <a:spLocks noChangeArrowheads="1"/>
            </p:cNvSpPr>
            <p:nvPr/>
          </p:nvSpPr>
          <p:spPr bwMode="auto">
            <a:xfrm>
              <a:off x="4440" y="2444"/>
              <a:ext cx="9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0 0 0 0 0 0 0 0</a:t>
              </a:r>
              <a:endParaRPr lang="en-US" sz="2400" b="0" u="none" baseline="0">
                <a:latin typeface="+mj-lt"/>
              </a:endParaRPr>
            </a:p>
          </p:txBody>
        </p:sp>
        <p:sp>
          <p:nvSpPr>
            <p:cNvPr id="21606" name="Rectangle 96"/>
            <p:cNvSpPr>
              <a:spLocks noChangeArrowheads="1"/>
            </p:cNvSpPr>
            <p:nvPr/>
          </p:nvSpPr>
          <p:spPr bwMode="auto">
            <a:xfrm>
              <a:off x="5275" y="2444"/>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07" name="Rectangle 97"/>
            <p:cNvSpPr>
              <a:spLocks noChangeArrowheads="1"/>
            </p:cNvSpPr>
            <p:nvPr/>
          </p:nvSpPr>
          <p:spPr bwMode="auto">
            <a:xfrm>
              <a:off x="2640" y="2431"/>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08" name="Line 98"/>
            <p:cNvSpPr>
              <a:spLocks noChangeShapeType="1"/>
            </p:cNvSpPr>
            <p:nvPr/>
          </p:nvSpPr>
          <p:spPr bwMode="auto">
            <a:xfrm>
              <a:off x="2640" y="24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09" name="Rectangle 99"/>
            <p:cNvSpPr>
              <a:spLocks noChangeArrowheads="1"/>
            </p:cNvSpPr>
            <p:nvPr/>
          </p:nvSpPr>
          <p:spPr bwMode="auto">
            <a:xfrm>
              <a:off x="2651" y="2431"/>
              <a:ext cx="154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10" name="Line 100"/>
            <p:cNvSpPr>
              <a:spLocks noChangeShapeType="1"/>
            </p:cNvSpPr>
            <p:nvPr/>
          </p:nvSpPr>
          <p:spPr bwMode="auto">
            <a:xfrm>
              <a:off x="2651" y="2431"/>
              <a:ext cx="154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11" name="Rectangle 101"/>
            <p:cNvSpPr>
              <a:spLocks noChangeArrowheads="1"/>
            </p:cNvSpPr>
            <p:nvPr/>
          </p:nvSpPr>
          <p:spPr bwMode="auto">
            <a:xfrm>
              <a:off x="4199" y="2431"/>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12" name="Line 102"/>
            <p:cNvSpPr>
              <a:spLocks noChangeShapeType="1"/>
            </p:cNvSpPr>
            <p:nvPr/>
          </p:nvSpPr>
          <p:spPr bwMode="auto">
            <a:xfrm>
              <a:off x="4199" y="243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13" name="Line 103"/>
            <p:cNvSpPr>
              <a:spLocks noChangeShapeType="1"/>
            </p:cNvSpPr>
            <p:nvPr/>
          </p:nvSpPr>
          <p:spPr bwMode="auto">
            <a:xfrm>
              <a:off x="4199" y="2431"/>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14" name="Rectangle 104"/>
            <p:cNvSpPr>
              <a:spLocks noChangeArrowheads="1"/>
            </p:cNvSpPr>
            <p:nvPr/>
          </p:nvSpPr>
          <p:spPr bwMode="auto">
            <a:xfrm>
              <a:off x="4204" y="2431"/>
              <a:ext cx="130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15" name="Line 105"/>
            <p:cNvSpPr>
              <a:spLocks noChangeShapeType="1"/>
            </p:cNvSpPr>
            <p:nvPr/>
          </p:nvSpPr>
          <p:spPr bwMode="auto">
            <a:xfrm>
              <a:off x="4204" y="2431"/>
              <a:ext cx="130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16" name="Rectangle 106"/>
            <p:cNvSpPr>
              <a:spLocks noChangeArrowheads="1"/>
            </p:cNvSpPr>
            <p:nvPr/>
          </p:nvSpPr>
          <p:spPr bwMode="auto">
            <a:xfrm>
              <a:off x="5510" y="2431"/>
              <a:ext cx="1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17" name="Line 107"/>
            <p:cNvSpPr>
              <a:spLocks noChangeShapeType="1"/>
            </p:cNvSpPr>
            <p:nvPr/>
          </p:nvSpPr>
          <p:spPr bwMode="auto">
            <a:xfrm>
              <a:off x="5510" y="243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18" name="Rectangle 108"/>
            <p:cNvSpPr>
              <a:spLocks noChangeArrowheads="1"/>
            </p:cNvSpPr>
            <p:nvPr/>
          </p:nvSpPr>
          <p:spPr bwMode="auto">
            <a:xfrm>
              <a:off x="2640" y="2437"/>
              <a:ext cx="11"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19" name="Line 109"/>
            <p:cNvSpPr>
              <a:spLocks noChangeShapeType="1"/>
            </p:cNvSpPr>
            <p:nvPr/>
          </p:nvSpPr>
          <p:spPr bwMode="auto">
            <a:xfrm>
              <a:off x="2640" y="2437"/>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20" name="Rectangle 110"/>
            <p:cNvSpPr>
              <a:spLocks noChangeArrowheads="1"/>
            </p:cNvSpPr>
            <p:nvPr/>
          </p:nvSpPr>
          <p:spPr bwMode="auto">
            <a:xfrm>
              <a:off x="4199" y="2437"/>
              <a:ext cx="5"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21" name="Line 111"/>
            <p:cNvSpPr>
              <a:spLocks noChangeShapeType="1"/>
            </p:cNvSpPr>
            <p:nvPr/>
          </p:nvSpPr>
          <p:spPr bwMode="auto">
            <a:xfrm>
              <a:off x="4199" y="2437"/>
              <a:ext cx="0"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22" name="Rectangle 112"/>
            <p:cNvSpPr>
              <a:spLocks noChangeArrowheads="1"/>
            </p:cNvSpPr>
            <p:nvPr/>
          </p:nvSpPr>
          <p:spPr bwMode="auto">
            <a:xfrm>
              <a:off x="5510" y="2437"/>
              <a:ext cx="10"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23" name="Line 113"/>
            <p:cNvSpPr>
              <a:spLocks noChangeShapeType="1"/>
            </p:cNvSpPr>
            <p:nvPr/>
          </p:nvSpPr>
          <p:spPr bwMode="auto">
            <a:xfrm>
              <a:off x="5510" y="2437"/>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24" name="Rectangle 114"/>
            <p:cNvSpPr>
              <a:spLocks noChangeArrowheads="1"/>
            </p:cNvSpPr>
            <p:nvPr/>
          </p:nvSpPr>
          <p:spPr bwMode="auto">
            <a:xfrm>
              <a:off x="3060" y="2684"/>
              <a:ext cx="7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1 0 0          4</a:t>
              </a:r>
              <a:endParaRPr lang="en-US" sz="2400" b="0" u="none" baseline="0">
                <a:latin typeface="+mj-lt"/>
              </a:endParaRPr>
            </a:p>
          </p:txBody>
        </p:sp>
        <p:sp>
          <p:nvSpPr>
            <p:cNvPr id="21625" name="Rectangle 115"/>
            <p:cNvSpPr>
              <a:spLocks noChangeArrowheads="1"/>
            </p:cNvSpPr>
            <p:nvPr/>
          </p:nvSpPr>
          <p:spPr bwMode="auto">
            <a:xfrm>
              <a:off x="3786" y="2684"/>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26" name="Rectangle 116"/>
            <p:cNvSpPr>
              <a:spLocks noChangeArrowheads="1"/>
            </p:cNvSpPr>
            <p:nvPr/>
          </p:nvSpPr>
          <p:spPr bwMode="auto">
            <a:xfrm>
              <a:off x="4440" y="2684"/>
              <a:ext cx="9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1 0 1 1 1 0 0 1</a:t>
              </a:r>
              <a:endParaRPr lang="en-US" sz="2400" b="0" u="none" baseline="0">
                <a:latin typeface="+mj-lt"/>
              </a:endParaRPr>
            </a:p>
          </p:txBody>
        </p:sp>
        <p:sp>
          <p:nvSpPr>
            <p:cNvPr id="21627" name="Rectangle 117"/>
            <p:cNvSpPr>
              <a:spLocks noChangeArrowheads="1"/>
            </p:cNvSpPr>
            <p:nvPr/>
          </p:nvSpPr>
          <p:spPr bwMode="auto">
            <a:xfrm>
              <a:off x="5275" y="2684"/>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28" name="Line 118"/>
            <p:cNvSpPr>
              <a:spLocks noChangeShapeType="1"/>
            </p:cNvSpPr>
            <p:nvPr/>
          </p:nvSpPr>
          <p:spPr bwMode="auto">
            <a:xfrm>
              <a:off x="2640" y="267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29" name="Line 119"/>
            <p:cNvSpPr>
              <a:spLocks noChangeShapeType="1"/>
            </p:cNvSpPr>
            <p:nvPr/>
          </p:nvSpPr>
          <p:spPr bwMode="auto">
            <a:xfrm>
              <a:off x="2651" y="2671"/>
              <a:ext cx="154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30" name="Line 120"/>
            <p:cNvSpPr>
              <a:spLocks noChangeShapeType="1"/>
            </p:cNvSpPr>
            <p:nvPr/>
          </p:nvSpPr>
          <p:spPr bwMode="auto">
            <a:xfrm>
              <a:off x="4199" y="267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31" name="Line 121"/>
            <p:cNvSpPr>
              <a:spLocks noChangeShapeType="1"/>
            </p:cNvSpPr>
            <p:nvPr/>
          </p:nvSpPr>
          <p:spPr bwMode="auto">
            <a:xfrm>
              <a:off x="4199" y="2671"/>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32" name="Line 122"/>
            <p:cNvSpPr>
              <a:spLocks noChangeShapeType="1"/>
            </p:cNvSpPr>
            <p:nvPr/>
          </p:nvSpPr>
          <p:spPr bwMode="auto">
            <a:xfrm>
              <a:off x="4204" y="2671"/>
              <a:ext cx="130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33" name="Line 123"/>
            <p:cNvSpPr>
              <a:spLocks noChangeShapeType="1"/>
            </p:cNvSpPr>
            <p:nvPr/>
          </p:nvSpPr>
          <p:spPr bwMode="auto">
            <a:xfrm>
              <a:off x="5510" y="267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34" name="Rectangle 124"/>
            <p:cNvSpPr>
              <a:spLocks noChangeArrowheads="1"/>
            </p:cNvSpPr>
            <p:nvPr/>
          </p:nvSpPr>
          <p:spPr bwMode="auto">
            <a:xfrm>
              <a:off x="2640" y="2676"/>
              <a:ext cx="11"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35" name="Line 125"/>
            <p:cNvSpPr>
              <a:spLocks noChangeShapeType="1"/>
            </p:cNvSpPr>
            <p:nvPr/>
          </p:nvSpPr>
          <p:spPr bwMode="auto">
            <a:xfrm>
              <a:off x="2640" y="2676"/>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36" name="Rectangle 126"/>
            <p:cNvSpPr>
              <a:spLocks noChangeArrowheads="1"/>
            </p:cNvSpPr>
            <p:nvPr/>
          </p:nvSpPr>
          <p:spPr bwMode="auto">
            <a:xfrm>
              <a:off x="4199" y="2676"/>
              <a:ext cx="5"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37" name="Line 127"/>
            <p:cNvSpPr>
              <a:spLocks noChangeShapeType="1"/>
            </p:cNvSpPr>
            <p:nvPr/>
          </p:nvSpPr>
          <p:spPr bwMode="auto">
            <a:xfrm>
              <a:off x="4199" y="2676"/>
              <a:ext cx="0"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38" name="Rectangle 128"/>
            <p:cNvSpPr>
              <a:spLocks noChangeArrowheads="1"/>
            </p:cNvSpPr>
            <p:nvPr/>
          </p:nvSpPr>
          <p:spPr bwMode="auto">
            <a:xfrm>
              <a:off x="5510" y="2676"/>
              <a:ext cx="10"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39" name="Line 129"/>
            <p:cNvSpPr>
              <a:spLocks noChangeShapeType="1"/>
            </p:cNvSpPr>
            <p:nvPr/>
          </p:nvSpPr>
          <p:spPr bwMode="auto">
            <a:xfrm>
              <a:off x="5510" y="2676"/>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40" name="Rectangle 130"/>
            <p:cNvSpPr>
              <a:spLocks noChangeArrowheads="1"/>
            </p:cNvSpPr>
            <p:nvPr/>
          </p:nvSpPr>
          <p:spPr bwMode="auto">
            <a:xfrm>
              <a:off x="3060" y="2924"/>
              <a:ext cx="7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1 0 1          5</a:t>
              </a:r>
              <a:endParaRPr lang="en-US" sz="2400" b="0" u="none" baseline="0">
                <a:latin typeface="+mj-lt"/>
              </a:endParaRPr>
            </a:p>
          </p:txBody>
        </p:sp>
        <p:sp>
          <p:nvSpPr>
            <p:cNvPr id="21641" name="Rectangle 131"/>
            <p:cNvSpPr>
              <a:spLocks noChangeArrowheads="1"/>
            </p:cNvSpPr>
            <p:nvPr/>
          </p:nvSpPr>
          <p:spPr bwMode="auto">
            <a:xfrm>
              <a:off x="3786" y="2924"/>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42" name="Rectangle 132"/>
            <p:cNvSpPr>
              <a:spLocks noChangeArrowheads="1"/>
            </p:cNvSpPr>
            <p:nvPr/>
          </p:nvSpPr>
          <p:spPr bwMode="auto">
            <a:xfrm>
              <a:off x="4440" y="2924"/>
              <a:ext cx="9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1 0 0 0 0 1 1 0</a:t>
              </a:r>
              <a:endParaRPr lang="en-US" sz="2400" b="0" u="none" baseline="0">
                <a:latin typeface="+mj-lt"/>
              </a:endParaRPr>
            </a:p>
          </p:txBody>
        </p:sp>
        <p:sp>
          <p:nvSpPr>
            <p:cNvPr id="21643" name="Rectangle 133"/>
            <p:cNvSpPr>
              <a:spLocks noChangeArrowheads="1"/>
            </p:cNvSpPr>
            <p:nvPr/>
          </p:nvSpPr>
          <p:spPr bwMode="auto">
            <a:xfrm>
              <a:off x="5275" y="2924"/>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44" name="Line 134"/>
            <p:cNvSpPr>
              <a:spLocks noChangeShapeType="1"/>
            </p:cNvSpPr>
            <p:nvPr/>
          </p:nvSpPr>
          <p:spPr bwMode="auto">
            <a:xfrm>
              <a:off x="2640" y="291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45" name="Line 135"/>
            <p:cNvSpPr>
              <a:spLocks noChangeShapeType="1"/>
            </p:cNvSpPr>
            <p:nvPr/>
          </p:nvSpPr>
          <p:spPr bwMode="auto">
            <a:xfrm>
              <a:off x="2651" y="2910"/>
              <a:ext cx="154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46" name="Line 136"/>
            <p:cNvSpPr>
              <a:spLocks noChangeShapeType="1"/>
            </p:cNvSpPr>
            <p:nvPr/>
          </p:nvSpPr>
          <p:spPr bwMode="auto">
            <a:xfrm>
              <a:off x="4199" y="2910"/>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47" name="Line 137"/>
            <p:cNvSpPr>
              <a:spLocks noChangeShapeType="1"/>
            </p:cNvSpPr>
            <p:nvPr/>
          </p:nvSpPr>
          <p:spPr bwMode="auto">
            <a:xfrm>
              <a:off x="4199" y="2910"/>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48" name="Line 138"/>
            <p:cNvSpPr>
              <a:spLocks noChangeShapeType="1"/>
            </p:cNvSpPr>
            <p:nvPr/>
          </p:nvSpPr>
          <p:spPr bwMode="auto">
            <a:xfrm>
              <a:off x="4204" y="2910"/>
              <a:ext cx="130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49" name="Line 139"/>
            <p:cNvSpPr>
              <a:spLocks noChangeShapeType="1"/>
            </p:cNvSpPr>
            <p:nvPr/>
          </p:nvSpPr>
          <p:spPr bwMode="auto">
            <a:xfrm>
              <a:off x="5510" y="291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50" name="Rectangle 140"/>
            <p:cNvSpPr>
              <a:spLocks noChangeArrowheads="1"/>
            </p:cNvSpPr>
            <p:nvPr/>
          </p:nvSpPr>
          <p:spPr bwMode="auto">
            <a:xfrm>
              <a:off x="2640" y="2916"/>
              <a:ext cx="11"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51" name="Line 141"/>
            <p:cNvSpPr>
              <a:spLocks noChangeShapeType="1"/>
            </p:cNvSpPr>
            <p:nvPr/>
          </p:nvSpPr>
          <p:spPr bwMode="auto">
            <a:xfrm>
              <a:off x="2640" y="2916"/>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52" name="Rectangle 142"/>
            <p:cNvSpPr>
              <a:spLocks noChangeArrowheads="1"/>
            </p:cNvSpPr>
            <p:nvPr/>
          </p:nvSpPr>
          <p:spPr bwMode="auto">
            <a:xfrm>
              <a:off x="4199" y="2916"/>
              <a:ext cx="5"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53" name="Line 143"/>
            <p:cNvSpPr>
              <a:spLocks noChangeShapeType="1"/>
            </p:cNvSpPr>
            <p:nvPr/>
          </p:nvSpPr>
          <p:spPr bwMode="auto">
            <a:xfrm>
              <a:off x="4199" y="2916"/>
              <a:ext cx="0"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54" name="Rectangle 144"/>
            <p:cNvSpPr>
              <a:spLocks noChangeArrowheads="1"/>
            </p:cNvSpPr>
            <p:nvPr/>
          </p:nvSpPr>
          <p:spPr bwMode="auto">
            <a:xfrm>
              <a:off x="5510" y="2916"/>
              <a:ext cx="10"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55" name="Line 145"/>
            <p:cNvSpPr>
              <a:spLocks noChangeShapeType="1"/>
            </p:cNvSpPr>
            <p:nvPr/>
          </p:nvSpPr>
          <p:spPr bwMode="auto">
            <a:xfrm>
              <a:off x="5510" y="2916"/>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56" name="Rectangle 146"/>
            <p:cNvSpPr>
              <a:spLocks noChangeArrowheads="1"/>
            </p:cNvSpPr>
            <p:nvPr/>
          </p:nvSpPr>
          <p:spPr bwMode="auto">
            <a:xfrm>
              <a:off x="3060" y="3163"/>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a:t>
              </a:r>
              <a:endParaRPr lang="en-US" sz="2400" b="0" u="none" baseline="0">
                <a:latin typeface="+mj-lt"/>
              </a:endParaRPr>
            </a:p>
          </p:txBody>
        </p:sp>
        <p:sp>
          <p:nvSpPr>
            <p:cNvPr id="21657" name="Rectangle 147"/>
            <p:cNvSpPr>
              <a:spLocks noChangeArrowheads="1"/>
            </p:cNvSpPr>
            <p:nvPr/>
          </p:nvSpPr>
          <p:spPr bwMode="auto">
            <a:xfrm>
              <a:off x="3169" y="3163"/>
              <a:ext cx="6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1 0          6</a:t>
              </a:r>
              <a:endParaRPr lang="en-US" sz="2400" b="0" u="none" baseline="0">
                <a:latin typeface="+mj-lt"/>
              </a:endParaRPr>
            </a:p>
          </p:txBody>
        </p:sp>
        <p:sp>
          <p:nvSpPr>
            <p:cNvPr id="21658" name="Rectangle 148"/>
            <p:cNvSpPr>
              <a:spLocks noChangeArrowheads="1"/>
            </p:cNvSpPr>
            <p:nvPr/>
          </p:nvSpPr>
          <p:spPr bwMode="auto">
            <a:xfrm>
              <a:off x="3786" y="3163"/>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59" name="Rectangle 149"/>
            <p:cNvSpPr>
              <a:spLocks noChangeArrowheads="1"/>
            </p:cNvSpPr>
            <p:nvPr/>
          </p:nvSpPr>
          <p:spPr bwMode="auto">
            <a:xfrm>
              <a:off x="4440" y="3163"/>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0 0 1 1 0 0 1 1 </a:t>
              </a:r>
              <a:endParaRPr lang="en-US" sz="2400" b="0" u="none" baseline="0">
                <a:latin typeface="+mj-lt"/>
              </a:endParaRPr>
            </a:p>
          </p:txBody>
        </p:sp>
        <p:sp>
          <p:nvSpPr>
            <p:cNvPr id="21660" name="Rectangle 150"/>
            <p:cNvSpPr>
              <a:spLocks noChangeArrowheads="1"/>
            </p:cNvSpPr>
            <p:nvPr/>
          </p:nvSpPr>
          <p:spPr bwMode="auto">
            <a:xfrm>
              <a:off x="5311" y="3163"/>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61" name="Rectangle 151"/>
            <p:cNvSpPr>
              <a:spLocks noChangeArrowheads="1"/>
            </p:cNvSpPr>
            <p:nvPr/>
          </p:nvSpPr>
          <p:spPr bwMode="auto">
            <a:xfrm>
              <a:off x="2640" y="3150"/>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62" name="Line 152"/>
            <p:cNvSpPr>
              <a:spLocks noChangeShapeType="1"/>
            </p:cNvSpPr>
            <p:nvPr/>
          </p:nvSpPr>
          <p:spPr bwMode="auto">
            <a:xfrm>
              <a:off x="2640" y="315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63" name="Rectangle 153"/>
            <p:cNvSpPr>
              <a:spLocks noChangeArrowheads="1"/>
            </p:cNvSpPr>
            <p:nvPr/>
          </p:nvSpPr>
          <p:spPr bwMode="auto">
            <a:xfrm>
              <a:off x="2651" y="3150"/>
              <a:ext cx="154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64" name="Rectangle 154"/>
            <p:cNvSpPr>
              <a:spLocks noChangeArrowheads="1"/>
            </p:cNvSpPr>
            <p:nvPr/>
          </p:nvSpPr>
          <p:spPr bwMode="auto">
            <a:xfrm>
              <a:off x="4199" y="3150"/>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65" name="Line 155"/>
            <p:cNvSpPr>
              <a:spLocks noChangeShapeType="1"/>
            </p:cNvSpPr>
            <p:nvPr/>
          </p:nvSpPr>
          <p:spPr bwMode="auto">
            <a:xfrm>
              <a:off x="4199" y="3150"/>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66" name="Line 156"/>
            <p:cNvSpPr>
              <a:spLocks noChangeShapeType="1"/>
            </p:cNvSpPr>
            <p:nvPr/>
          </p:nvSpPr>
          <p:spPr bwMode="auto">
            <a:xfrm>
              <a:off x="4199" y="3150"/>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67" name="Rectangle 157"/>
            <p:cNvSpPr>
              <a:spLocks noChangeArrowheads="1"/>
            </p:cNvSpPr>
            <p:nvPr/>
          </p:nvSpPr>
          <p:spPr bwMode="auto">
            <a:xfrm>
              <a:off x="4204" y="3150"/>
              <a:ext cx="130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68" name="Rectangle 158"/>
            <p:cNvSpPr>
              <a:spLocks noChangeArrowheads="1"/>
            </p:cNvSpPr>
            <p:nvPr/>
          </p:nvSpPr>
          <p:spPr bwMode="auto">
            <a:xfrm>
              <a:off x="5510" y="3150"/>
              <a:ext cx="1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69" name="Line 159"/>
            <p:cNvSpPr>
              <a:spLocks noChangeShapeType="1"/>
            </p:cNvSpPr>
            <p:nvPr/>
          </p:nvSpPr>
          <p:spPr bwMode="auto">
            <a:xfrm>
              <a:off x="5510" y="315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70" name="Rectangle 160"/>
            <p:cNvSpPr>
              <a:spLocks noChangeArrowheads="1"/>
            </p:cNvSpPr>
            <p:nvPr/>
          </p:nvSpPr>
          <p:spPr bwMode="auto">
            <a:xfrm>
              <a:off x="2640" y="3156"/>
              <a:ext cx="11"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71" name="Line 161"/>
            <p:cNvSpPr>
              <a:spLocks noChangeShapeType="1"/>
            </p:cNvSpPr>
            <p:nvPr/>
          </p:nvSpPr>
          <p:spPr bwMode="auto">
            <a:xfrm>
              <a:off x="2640" y="3156"/>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72" name="Rectangle 162"/>
            <p:cNvSpPr>
              <a:spLocks noChangeArrowheads="1"/>
            </p:cNvSpPr>
            <p:nvPr/>
          </p:nvSpPr>
          <p:spPr bwMode="auto">
            <a:xfrm>
              <a:off x="4199" y="3156"/>
              <a:ext cx="5"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73" name="Line 163"/>
            <p:cNvSpPr>
              <a:spLocks noChangeShapeType="1"/>
            </p:cNvSpPr>
            <p:nvPr/>
          </p:nvSpPr>
          <p:spPr bwMode="auto">
            <a:xfrm>
              <a:off x="4199" y="3156"/>
              <a:ext cx="0"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74" name="Rectangle 164"/>
            <p:cNvSpPr>
              <a:spLocks noChangeArrowheads="1"/>
            </p:cNvSpPr>
            <p:nvPr/>
          </p:nvSpPr>
          <p:spPr bwMode="auto">
            <a:xfrm>
              <a:off x="5510" y="3156"/>
              <a:ext cx="10"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75" name="Line 165"/>
            <p:cNvSpPr>
              <a:spLocks noChangeShapeType="1"/>
            </p:cNvSpPr>
            <p:nvPr/>
          </p:nvSpPr>
          <p:spPr bwMode="auto">
            <a:xfrm>
              <a:off x="5510" y="3156"/>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76" name="Rectangle 166"/>
            <p:cNvSpPr>
              <a:spLocks noChangeArrowheads="1"/>
            </p:cNvSpPr>
            <p:nvPr/>
          </p:nvSpPr>
          <p:spPr bwMode="auto">
            <a:xfrm>
              <a:off x="3060" y="3403"/>
              <a:ext cx="7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1 1 1          7</a:t>
              </a:r>
              <a:endParaRPr lang="en-US" sz="2400" b="0" u="none" baseline="0">
                <a:latin typeface="+mj-lt"/>
              </a:endParaRPr>
            </a:p>
          </p:txBody>
        </p:sp>
        <p:sp>
          <p:nvSpPr>
            <p:cNvPr id="21677" name="Rectangle 167"/>
            <p:cNvSpPr>
              <a:spLocks noChangeArrowheads="1"/>
            </p:cNvSpPr>
            <p:nvPr/>
          </p:nvSpPr>
          <p:spPr bwMode="auto">
            <a:xfrm>
              <a:off x="3786" y="3403"/>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78" name="Rectangle 168"/>
            <p:cNvSpPr>
              <a:spLocks noChangeArrowheads="1"/>
            </p:cNvSpPr>
            <p:nvPr/>
          </p:nvSpPr>
          <p:spPr bwMode="auto">
            <a:xfrm>
              <a:off x="4440" y="3403"/>
              <a:ext cx="9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1 1 0 0 1 1 0 0</a:t>
              </a:r>
              <a:endParaRPr lang="en-US" sz="2400" b="0" u="none" baseline="0">
                <a:latin typeface="+mj-lt"/>
              </a:endParaRPr>
            </a:p>
          </p:txBody>
        </p:sp>
        <p:sp>
          <p:nvSpPr>
            <p:cNvPr id="21679" name="Rectangle 169"/>
            <p:cNvSpPr>
              <a:spLocks noChangeArrowheads="1"/>
            </p:cNvSpPr>
            <p:nvPr/>
          </p:nvSpPr>
          <p:spPr bwMode="auto">
            <a:xfrm>
              <a:off x="5275" y="3403"/>
              <a:ext cx="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r>
                <a:rPr lang="en-US" sz="2000" u="none" baseline="0">
                  <a:solidFill>
                    <a:srgbClr val="000000"/>
                  </a:solidFill>
                  <a:latin typeface="+mj-lt"/>
                </a:rPr>
                <a:t> </a:t>
              </a:r>
              <a:endParaRPr lang="en-US" sz="2400" b="0" u="none" baseline="0">
                <a:latin typeface="+mj-lt"/>
              </a:endParaRPr>
            </a:p>
          </p:txBody>
        </p:sp>
        <p:sp>
          <p:nvSpPr>
            <p:cNvPr id="21680" name="Line 171"/>
            <p:cNvSpPr>
              <a:spLocks noChangeShapeType="1"/>
            </p:cNvSpPr>
            <p:nvPr/>
          </p:nvSpPr>
          <p:spPr bwMode="auto">
            <a:xfrm>
              <a:off x="2640" y="339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81" name="Line 173"/>
            <p:cNvSpPr>
              <a:spLocks noChangeShapeType="1"/>
            </p:cNvSpPr>
            <p:nvPr/>
          </p:nvSpPr>
          <p:spPr bwMode="auto">
            <a:xfrm>
              <a:off x="2651" y="3390"/>
              <a:ext cx="154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82" name="Line 175"/>
            <p:cNvSpPr>
              <a:spLocks noChangeShapeType="1"/>
            </p:cNvSpPr>
            <p:nvPr/>
          </p:nvSpPr>
          <p:spPr bwMode="auto">
            <a:xfrm>
              <a:off x="4199" y="3390"/>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83" name="Line 176"/>
            <p:cNvSpPr>
              <a:spLocks noChangeShapeType="1"/>
            </p:cNvSpPr>
            <p:nvPr/>
          </p:nvSpPr>
          <p:spPr bwMode="auto">
            <a:xfrm>
              <a:off x="4199" y="3390"/>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84" name="Line 178"/>
            <p:cNvSpPr>
              <a:spLocks noChangeShapeType="1"/>
            </p:cNvSpPr>
            <p:nvPr/>
          </p:nvSpPr>
          <p:spPr bwMode="auto">
            <a:xfrm>
              <a:off x="4204" y="3390"/>
              <a:ext cx="130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85" name="Line 180"/>
            <p:cNvSpPr>
              <a:spLocks noChangeShapeType="1"/>
            </p:cNvSpPr>
            <p:nvPr/>
          </p:nvSpPr>
          <p:spPr bwMode="auto">
            <a:xfrm>
              <a:off x="5510" y="339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86" name="Rectangle 181"/>
            <p:cNvSpPr>
              <a:spLocks noChangeArrowheads="1"/>
            </p:cNvSpPr>
            <p:nvPr/>
          </p:nvSpPr>
          <p:spPr bwMode="auto">
            <a:xfrm>
              <a:off x="2640" y="3395"/>
              <a:ext cx="11"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87" name="Line 182"/>
            <p:cNvSpPr>
              <a:spLocks noChangeShapeType="1"/>
            </p:cNvSpPr>
            <p:nvPr/>
          </p:nvSpPr>
          <p:spPr bwMode="auto">
            <a:xfrm>
              <a:off x="2640" y="3395"/>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88" name="Rectangle 183"/>
            <p:cNvSpPr>
              <a:spLocks noChangeArrowheads="1"/>
            </p:cNvSpPr>
            <p:nvPr/>
          </p:nvSpPr>
          <p:spPr bwMode="auto">
            <a:xfrm>
              <a:off x="2640" y="3629"/>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89" name="Line 184"/>
            <p:cNvSpPr>
              <a:spLocks noChangeShapeType="1"/>
            </p:cNvSpPr>
            <p:nvPr/>
          </p:nvSpPr>
          <p:spPr bwMode="auto">
            <a:xfrm>
              <a:off x="2640" y="362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90" name="Line 185"/>
            <p:cNvSpPr>
              <a:spLocks noChangeShapeType="1"/>
            </p:cNvSpPr>
            <p:nvPr/>
          </p:nvSpPr>
          <p:spPr bwMode="auto">
            <a:xfrm>
              <a:off x="2640" y="36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91" name="Rectangle 186"/>
            <p:cNvSpPr>
              <a:spLocks noChangeArrowheads="1"/>
            </p:cNvSpPr>
            <p:nvPr/>
          </p:nvSpPr>
          <p:spPr bwMode="auto">
            <a:xfrm>
              <a:off x="2640" y="3629"/>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92" name="Line 187"/>
            <p:cNvSpPr>
              <a:spLocks noChangeShapeType="1"/>
            </p:cNvSpPr>
            <p:nvPr/>
          </p:nvSpPr>
          <p:spPr bwMode="auto">
            <a:xfrm>
              <a:off x="2640" y="362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93" name="Line 188"/>
            <p:cNvSpPr>
              <a:spLocks noChangeShapeType="1"/>
            </p:cNvSpPr>
            <p:nvPr/>
          </p:nvSpPr>
          <p:spPr bwMode="auto">
            <a:xfrm>
              <a:off x="2640" y="36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94" name="Rectangle 189"/>
            <p:cNvSpPr>
              <a:spLocks noChangeArrowheads="1"/>
            </p:cNvSpPr>
            <p:nvPr/>
          </p:nvSpPr>
          <p:spPr bwMode="auto">
            <a:xfrm>
              <a:off x="2651" y="3629"/>
              <a:ext cx="1548"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95" name="Line 190"/>
            <p:cNvSpPr>
              <a:spLocks noChangeShapeType="1"/>
            </p:cNvSpPr>
            <p:nvPr/>
          </p:nvSpPr>
          <p:spPr bwMode="auto">
            <a:xfrm>
              <a:off x="2651" y="3629"/>
              <a:ext cx="154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96" name="Rectangle 191"/>
            <p:cNvSpPr>
              <a:spLocks noChangeArrowheads="1"/>
            </p:cNvSpPr>
            <p:nvPr/>
          </p:nvSpPr>
          <p:spPr bwMode="auto">
            <a:xfrm>
              <a:off x="4199" y="3395"/>
              <a:ext cx="5"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97" name="Line 192"/>
            <p:cNvSpPr>
              <a:spLocks noChangeShapeType="1"/>
            </p:cNvSpPr>
            <p:nvPr/>
          </p:nvSpPr>
          <p:spPr bwMode="auto">
            <a:xfrm>
              <a:off x="4199" y="3395"/>
              <a:ext cx="0"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698" name="Rectangle 193"/>
            <p:cNvSpPr>
              <a:spLocks noChangeArrowheads="1"/>
            </p:cNvSpPr>
            <p:nvPr/>
          </p:nvSpPr>
          <p:spPr bwMode="auto">
            <a:xfrm>
              <a:off x="4199" y="36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699" name="Line 194"/>
            <p:cNvSpPr>
              <a:spLocks noChangeShapeType="1"/>
            </p:cNvSpPr>
            <p:nvPr/>
          </p:nvSpPr>
          <p:spPr bwMode="auto">
            <a:xfrm>
              <a:off x="4199" y="36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700" name="Line 195"/>
            <p:cNvSpPr>
              <a:spLocks noChangeShapeType="1"/>
            </p:cNvSpPr>
            <p:nvPr/>
          </p:nvSpPr>
          <p:spPr bwMode="auto">
            <a:xfrm>
              <a:off x="4199" y="3629"/>
              <a:ext cx="0"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701" name="Rectangle 196"/>
            <p:cNvSpPr>
              <a:spLocks noChangeArrowheads="1"/>
            </p:cNvSpPr>
            <p:nvPr/>
          </p:nvSpPr>
          <p:spPr bwMode="auto">
            <a:xfrm>
              <a:off x="4208" y="3629"/>
              <a:ext cx="130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702" name="Line 197"/>
            <p:cNvSpPr>
              <a:spLocks noChangeShapeType="1"/>
            </p:cNvSpPr>
            <p:nvPr/>
          </p:nvSpPr>
          <p:spPr bwMode="auto">
            <a:xfrm>
              <a:off x="4208" y="3629"/>
              <a:ext cx="13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703" name="Rectangle 198"/>
            <p:cNvSpPr>
              <a:spLocks noChangeArrowheads="1"/>
            </p:cNvSpPr>
            <p:nvPr/>
          </p:nvSpPr>
          <p:spPr bwMode="auto">
            <a:xfrm>
              <a:off x="5510" y="3395"/>
              <a:ext cx="10" cy="2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704" name="Line 199"/>
            <p:cNvSpPr>
              <a:spLocks noChangeShapeType="1"/>
            </p:cNvSpPr>
            <p:nvPr/>
          </p:nvSpPr>
          <p:spPr bwMode="auto">
            <a:xfrm>
              <a:off x="5510" y="3395"/>
              <a:ext cx="1" cy="2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705" name="Rectangle 200"/>
            <p:cNvSpPr>
              <a:spLocks noChangeArrowheads="1"/>
            </p:cNvSpPr>
            <p:nvPr/>
          </p:nvSpPr>
          <p:spPr bwMode="auto">
            <a:xfrm>
              <a:off x="5510" y="36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706" name="Line 201"/>
            <p:cNvSpPr>
              <a:spLocks noChangeShapeType="1"/>
            </p:cNvSpPr>
            <p:nvPr/>
          </p:nvSpPr>
          <p:spPr bwMode="auto">
            <a:xfrm>
              <a:off x="5510" y="36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707" name="Line 202"/>
            <p:cNvSpPr>
              <a:spLocks noChangeShapeType="1"/>
            </p:cNvSpPr>
            <p:nvPr/>
          </p:nvSpPr>
          <p:spPr bwMode="auto">
            <a:xfrm>
              <a:off x="5510" y="36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708" name="Rectangle 203"/>
            <p:cNvSpPr>
              <a:spLocks noChangeArrowheads="1"/>
            </p:cNvSpPr>
            <p:nvPr/>
          </p:nvSpPr>
          <p:spPr bwMode="auto">
            <a:xfrm>
              <a:off x="5510" y="36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b="1" u="sng" baseline="-25000">
                  <a:solidFill>
                    <a:schemeClr val="tx1"/>
                  </a:solidFill>
                  <a:latin typeface="Times New Roman" panose="02020603050405020304" pitchFamily="18" charset="0"/>
                </a:defRPr>
              </a:lvl1pPr>
              <a:lvl2pPr marL="742950" indent="-285750">
                <a:defRPr sz="3600" b="1" u="sng" baseline="-25000">
                  <a:solidFill>
                    <a:schemeClr val="tx1"/>
                  </a:solidFill>
                  <a:latin typeface="Times New Roman" panose="02020603050405020304" pitchFamily="18" charset="0"/>
                </a:defRPr>
              </a:lvl2pPr>
              <a:lvl3pPr marL="1143000" indent="-228600">
                <a:defRPr sz="3600" b="1" u="sng" baseline="-25000">
                  <a:solidFill>
                    <a:schemeClr val="tx1"/>
                  </a:solidFill>
                  <a:latin typeface="Times New Roman" panose="02020603050405020304" pitchFamily="18" charset="0"/>
                </a:defRPr>
              </a:lvl3pPr>
              <a:lvl4pPr marL="1600200" indent="-228600">
                <a:defRPr sz="3600" b="1" u="sng" baseline="-25000">
                  <a:solidFill>
                    <a:schemeClr val="tx1"/>
                  </a:solidFill>
                  <a:latin typeface="Times New Roman" panose="02020603050405020304" pitchFamily="18" charset="0"/>
                </a:defRPr>
              </a:lvl4pPr>
              <a:lvl5pPr marL="2057400" indent="-228600">
                <a:defRPr sz="3600" b="1"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b="1" u="sng" baseline="-25000">
                  <a:solidFill>
                    <a:schemeClr val="tx1"/>
                  </a:solidFill>
                  <a:latin typeface="Times New Roman" panose="02020603050405020304" pitchFamily="18" charset="0"/>
                </a:defRPr>
              </a:lvl9pPr>
            </a:lstStyle>
            <a:p>
              <a:endParaRPr lang="en-US">
                <a:latin typeface="+mj-lt"/>
              </a:endParaRPr>
            </a:p>
          </p:txBody>
        </p:sp>
        <p:sp>
          <p:nvSpPr>
            <p:cNvPr id="21709" name="Line 204"/>
            <p:cNvSpPr>
              <a:spLocks noChangeShapeType="1"/>
            </p:cNvSpPr>
            <p:nvPr/>
          </p:nvSpPr>
          <p:spPr bwMode="auto">
            <a:xfrm>
              <a:off x="5510" y="36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710" name="Line 205"/>
            <p:cNvSpPr>
              <a:spLocks noChangeShapeType="1"/>
            </p:cNvSpPr>
            <p:nvPr/>
          </p:nvSpPr>
          <p:spPr bwMode="auto">
            <a:xfrm>
              <a:off x="5510" y="36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spTree>
    <p:extLst>
      <p:ext uri="{BB962C8B-B14F-4D97-AF65-F5344CB8AC3E}">
        <p14:creationId xmlns:p14="http://schemas.microsoft.com/office/powerpoint/2010/main" val="399007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2519</TotalTime>
  <Words>1430</Words>
  <Application>Microsoft Office PowerPoint</Application>
  <PresentationFormat>A4 Paper (210x297 mm)</PresentationFormat>
  <Paragraphs>407</Paragraphs>
  <Slides>24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24</vt:i4>
      </vt:variant>
    </vt:vector>
  </HeadingPairs>
  <TitlesOfParts>
    <vt:vector size="35" baseType="lpstr">
      <vt:lpstr>Arial</vt:lpstr>
      <vt:lpstr>Calibri</vt:lpstr>
      <vt:lpstr>Courier New</vt:lpstr>
      <vt:lpstr>Helvetica</vt:lpstr>
      <vt:lpstr>Symbol</vt:lpstr>
      <vt:lpstr>Times New Roman</vt:lpstr>
      <vt:lpstr>Wingdings</vt:lpstr>
      <vt:lpstr>Office Theme</vt:lpstr>
      <vt:lpstr>Equation</vt:lpstr>
      <vt:lpstr>Acrobat Document</vt:lpstr>
      <vt:lpstr>Designer Drawing</vt:lpstr>
      <vt:lpstr>PowerPoint Presentation</vt:lpstr>
      <vt:lpstr>Lecture 41 Structure of RAM  </vt:lpstr>
      <vt:lpstr>Objectives </vt:lpstr>
      <vt:lpstr>Topics</vt:lpstr>
      <vt:lpstr>Memory Definitions</vt:lpstr>
      <vt:lpstr>Memory Definitions (Continued)</vt:lpstr>
      <vt:lpstr>Memory Organization</vt:lpstr>
      <vt:lpstr>Memory Block Diagram</vt:lpstr>
      <vt:lpstr>Memory Organization Example</vt:lpstr>
      <vt:lpstr>Basic Memory Operations</vt:lpstr>
      <vt:lpstr>Basic Memory Operations (continued)</vt:lpstr>
      <vt:lpstr>Overview</vt:lpstr>
      <vt:lpstr>RAM Integrated Circuits</vt:lpstr>
      <vt:lpstr>Overview</vt:lpstr>
      <vt:lpstr>Static RAM Cell</vt:lpstr>
      <vt:lpstr>Static RAM Bit Slice</vt:lpstr>
      <vt:lpstr>2n-Word  1-Bit RAM IC</vt:lpstr>
      <vt:lpstr>Cell Arrays and Coincident Selection</vt:lpstr>
      <vt:lpstr>Cell Arrays and Coincident Selection (continued)</vt:lpstr>
      <vt:lpstr>RAM ICs with &gt; 1 Bit/Word</vt:lpstr>
      <vt:lpstr>8 Words x 2 bits Memory  2 Data input bits 2 Data output bits  Row select selects 4 rows  Column select selects 2 pairs of columns</vt:lpstr>
      <vt:lpstr>Making Larger Memories (more words)</vt:lpstr>
      <vt:lpstr>Making Wider Memories (more bits)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Deepak</cp:lastModifiedBy>
  <cp:revision>475</cp:revision>
  <dcterms:created xsi:type="dcterms:W3CDTF">2006-08-16T00:00:00Z</dcterms:created>
  <dcterms:modified xsi:type="dcterms:W3CDTF">2017-07-07T08:49:08Z</dcterms:modified>
</cp:coreProperties>
</file>