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612" r:id="rId2"/>
    <p:sldId id="613" r:id="rId3"/>
    <p:sldId id="615" r:id="rId4"/>
    <p:sldId id="614" r:id="rId5"/>
    <p:sldId id="616" r:id="rId6"/>
    <p:sldId id="617" r:id="rId7"/>
    <p:sldId id="618" r:id="rId8"/>
    <p:sldId id="619" r:id="rId9"/>
    <p:sldId id="620" r:id="rId10"/>
    <p:sldId id="621" r:id="rId11"/>
    <p:sldId id="622" r:id="rId12"/>
    <p:sldId id="623" r:id="rId13"/>
    <p:sldId id="624" r:id="rId14"/>
    <p:sldId id="625" r:id="rId15"/>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BF119E"/>
    <a:srgbClr val="CA0684"/>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2" autoAdjust="0"/>
  </p:normalViewPr>
  <p:slideViewPr>
    <p:cSldViewPr>
      <p:cViewPr varScale="1">
        <p:scale>
          <a:sx n="70" d="100"/>
          <a:sy n="70" d="100"/>
        </p:scale>
        <p:origin x="1230" y="48"/>
      </p:cViewPr>
      <p:guideLst>
        <p:guide orient="horz" pos="2160"/>
        <p:guide pos="3120"/>
      </p:guideLst>
    </p:cSldViewPr>
  </p:slideViewPr>
  <p:outlineViewPr>
    <p:cViewPr>
      <p:scale>
        <a:sx n="33" d="100"/>
        <a:sy n="33" d="100"/>
      </p:scale>
      <p:origin x="0" y="195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62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BD6149-F860-46EB-888F-B7F54A879ACB}" type="datetimeFigureOut">
              <a:rPr lang="en-US" smtClean="0"/>
              <a:pPr/>
              <a:t>7/7/2017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0C51A9C-BC3B-4640-9559-50261E7C82D1}" type="slidenum">
              <a:rPr lang="en-US" smtClean="0"/>
              <a:pPr/>
              <a:t>‹#›</a:t>
            </a:fld>
            <a:endParaRPr lang="en-US"/>
          </a:p>
        </p:txBody>
      </p:sp>
    </p:spTree>
    <p:extLst>
      <p:ext uri="{BB962C8B-B14F-4D97-AF65-F5344CB8AC3E}">
        <p14:creationId xmlns:p14="http://schemas.microsoft.com/office/powerpoint/2010/main" val="30777051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4DE4C5-FD42-43C3-A107-FC2F226E7727}" type="datetimeFigureOut">
              <a:rPr lang="en-US" smtClean="0"/>
              <a:pPr/>
              <a:t>7/7/2017</a:t>
            </a:fld>
            <a:endParaRPr lang="en-US"/>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8B528B-B34F-4B88-8010-3B17FC4A4621}" type="slidenum">
              <a:rPr lang="en-US" smtClean="0"/>
              <a:pPr/>
              <a:t>‹#›</a:t>
            </a:fld>
            <a:endParaRPr lang="en-US"/>
          </a:p>
        </p:txBody>
      </p:sp>
    </p:spTree>
    <p:extLst>
      <p:ext uri="{BB962C8B-B14F-4D97-AF65-F5344CB8AC3E}">
        <p14:creationId xmlns:p14="http://schemas.microsoft.com/office/powerpoint/2010/main" val="1205389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howstuffworks.com/bytes.htm"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howstuffworks.com/digital-electronics.htm"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www.howstuffworks.com/light.htm" TargetMode="External"/><Relationship Id="rId4" Type="http://schemas.openxmlformats.org/officeDocument/2006/relationships/hyperlink" Target="http://www.howstuffworks.com/tv.htm"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n.wikipedia.org/wiki/Serial_Peripheral_Interface_Bus" TargetMode="External"/><Relationship Id="rId7" Type="http://schemas.openxmlformats.org/officeDocument/2006/relationships/hyperlink" Target="http://en.wikipedia.org/wiki/Microcontroller"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en.wikipedia.org/wiki/Opcode" TargetMode="External"/><Relationship Id="rId5" Type="http://schemas.openxmlformats.org/officeDocument/2006/relationships/hyperlink" Target="http://en.wikipedia.org/wiki/1-Wire" TargetMode="External"/><Relationship Id="rId4" Type="http://schemas.openxmlformats.org/officeDocument/2006/relationships/hyperlink" Target="http://en.wikipedia.org/wiki/I%C2%B2C"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37A27E5-19CC-41FE-A812-C875EB0A460B}" type="slidenum">
              <a:rPr lang="en-US"/>
              <a:pPr/>
              <a:t>7</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eaLnBrk="1" hangingPunct="1"/>
            <a:r>
              <a:rPr lang="en-US" smtClean="0"/>
              <a:t>PROM chips have a grid of columns and rows just as ordinary ROMs do. The difference is that every intersection of a column and row in a PROM chip has a </a:t>
            </a:r>
            <a:r>
              <a:rPr lang="en-US" b="1" smtClean="0"/>
              <a:t>fuse</a:t>
            </a:r>
            <a:r>
              <a:rPr lang="en-US" smtClean="0"/>
              <a:t> connecting them. A charge sent through a column will pass through the fuse in a cell to a grounded row indicating a value of 1. Since all the cells have a fuse, the initial (</a:t>
            </a:r>
            <a:r>
              <a:rPr lang="en-US" b="1" smtClean="0"/>
              <a:t>blank</a:t>
            </a:r>
            <a:r>
              <a:rPr lang="en-US" smtClean="0"/>
              <a:t>) state of a PROM chip is all 1s. To change the value of a cell to 0, you use a programmer to send a specific amount of current to the cell. The higher voltage breaks the connection between the column and row by </a:t>
            </a:r>
            <a:r>
              <a:rPr lang="en-US" b="1" smtClean="0"/>
              <a:t>burning</a:t>
            </a:r>
            <a:r>
              <a:rPr lang="en-US" smtClean="0"/>
              <a:t> out the fuse. This process is known as </a:t>
            </a:r>
            <a:r>
              <a:rPr lang="en-US" b="1" smtClean="0"/>
              <a:t>burning the PROM</a:t>
            </a:r>
            <a:r>
              <a:rPr lang="en-US" smtClean="0"/>
              <a:t>. </a:t>
            </a:r>
          </a:p>
          <a:p>
            <a:pPr eaLnBrk="1" hangingPunct="1"/>
            <a:r>
              <a:rPr lang="en-US" smtClean="0"/>
              <a:t>PROMs can only be programmed once. They are more fragile than ROMs. A jolt of static electricity can easily cause fuses in the PROM to burn out, changing essential </a:t>
            </a:r>
            <a:r>
              <a:rPr lang="en-US" smtClean="0">
                <a:hlinkClick r:id="rId3"/>
              </a:rPr>
              <a:t>bits</a:t>
            </a:r>
            <a:r>
              <a:rPr lang="en-US" smtClean="0"/>
              <a:t> from 1 to 0. But blank PROMs are inexpensive and are great for prototyping the data for a ROM before committing to the costly ROM fabrication process. </a:t>
            </a:r>
          </a:p>
        </p:txBody>
      </p:sp>
    </p:spTree>
    <p:extLst>
      <p:ext uri="{BB962C8B-B14F-4D97-AF65-F5344CB8AC3E}">
        <p14:creationId xmlns:p14="http://schemas.microsoft.com/office/powerpoint/2010/main" val="1543932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F7864CC-B12D-48CE-ACEF-613B5EDCF91C}" type="slidenum">
              <a:rPr lang="en-US"/>
              <a:pPr/>
              <a:t>8</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lnSpc>
                <a:spcPct val="90000"/>
              </a:lnSpc>
            </a:pPr>
            <a:r>
              <a:rPr lang="en-US" sz="1000" smtClean="0"/>
              <a:t>Once again we have a grid of columns and rows. In an EPROM, the cell at each intersection has two transistors. The two transistors are separated from each other by a thin oxide layer. One of the transistors is known as the </a:t>
            </a:r>
            <a:r>
              <a:rPr lang="en-US" sz="1000" b="1" smtClean="0"/>
              <a:t>floating gate</a:t>
            </a:r>
            <a:r>
              <a:rPr lang="en-US" sz="1000" smtClean="0"/>
              <a:t> and the other as the </a:t>
            </a:r>
            <a:r>
              <a:rPr lang="en-US" sz="1000" b="1" smtClean="0"/>
              <a:t>control gate</a:t>
            </a:r>
            <a:r>
              <a:rPr lang="en-US" sz="1000" smtClean="0"/>
              <a:t>. The floating gate's only link to the row (</a:t>
            </a:r>
            <a:r>
              <a:rPr lang="en-US" sz="1000" b="1" smtClean="0"/>
              <a:t>wordline</a:t>
            </a:r>
            <a:r>
              <a:rPr lang="en-US" sz="1000" smtClean="0"/>
              <a:t>) is through the control gate. As long as this link is in place, the cell has a value of 1. To change the value to 0 requires a curious process called </a:t>
            </a:r>
            <a:r>
              <a:rPr lang="en-US" sz="1000" b="1" smtClean="0"/>
              <a:t>Fowler-Nordheim tunneling</a:t>
            </a:r>
            <a:r>
              <a:rPr lang="en-US" sz="1000" smtClean="0"/>
              <a:t>. </a:t>
            </a:r>
            <a:r>
              <a:rPr lang="en-US" sz="1000" b="1" smtClean="0"/>
              <a:t>Tunneling</a:t>
            </a:r>
            <a:r>
              <a:rPr lang="en-US" sz="1000" smtClean="0"/>
              <a:t> is used to alter the placement of electrons in the floating </a:t>
            </a:r>
            <a:r>
              <a:rPr lang="en-US" sz="1000" smtClean="0">
                <a:hlinkClick r:id="rId3"/>
              </a:rPr>
              <a:t>gate</a:t>
            </a:r>
            <a:r>
              <a:rPr lang="en-US" sz="1000" smtClean="0"/>
              <a:t>. An electrical charge, usually 10 to 13 volts, is applied to the floating gate. The charge comes from the column (</a:t>
            </a:r>
            <a:r>
              <a:rPr lang="en-US" sz="1000" b="1" smtClean="0"/>
              <a:t>bitline</a:t>
            </a:r>
            <a:r>
              <a:rPr lang="en-US" sz="1000" smtClean="0"/>
              <a:t>), enters the floating gate and drains to a ground. </a:t>
            </a:r>
          </a:p>
          <a:p>
            <a:pPr eaLnBrk="1" hangingPunct="1">
              <a:lnSpc>
                <a:spcPct val="90000"/>
              </a:lnSpc>
            </a:pPr>
            <a:r>
              <a:rPr lang="en-US" sz="1000" smtClean="0"/>
              <a:t>This charge causes the floating-gate transistor to act like an </a:t>
            </a:r>
            <a:r>
              <a:rPr lang="en-US" sz="1000" smtClean="0">
                <a:hlinkClick r:id="rId4"/>
              </a:rPr>
              <a:t>electron gun</a:t>
            </a:r>
            <a:r>
              <a:rPr lang="en-US" sz="1000" smtClean="0"/>
              <a:t>. The excited electrons are pushed through and trapped on the other side of the thin oxide layer, giving it a negative charge. These negatively charged electrons act as a barrier between the control gate and the floating gate. A device called a </a:t>
            </a:r>
            <a:r>
              <a:rPr lang="en-US" sz="1000" b="1" smtClean="0"/>
              <a:t>cell sensor</a:t>
            </a:r>
            <a:r>
              <a:rPr lang="en-US" sz="1000" smtClean="0"/>
              <a:t> monitors the level of the charge passing through the floating gate. If the flow through the gate is greater than 50 percent of the charge, it has a value of 1. When the charge passing through drops below the 50-percent threshold, the value changes to 0. A blank EPROM has all of the gates fully open, giving each cell a value of 1. </a:t>
            </a:r>
            <a:br>
              <a:rPr lang="en-US" sz="1000" smtClean="0"/>
            </a:br>
            <a:endParaRPr lang="en-US" sz="1000" smtClean="0"/>
          </a:p>
          <a:p>
            <a:pPr eaLnBrk="1" hangingPunct="1">
              <a:lnSpc>
                <a:spcPct val="90000"/>
              </a:lnSpc>
            </a:pPr>
            <a:r>
              <a:rPr lang="en-US" sz="1000" smtClean="0"/>
              <a:t>To rewrite an EPROM, you must erase it first. To erase it, you must supply a level of energy strong enough to break through the negative electrons blocking the floating gate. In a standard EPROM, this is best accomplished with </a:t>
            </a:r>
            <a:r>
              <a:rPr lang="en-US" sz="1000" smtClean="0">
                <a:hlinkClick r:id="rId5"/>
              </a:rPr>
              <a:t>UV light</a:t>
            </a:r>
            <a:r>
              <a:rPr lang="en-US" sz="1000" smtClean="0"/>
              <a:t> at a frequency of 253.7. Because this particular frequency will not penetrate most plastics or glasses, each EPROM chip has a quartz window on top of it. The EPROM must be very close to the eraser's light source, within an inch or two, to work properly. </a:t>
            </a:r>
          </a:p>
          <a:p>
            <a:pPr eaLnBrk="1" hangingPunct="1">
              <a:lnSpc>
                <a:spcPct val="90000"/>
              </a:lnSpc>
            </a:pPr>
            <a:r>
              <a:rPr lang="en-US" sz="1000" smtClean="0"/>
              <a:t>An EPROM eraser is not selective, it will erase the entire EPROM. The EPROM must be removed from the device it is in and placed under the UV light of the EPROM eraser for several minutes. An EPROM that is left under too long can become </a:t>
            </a:r>
            <a:r>
              <a:rPr lang="en-US" sz="1000" b="1" smtClean="0"/>
              <a:t>over-erased</a:t>
            </a:r>
            <a:r>
              <a:rPr lang="en-US" sz="1000" smtClean="0"/>
              <a:t>. In such a case, the EPROM's floating gates are charged to the point that they are unable to hold the electrons at all. </a:t>
            </a:r>
          </a:p>
          <a:p>
            <a:pPr eaLnBrk="1" hangingPunct="1">
              <a:lnSpc>
                <a:spcPct val="90000"/>
              </a:lnSpc>
            </a:pPr>
            <a:endParaRPr lang="en-US" sz="1000" smtClean="0"/>
          </a:p>
        </p:txBody>
      </p:sp>
    </p:spTree>
    <p:extLst>
      <p:ext uri="{BB962C8B-B14F-4D97-AF65-F5344CB8AC3E}">
        <p14:creationId xmlns:p14="http://schemas.microsoft.com/office/powerpoint/2010/main" val="1145265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A1A69BD-76AE-49ED-B8BC-A58FECACAC96}" type="slidenum">
              <a:rPr lang="en-US"/>
              <a:pPr/>
              <a:t>9</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lnSpc>
                <a:spcPct val="80000"/>
              </a:lnSpc>
            </a:pPr>
            <a:r>
              <a:rPr lang="en-US" sz="900" b="1" smtClean="0"/>
              <a:t>Serial bus devices</a:t>
            </a:r>
          </a:p>
          <a:p>
            <a:pPr eaLnBrk="1" hangingPunct="1">
              <a:lnSpc>
                <a:spcPct val="80000"/>
              </a:lnSpc>
            </a:pPr>
            <a:r>
              <a:rPr lang="en-US" sz="900" smtClean="0"/>
              <a:t>Most common serial interface types are </a:t>
            </a:r>
            <a:r>
              <a:rPr lang="en-US" sz="900" smtClean="0">
                <a:hlinkClick r:id="rId3" tooltip="Serial Peripheral Interface Bus"/>
              </a:rPr>
              <a:t>SPI</a:t>
            </a:r>
            <a:r>
              <a:rPr lang="en-US" sz="900" smtClean="0"/>
              <a:t>, </a:t>
            </a:r>
            <a:r>
              <a:rPr lang="en-US" sz="900" smtClean="0">
                <a:hlinkClick r:id="rId4" tooltip="I²C"/>
              </a:rPr>
              <a:t>I²C</a:t>
            </a:r>
            <a:r>
              <a:rPr lang="en-US" sz="900" smtClean="0"/>
              <a:t> and </a:t>
            </a:r>
            <a:r>
              <a:rPr lang="en-US" sz="900" smtClean="0">
                <a:hlinkClick r:id="rId5" tooltip="1-Wire"/>
              </a:rPr>
              <a:t>1-Wire</a:t>
            </a:r>
            <a:r>
              <a:rPr lang="en-US" sz="900" smtClean="0"/>
              <a:t>. These three interfaces require between 2 and 4 controls signals for operation, resulting in a memory device in an 8 pin (or less) package.</a:t>
            </a:r>
          </a:p>
          <a:p>
            <a:pPr eaLnBrk="1" hangingPunct="1">
              <a:lnSpc>
                <a:spcPct val="80000"/>
              </a:lnSpc>
            </a:pPr>
            <a:endParaRPr lang="en-US" sz="900" smtClean="0"/>
          </a:p>
          <a:p>
            <a:pPr eaLnBrk="1" hangingPunct="1">
              <a:lnSpc>
                <a:spcPct val="80000"/>
              </a:lnSpc>
            </a:pPr>
            <a:r>
              <a:rPr lang="en-US" sz="900" smtClean="0"/>
              <a:t>The serial EEPROM typically operates in three phases: </a:t>
            </a:r>
            <a:r>
              <a:rPr lang="en-US" sz="900" smtClean="0">
                <a:hlinkClick r:id="rId6" tooltip="Opcode"/>
              </a:rPr>
              <a:t>OP-Code Phase</a:t>
            </a:r>
            <a:r>
              <a:rPr lang="en-US" sz="900" smtClean="0"/>
              <a:t>, Address Phase and Data Phase. The OP-Code is usually the first 8-bits input to the serial input pin of the EEPROM device (or with most I²C devices, is implicit); followed by 8 to 24 bits of addressing depending on the depth of the device, then data to be read or written.</a:t>
            </a:r>
          </a:p>
          <a:p>
            <a:pPr eaLnBrk="1" hangingPunct="1">
              <a:lnSpc>
                <a:spcPct val="80000"/>
              </a:lnSpc>
            </a:pPr>
            <a:endParaRPr lang="en-US" sz="900" smtClean="0"/>
          </a:p>
          <a:p>
            <a:pPr eaLnBrk="1" hangingPunct="1">
              <a:lnSpc>
                <a:spcPct val="80000"/>
              </a:lnSpc>
            </a:pPr>
            <a:r>
              <a:rPr lang="en-US" sz="900" smtClean="0"/>
              <a:t>Each EEPROM device typically has its own set of OP-Code instructions to map to different functions. Some of the common operations on </a:t>
            </a:r>
            <a:r>
              <a:rPr lang="en-US" sz="900" smtClean="0">
                <a:hlinkClick r:id="rId3" tooltip="Serial Peripheral Interface Bus"/>
              </a:rPr>
              <a:t>SPI</a:t>
            </a:r>
            <a:r>
              <a:rPr lang="en-US" sz="900" smtClean="0"/>
              <a:t> EEPROM devices are:</a:t>
            </a:r>
          </a:p>
          <a:p>
            <a:pPr lvl="1" eaLnBrk="1" hangingPunct="1">
              <a:lnSpc>
                <a:spcPct val="80000"/>
              </a:lnSpc>
            </a:pPr>
            <a:r>
              <a:rPr lang="en-US" sz="900" smtClean="0"/>
              <a:t>Write Enable (WREN) </a:t>
            </a:r>
          </a:p>
          <a:p>
            <a:pPr lvl="1" eaLnBrk="1" hangingPunct="1">
              <a:lnSpc>
                <a:spcPct val="80000"/>
              </a:lnSpc>
            </a:pPr>
            <a:r>
              <a:rPr lang="en-US" sz="900" smtClean="0"/>
              <a:t>Write Disable (WRDI) </a:t>
            </a:r>
          </a:p>
          <a:p>
            <a:pPr lvl="1" eaLnBrk="1" hangingPunct="1">
              <a:lnSpc>
                <a:spcPct val="80000"/>
              </a:lnSpc>
            </a:pPr>
            <a:r>
              <a:rPr lang="en-US" sz="900" smtClean="0"/>
              <a:t>Read Status Register (RDSR) </a:t>
            </a:r>
          </a:p>
          <a:p>
            <a:pPr lvl="1" eaLnBrk="1" hangingPunct="1">
              <a:lnSpc>
                <a:spcPct val="80000"/>
              </a:lnSpc>
            </a:pPr>
            <a:r>
              <a:rPr lang="en-US" sz="900" smtClean="0"/>
              <a:t>Write Status Register (WRSR) </a:t>
            </a:r>
          </a:p>
          <a:p>
            <a:pPr lvl="1" eaLnBrk="1" hangingPunct="1">
              <a:lnSpc>
                <a:spcPct val="80000"/>
              </a:lnSpc>
            </a:pPr>
            <a:r>
              <a:rPr lang="en-US" sz="900" smtClean="0"/>
              <a:t>Read Data (READ) </a:t>
            </a:r>
          </a:p>
          <a:p>
            <a:pPr lvl="1" eaLnBrk="1" hangingPunct="1">
              <a:lnSpc>
                <a:spcPct val="80000"/>
              </a:lnSpc>
            </a:pPr>
            <a:r>
              <a:rPr lang="en-US" sz="900" smtClean="0"/>
              <a:t>Write Data (WRITE) </a:t>
            </a:r>
          </a:p>
          <a:p>
            <a:pPr eaLnBrk="1" hangingPunct="1">
              <a:lnSpc>
                <a:spcPct val="80000"/>
              </a:lnSpc>
            </a:pPr>
            <a:r>
              <a:rPr lang="en-US" sz="900" smtClean="0"/>
              <a:t>Other operations supported by some EEPROM devices are:</a:t>
            </a:r>
          </a:p>
          <a:p>
            <a:pPr lvl="1" eaLnBrk="1" hangingPunct="1">
              <a:lnSpc>
                <a:spcPct val="80000"/>
              </a:lnSpc>
            </a:pPr>
            <a:r>
              <a:rPr lang="en-US" sz="900" smtClean="0"/>
              <a:t>Program </a:t>
            </a:r>
          </a:p>
          <a:p>
            <a:pPr lvl="1" eaLnBrk="1" hangingPunct="1">
              <a:lnSpc>
                <a:spcPct val="80000"/>
              </a:lnSpc>
            </a:pPr>
            <a:r>
              <a:rPr lang="en-US" sz="900" smtClean="0"/>
              <a:t>Sector Erase </a:t>
            </a:r>
          </a:p>
          <a:p>
            <a:pPr lvl="1" eaLnBrk="1" hangingPunct="1">
              <a:lnSpc>
                <a:spcPct val="80000"/>
              </a:lnSpc>
            </a:pPr>
            <a:r>
              <a:rPr lang="en-US" sz="900" smtClean="0"/>
              <a:t>Chip Erase commands </a:t>
            </a:r>
          </a:p>
          <a:p>
            <a:pPr eaLnBrk="1" hangingPunct="1">
              <a:lnSpc>
                <a:spcPct val="80000"/>
              </a:lnSpc>
            </a:pPr>
            <a:endParaRPr lang="en-US" sz="900" smtClean="0"/>
          </a:p>
          <a:p>
            <a:pPr eaLnBrk="1" hangingPunct="1">
              <a:lnSpc>
                <a:spcPct val="80000"/>
              </a:lnSpc>
            </a:pPr>
            <a:r>
              <a:rPr lang="en-US" sz="900" b="1" smtClean="0"/>
              <a:t>Parallel bus devices</a:t>
            </a:r>
          </a:p>
          <a:p>
            <a:pPr eaLnBrk="1" hangingPunct="1">
              <a:lnSpc>
                <a:spcPct val="80000"/>
              </a:lnSpc>
            </a:pPr>
            <a:r>
              <a:rPr lang="en-US" sz="900" smtClean="0"/>
              <a:t>Parallel EEPROM devices typically have an 8-bit data bus and an address bus wide enough to cover the complete memory. Most devices have chip select and write protect pins. Some </a:t>
            </a:r>
            <a:r>
              <a:rPr lang="en-US" sz="900" u="sng" smtClean="0">
                <a:hlinkClick r:id="rId7" tooltip="Microcontroller"/>
              </a:rPr>
              <a:t>microcontrollers</a:t>
            </a:r>
            <a:r>
              <a:rPr lang="en-US" sz="900" smtClean="0"/>
              <a:t> also have integrated parallel EEPROM.</a:t>
            </a:r>
          </a:p>
          <a:p>
            <a:pPr eaLnBrk="1" hangingPunct="1">
              <a:lnSpc>
                <a:spcPct val="80000"/>
              </a:lnSpc>
            </a:pPr>
            <a:r>
              <a:rPr lang="en-US" sz="900" smtClean="0"/>
              <a:t>Operation of a parallel EEPROM is simple and fast when compared to serial EEPROM, but these devices are larger due to the higher pin count (28 pins or more) and have been decreasing in popularity in favor of serial EEPROM or Flash.</a:t>
            </a:r>
          </a:p>
        </p:txBody>
      </p:sp>
    </p:spTree>
    <p:extLst>
      <p:ext uri="{BB962C8B-B14F-4D97-AF65-F5344CB8AC3E}">
        <p14:creationId xmlns:p14="http://schemas.microsoft.com/office/powerpoint/2010/main" val="216023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CC989D9-BC9B-45AD-B2CF-DBEEA3598613}" type="slidenum">
              <a:rPr lang="en-US"/>
              <a:pPr/>
              <a:t>11</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r>
              <a:rPr lang="en-US" b="1" u="sng" smtClean="0"/>
              <a:t>Purpose behind FLASH Memory</a:t>
            </a:r>
          </a:p>
          <a:p>
            <a:pPr eaLnBrk="1" hangingPunct="1"/>
            <a:endParaRPr lang="en-US" b="1" u="sng" smtClean="0"/>
          </a:p>
          <a:p>
            <a:pPr eaLnBrk="1" hangingPunct="1"/>
            <a:r>
              <a:rPr lang="en-US" smtClean="0"/>
              <a:t>An obvious extension of flash memory would be as a replacement for hard disks. Flash memory does not have the mechanical limitations and latencies of hard drives, so the idea of a solid-state drive, or SSD, is attractive when considering speed, noise, power consumption, and reliability.</a:t>
            </a:r>
          </a:p>
          <a:p>
            <a:pPr eaLnBrk="1" hangingPunct="1"/>
            <a:endParaRPr lang="en-US" smtClean="0"/>
          </a:p>
          <a:p>
            <a:pPr eaLnBrk="1" hangingPunct="1"/>
            <a:r>
              <a:rPr lang="en-US" smtClean="0"/>
              <a:t>There remain some aspects of flash-based SSDs that make the idea unattractive. Most importantly, the cost per gigabyte of flash memory remains significantly higher than that of platter-based hard drives. Although this ratio is decreasing rapidly for flash memory, it is not yet clear that flash memory will catch up to the capacities and affordability offered by platter-based storage. Still, research and development is sufficiently vigorous that it is not clear that it will not happen, either</a:t>
            </a:r>
          </a:p>
          <a:p>
            <a:pPr eaLnBrk="1" hangingPunct="1"/>
            <a:endParaRPr lang="en-US" smtClean="0"/>
          </a:p>
          <a:p>
            <a:pPr eaLnBrk="1" hangingPunct="1"/>
            <a:r>
              <a:rPr lang="en-US" smtClean="0"/>
              <a:t>There is also some concern that the finite number of erase/write cycles of flash memory would render flash memory unable to support an operating system. This seems to be a decreasing issue as warranties on flash-based SSDs are approaching those of current hard drives.</a:t>
            </a:r>
          </a:p>
          <a:p>
            <a:pPr eaLnBrk="1" hangingPunct="1"/>
            <a:endParaRPr lang="en-US" smtClean="0"/>
          </a:p>
        </p:txBody>
      </p:sp>
    </p:spTree>
    <p:extLst>
      <p:ext uri="{BB962C8B-B14F-4D97-AF65-F5344CB8AC3E}">
        <p14:creationId xmlns:p14="http://schemas.microsoft.com/office/powerpoint/2010/main" val="2845575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8"/>
            <a:ext cx="84201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7/7/2017</a:t>
            </a:fld>
            <a:endParaRPr lang="en-US"/>
          </a:p>
        </p:txBody>
      </p:sp>
      <p:sp>
        <p:nvSpPr>
          <p:cNvPr id="5" name="Footer Placeholder 4"/>
          <p:cNvSpPr>
            <a:spLocks noGrp="1"/>
          </p:cNvSpPr>
          <p:nvPr>
            <p:ph type="ftr" sz="quarter" idx="11"/>
          </p:nvPr>
        </p:nvSpPr>
        <p:spPr>
          <a:xfrm>
            <a:off x="3384550" y="6356353"/>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1600203"/>
            <a:ext cx="89154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7/7/2017</a:t>
            </a:fld>
            <a:endParaRPr lang="en-US"/>
          </a:p>
        </p:txBody>
      </p:sp>
      <p:sp>
        <p:nvSpPr>
          <p:cNvPr id="5" name="Footer Placeholder 4"/>
          <p:cNvSpPr>
            <a:spLocks noGrp="1"/>
          </p:cNvSpPr>
          <p:nvPr>
            <p:ph type="ftr" sz="quarter" idx="11"/>
          </p:nvPr>
        </p:nvSpPr>
        <p:spPr>
          <a:xfrm>
            <a:off x="3384550" y="6356353"/>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41"/>
            <a:ext cx="222885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74641"/>
            <a:ext cx="652145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7/7/2017</a:t>
            </a:fld>
            <a:endParaRPr lang="en-US"/>
          </a:p>
        </p:txBody>
      </p:sp>
      <p:sp>
        <p:nvSpPr>
          <p:cNvPr id="5" name="Footer Placeholder 4"/>
          <p:cNvSpPr>
            <a:spLocks noGrp="1"/>
          </p:cNvSpPr>
          <p:nvPr>
            <p:ph type="ftr" sz="quarter" idx="11"/>
          </p:nvPr>
        </p:nvSpPr>
        <p:spPr>
          <a:xfrm>
            <a:off x="3384550" y="6356353"/>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95300" y="1600203"/>
            <a:ext cx="89154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7/7/2017</a:t>
            </a:fld>
            <a:endParaRPr lang="en-US"/>
          </a:p>
        </p:txBody>
      </p:sp>
      <p:sp>
        <p:nvSpPr>
          <p:cNvPr id="5" name="Footer Placeholder 4"/>
          <p:cNvSpPr>
            <a:spLocks noGrp="1"/>
          </p:cNvSpPr>
          <p:nvPr>
            <p:ph type="ftr" sz="quarter" idx="11"/>
          </p:nvPr>
        </p:nvSpPr>
        <p:spPr>
          <a:xfrm>
            <a:off x="3384550" y="6356353"/>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3"/>
            <a:ext cx="84201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506" y="2906713"/>
            <a:ext cx="84201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7/7/2017</a:t>
            </a:fld>
            <a:endParaRPr lang="en-US"/>
          </a:p>
        </p:txBody>
      </p:sp>
      <p:sp>
        <p:nvSpPr>
          <p:cNvPr id="5" name="Footer Placeholder 4"/>
          <p:cNvSpPr>
            <a:spLocks noGrp="1"/>
          </p:cNvSpPr>
          <p:nvPr>
            <p:ph type="ftr" sz="quarter" idx="11"/>
          </p:nvPr>
        </p:nvSpPr>
        <p:spPr>
          <a:xfrm>
            <a:off x="3384550" y="6356353"/>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600203"/>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5550" y="1600203"/>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7/7/2017</a:t>
            </a:fld>
            <a:endParaRPr lang="en-US"/>
          </a:p>
        </p:txBody>
      </p:sp>
      <p:sp>
        <p:nvSpPr>
          <p:cNvPr id="6" name="Footer Placeholder 5"/>
          <p:cNvSpPr>
            <a:spLocks noGrp="1"/>
          </p:cNvSpPr>
          <p:nvPr>
            <p:ph type="ftr" sz="quarter" idx="11"/>
          </p:nvPr>
        </p:nvSpPr>
        <p:spPr>
          <a:xfrm>
            <a:off x="3384550" y="6356353"/>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87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112" y="1535113"/>
            <a:ext cx="437859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2" y="2174875"/>
            <a:ext cx="437859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7/7/2017</a:t>
            </a:fld>
            <a:endParaRPr lang="en-US"/>
          </a:p>
        </p:txBody>
      </p:sp>
      <p:sp>
        <p:nvSpPr>
          <p:cNvPr id="8" name="Footer Placeholder 7"/>
          <p:cNvSpPr>
            <a:spLocks noGrp="1"/>
          </p:cNvSpPr>
          <p:nvPr>
            <p:ph type="ftr" sz="quarter" idx="11"/>
          </p:nvPr>
        </p:nvSpPr>
        <p:spPr>
          <a:xfrm>
            <a:off x="3384550" y="6356353"/>
            <a:ext cx="31369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7/7/2017</a:t>
            </a:fld>
            <a:endParaRPr lang="en-US"/>
          </a:p>
        </p:txBody>
      </p:sp>
      <p:sp>
        <p:nvSpPr>
          <p:cNvPr id="4" name="Footer Placeholder 3"/>
          <p:cNvSpPr>
            <a:spLocks noGrp="1"/>
          </p:cNvSpPr>
          <p:nvPr>
            <p:ph type="ftr" sz="quarter" idx="11"/>
          </p:nvPr>
        </p:nvSpPr>
        <p:spPr>
          <a:xfrm>
            <a:off x="3384550" y="6356353"/>
            <a:ext cx="31369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2972" y="273053"/>
            <a:ext cx="553772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3"/>
            <a:ext cx="3259006"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7/7/2017</a:t>
            </a:fld>
            <a:endParaRPr lang="en-US"/>
          </a:p>
        </p:txBody>
      </p:sp>
      <p:sp>
        <p:nvSpPr>
          <p:cNvPr id="6" name="Footer Placeholder 5"/>
          <p:cNvSpPr>
            <a:spLocks noGrp="1"/>
          </p:cNvSpPr>
          <p:nvPr>
            <p:ph type="ftr" sz="quarter" idx="11"/>
          </p:nvPr>
        </p:nvSpPr>
        <p:spPr>
          <a:xfrm>
            <a:off x="3384550" y="6356353"/>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645"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41645"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7/7/2017</a:t>
            </a:fld>
            <a:endParaRPr lang="en-US"/>
          </a:p>
        </p:txBody>
      </p:sp>
      <p:sp>
        <p:nvSpPr>
          <p:cNvPr id="6" name="Footer Placeholder 5"/>
          <p:cNvSpPr>
            <a:spLocks noGrp="1"/>
          </p:cNvSpPr>
          <p:nvPr>
            <p:ph type="ftr" sz="quarter" idx="11"/>
          </p:nvPr>
        </p:nvSpPr>
        <p:spPr>
          <a:xfrm>
            <a:off x="3384550" y="6356353"/>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6890895" y="6655158"/>
            <a:ext cx="2472152" cy="253916"/>
          </a:xfrm>
          <a:prstGeom prst="rect">
            <a:avLst/>
          </a:prstGeom>
          <a:noFill/>
        </p:spPr>
        <p:txBody>
          <a:bodyPr wrap="none" rtlCol="0">
            <a:spAutoFit/>
          </a:bodyPr>
          <a:lstStyle/>
          <a:p>
            <a:r>
              <a:rPr lang="en-US" sz="1050" dirty="0" smtClean="0">
                <a:solidFill>
                  <a:schemeClr val="bg1"/>
                </a:solidFill>
              </a:rPr>
              <a:t>©</a:t>
            </a:r>
            <a:r>
              <a:rPr lang="en-US" sz="1050" baseline="0" dirty="0" smtClean="0">
                <a:solidFill>
                  <a:schemeClr val="bg1"/>
                </a:solidFill>
              </a:rPr>
              <a:t> </a:t>
            </a:r>
            <a:r>
              <a:rPr lang="en-US" sz="1050" dirty="0" smtClean="0">
                <a:solidFill>
                  <a:schemeClr val="bg1"/>
                </a:solidFill>
              </a:rPr>
              <a:t>Ramaiah University of Applied Sciences</a:t>
            </a:r>
            <a:endParaRPr lang="en-US" sz="1050" dirty="0">
              <a:solidFill>
                <a:schemeClr val="bg1"/>
              </a:solidFill>
            </a:endParaRPr>
          </a:p>
        </p:txBody>
      </p:sp>
      <p:sp>
        <p:nvSpPr>
          <p:cNvPr id="17" name="Rectangle 16"/>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
        <p:nvSpPr>
          <p:cNvPr id="8" name="TextBox 7"/>
          <p:cNvSpPr txBox="1"/>
          <p:nvPr userDrawn="1"/>
        </p:nvSpPr>
        <p:spPr>
          <a:xfrm>
            <a:off x="-25757" y="6655158"/>
            <a:ext cx="2177199" cy="253916"/>
          </a:xfrm>
          <a:prstGeom prst="rect">
            <a:avLst/>
          </a:prstGeom>
          <a:noFill/>
        </p:spPr>
        <p:txBody>
          <a:bodyPr wrap="none" rtlCol="0">
            <a:spAutoFit/>
          </a:bodyPr>
          <a:lstStyle/>
          <a:p>
            <a:r>
              <a:rPr lang="en-US" sz="1050" dirty="0" smtClean="0">
                <a:solidFill>
                  <a:schemeClr val="bg1"/>
                </a:solidFill>
              </a:rPr>
              <a:t>Faculty of Engineering &amp; Technology</a:t>
            </a:r>
            <a:endParaRPr lang="en-US" sz="1050" dirty="0">
              <a:solidFill>
                <a:schemeClr val="bg1"/>
              </a:solidFill>
            </a:endParaRPr>
          </a:p>
        </p:txBody>
      </p:sp>
      <p:pic>
        <p:nvPicPr>
          <p:cNvPr id="2" name="Picture 1"/>
          <p:cNvPicPr>
            <a:picLocks noChangeAspect="1"/>
          </p:cNvPicPr>
          <p:nvPr userDrawn="1"/>
        </p:nvPicPr>
        <p:blipFill>
          <a:blip r:embed="rId13"/>
          <a:stretch>
            <a:fillRect/>
          </a:stretch>
        </p:blipFill>
        <p:spPr>
          <a:xfrm>
            <a:off x="0" y="6142418"/>
            <a:ext cx="457240" cy="51210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1600200"/>
            <a:ext cx="8420100" cy="147002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t/>
            </a:r>
            <a:br>
              <a:rPr lang="en-US" b="1" dirty="0" smtClean="0"/>
            </a:br>
            <a:r>
              <a:rPr lang="en-US" b="1" dirty="0"/>
              <a:t>Basics of Memories</a:t>
            </a:r>
            <a:endParaRPr lang="en-US" dirty="0"/>
          </a:p>
        </p:txBody>
      </p:sp>
    </p:spTree>
    <p:extLst>
      <p:ext uri="{BB962C8B-B14F-4D97-AF65-F5344CB8AC3E}">
        <p14:creationId xmlns:p14="http://schemas.microsoft.com/office/powerpoint/2010/main" val="7945672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62000"/>
            <a:ext cx="9906000" cy="5262979"/>
          </a:xfrm>
          <a:prstGeom prst="rect">
            <a:avLst/>
          </a:prstGeom>
        </p:spPr>
        <p:txBody>
          <a:bodyPr wrap="square">
            <a:spAutoFit/>
          </a:bodyPr>
          <a:lstStyle/>
          <a:p>
            <a:pPr algn="just">
              <a:spcBef>
                <a:spcPct val="50000"/>
              </a:spcBef>
            </a:pPr>
            <a:r>
              <a:rPr lang="en-US" sz="2400" b="1" dirty="0"/>
              <a:t>Electrically erasable programmable read-only memory</a:t>
            </a:r>
            <a:r>
              <a:rPr lang="en-US" sz="2400" dirty="0"/>
              <a:t> (EEPROM) chips remove the biggest drawbacks of EPROMs. In EEPROMs: </a:t>
            </a:r>
          </a:p>
          <a:p>
            <a:pPr marL="342900" indent="-342900" algn="just">
              <a:spcBef>
                <a:spcPct val="50000"/>
              </a:spcBef>
              <a:buFont typeface="Arial" panose="020B0604020202020204" pitchFamily="34" charset="0"/>
              <a:buChar char="•"/>
            </a:pPr>
            <a:r>
              <a:rPr lang="en-US" sz="2400" dirty="0"/>
              <a:t>The chip does not have to removed to be </a:t>
            </a:r>
            <a:r>
              <a:rPr lang="en-US" sz="2400" dirty="0" smtClean="0"/>
              <a:t>rewritten</a:t>
            </a:r>
            <a:endParaRPr lang="en-US" sz="2400" dirty="0"/>
          </a:p>
          <a:p>
            <a:pPr marL="342900" indent="-342900" algn="just">
              <a:spcBef>
                <a:spcPct val="50000"/>
              </a:spcBef>
              <a:buFont typeface="Arial" panose="020B0604020202020204" pitchFamily="34" charset="0"/>
              <a:buChar char="•"/>
            </a:pPr>
            <a:r>
              <a:rPr lang="en-US" sz="2400" dirty="0"/>
              <a:t>The entire chip does not have to be completely erased to change a specific portion of </a:t>
            </a:r>
            <a:r>
              <a:rPr lang="en-US" sz="2400" dirty="0" smtClean="0"/>
              <a:t>it</a:t>
            </a:r>
            <a:endParaRPr lang="en-US" sz="2400" dirty="0"/>
          </a:p>
          <a:p>
            <a:pPr marL="342900" indent="-342900" algn="just">
              <a:spcBef>
                <a:spcPct val="50000"/>
              </a:spcBef>
              <a:buFont typeface="Arial" panose="020B0604020202020204" pitchFamily="34" charset="0"/>
              <a:buChar char="•"/>
            </a:pPr>
            <a:r>
              <a:rPr lang="en-US" sz="2400" dirty="0"/>
              <a:t>Changing the contents does not require additional dedicated </a:t>
            </a:r>
            <a:r>
              <a:rPr lang="en-US" sz="2400" dirty="0" smtClean="0"/>
              <a:t>equipment </a:t>
            </a:r>
          </a:p>
          <a:p>
            <a:pPr marL="342900" indent="-342900" algn="just">
              <a:spcBef>
                <a:spcPct val="50000"/>
              </a:spcBef>
              <a:buFont typeface="Arial" panose="020B0604020202020204" pitchFamily="34" charset="0"/>
              <a:buChar char="•"/>
            </a:pPr>
            <a:r>
              <a:rPr lang="en-US" sz="2400" dirty="0" smtClean="0"/>
              <a:t>Here </a:t>
            </a:r>
            <a:r>
              <a:rPr lang="en-US" sz="2400" dirty="0"/>
              <a:t>are different types of electrical interfaces to EEPROM devices. Main categories of these interface types are :</a:t>
            </a:r>
          </a:p>
          <a:p>
            <a:pPr marL="1257300" lvl="2" indent="-342900" algn="just">
              <a:spcBef>
                <a:spcPct val="50000"/>
              </a:spcBef>
              <a:buFont typeface="Arial" panose="020B0604020202020204" pitchFamily="34" charset="0"/>
              <a:buChar char="•"/>
            </a:pPr>
            <a:r>
              <a:rPr lang="en-US" sz="2000" dirty="0"/>
              <a:t>Serial bus </a:t>
            </a:r>
          </a:p>
          <a:p>
            <a:pPr marL="1257300" lvl="2" indent="-342900" algn="just">
              <a:spcBef>
                <a:spcPct val="50000"/>
              </a:spcBef>
              <a:buFont typeface="Arial" panose="020B0604020202020204" pitchFamily="34" charset="0"/>
              <a:buChar char="•"/>
            </a:pPr>
            <a:r>
              <a:rPr lang="en-US" sz="2000" dirty="0"/>
              <a:t>Parallel bus </a:t>
            </a:r>
          </a:p>
          <a:p>
            <a:pPr marL="342900" indent="-342900" algn="just">
              <a:spcBef>
                <a:spcPct val="50000"/>
              </a:spcBef>
              <a:buFont typeface="Arial" panose="020B0604020202020204" pitchFamily="34" charset="0"/>
              <a:buChar char="•"/>
            </a:pPr>
            <a:r>
              <a:rPr lang="en-US" sz="2400" dirty="0"/>
              <a:t>How the device is operated depends on the electrical </a:t>
            </a:r>
            <a:r>
              <a:rPr lang="en-US" sz="2400" dirty="0" smtClean="0"/>
              <a:t>interface</a:t>
            </a:r>
            <a:endParaRPr lang="en-US" sz="2400" dirty="0"/>
          </a:p>
        </p:txBody>
      </p:sp>
      <p:sp>
        <p:nvSpPr>
          <p:cNvPr id="5" name="Rectangle 4"/>
          <p:cNvSpPr/>
          <p:nvPr/>
        </p:nvSpPr>
        <p:spPr>
          <a:xfrm>
            <a:off x="4038600" y="177225"/>
            <a:ext cx="1415387" cy="584775"/>
          </a:xfrm>
          <a:prstGeom prst="rect">
            <a:avLst/>
          </a:prstGeom>
        </p:spPr>
        <p:txBody>
          <a:bodyPr wrap="none">
            <a:spAutoFit/>
          </a:bodyPr>
          <a:lstStyle/>
          <a:p>
            <a:r>
              <a:rPr lang="en-US" sz="3200" b="1" dirty="0">
                <a:latin typeface="+mj-lt"/>
                <a:ea typeface="+mj-ea"/>
                <a:cs typeface="+mj-cs"/>
              </a:rPr>
              <a:t>Contd..</a:t>
            </a:r>
          </a:p>
        </p:txBody>
      </p:sp>
    </p:spTree>
    <p:extLst>
      <p:ext uri="{BB962C8B-B14F-4D97-AF65-F5344CB8AC3E}">
        <p14:creationId xmlns:p14="http://schemas.microsoft.com/office/powerpoint/2010/main" val="3263450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z="3200" b="1" dirty="0"/>
              <a:t>Failure Modes of EEPROM</a:t>
            </a:r>
          </a:p>
        </p:txBody>
      </p:sp>
      <p:sp>
        <p:nvSpPr>
          <p:cNvPr id="34819" name="Rectangle 3"/>
          <p:cNvSpPr>
            <a:spLocks noGrp="1" noChangeArrowheads="1"/>
          </p:cNvSpPr>
          <p:nvPr>
            <p:ph type="body" idx="1"/>
          </p:nvPr>
        </p:nvSpPr>
        <p:spPr>
          <a:xfrm>
            <a:off x="0" y="846138"/>
            <a:ext cx="9906000" cy="5257800"/>
          </a:xfrm>
        </p:spPr>
        <p:txBody>
          <a:bodyPr/>
          <a:lstStyle/>
          <a:p>
            <a:pPr algn="just" eaLnBrk="1" hangingPunct="1">
              <a:spcBef>
                <a:spcPct val="50000"/>
              </a:spcBef>
            </a:pPr>
            <a:r>
              <a:rPr lang="en-US" sz="2400" dirty="0" smtClean="0"/>
              <a:t>There </a:t>
            </a:r>
            <a:r>
              <a:rPr lang="en-US" sz="2400" dirty="0"/>
              <a:t>are two limitations of stored information; endurance, and data </a:t>
            </a:r>
            <a:r>
              <a:rPr lang="en-US" sz="2400" dirty="0" smtClean="0"/>
              <a:t>retention</a:t>
            </a:r>
            <a:endParaRPr lang="en-US" sz="2400" dirty="0"/>
          </a:p>
          <a:p>
            <a:pPr algn="just" eaLnBrk="1" hangingPunct="1">
              <a:spcBef>
                <a:spcPct val="50000"/>
              </a:spcBef>
            </a:pPr>
            <a:r>
              <a:rPr lang="en-US" sz="2400" dirty="0"/>
              <a:t>During rewrites, the gate oxide in the floating-gate transistors gradually accumulates trapped </a:t>
            </a:r>
            <a:r>
              <a:rPr lang="en-US" sz="2400" dirty="0" smtClean="0"/>
              <a:t>electrons</a:t>
            </a:r>
          </a:p>
          <a:p>
            <a:pPr algn="just" eaLnBrk="1" hangingPunct="1">
              <a:spcBef>
                <a:spcPct val="50000"/>
              </a:spcBef>
            </a:pPr>
            <a:r>
              <a:rPr lang="en-US" sz="2400" dirty="0" smtClean="0"/>
              <a:t>The </a:t>
            </a:r>
            <a:r>
              <a:rPr lang="en-US" sz="2400" dirty="0"/>
              <a:t>electric field of the trapped electrons adds to the electrons in the floating gate, lowering the window between threshold voltages for zeros </a:t>
            </a:r>
            <a:r>
              <a:rPr lang="en-US" sz="2400" dirty="0" err="1"/>
              <a:t>vs</a:t>
            </a:r>
            <a:r>
              <a:rPr lang="en-US" sz="2400" dirty="0"/>
              <a:t> ones. After sufficient number of rewrite cycles, the difference becomes too small to be recognizable, the cell is stuck in programmed state, and endurance failure </a:t>
            </a:r>
            <a:r>
              <a:rPr lang="en-US" sz="2400" dirty="0" smtClean="0"/>
              <a:t>occurs</a:t>
            </a:r>
          </a:p>
          <a:p>
            <a:pPr algn="just" eaLnBrk="1" hangingPunct="1">
              <a:spcBef>
                <a:spcPct val="50000"/>
              </a:spcBef>
            </a:pPr>
            <a:r>
              <a:rPr lang="en-US" sz="2400" dirty="0" smtClean="0"/>
              <a:t>The </a:t>
            </a:r>
            <a:r>
              <a:rPr lang="en-US" sz="2400" dirty="0"/>
              <a:t>manufacturers usually specify minimal number of rewrites being 10000000 or </a:t>
            </a:r>
            <a:r>
              <a:rPr lang="en-US" sz="2400" dirty="0" smtClean="0"/>
              <a:t>more</a:t>
            </a:r>
            <a:endParaRPr lang="en-US" sz="2400" dirty="0"/>
          </a:p>
          <a:p>
            <a:pPr marL="0" indent="0" algn="just" eaLnBrk="1" hangingPunct="1">
              <a:spcBef>
                <a:spcPct val="50000"/>
              </a:spcBef>
              <a:buNone/>
            </a:pPr>
            <a:endParaRPr lang="en-US" sz="2400" dirty="0"/>
          </a:p>
          <a:p>
            <a:pPr algn="just" eaLnBrk="1" hangingPunct="1">
              <a:spcBef>
                <a:spcPct val="50000"/>
              </a:spcBef>
            </a:pPr>
            <a:endParaRPr lang="en-US" sz="2400" dirty="0"/>
          </a:p>
        </p:txBody>
      </p:sp>
    </p:spTree>
    <p:extLst>
      <p:ext uri="{BB962C8B-B14F-4D97-AF65-F5344CB8AC3E}">
        <p14:creationId xmlns:p14="http://schemas.microsoft.com/office/powerpoint/2010/main" val="21958920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066800"/>
            <a:ext cx="9906000" cy="3416320"/>
          </a:xfrm>
          <a:prstGeom prst="rect">
            <a:avLst/>
          </a:prstGeom>
        </p:spPr>
        <p:txBody>
          <a:bodyPr wrap="square">
            <a:spAutoFit/>
          </a:bodyPr>
          <a:lstStyle/>
          <a:p>
            <a:pPr marL="342900" indent="-342900" algn="just">
              <a:spcBef>
                <a:spcPct val="50000"/>
              </a:spcBef>
              <a:buFont typeface="Arial" panose="020B0604020202020204" pitchFamily="34" charset="0"/>
              <a:buChar char="•"/>
            </a:pPr>
            <a:r>
              <a:rPr lang="en-US" sz="2400" dirty="0"/>
              <a:t>During storage, the electrons injected into the floating gate may drift through the insulator, especially at increased temperature, and cause charge loss, reverting the cell into erased state. The manufacturers usually guarantee data retention of 10 </a:t>
            </a:r>
            <a:r>
              <a:rPr lang="en-US" sz="2400" dirty="0" smtClean="0"/>
              <a:t>years</a:t>
            </a:r>
            <a:endParaRPr lang="en-US" sz="2400" dirty="0"/>
          </a:p>
          <a:p>
            <a:pPr marL="342900" indent="-342900" algn="just">
              <a:spcBef>
                <a:spcPct val="50000"/>
              </a:spcBef>
              <a:buFont typeface="Arial" panose="020B0604020202020204" pitchFamily="34" charset="0"/>
              <a:buChar char="•"/>
            </a:pPr>
            <a:endParaRPr lang="en-US" sz="2400" dirty="0" smtClean="0"/>
          </a:p>
          <a:p>
            <a:pPr marL="342900" indent="-342900" algn="just">
              <a:spcBef>
                <a:spcPct val="50000"/>
              </a:spcBef>
              <a:buFont typeface="Arial" panose="020B0604020202020204" pitchFamily="34" charset="0"/>
              <a:buChar char="•"/>
            </a:pPr>
            <a:r>
              <a:rPr lang="en-US" sz="2400" dirty="0" smtClean="0"/>
              <a:t>When </a:t>
            </a:r>
            <a:r>
              <a:rPr lang="en-US" sz="2400" dirty="0"/>
              <a:t>larger amounts of static data are to be stored (such as in USB flash drives) a specific type of EEPROM such as </a:t>
            </a:r>
            <a:r>
              <a:rPr lang="en-US" sz="2400" b="1" dirty="0"/>
              <a:t>flash memory</a:t>
            </a:r>
            <a:r>
              <a:rPr lang="en-US" sz="2400" dirty="0"/>
              <a:t> is more economical than traditional EEPROM </a:t>
            </a:r>
            <a:r>
              <a:rPr lang="en-US" sz="2400" dirty="0" smtClean="0"/>
              <a:t>devices</a:t>
            </a:r>
            <a:endParaRPr lang="en-US" sz="2400" dirty="0"/>
          </a:p>
        </p:txBody>
      </p:sp>
      <p:sp>
        <p:nvSpPr>
          <p:cNvPr id="5" name="Rectangle 4"/>
          <p:cNvSpPr/>
          <p:nvPr/>
        </p:nvSpPr>
        <p:spPr>
          <a:xfrm>
            <a:off x="4038600" y="177225"/>
            <a:ext cx="1415387" cy="584775"/>
          </a:xfrm>
          <a:prstGeom prst="rect">
            <a:avLst/>
          </a:prstGeom>
        </p:spPr>
        <p:txBody>
          <a:bodyPr wrap="none">
            <a:spAutoFit/>
          </a:bodyPr>
          <a:lstStyle/>
          <a:p>
            <a:r>
              <a:rPr lang="en-US" sz="3200" b="1" dirty="0">
                <a:latin typeface="+mj-lt"/>
                <a:ea typeface="+mj-ea"/>
                <a:cs typeface="+mj-cs"/>
              </a:rPr>
              <a:t>Contd..</a:t>
            </a:r>
          </a:p>
        </p:txBody>
      </p:sp>
    </p:spTree>
    <p:extLst>
      <p:ext uri="{BB962C8B-B14F-4D97-AF65-F5344CB8AC3E}">
        <p14:creationId xmlns:p14="http://schemas.microsoft.com/office/powerpoint/2010/main" val="684868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SmartArt Placeholder 37889"/>
          <p:cNvGrpSpPr>
            <a:grpSpLocks noChangeAspect="1"/>
          </p:cNvGrpSpPr>
          <p:nvPr/>
        </p:nvGrpSpPr>
        <p:grpSpPr bwMode="auto">
          <a:xfrm>
            <a:off x="-2136775" y="-49213"/>
            <a:ext cx="13698538" cy="7897813"/>
            <a:chOff x="-1008" y="371"/>
            <a:chExt cx="6768" cy="3902"/>
          </a:xfrm>
        </p:grpSpPr>
        <p:sp>
          <p:nvSpPr>
            <p:cNvPr id="12" name="_s7172"/>
            <p:cNvSpPr>
              <a:spLocks noChangeArrowheads="1" noTextEdit="1"/>
            </p:cNvSpPr>
            <p:nvPr/>
          </p:nvSpPr>
          <p:spPr bwMode="auto">
            <a:xfrm>
              <a:off x="1863" y="1419"/>
              <a:ext cx="1026" cy="1026"/>
            </a:xfrm>
            <a:prstGeom prst="ellipse">
              <a:avLst/>
            </a:prstGeom>
            <a:solidFill>
              <a:schemeClr val="accent2">
                <a:alpha val="50000"/>
              </a:schemeClr>
            </a:solidFill>
            <a:ln w="4670">
              <a:solidFill>
                <a:schemeClr val="accent2"/>
              </a:solidFill>
              <a:round/>
              <a:headEnd/>
              <a:tailEnd/>
            </a:ln>
          </p:spPr>
          <p:txBody>
            <a:bodyPr vert="horz" wrap="square" lIns="0" tIns="0" rIns="0" bIns="0" numCol="1" anchor="ctr" anchorCtr="0" compatLnSpc="1">
              <a:prstTxWarp prst="textNoShape">
                <a:avLst/>
              </a:prstTxWarp>
            </a:bodyPr>
            <a:lstStyle/>
            <a:p>
              <a:endParaRPr lang="en-US">
                <a:latin typeface="+mj-lt"/>
              </a:endParaRPr>
            </a:p>
          </p:txBody>
        </p:sp>
        <p:sp>
          <p:nvSpPr>
            <p:cNvPr id="13" name="_s7173"/>
            <p:cNvSpPr>
              <a:spLocks noChangeArrowheads="1"/>
            </p:cNvSpPr>
            <p:nvPr/>
          </p:nvSpPr>
          <p:spPr bwMode="auto">
            <a:xfrm>
              <a:off x="1863" y="1061"/>
              <a:ext cx="1026"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mj-lt"/>
                </a:rPr>
                <a:t>       EEPROM</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100" b="0" i="0" u="none" strike="noStrike" cap="none" normalizeH="0" baseline="0" dirty="0" smtClean="0">
                  <a:ln>
                    <a:noFill/>
                  </a:ln>
                  <a:solidFill>
                    <a:schemeClr val="tx1"/>
                  </a:solidFill>
                  <a:effectLst/>
                  <a:latin typeface="+mj-lt"/>
                </a:rPr>
                <a:t>Electrically byte-erasable</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100" b="0" i="0" u="none" strike="noStrike" cap="none" normalizeH="0" baseline="0" dirty="0" smtClean="0">
                  <a:ln>
                    <a:noFill/>
                  </a:ln>
                  <a:solidFill>
                    <a:schemeClr val="tx1"/>
                  </a:solidFill>
                  <a:effectLst/>
                  <a:latin typeface="+mj-lt"/>
                </a:rPr>
                <a:t>Lower reliability</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100" b="0" i="0" u="none" strike="noStrike" cap="none" normalizeH="0" baseline="0" dirty="0" smtClean="0">
                  <a:ln>
                    <a:noFill/>
                  </a:ln>
                  <a:solidFill>
                    <a:schemeClr val="tx1"/>
                  </a:solidFill>
                  <a:effectLst/>
                  <a:latin typeface="+mj-lt"/>
                </a:rPr>
                <a:t>Higher cost</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100" b="0" i="0" u="none" strike="noStrike" cap="none" normalizeH="0" baseline="0" dirty="0" smtClean="0">
                  <a:ln>
                    <a:noFill/>
                  </a:ln>
                  <a:solidFill>
                    <a:schemeClr val="tx1"/>
                  </a:solidFill>
                  <a:effectLst/>
                  <a:latin typeface="+mj-lt"/>
                </a:rPr>
                <a:t>Lower density</a:t>
              </a:r>
            </a:p>
          </p:txBody>
        </p:sp>
        <p:sp>
          <p:nvSpPr>
            <p:cNvPr id="14" name="_s7174"/>
            <p:cNvSpPr>
              <a:spLocks noChangeArrowheads="1" noTextEdit="1"/>
            </p:cNvSpPr>
            <p:nvPr/>
          </p:nvSpPr>
          <p:spPr bwMode="auto">
            <a:xfrm>
              <a:off x="2200" y="2004"/>
              <a:ext cx="1026" cy="1026"/>
            </a:xfrm>
            <a:prstGeom prst="ellipse">
              <a:avLst/>
            </a:prstGeom>
            <a:solidFill>
              <a:schemeClr val="hlink">
                <a:alpha val="50000"/>
              </a:schemeClr>
            </a:solidFill>
            <a:ln w="4670">
              <a:solidFill>
                <a:schemeClr val="hlink"/>
              </a:solidFill>
              <a:round/>
              <a:headEnd/>
              <a:tailEnd/>
            </a:ln>
          </p:spPr>
          <p:txBody>
            <a:bodyPr vert="horz" wrap="square" lIns="0" tIns="0" rIns="0" bIns="0" numCol="1" anchor="ctr" anchorCtr="0" compatLnSpc="1">
              <a:prstTxWarp prst="textNoShape">
                <a:avLst/>
              </a:prstTxWarp>
            </a:bodyPr>
            <a:lstStyle/>
            <a:p>
              <a:endParaRPr lang="en-US">
                <a:latin typeface="+mj-lt"/>
              </a:endParaRPr>
            </a:p>
          </p:txBody>
        </p:sp>
        <p:sp>
          <p:nvSpPr>
            <p:cNvPr id="15" name="_s7175"/>
            <p:cNvSpPr>
              <a:spLocks noChangeArrowheads="1"/>
            </p:cNvSpPr>
            <p:nvPr/>
          </p:nvSpPr>
          <p:spPr bwMode="auto">
            <a:xfrm>
              <a:off x="3246" y="2824"/>
              <a:ext cx="1026"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mj-lt"/>
                </a:rPr>
                <a:t>ROM</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100" b="0" i="0" u="none" strike="noStrike" cap="none" normalizeH="0" baseline="0" smtClean="0">
                  <a:ln>
                    <a:noFill/>
                  </a:ln>
                  <a:solidFill>
                    <a:schemeClr val="tx1"/>
                  </a:solidFill>
                  <a:effectLst/>
                  <a:latin typeface="+mj-lt"/>
                </a:rPr>
                <a:t>High density </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100" b="0" i="0" u="none" strike="noStrike" cap="none" normalizeH="0" baseline="0" smtClean="0">
                  <a:ln>
                    <a:noFill/>
                  </a:ln>
                  <a:solidFill>
                    <a:schemeClr val="tx1"/>
                  </a:solidFill>
                  <a:effectLst/>
                  <a:latin typeface="+mj-lt"/>
                </a:rPr>
                <a:t>Reliable</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100" b="0" i="0" u="none" strike="noStrike" cap="none" normalizeH="0" baseline="0" smtClean="0">
                  <a:ln>
                    <a:noFill/>
                  </a:ln>
                  <a:solidFill>
                    <a:schemeClr val="tx1"/>
                  </a:solidFill>
                  <a:effectLst/>
                  <a:latin typeface="+mj-lt"/>
                </a:rPr>
                <a:t>Low cost</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100" b="0" i="0" u="none" strike="noStrike" cap="none" normalizeH="0" baseline="0" smtClean="0">
                  <a:ln>
                    <a:noFill/>
                  </a:ln>
                  <a:solidFill>
                    <a:schemeClr val="tx1"/>
                  </a:solidFill>
                  <a:effectLst/>
                  <a:latin typeface="+mj-lt"/>
                </a:rPr>
                <a:t>Suitable for stable code production</a:t>
              </a:r>
            </a:p>
          </p:txBody>
        </p:sp>
        <p:sp>
          <p:nvSpPr>
            <p:cNvPr id="16" name="_s7176"/>
            <p:cNvSpPr>
              <a:spLocks noChangeArrowheads="1" noTextEdit="1"/>
            </p:cNvSpPr>
            <p:nvPr/>
          </p:nvSpPr>
          <p:spPr bwMode="auto">
            <a:xfrm>
              <a:off x="1525" y="2003"/>
              <a:ext cx="1026" cy="1026"/>
            </a:xfrm>
            <a:prstGeom prst="ellipse">
              <a:avLst/>
            </a:prstGeom>
            <a:solidFill>
              <a:schemeClr val="folHlink">
                <a:alpha val="50000"/>
              </a:schemeClr>
            </a:solidFill>
            <a:ln w="4670">
              <a:solidFill>
                <a:schemeClr val="folHlink"/>
              </a:solidFill>
              <a:round/>
              <a:headEnd/>
              <a:tailEnd/>
            </a:ln>
          </p:spPr>
          <p:txBody>
            <a:bodyPr vert="horz" wrap="square" lIns="0" tIns="0" rIns="0" bIns="0" numCol="1" anchor="ctr" anchorCtr="0" compatLnSpc="1">
              <a:prstTxWarp prst="textNoShape">
                <a:avLst/>
              </a:prstTxWarp>
            </a:bodyPr>
            <a:lstStyle/>
            <a:p>
              <a:endParaRPr lang="en-US">
                <a:latin typeface="+mj-lt"/>
              </a:endParaRPr>
            </a:p>
          </p:txBody>
        </p:sp>
        <p:sp>
          <p:nvSpPr>
            <p:cNvPr id="17" name="_s7177"/>
            <p:cNvSpPr>
              <a:spLocks noChangeArrowheads="1"/>
            </p:cNvSpPr>
            <p:nvPr/>
          </p:nvSpPr>
          <p:spPr bwMode="auto">
            <a:xfrm>
              <a:off x="480" y="2824"/>
              <a:ext cx="1026"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mj-lt"/>
                </a:rPr>
                <a:t>DRAM</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200" b="0" i="0" u="none" strike="noStrike" cap="none" normalizeH="0" baseline="0" smtClean="0">
                  <a:ln>
                    <a:noFill/>
                  </a:ln>
                  <a:solidFill>
                    <a:schemeClr val="tx1"/>
                  </a:solidFill>
                  <a:effectLst/>
                  <a:latin typeface="+mj-lt"/>
                </a:rPr>
                <a:t>High density</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200" b="0" i="0" u="none" strike="noStrike" cap="none" normalizeH="0" baseline="0" smtClean="0">
                  <a:ln>
                    <a:noFill/>
                  </a:ln>
                  <a:solidFill>
                    <a:schemeClr val="tx1"/>
                  </a:solidFill>
                  <a:effectLst/>
                  <a:latin typeface="+mj-lt"/>
                </a:rPr>
                <a:t>Low cost </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200" b="0" i="0" u="none" strike="noStrike" cap="none" normalizeH="0" baseline="0" smtClean="0">
                  <a:ln>
                    <a:noFill/>
                  </a:ln>
                  <a:solidFill>
                    <a:schemeClr val="tx1"/>
                  </a:solidFill>
                  <a:effectLst/>
                  <a:latin typeface="+mj-lt"/>
                </a:rPr>
                <a:t>High speed</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200" b="0" i="0" u="none" strike="noStrike" cap="none" normalizeH="0" baseline="0" smtClean="0">
                  <a:ln>
                    <a:noFill/>
                  </a:ln>
                  <a:solidFill>
                    <a:schemeClr val="tx1"/>
                  </a:solidFill>
                  <a:effectLst/>
                  <a:latin typeface="+mj-lt"/>
                </a:rPr>
                <a:t>High power</a:t>
              </a:r>
            </a:p>
          </p:txBody>
        </p:sp>
        <p:sp>
          <p:nvSpPr>
            <p:cNvPr id="18" name="Rectangle 10"/>
            <p:cNvSpPr>
              <a:spLocks noChangeArrowheads="1"/>
            </p:cNvSpPr>
            <p:nvPr/>
          </p:nvSpPr>
          <p:spPr bwMode="auto">
            <a:xfrm>
              <a:off x="3022" y="1726"/>
              <a:ext cx="549"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mj-lt"/>
                </a:rPr>
                <a:t>FLASH</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mj-lt"/>
                </a:rPr>
                <a:t>Full-Feature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mj-lt"/>
                </a:rPr>
                <a:t>Memory Solution</a:t>
              </a:r>
            </a:p>
          </p:txBody>
        </p:sp>
        <p:sp>
          <p:nvSpPr>
            <p:cNvPr id="19" name="Rectangle 11"/>
            <p:cNvSpPr>
              <a:spLocks noChangeArrowheads="1"/>
            </p:cNvSpPr>
            <p:nvPr/>
          </p:nvSpPr>
          <p:spPr bwMode="auto">
            <a:xfrm>
              <a:off x="-1008" y="1683"/>
              <a:ext cx="2072"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mj-lt"/>
                </a:rPr>
                <a:t>       </a:t>
              </a:r>
              <a:endParaRPr kumimoji="0" lang="en-US" sz="1200" b="0" i="0" u="none" strike="noStrike" cap="none" normalizeH="0" baseline="0" smtClean="0">
                <a:ln>
                  <a:noFill/>
                </a:ln>
                <a:solidFill>
                  <a:schemeClr val="tx1"/>
                </a:solidFill>
                <a:effectLst/>
                <a:latin typeface="+mj-lt"/>
              </a:endParaRPr>
            </a:p>
          </p:txBody>
        </p:sp>
        <p:sp>
          <p:nvSpPr>
            <p:cNvPr id="20" name="Rectangle 12"/>
            <p:cNvSpPr>
              <a:spLocks noChangeArrowheads="1"/>
            </p:cNvSpPr>
            <p:nvPr/>
          </p:nvSpPr>
          <p:spPr bwMode="auto">
            <a:xfrm>
              <a:off x="2436" y="3161"/>
              <a:ext cx="2073"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mj-lt"/>
                </a:rPr>
                <a:t>Flash Memory</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200" b="0" i="0" u="none" strike="noStrike" cap="none" normalizeH="0" baseline="0" smtClean="0">
                  <a:ln>
                    <a:noFill/>
                  </a:ln>
                  <a:solidFill>
                    <a:schemeClr val="tx1"/>
                  </a:solidFill>
                  <a:effectLst/>
                  <a:latin typeface="+mj-lt"/>
                </a:rPr>
                <a:t>Low-cost, high density</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200" b="0" i="0" u="none" strike="noStrike" cap="none" normalizeH="0" baseline="0" smtClean="0">
                  <a:ln>
                    <a:noFill/>
                  </a:ln>
                  <a:solidFill>
                    <a:schemeClr val="tx1"/>
                  </a:solidFill>
                  <a:effectLst/>
                  <a:latin typeface="+mj-lt"/>
                </a:rPr>
                <a:t>High speed architecture</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200" b="0" i="0" u="none" strike="noStrike" cap="none" normalizeH="0" baseline="0" smtClean="0">
                  <a:ln>
                    <a:noFill/>
                  </a:ln>
                  <a:solidFill>
                    <a:schemeClr val="tx1"/>
                  </a:solidFill>
                  <a:effectLst/>
                  <a:latin typeface="+mj-lt"/>
                </a:rPr>
                <a:t>Lower power</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200" b="0" i="0" u="none" strike="noStrike" cap="none" normalizeH="0" baseline="0" smtClean="0">
                  <a:ln>
                    <a:noFill/>
                  </a:ln>
                  <a:solidFill>
                    <a:schemeClr val="tx1"/>
                  </a:solidFill>
                  <a:effectLst/>
                  <a:latin typeface="+mj-lt"/>
                </a:rPr>
                <a:t>High reliability</a:t>
              </a:r>
            </a:p>
          </p:txBody>
        </p:sp>
      </p:grpSp>
      <p:sp>
        <p:nvSpPr>
          <p:cNvPr id="3" name="Text Box 13"/>
          <p:cNvSpPr txBox="1">
            <a:spLocks noChangeArrowheads="1"/>
          </p:cNvSpPr>
          <p:nvPr/>
        </p:nvSpPr>
        <p:spPr bwMode="auto">
          <a:xfrm>
            <a:off x="3352800" y="4370388"/>
            <a:ext cx="838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sz="1200" b="1">
                <a:latin typeface="+mj-lt"/>
              </a:rPr>
              <a:t>DRAM</a:t>
            </a:r>
          </a:p>
        </p:txBody>
      </p:sp>
      <p:sp>
        <p:nvSpPr>
          <p:cNvPr id="4" name="Text Box 14"/>
          <p:cNvSpPr txBox="1">
            <a:spLocks noChangeArrowheads="1"/>
          </p:cNvSpPr>
          <p:nvPr/>
        </p:nvSpPr>
        <p:spPr bwMode="auto">
          <a:xfrm>
            <a:off x="5257800" y="4141788"/>
            <a:ext cx="838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sz="1200" b="1">
                <a:latin typeface="+mj-lt"/>
              </a:rPr>
              <a:t>ROM</a:t>
            </a:r>
          </a:p>
        </p:txBody>
      </p:sp>
      <p:sp>
        <p:nvSpPr>
          <p:cNvPr id="5" name="Text Box 15"/>
          <p:cNvSpPr txBox="1">
            <a:spLocks noChangeArrowheads="1"/>
          </p:cNvSpPr>
          <p:nvPr/>
        </p:nvSpPr>
        <p:spPr bwMode="auto">
          <a:xfrm>
            <a:off x="4191000" y="2465388"/>
            <a:ext cx="9906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sz="1200" b="1">
                <a:latin typeface="+mj-lt"/>
              </a:rPr>
              <a:t>EPROM</a:t>
            </a:r>
          </a:p>
          <a:p>
            <a:pPr algn="ctr" eaLnBrk="1" hangingPunct="1">
              <a:spcBef>
                <a:spcPct val="50000"/>
              </a:spcBef>
            </a:pPr>
            <a:r>
              <a:rPr lang="en-US" sz="1200" b="1">
                <a:latin typeface="+mj-lt"/>
              </a:rPr>
              <a:t>EEPROM</a:t>
            </a:r>
          </a:p>
        </p:txBody>
      </p:sp>
      <p:sp>
        <p:nvSpPr>
          <p:cNvPr id="6" name="Text Box 16"/>
          <p:cNvSpPr txBox="1">
            <a:spLocks noChangeArrowheads="1"/>
          </p:cNvSpPr>
          <p:nvPr/>
        </p:nvSpPr>
        <p:spPr bwMode="auto">
          <a:xfrm>
            <a:off x="4800600" y="3455988"/>
            <a:ext cx="838200"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sz="800" b="1">
                <a:latin typeface="+mj-lt"/>
              </a:rPr>
              <a:t>Non-volatile</a:t>
            </a:r>
          </a:p>
        </p:txBody>
      </p:sp>
      <p:sp>
        <p:nvSpPr>
          <p:cNvPr id="7" name="Text Box 17"/>
          <p:cNvSpPr txBox="1">
            <a:spLocks noChangeArrowheads="1"/>
          </p:cNvSpPr>
          <p:nvPr/>
        </p:nvSpPr>
        <p:spPr bwMode="auto">
          <a:xfrm>
            <a:off x="4267200" y="3836988"/>
            <a:ext cx="838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sz="900" b="1">
                <a:latin typeface="+mj-lt"/>
              </a:rPr>
              <a:t>FLASH</a:t>
            </a:r>
          </a:p>
        </p:txBody>
      </p:sp>
      <p:sp>
        <p:nvSpPr>
          <p:cNvPr id="8" name="Text Box 18"/>
          <p:cNvSpPr txBox="1">
            <a:spLocks noChangeArrowheads="1"/>
          </p:cNvSpPr>
          <p:nvPr/>
        </p:nvSpPr>
        <p:spPr bwMode="auto">
          <a:xfrm>
            <a:off x="3733800" y="3455988"/>
            <a:ext cx="838200"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sz="800" b="1">
                <a:latin typeface="+mj-lt"/>
              </a:rPr>
              <a:t>Updateable</a:t>
            </a:r>
          </a:p>
        </p:txBody>
      </p:sp>
      <p:sp>
        <p:nvSpPr>
          <p:cNvPr id="9" name="Text Box 19"/>
          <p:cNvSpPr txBox="1">
            <a:spLocks noChangeArrowheads="1"/>
          </p:cNvSpPr>
          <p:nvPr/>
        </p:nvSpPr>
        <p:spPr bwMode="auto">
          <a:xfrm>
            <a:off x="4267200" y="4294188"/>
            <a:ext cx="838200"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sz="800" b="1">
                <a:latin typeface="+mj-lt"/>
              </a:rPr>
              <a:t>High Density</a:t>
            </a:r>
          </a:p>
        </p:txBody>
      </p:sp>
      <p:sp>
        <p:nvSpPr>
          <p:cNvPr id="10" name="Rectangle 21"/>
          <p:cNvSpPr txBox="1">
            <a:spLocks noChangeArrowheads="1"/>
          </p:cNvSpPr>
          <p:nvPr/>
        </p:nvSpPr>
        <p:spPr>
          <a:xfrm>
            <a:off x="719138" y="252413"/>
            <a:ext cx="8229600" cy="639762"/>
          </a:xfrm>
          <a:prstGeom prst="rect">
            <a:avLst/>
          </a:prstGeom>
          <a:noFill/>
        </p:spPr>
        <p:txBody>
          <a:bodyPr anchor="b"/>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t>Comparison</a:t>
            </a:r>
          </a:p>
        </p:txBody>
      </p:sp>
    </p:spTree>
    <p:extLst>
      <p:ext uri="{BB962C8B-B14F-4D97-AF65-F5344CB8AC3E}">
        <p14:creationId xmlns:p14="http://schemas.microsoft.com/office/powerpoint/2010/main" val="3598212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57180" y="152400"/>
            <a:ext cx="1808700" cy="584775"/>
          </a:xfrm>
          <a:prstGeom prst="rect">
            <a:avLst/>
          </a:prstGeom>
          <a:noFill/>
        </p:spPr>
        <p:txBody>
          <a:bodyPr wrap="none" rtlCol="0">
            <a:spAutoFit/>
          </a:bodyPr>
          <a:lstStyle/>
          <a:p>
            <a:r>
              <a:rPr lang="en-US" sz="3200" b="1" dirty="0" smtClean="0"/>
              <a:t>Summary</a:t>
            </a:r>
            <a:endParaRPr lang="en-US" sz="3200" b="1" dirty="0"/>
          </a:p>
        </p:txBody>
      </p:sp>
      <p:sp>
        <p:nvSpPr>
          <p:cNvPr id="3" name="Rectangle 2"/>
          <p:cNvSpPr/>
          <p:nvPr/>
        </p:nvSpPr>
        <p:spPr>
          <a:xfrm>
            <a:off x="0" y="914400"/>
            <a:ext cx="9888940" cy="7294305"/>
          </a:xfrm>
          <a:prstGeom prst="rect">
            <a:avLst/>
          </a:prstGeom>
        </p:spPr>
        <p:txBody>
          <a:bodyPr wrap="square">
            <a:spAutoFit/>
          </a:bodyPr>
          <a:lstStyle/>
          <a:p>
            <a:pPr marL="342900" indent="-342900" algn="just">
              <a:lnSpc>
                <a:spcPct val="150000"/>
              </a:lnSpc>
              <a:buFont typeface="Arial" pitchFamily="34" charset="0"/>
              <a:buChar char="•"/>
              <a:defRPr/>
            </a:pPr>
            <a:r>
              <a:rPr lang="en-US" sz="2400" dirty="0"/>
              <a:t>Read-only memory (ROM), also known as firmware, is an integrated circuit programmed with specific data when it is </a:t>
            </a:r>
            <a:r>
              <a:rPr lang="en-US" sz="2400" dirty="0" smtClean="0"/>
              <a:t>manufactured</a:t>
            </a:r>
          </a:p>
          <a:p>
            <a:pPr marL="342900" indent="-342900" algn="just">
              <a:lnSpc>
                <a:spcPct val="150000"/>
              </a:lnSpc>
              <a:buFont typeface="Arial" pitchFamily="34" charset="0"/>
              <a:buChar char="•"/>
              <a:defRPr/>
            </a:pPr>
            <a:r>
              <a:rPr lang="en-US" sz="2400" dirty="0"/>
              <a:t>Creating ROM chips totally from scratch is time-consuming and very expensive in small quantities</a:t>
            </a:r>
          </a:p>
          <a:p>
            <a:pPr marL="342900" lvl="1" indent="-342900" algn="just">
              <a:lnSpc>
                <a:spcPct val="150000"/>
              </a:lnSpc>
              <a:buFont typeface="Arial" pitchFamily="34" charset="0"/>
              <a:buChar char="•"/>
              <a:defRPr/>
            </a:pPr>
            <a:r>
              <a:rPr lang="en-US" sz="2400" dirty="0"/>
              <a:t>EPROM's are easily recognizable by the transparent fused quartz window in the top of the </a:t>
            </a:r>
            <a:r>
              <a:rPr lang="en-US" sz="2400" dirty="0" smtClean="0"/>
              <a:t>package</a:t>
            </a:r>
          </a:p>
          <a:p>
            <a:pPr marL="342900" lvl="1" indent="-342900" algn="just">
              <a:lnSpc>
                <a:spcPct val="150000"/>
              </a:lnSpc>
              <a:buFont typeface="Arial" pitchFamily="34" charset="0"/>
              <a:buChar char="•"/>
              <a:defRPr/>
            </a:pPr>
            <a:r>
              <a:rPr lang="en-US" sz="2400" dirty="0"/>
              <a:t>When larger amounts of static data are to be stored </a:t>
            </a:r>
            <a:r>
              <a:rPr lang="en-US" sz="2400" dirty="0" smtClean="0"/>
              <a:t>a </a:t>
            </a:r>
            <a:r>
              <a:rPr lang="en-US" sz="2400" dirty="0"/>
              <a:t>specific type of EEPROM such as </a:t>
            </a:r>
            <a:r>
              <a:rPr lang="en-US" sz="2400" b="1" dirty="0"/>
              <a:t>flash memory</a:t>
            </a:r>
            <a:r>
              <a:rPr lang="en-US" sz="2400" dirty="0"/>
              <a:t> is more economical than traditional EEPROM devices</a:t>
            </a:r>
          </a:p>
          <a:p>
            <a:pPr marL="342900" lvl="1" indent="-342900" algn="just">
              <a:lnSpc>
                <a:spcPct val="150000"/>
              </a:lnSpc>
              <a:buFont typeface="Arial" pitchFamily="34" charset="0"/>
              <a:buChar char="•"/>
              <a:defRPr/>
            </a:pPr>
            <a:endParaRPr lang="en-GB" sz="2400" dirty="0"/>
          </a:p>
          <a:p>
            <a:pPr marL="342900" indent="-342900" algn="just">
              <a:lnSpc>
                <a:spcPct val="150000"/>
              </a:lnSpc>
              <a:buFont typeface="Arial" pitchFamily="34" charset="0"/>
              <a:buChar char="•"/>
              <a:defRPr/>
            </a:pPr>
            <a:endParaRPr lang="en-US" sz="2400" dirty="0"/>
          </a:p>
          <a:p>
            <a:pPr marL="342900" indent="-342900" algn="just">
              <a:lnSpc>
                <a:spcPct val="150000"/>
              </a:lnSpc>
              <a:buFont typeface="Arial" pitchFamily="34" charset="0"/>
              <a:buChar char="•"/>
              <a:defRPr/>
            </a:pPr>
            <a:endParaRPr lang="en-US" sz="2400" dirty="0"/>
          </a:p>
          <a:p>
            <a:pPr marL="342900" indent="-342900" algn="just">
              <a:lnSpc>
                <a:spcPct val="150000"/>
              </a:lnSpc>
              <a:buFont typeface="Arial" pitchFamily="34" charset="0"/>
              <a:buChar char="•"/>
              <a:defRPr/>
            </a:pPr>
            <a:endParaRPr lang="en-US" sz="2400" dirty="0"/>
          </a:p>
        </p:txBody>
      </p:sp>
    </p:spTree>
    <p:extLst>
      <p:ext uri="{BB962C8B-B14F-4D97-AF65-F5344CB8AC3E}">
        <p14:creationId xmlns:p14="http://schemas.microsoft.com/office/powerpoint/2010/main" val="32985039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144" y="1676400"/>
            <a:ext cx="9067800" cy="928688"/>
          </a:xfrm>
        </p:spPr>
        <p:txBody>
          <a:bodyPr>
            <a:noAutofit/>
          </a:bodyPr>
          <a:lstStyle/>
          <a:p>
            <a:r>
              <a:rPr lang="en-US" smtClean="0"/>
              <a:t>Lecture 42</a:t>
            </a:r>
            <a:r>
              <a:rPr lang="en-US" dirty="0" smtClean="0"/>
              <a:t/>
            </a:r>
            <a:br>
              <a:rPr lang="en-US" dirty="0" smtClean="0"/>
            </a:br>
            <a:r>
              <a:rPr lang="en-US" b="1" dirty="0"/>
              <a:t>Structure of </a:t>
            </a:r>
            <a:r>
              <a:rPr lang="en-US" b="1" dirty="0" smtClean="0"/>
              <a:t>ROM</a:t>
            </a:r>
            <a:r>
              <a:rPr lang="en-GB" b="1" dirty="0"/>
              <a:t/>
            </a:r>
            <a:br>
              <a:rPr lang="en-GB" b="1" dirty="0"/>
            </a:br>
            <a:r>
              <a:rPr lang="en-US" b="1" dirty="0"/>
              <a:t/>
            </a:r>
            <a:br>
              <a:rPr lang="en-US" b="1" dirty="0"/>
            </a:br>
            <a:endParaRPr lang="en-US" b="1" dirty="0"/>
          </a:p>
        </p:txBody>
      </p:sp>
      <p:sp>
        <p:nvSpPr>
          <p:cNvPr id="3" name="Rectangle 2"/>
          <p:cNvSpPr/>
          <p:nvPr/>
        </p:nvSpPr>
        <p:spPr>
          <a:xfrm>
            <a:off x="3082823" y="3862389"/>
            <a:ext cx="3678443" cy="1175706"/>
          </a:xfrm>
          <a:prstGeom prst="rect">
            <a:avLst/>
          </a:prstGeom>
        </p:spPr>
        <p:txBody>
          <a:bodyPr wrap="none">
            <a:spAutoFit/>
          </a:bodyPr>
          <a:lstStyle/>
          <a:p>
            <a:pPr marL="278606" indent="-278606" algn="ctr">
              <a:spcBef>
                <a:spcPct val="20000"/>
              </a:spcBef>
              <a:defRPr/>
            </a:pPr>
            <a:r>
              <a:rPr lang="en-US" sz="3200" dirty="0">
                <a:solidFill>
                  <a:schemeClr val="tx1">
                    <a:tint val="75000"/>
                  </a:schemeClr>
                </a:solidFill>
              </a:rPr>
              <a:t>Lecture delivered by</a:t>
            </a:r>
            <a:r>
              <a:rPr lang="en-US" sz="3200" dirty="0" smtClean="0">
                <a:solidFill>
                  <a:schemeClr val="tx1">
                    <a:tint val="75000"/>
                  </a:schemeClr>
                </a:solidFill>
              </a:rPr>
              <a:t>:</a:t>
            </a:r>
          </a:p>
          <a:p>
            <a:pPr marL="687705" algn="ctr">
              <a:spcBef>
                <a:spcPts val="765"/>
              </a:spcBef>
              <a:defRPr/>
            </a:pPr>
            <a:r>
              <a:rPr lang="en-US" sz="3200" spc="10" dirty="0">
                <a:solidFill>
                  <a:srgbClr val="888888"/>
                </a:solidFill>
                <a:cs typeface="Calibri"/>
              </a:rPr>
              <a:t>Deepak V.</a:t>
            </a:r>
            <a:endParaRPr lang="en-US" sz="3200" dirty="0">
              <a:cs typeface="Calibri"/>
            </a:endParaRPr>
          </a:p>
        </p:txBody>
      </p:sp>
    </p:spTree>
    <p:extLst>
      <p:ext uri="{BB962C8B-B14F-4D97-AF65-F5344CB8AC3E}">
        <p14:creationId xmlns:p14="http://schemas.microsoft.com/office/powerpoint/2010/main" val="14629477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title"/>
          </p:nvPr>
        </p:nvSpPr>
        <p:spPr>
          <a:noFill/>
          <a:ln/>
        </p:spPr>
        <p:txBody>
          <a:bodyPr anchor="t"/>
          <a:lstStyle/>
          <a:p>
            <a:r>
              <a:rPr lang="ms-MY" sz="3200" b="1" dirty="0" smtClean="0"/>
              <a:t>Objectives</a:t>
            </a:r>
            <a:r>
              <a:rPr lang="ms-MY" sz="3200" b="1" dirty="0"/>
              <a:t/>
            </a:r>
            <a:br>
              <a:rPr lang="ms-MY" sz="3200" b="1" dirty="0"/>
            </a:br>
            <a:endParaRPr lang="en-US" sz="3200" b="1" dirty="0"/>
          </a:p>
        </p:txBody>
      </p:sp>
      <p:sp>
        <p:nvSpPr>
          <p:cNvPr id="5" name="Content Placeholder 4"/>
          <p:cNvSpPr>
            <a:spLocks noGrp="1"/>
          </p:cNvSpPr>
          <p:nvPr>
            <p:ph idx="1"/>
          </p:nvPr>
        </p:nvSpPr>
        <p:spPr>
          <a:xfrm>
            <a:off x="0" y="1219200"/>
            <a:ext cx="9905999" cy="3677345"/>
          </a:xfrm>
        </p:spPr>
        <p:txBody>
          <a:bodyPr/>
          <a:lstStyle/>
          <a:p>
            <a:pPr marL="0" indent="0">
              <a:buNone/>
            </a:pPr>
            <a:r>
              <a:rPr lang="en-IN" sz="2800" dirty="0"/>
              <a:t>At the end of this lecture, student will be able to:</a:t>
            </a:r>
          </a:p>
          <a:p>
            <a:pPr lvl="1">
              <a:lnSpc>
                <a:spcPct val="90000"/>
              </a:lnSpc>
              <a:buFont typeface="Arial" pitchFamily="34" charset="0"/>
              <a:buChar char="•"/>
            </a:pPr>
            <a:r>
              <a:rPr lang="en-US" sz="2400" dirty="0"/>
              <a:t>Acquire the knowledge of Non-volatile</a:t>
            </a:r>
          </a:p>
          <a:p>
            <a:pPr lvl="1">
              <a:lnSpc>
                <a:spcPct val="90000"/>
              </a:lnSpc>
              <a:buFont typeface="Arial" pitchFamily="34" charset="0"/>
              <a:buChar char="•"/>
            </a:pPr>
            <a:r>
              <a:rPr lang="en-US" sz="2400" dirty="0" smtClean="0"/>
              <a:t>Describe the </a:t>
            </a:r>
            <a:r>
              <a:rPr lang="en-US" sz="2400" dirty="0"/>
              <a:t>Structure of ROM</a:t>
            </a:r>
          </a:p>
          <a:p>
            <a:pPr lvl="1">
              <a:lnSpc>
                <a:spcPct val="90000"/>
              </a:lnSpc>
              <a:buFont typeface="Arial" pitchFamily="34" charset="0"/>
              <a:buChar char="•"/>
            </a:pPr>
            <a:r>
              <a:rPr lang="en-US" sz="2400" dirty="0" smtClean="0"/>
              <a:t>Differentiate various types of ROM</a:t>
            </a:r>
            <a:endParaRPr lang="en-US" sz="2400" dirty="0"/>
          </a:p>
          <a:p>
            <a:pPr lvl="1">
              <a:lnSpc>
                <a:spcPct val="90000"/>
              </a:lnSpc>
              <a:buFont typeface="Arial" pitchFamily="34" charset="0"/>
              <a:buChar char="•"/>
            </a:pPr>
            <a:endParaRPr lang="en-IN" sz="2400" dirty="0"/>
          </a:p>
          <a:p>
            <a:pPr lvl="1">
              <a:lnSpc>
                <a:spcPct val="90000"/>
              </a:lnSpc>
              <a:buFont typeface="Arial" pitchFamily="34" charset="0"/>
              <a:buChar char="•"/>
            </a:pPr>
            <a:endParaRPr lang="en-IN" sz="2400" dirty="0" smtClean="0"/>
          </a:p>
          <a:p>
            <a:pPr marL="457200" lvl="1" indent="0">
              <a:lnSpc>
                <a:spcPct val="90000"/>
              </a:lnSpc>
              <a:buNone/>
            </a:pPr>
            <a:endParaRPr lang="en-IN" sz="2400" dirty="0"/>
          </a:p>
          <a:p>
            <a:pPr lvl="1">
              <a:lnSpc>
                <a:spcPct val="90000"/>
              </a:lnSpc>
              <a:buFont typeface="Arial" pitchFamily="34" charset="0"/>
              <a:buChar char="•"/>
            </a:pPr>
            <a:endParaRPr lang="en-IN" sz="2400" dirty="0" smtClean="0"/>
          </a:p>
          <a:p>
            <a:pPr lvl="1">
              <a:lnSpc>
                <a:spcPct val="90000"/>
              </a:lnSpc>
              <a:buFont typeface="Arial" pitchFamily="34" charset="0"/>
              <a:buChar char="•"/>
            </a:pPr>
            <a:endParaRPr lang="en-IN" sz="2400" dirty="0" smtClean="0"/>
          </a:p>
          <a:p>
            <a:pPr lvl="1">
              <a:lnSpc>
                <a:spcPct val="90000"/>
              </a:lnSpc>
              <a:buFont typeface="Arial" pitchFamily="34" charset="0"/>
              <a:buChar char="•"/>
            </a:pPr>
            <a:endParaRPr lang="en-IN" sz="2400" dirty="0" smtClean="0"/>
          </a:p>
          <a:p>
            <a:pPr lvl="1">
              <a:lnSpc>
                <a:spcPct val="90000"/>
              </a:lnSpc>
              <a:buFont typeface="Arial" pitchFamily="34" charset="0"/>
              <a:buChar char="•"/>
            </a:pPr>
            <a:endParaRPr lang="en-US" sz="2400" dirty="0"/>
          </a:p>
          <a:p>
            <a:pPr marL="457200" lvl="1" indent="0">
              <a:lnSpc>
                <a:spcPct val="90000"/>
              </a:lnSpc>
              <a:buNone/>
            </a:pPr>
            <a:endParaRPr lang="en-US" sz="2400" dirty="0"/>
          </a:p>
          <a:p>
            <a:pPr lvl="1">
              <a:lnSpc>
                <a:spcPct val="90000"/>
              </a:lnSpc>
              <a:buFont typeface="Wingdings" panose="05000000000000000000" pitchFamily="2" charset="2"/>
              <a:buChar char="Ø"/>
            </a:pPr>
            <a:endParaRPr lang="en-US" sz="2400" dirty="0"/>
          </a:p>
          <a:p>
            <a:pPr lvl="1">
              <a:lnSpc>
                <a:spcPct val="90000"/>
              </a:lnSpc>
              <a:buFont typeface="Wingdings" panose="05000000000000000000" pitchFamily="2" charset="2"/>
              <a:buChar char="Ø"/>
            </a:pPr>
            <a:endParaRPr lang="ms-MY" dirty="0"/>
          </a:p>
          <a:p>
            <a:pPr lvl="1">
              <a:lnSpc>
                <a:spcPct val="90000"/>
              </a:lnSpc>
              <a:buFont typeface="Wingdings" panose="05000000000000000000" pitchFamily="2" charset="2"/>
              <a:buChar char="Ø"/>
            </a:pPr>
            <a:endParaRPr lang="ms-MY" dirty="0"/>
          </a:p>
          <a:p>
            <a:pPr lvl="1">
              <a:lnSpc>
                <a:spcPct val="90000"/>
              </a:lnSpc>
              <a:buFont typeface="Wingdings" panose="05000000000000000000" pitchFamily="2" charset="2"/>
              <a:buChar char="Ø"/>
            </a:pPr>
            <a:endParaRPr lang="en-US" dirty="0" smtClean="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61855246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243763" cy="928688"/>
          </a:xfrm>
        </p:spPr>
        <p:txBody>
          <a:bodyPr/>
          <a:lstStyle/>
          <a:p>
            <a:r>
              <a:rPr lang="en-US" sz="3200" b="1" dirty="0" smtClean="0"/>
              <a:t>Topics</a:t>
            </a:r>
            <a:endParaRPr lang="en-US" sz="3200" b="1" dirty="0"/>
          </a:p>
        </p:txBody>
      </p:sp>
      <p:sp>
        <p:nvSpPr>
          <p:cNvPr id="3" name="Content Placeholder 2"/>
          <p:cNvSpPr>
            <a:spLocks noGrp="1"/>
          </p:cNvSpPr>
          <p:nvPr>
            <p:ph idx="1"/>
          </p:nvPr>
        </p:nvSpPr>
        <p:spPr>
          <a:xfrm>
            <a:off x="990600" y="1131130"/>
            <a:ext cx="7243763" cy="3677345"/>
          </a:xfrm>
        </p:spPr>
        <p:txBody>
          <a:bodyPr>
            <a:noAutofit/>
          </a:bodyPr>
          <a:lstStyle/>
          <a:p>
            <a:endParaRPr lang="en-US" sz="2400" dirty="0" smtClean="0"/>
          </a:p>
          <a:p>
            <a:pPr marL="342900" lvl="1" indent="-342900">
              <a:buFont typeface="Arial" pitchFamily="34" charset="0"/>
              <a:buChar char="•"/>
            </a:pPr>
            <a:r>
              <a:rPr lang="en-US" sz="2400" dirty="0" smtClean="0"/>
              <a:t>Non-volatile memory</a:t>
            </a:r>
            <a:endParaRPr lang="en-US" sz="2400" dirty="0"/>
          </a:p>
          <a:p>
            <a:r>
              <a:rPr lang="en-US" sz="2400" dirty="0" smtClean="0"/>
              <a:t>Structure </a:t>
            </a:r>
            <a:r>
              <a:rPr lang="en-US" sz="2400" dirty="0"/>
              <a:t>of </a:t>
            </a:r>
            <a:r>
              <a:rPr lang="en-US" sz="2400" dirty="0" smtClean="0"/>
              <a:t>ROM</a:t>
            </a:r>
          </a:p>
          <a:p>
            <a:r>
              <a:rPr lang="en-US" sz="2400" dirty="0"/>
              <a:t>Failure Modes of </a:t>
            </a:r>
            <a:r>
              <a:rPr lang="en-US" sz="2400" dirty="0" smtClean="0"/>
              <a:t>EEPROM</a:t>
            </a:r>
          </a:p>
          <a:p>
            <a:r>
              <a:rPr lang="en-US" sz="2400" dirty="0"/>
              <a:t>Comparison</a:t>
            </a:r>
          </a:p>
          <a:p>
            <a:endParaRPr lang="en-US" sz="2400" dirty="0" smtClean="0"/>
          </a:p>
          <a:p>
            <a:pPr marL="0" indent="0">
              <a:buNone/>
            </a:pPr>
            <a:r>
              <a:rPr lang="en-US" sz="2400" dirty="0"/>
              <a:t/>
            </a:r>
            <a:br>
              <a:rPr lang="en-US" sz="2400" dirty="0"/>
            </a:br>
            <a:endParaRPr lang="en-IN" sz="2400" dirty="0"/>
          </a:p>
          <a:p>
            <a:endParaRPr lang="en-IN" sz="2400" dirty="0" smtClean="0"/>
          </a:p>
          <a:p>
            <a:endParaRPr lang="en-IN" sz="2400" dirty="0" smtClean="0"/>
          </a:p>
          <a:p>
            <a:endParaRPr lang="en-IN" sz="2400" dirty="0" smtClean="0"/>
          </a:p>
          <a:p>
            <a:endParaRPr lang="en-IN" sz="2400" dirty="0" smtClean="0"/>
          </a:p>
          <a:p>
            <a:endParaRPr lang="en-IN" sz="2400" dirty="0" smtClean="0"/>
          </a:p>
          <a:p>
            <a:endParaRPr lang="en-IN" sz="2400" dirty="0"/>
          </a:p>
          <a:p>
            <a:pPr marL="0" indent="0">
              <a:buNone/>
            </a:pPr>
            <a:endParaRPr lang="en-US" sz="2400" dirty="0" smtClean="0"/>
          </a:p>
          <a:p>
            <a:endParaRPr lang="en-US" sz="2400" dirty="0" smtClean="0"/>
          </a:p>
          <a:p>
            <a:endParaRPr lang="en-US" sz="2400" dirty="0" smtClean="0"/>
          </a:p>
          <a:p>
            <a:endParaRPr lang="en-US" sz="2400" dirty="0"/>
          </a:p>
          <a:p>
            <a:endParaRPr lang="en-US" sz="2800" dirty="0"/>
          </a:p>
        </p:txBody>
      </p:sp>
    </p:spTree>
    <p:extLst>
      <p:ext uri="{BB962C8B-B14F-4D97-AF65-F5344CB8AC3E}">
        <p14:creationId xmlns:p14="http://schemas.microsoft.com/office/powerpoint/2010/main" val="6086888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z="3200" b="1" dirty="0"/>
              <a:t>Non-volatile</a:t>
            </a:r>
            <a:r>
              <a:rPr lang="en-US" sz="1600" b="1" dirty="0"/>
              <a:t/>
            </a:r>
            <a:br>
              <a:rPr lang="en-US" sz="1600" b="1" dirty="0"/>
            </a:br>
            <a:r>
              <a:rPr lang="en-US" sz="2000" b="1" u="sng" dirty="0"/>
              <a:t>Retains the stored information even when not powered</a:t>
            </a:r>
            <a:endParaRPr lang="en-US" sz="3600" b="1" dirty="0"/>
          </a:p>
        </p:txBody>
      </p:sp>
      <p:sp>
        <p:nvSpPr>
          <p:cNvPr id="26627" name="Rectangle 3"/>
          <p:cNvSpPr>
            <a:spLocks noGrp="1" noChangeArrowheads="1"/>
          </p:cNvSpPr>
          <p:nvPr>
            <p:ph type="body" idx="1"/>
          </p:nvPr>
        </p:nvSpPr>
        <p:spPr>
          <a:xfrm>
            <a:off x="432178" y="1600200"/>
            <a:ext cx="6502021" cy="3535363"/>
          </a:xfrm>
        </p:spPr>
        <p:txBody>
          <a:bodyPr/>
          <a:lstStyle/>
          <a:p>
            <a:pPr eaLnBrk="1" hangingPunct="1">
              <a:lnSpc>
                <a:spcPct val="80000"/>
              </a:lnSpc>
            </a:pPr>
            <a:r>
              <a:rPr lang="en-US" sz="2400" dirty="0"/>
              <a:t>Electrically Addressed </a:t>
            </a:r>
          </a:p>
          <a:p>
            <a:pPr lvl="2" eaLnBrk="1" hangingPunct="1">
              <a:lnSpc>
                <a:spcPct val="80000"/>
              </a:lnSpc>
            </a:pPr>
            <a:r>
              <a:rPr lang="en-US" dirty="0"/>
              <a:t>ROM </a:t>
            </a:r>
          </a:p>
          <a:p>
            <a:pPr lvl="3" eaLnBrk="1" hangingPunct="1">
              <a:lnSpc>
                <a:spcPct val="80000"/>
              </a:lnSpc>
            </a:pPr>
            <a:r>
              <a:rPr lang="en-US" sz="2400" dirty="0"/>
              <a:t>PROM </a:t>
            </a:r>
          </a:p>
          <a:p>
            <a:pPr lvl="3" eaLnBrk="1" hangingPunct="1">
              <a:lnSpc>
                <a:spcPct val="80000"/>
              </a:lnSpc>
            </a:pPr>
            <a:r>
              <a:rPr lang="en-US" sz="2400" dirty="0"/>
              <a:t>EAROM </a:t>
            </a:r>
          </a:p>
          <a:p>
            <a:pPr lvl="3" eaLnBrk="1" hangingPunct="1">
              <a:lnSpc>
                <a:spcPct val="80000"/>
              </a:lnSpc>
            </a:pPr>
            <a:r>
              <a:rPr lang="en-US" sz="2400" dirty="0"/>
              <a:t>EPROM </a:t>
            </a:r>
          </a:p>
          <a:p>
            <a:pPr lvl="3" eaLnBrk="1" hangingPunct="1">
              <a:lnSpc>
                <a:spcPct val="80000"/>
              </a:lnSpc>
            </a:pPr>
            <a:r>
              <a:rPr lang="en-US" sz="2400" dirty="0"/>
              <a:t>EEPROM </a:t>
            </a:r>
          </a:p>
          <a:p>
            <a:pPr lvl="2" eaLnBrk="1" hangingPunct="1">
              <a:lnSpc>
                <a:spcPct val="80000"/>
              </a:lnSpc>
            </a:pPr>
            <a:r>
              <a:rPr lang="en-US" dirty="0">
                <a:solidFill>
                  <a:schemeClr val="bg2"/>
                </a:solidFill>
              </a:rPr>
              <a:t>Flash memory (NOR and NAND)</a:t>
            </a:r>
          </a:p>
          <a:p>
            <a:pPr lvl="2" eaLnBrk="1" hangingPunct="1">
              <a:lnSpc>
                <a:spcPct val="80000"/>
              </a:lnSpc>
            </a:pPr>
            <a:endParaRPr lang="en-US" dirty="0">
              <a:solidFill>
                <a:schemeClr val="bg2"/>
              </a:solidFill>
            </a:endParaRPr>
          </a:p>
          <a:p>
            <a:pPr lvl="2" eaLnBrk="1" hangingPunct="1">
              <a:lnSpc>
                <a:spcPct val="80000"/>
              </a:lnSpc>
              <a:buFontTx/>
              <a:buNone/>
            </a:pPr>
            <a:endParaRPr lang="en-US" dirty="0">
              <a:solidFill>
                <a:schemeClr val="bg2"/>
              </a:solidFill>
            </a:endParaRPr>
          </a:p>
          <a:p>
            <a:pPr eaLnBrk="1" hangingPunct="1">
              <a:lnSpc>
                <a:spcPct val="80000"/>
              </a:lnSpc>
            </a:pPr>
            <a:r>
              <a:rPr lang="en-US" sz="2400" dirty="0"/>
              <a:t>Mechanically Addressed System</a:t>
            </a:r>
          </a:p>
          <a:p>
            <a:pPr lvl="2" eaLnBrk="1" hangingPunct="1">
              <a:lnSpc>
                <a:spcPct val="80000"/>
              </a:lnSpc>
            </a:pPr>
            <a:r>
              <a:rPr lang="en-US" dirty="0">
                <a:solidFill>
                  <a:schemeClr val="bg2"/>
                </a:solidFill>
              </a:rPr>
              <a:t>Tape </a:t>
            </a:r>
          </a:p>
          <a:p>
            <a:pPr lvl="2" eaLnBrk="1" hangingPunct="1">
              <a:lnSpc>
                <a:spcPct val="80000"/>
              </a:lnSpc>
            </a:pPr>
            <a:r>
              <a:rPr lang="en-US" dirty="0">
                <a:solidFill>
                  <a:schemeClr val="bg2"/>
                </a:solidFill>
              </a:rPr>
              <a:t>Hard disk </a:t>
            </a:r>
          </a:p>
          <a:p>
            <a:pPr lvl="2" eaLnBrk="1" hangingPunct="1">
              <a:lnSpc>
                <a:spcPct val="80000"/>
              </a:lnSpc>
            </a:pPr>
            <a:r>
              <a:rPr lang="en-US" dirty="0">
                <a:solidFill>
                  <a:schemeClr val="bg2"/>
                </a:solidFill>
              </a:rPr>
              <a:t>Optical disk (CD, DVD)</a:t>
            </a:r>
          </a:p>
          <a:p>
            <a:pPr lvl="2" eaLnBrk="1" hangingPunct="1">
              <a:lnSpc>
                <a:spcPct val="80000"/>
              </a:lnSpc>
            </a:pPr>
            <a:r>
              <a:rPr lang="en-US" dirty="0">
                <a:solidFill>
                  <a:schemeClr val="bg2"/>
                </a:solidFill>
              </a:rPr>
              <a:t>Magnetic Disk (Floppy Disk)</a:t>
            </a:r>
          </a:p>
          <a:p>
            <a:pPr eaLnBrk="1" hangingPunct="1">
              <a:lnSpc>
                <a:spcPct val="80000"/>
              </a:lnSpc>
            </a:pPr>
            <a:endParaRPr lang="en-US" sz="2400" dirty="0">
              <a:solidFill>
                <a:schemeClr val="bg2"/>
              </a:solidFill>
            </a:endParaRPr>
          </a:p>
        </p:txBody>
      </p:sp>
    </p:spTree>
    <p:extLst>
      <p:ext uri="{BB962C8B-B14F-4D97-AF65-F5344CB8AC3E}">
        <p14:creationId xmlns:p14="http://schemas.microsoft.com/office/powerpoint/2010/main" val="13175589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z="3200" b="1" dirty="0"/>
              <a:t>ROM</a:t>
            </a:r>
            <a:r>
              <a:rPr lang="en-US" sz="4800" dirty="0"/>
              <a:t/>
            </a:r>
            <a:br>
              <a:rPr lang="en-US" sz="4800" dirty="0"/>
            </a:br>
            <a:r>
              <a:rPr lang="en-US" sz="2400" b="1" u="sng" dirty="0"/>
              <a:t>Read-only memory </a:t>
            </a:r>
          </a:p>
        </p:txBody>
      </p:sp>
      <p:sp>
        <p:nvSpPr>
          <p:cNvPr id="27651" name="Rectangle 3"/>
          <p:cNvSpPr>
            <a:spLocks noGrp="1" noChangeArrowheads="1"/>
          </p:cNvSpPr>
          <p:nvPr>
            <p:ph type="body" idx="1"/>
          </p:nvPr>
        </p:nvSpPr>
        <p:spPr>
          <a:xfrm>
            <a:off x="4800600" y="1871664"/>
            <a:ext cx="5105400" cy="3767137"/>
          </a:xfrm>
        </p:spPr>
        <p:txBody>
          <a:bodyPr/>
          <a:lstStyle/>
          <a:p>
            <a:pPr algn="just" eaLnBrk="1" hangingPunct="1">
              <a:lnSpc>
                <a:spcPct val="90000"/>
              </a:lnSpc>
            </a:pPr>
            <a:r>
              <a:rPr lang="en-US" sz="1800" dirty="0"/>
              <a:t>Stored-program computer requires some form of non-volatile storage to store the initial program that runs when the computer is powered on or otherwise begins execution (a process known as bootstrapping, often abbreviated to "booting" or "booting up") </a:t>
            </a:r>
          </a:p>
          <a:p>
            <a:pPr algn="just" eaLnBrk="1" hangingPunct="1">
              <a:lnSpc>
                <a:spcPct val="90000"/>
              </a:lnSpc>
            </a:pPr>
            <a:endParaRPr lang="en-US" sz="1800" dirty="0"/>
          </a:p>
          <a:p>
            <a:pPr algn="just" eaLnBrk="1" hangingPunct="1">
              <a:lnSpc>
                <a:spcPct val="90000"/>
              </a:lnSpc>
            </a:pPr>
            <a:r>
              <a:rPr lang="en-US" sz="1800" b="1" dirty="0"/>
              <a:t>Read-only memory</a:t>
            </a:r>
            <a:r>
              <a:rPr lang="en-US" sz="1800" dirty="0"/>
              <a:t> (ROM), also known as </a:t>
            </a:r>
            <a:r>
              <a:rPr lang="en-US" sz="1800" b="1" dirty="0"/>
              <a:t>firmware</a:t>
            </a:r>
            <a:r>
              <a:rPr lang="en-US" sz="1800" dirty="0"/>
              <a:t>, is an integrated circuit programmed with specific data when it is manufactured. ROM chips are used not only in computers, but in most other electronic items as well. </a:t>
            </a:r>
          </a:p>
          <a:p>
            <a:pPr algn="just" eaLnBrk="1" hangingPunct="1">
              <a:lnSpc>
                <a:spcPct val="90000"/>
              </a:lnSpc>
            </a:pPr>
            <a:endParaRPr lang="en-US" sz="1800" dirty="0"/>
          </a:p>
        </p:txBody>
      </p:sp>
      <p:pic>
        <p:nvPicPr>
          <p:cNvPr id="276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1947960"/>
            <a:ext cx="4229100" cy="315744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bg1">
                    <a:alpha val="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25775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297975"/>
            <a:ext cx="8915400" cy="1143000"/>
          </a:xfrm>
        </p:spPr>
        <p:txBody>
          <a:bodyPr/>
          <a:lstStyle/>
          <a:p>
            <a:pPr eaLnBrk="1" hangingPunct="1"/>
            <a:r>
              <a:rPr lang="en-US" sz="3200" b="1" dirty="0"/>
              <a:t>PROM</a:t>
            </a:r>
            <a:br>
              <a:rPr lang="en-US" sz="3200" b="1" dirty="0"/>
            </a:br>
            <a:r>
              <a:rPr lang="en-US" sz="2400" b="1" u="sng" dirty="0"/>
              <a:t>Programmable Read Only Memory</a:t>
            </a:r>
          </a:p>
        </p:txBody>
      </p:sp>
      <p:sp>
        <p:nvSpPr>
          <p:cNvPr id="28675" name="Rectangle 3"/>
          <p:cNvSpPr>
            <a:spLocks noGrp="1" noChangeArrowheads="1"/>
          </p:cNvSpPr>
          <p:nvPr>
            <p:ph type="body" idx="1"/>
          </p:nvPr>
        </p:nvSpPr>
        <p:spPr>
          <a:xfrm>
            <a:off x="-1137" y="1440975"/>
            <a:ext cx="9906000" cy="2209800"/>
          </a:xfrm>
        </p:spPr>
        <p:txBody>
          <a:bodyPr/>
          <a:lstStyle/>
          <a:p>
            <a:pPr algn="just" eaLnBrk="1" hangingPunct="1">
              <a:lnSpc>
                <a:spcPct val="80000"/>
              </a:lnSpc>
            </a:pPr>
            <a:r>
              <a:rPr lang="en-US" sz="2000" b="1" dirty="0"/>
              <a:t>Programmable read-only memory</a:t>
            </a:r>
            <a:r>
              <a:rPr lang="en-US" sz="2000" dirty="0"/>
              <a:t> (</a:t>
            </a:r>
            <a:r>
              <a:rPr lang="en-US" sz="2000" b="1" dirty="0"/>
              <a:t>PROM</a:t>
            </a:r>
            <a:r>
              <a:rPr lang="en-US" sz="2000" dirty="0"/>
              <a:t>) or </a:t>
            </a:r>
            <a:r>
              <a:rPr lang="en-US" sz="2000" b="1" dirty="0"/>
              <a:t>field programmable read-only memory</a:t>
            </a:r>
            <a:r>
              <a:rPr lang="en-US" sz="2000" dirty="0"/>
              <a:t> (</a:t>
            </a:r>
            <a:r>
              <a:rPr lang="en-US" sz="2000" b="1" dirty="0"/>
              <a:t>FPROM</a:t>
            </a:r>
            <a:r>
              <a:rPr lang="en-US" sz="2000" dirty="0"/>
              <a:t>) is a form of digital memory where the setting of each bit is locked by a fuse or </a:t>
            </a:r>
            <a:r>
              <a:rPr lang="en-US" sz="2000" dirty="0" err="1"/>
              <a:t>antifuse</a:t>
            </a:r>
            <a:r>
              <a:rPr lang="en-US" sz="2000" dirty="0"/>
              <a:t>. Such PROMs are used to store programs permanently. The key difference from a strict ROM is that the programming is applied after the device is constructed. </a:t>
            </a:r>
          </a:p>
          <a:p>
            <a:pPr algn="just" eaLnBrk="1" hangingPunct="1">
              <a:lnSpc>
                <a:spcPct val="80000"/>
              </a:lnSpc>
            </a:pPr>
            <a:endParaRPr lang="en-US" sz="2000" dirty="0"/>
          </a:p>
          <a:p>
            <a:pPr algn="just" eaLnBrk="1" hangingPunct="1">
              <a:lnSpc>
                <a:spcPct val="80000"/>
              </a:lnSpc>
            </a:pPr>
            <a:r>
              <a:rPr lang="en-US" sz="2000" dirty="0"/>
              <a:t>Creating ROM chips totally from scratch is time-consuming and very expensive in small quantities. For this reason, mainly, developers created a type of ROM known as </a:t>
            </a:r>
            <a:r>
              <a:rPr lang="en-US" sz="2000" b="1" dirty="0"/>
              <a:t>programmable read-only memory</a:t>
            </a:r>
            <a:r>
              <a:rPr lang="en-US" sz="2000" dirty="0"/>
              <a:t> (PROM). Blank PROM chips can be bought inexpensively and coded by anyone with a special tool called a </a:t>
            </a:r>
            <a:r>
              <a:rPr lang="en-US" sz="2000" b="1" dirty="0"/>
              <a:t>programmer</a:t>
            </a:r>
            <a:r>
              <a:rPr lang="en-US" sz="2000" dirty="0"/>
              <a:t>. </a:t>
            </a:r>
          </a:p>
        </p:txBody>
      </p:sp>
      <p:pic>
        <p:nvPicPr>
          <p:cNvPr id="28676" name="Picture 4"/>
          <p:cNvPicPr>
            <a:picLocks noChangeAspect="1" noChangeArrowheads="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6553199" y="4038601"/>
            <a:ext cx="3343619" cy="1882776"/>
          </a:xfrm>
          <a:prstGeom prst="rect">
            <a:avLst/>
          </a:prstGeom>
          <a:noFill/>
          <a:ln>
            <a:noFill/>
          </a:ln>
          <a:effectLst/>
          <a:extLst>
            <a:ext uri="{909E8E84-426E-40DD-AFC4-6F175D3DCCD1}">
              <a14:hiddenFill xmlns:a14="http://schemas.microsoft.com/office/drawing/2010/main">
                <a:solidFill>
                  <a:schemeClr val="accent1">
                    <a:alpha val="5098"/>
                  </a:schemeClr>
                </a:solidFill>
              </a14:hiddenFill>
            </a:ext>
            <a:ext uri="{91240B29-F687-4F45-9708-019B960494DF}">
              <a14:hiddenLine xmlns:a14="http://schemas.microsoft.com/office/drawing/2010/main" w="9525" algn="ctr">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77" name="Rectangle 5"/>
          <p:cNvSpPr>
            <a:spLocks noChangeArrowheads="1"/>
          </p:cNvSpPr>
          <p:nvPr/>
        </p:nvSpPr>
        <p:spPr bwMode="auto">
          <a:xfrm>
            <a:off x="838200" y="4267200"/>
            <a:ext cx="56388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pPr>
            <a:r>
              <a:rPr lang="en-US" sz="2000" b="1" dirty="0">
                <a:latin typeface="+mj-lt"/>
              </a:rPr>
              <a:t>Advantages </a:t>
            </a:r>
          </a:p>
          <a:p>
            <a:pPr lvl="2" eaLnBrk="1" hangingPunct="1">
              <a:lnSpc>
                <a:spcPct val="80000"/>
              </a:lnSpc>
            </a:pPr>
            <a:r>
              <a:rPr lang="en-US" sz="2000" dirty="0">
                <a:latin typeface="+mj-lt"/>
              </a:rPr>
              <a:t>Reliability </a:t>
            </a:r>
          </a:p>
          <a:p>
            <a:pPr lvl="2" eaLnBrk="1" hangingPunct="1">
              <a:lnSpc>
                <a:spcPct val="80000"/>
              </a:lnSpc>
            </a:pPr>
            <a:r>
              <a:rPr lang="en-US" sz="2000" dirty="0">
                <a:latin typeface="+mj-lt"/>
              </a:rPr>
              <a:t>Stores data permanently </a:t>
            </a:r>
          </a:p>
          <a:p>
            <a:pPr lvl="2" eaLnBrk="1" hangingPunct="1">
              <a:lnSpc>
                <a:spcPct val="80000"/>
              </a:lnSpc>
            </a:pPr>
            <a:r>
              <a:rPr lang="en-US" sz="2000" dirty="0">
                <a:latin typeface="+mj-lt"/>
              </a:rPr>
              <a:t>Moderate price </a:t>
            </a:r>
          </a:p>
          <a:p>
            <a:pPr lvl="2" eaLnBrk="1" hangingPunct="1">
              <a:lnSpc>
                <a:spcPct val="80000"/>
              </a:lnSpc>
            </a:pPr>
            <a:r>
              <a:rPr lang="en-US" sz="2000" dirty="0">
                <a:latin typeface="+mj-lt"/>
              </a:rPr>
              <a:t>Built using integrated circuits, rather than discrete components. </a:t>
            </a:r>
          </a:p>
          <a:p>
            <a:pPr lvl="2" eaLnBrk="1" hangingPunct="1">
              <a:lnSpc>
                <a:spcPct val="80000"/>
              </a:lnSpc>
            </a:pPr>
            <a:r>
              <a:rPr lang="en-US" sz="2000" dirty="0">
                <a:latin typeface="+mj-lt"/>
              </a:rPr>
              <a:t>Fast: speed is between 35ns and 60ns. </a:t>
            </a:r>
          </a:p>
          <a:p>
            <a:pPr eaLnBrk="1" hangingPunct="1">
              <a:lnSpc>
                <a:spcPct val="80000"/>
              </a:lnSpc>
            </a:pPr>
            <a:endParaRPr lang="en-US" sz="2000" dirty="0">
              <a:latin typeface="+mj-lt"/>
            </a:endParaRPr>
          </a:p>
        </p:txBody>
      </p:sp>
    </p:spTree>
    <p:extLst>
      <p:ext uri="{BB962C8B-B14F-4D97-AF65-F5344CB8AC3E}">
        <p14:creationId xmlns:p14="http://schemas.microsoft.com/office/powerpoint/2010/main" val="23091556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95300" y="94397"/>
            <a:ext cx="8915400" cy="1143000"/>
          </a:xfrm>
        </p:spPr>
        <p:txBody>
          <a:bodyPr/>
          <a:lstStyle/>
          <a:p>
            <a:pPr eaLnBrk="1" hangingPunct="1"/>
            <a:r>
              <a:rPr lang="en-US" sz="3200" b="1" dirty="0"/>
              <a:t>EPROM</a:t>
            </a:r>
            <a:r>
              <a:rPr lang="en-US" sz="3600" b="1" dirty="0"/>
              <a:t/>
            </a:r>
            <a:br>
              <a:rPr lang="en-US" sz="3600" b="1" dirty="0"/>
            </a:br>
            <a:r>
              <a:rPr lang="en-US" sz="2400" b="1" u="sng" dirty="0"/>
              <a:t>Erasable Programmable Read Only Memory</a:t>
            </a:r>
          </a:p>
        </p:txBody>
      </p:sp>
      <p:sp>
        <p:nvSpPr>
          <p:cNvPr id="30723" name="Rectangle 3"/>
          <p:cNvSpPr>
            <a:spLocks noGrp="1" noChangeArrowheads="1"/>
          </p:cNvSpPr>
          <p:nvPr>
            <p:ph type="body" idx="1"/>
          </p:nvPr>
        </p:nvSpPr>
        <p:spPr>
          <a:xfrm>
            <a:off x="0" y="1219200"/>
            <a:ext cx="9906000" cy="3810000"/>
          </a:xfrm>
        </p:spPr>
        <p:txBody>
          <a:bodyPr/>
          <a:lstStyle/>
          <a:p>
            <a:pPr algn="just" eaLnBrk="1" hangingPunct="1">
              <a:lnSpc>
                <a:spcPct val="80000"/>
              </a:lnSpc>
              <a:spcBef>
                <a:spcPct val="100000"/>
              </a:spcBef>
            </a:pPr>
            <a:r>
              <a:rPr lang="en-US" sz="2400" dirty="0">
                <a:latin typeface="+mj-lt"/>
              </a:rPr>
              <a:t>It is an array of floating-gate transistors individually programmed by an electronic device that supplies higher voltages than those normally used in electronic circuits. Once programmed, an EPROM can be erased only by exposing it to strong ultraviolet </a:t>
            </a:r>
            <a:r>
              <a:rPr lang="en-US" sz="2400" dirty="0" smtClean="0">
                <a:latin typeface="+mj-lt"/>
              </a:rPr>
              <a:t>light </a:t>
            </a:r>
            <a:endParaRPr lang="en-US" sz="2400" dirty="0">
              <a:latin typeface="+mj-lt"/>
            </a:endParaRPr>
          </a:p>
          <a:p>
            <a:pPr algn="just" eaLnBrk="1" hangingPunct="1">
              <a:lnSpc>
                <a:spcPct val="80000"/>
              </a:lnSpc>
              <a:spcBef>
                <a:spcPct val="100000"/>
              </a:spcBef>
            </a:pPr>
            <a:r>
              <a:rPr lang="en-US" sz="2400" dirty="0">
                <a:latin typeface="+mj-lt"/>
              </a:rPr>
              <a:t>Working with ROMs and PROMs can be a wasteful business. Even though they are inexpensive per chip, the cost can add up over time. </a:t>
            </a:r>
            <a:r>
              <a:rPr lang="en-US" sz="2400" b="1" dirty="0">
                <a:latin typeface="+mj-lt"/>
              </a:rPr>
              <a:t>Erasable programmable read-only memory</a:t>
            </a:r>
            <a:r>
              <a:rPr lang="en-US" sz="2400" dirty="0">
                <a:latin typeface="+mj-lt"/>
              </a:rPr>
              <a:t> (EPROM) addresses this issue. EPROM chips can be rewritten many times. Erasing an EPROM requires a special tool that emits a certain frequency of ultraviolet (UV) light. EPROM's are configured using an EPROM programmer that provides voltage at specified levels depending on the type of EPROM </a:t>
            </a:r>
            <a:r>
              <a:rPr lang="en-US" sz="2400" dirty="0" smtClean="0">
                <a:latin typeface="+mj-lt"/>
              </a:rPr>
              <a:t>used</a:t>
            </a:r>
            <a:endParaRPr lang="en-US" sz="2400" dirty="0">
              <a:latin typeface="+mj-lt"/>
            </a:endParaRPr>
          </a:p>
          <a:p>
            <a:pPr algn="just" eaLnBrk="1" hangingPunct="1">
              <a:lnSpc>
                <a:spcPct val="80000"/>
              </a:lnSpc>
              <a:spcBef>
                <a:spcPct val="100000"/>
              </a:spcBef>
            </a:pPr>
            <a:r>
              <a:rPr lang="en-US" sz="2400" dirty="0">
                <a:latin typeface="+mj-lt"/>
              </a:rPr>
              <a:t>EPROM's are easily recognizable by the transparent fused quartz window in the top of the package, through which the silicon chip can be seen, and which permits UV light during </a:t>
            </a:r>
            <a:r>
              <a:rPr lang="en-US" sz="2400" dirty="0" smtClean="0">
                <a:latin typeface="+mj-lt"/>
              </a:rPr>
              <a:t>erasing</a:t>
            </a:r>
            <a:endParaRPr lang="en-US" sz="2400" dirty="0">
              <a:latin typeface="+mj-lt"/>
            </a:endParaRPr>
          </a:p>
          <a:p>
            <a:pPr algn="just" eaLnBrk="1" hangingPunct="1">
              <a:lnSpc>
                <a:spcPct val="80000"/>
              </a:lnSpc>
              <a:spcBef>
                <a:spcPct val="100000"/>
              </a:spcBef>
            </a:pPr>
            <a:endParaRPr lang="en-US" sz="2400" dirty="0">
              <a:latin typeface="+mj-lt"/>
            </a:endParaRPr>
          </a:p>
          <a:p>
            <a:pPr algn="just" eaLnBrk="1" hangingPunct="1">
              <a:lnSpc>
                <a:spcPct val="80000"/>
              </a:lnSpc>
              <a:spcBef>
                <a:spcPct val="100000"/>
              </a:spcBef>
            </a:pPr>
            <a:endParaRPr lang="en-US" sz="2400" dirty="0">
              <a:latin typeface="+mj-lt"/>
            </a:endParaRPr>
          </a:p>
        </p:txBody>
      </p:sp>
    </p:spTree>
    <p:extLst>
      <p:ext uri="{BB962C8B-B14F-4D97-AF65-F5344CB8AC3E}">
        <p14:creationId xmlns:p14="http://schemas.microsoft.com/office/powerpoint/2010/main" val="8378953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z="3200" b="1" dirty="0"/>
              <a:t>EEPROM</a:t>
            </a:r>
            <a:r>
              <a:rPr lang="en-US" sz="4800" b="1" dirty="0"/>
              <a:t/>
            </a:r>
            <a:br>
              <a:rPr lang="en-US" sz="4800" b="1" dirty="0"/>
            </a:br>
            <a:r>
              <a:rPr lang="en-US" sz="2400" b="1" u="sng" dirty="0"/>
              <a:t>Electrically Erasable Programmable Read Only Memory</a:t>
            </a:r>
          </a:p>
        </p:txBody>
      </p:sp>
      <p:sp>
        <p:nvSpPr>
          <p:cNvPr id="32771" name="Rectangle 3"/>
          <p:cNvSpPr>
            <a:spLocks noGrp="1" noChangeArrowheads="1"/>
          </p:cNvSpPr>
          <p:nvPr>
            <p:ph type="body" idx="1"/>
          </p:nvPr>
        </p:nvSpPr>
        <p:spPr>
          <a:xfrm>
            <a:off x="0" y="1414463"/>
            <a:ext cx="9906000" cy="3538537"/>
          </a:xfrm>
        </p:spPr>
        <p:txBody>
          <a:bodyPr/>
          <a:lstStyle/>
          <a:p>
            <a:pPr algn="just" eaLnBrk="1" hangingPunct="1">
              <a:spcBef>
                <a:spcPct val="50000"/>
              </a:spcBef>
            </a:pPr>
            <a:r>
              <a:rPr lang="en-US" sz="2400" dirty="0"/>
              <a:t>Though EPROMs are a big step up from PROMs in terms of reusability, they still require dedicated equipment and a labor-intensive process to remove and reinstall them each time a change is </a:t>
            </a:r>
            <a:r>
              <a:rPr lang="en-US" sz="2400" dirty="0" smtClean="0"/>
              <a:t>necessary</a:t>
            </a:r>
          </a:p>
          <a:p>
            <a:pPr algn="just" eaLnBrk="1" hangingPunct="1">
              <a:spcBef>
                <a:spcPct val="50000"/>
              </a:spcBef>
            </a:pPr>
            <a:r>
              <a:rPr lang="en-US" sz="2400" dirty="0" smtClean="0"/>
              <a:t>Also</a:t>
            </a:r>
            <a:r>
              <a:rPr lang="en-US" sz="2400" dirty="0"/>
              <a:t>, changes cannot be made incrementally to an EPROM; the whole chip must be </a:t>
            </a:r>
            <a:r>
              <a:rPr lang="en-US" sz="2400" dirty="0" smtClean="0"/>
              <a:t>erased</a:t>
            </a:r>
            <a:endParaRPr lang="en-US" sz="2400" dirty="0"/>
          </a:p>
        </p:txBody>
      </p:sp>
    </p:spTree>
    <p:extLst>
      <p:ext uri="{BB962C8B-B14F-4D97-AF65-F5344CB8AC3E}">
        <p14:creationId xmlns:p14="http://schemas.microsoft.com/office/powerpoint/2010/main" val="25800791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2449</TotalTime>
  <Words>1857</Words>
  <Application>Microsoft Office PowerPoint</Application>
  <PresentationFormat>A4 Paper (210x297 mm)</PresentationFormat>
  <Paragraphs>168</Paragraphs>
  <Slides>14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Wingdings</vt:lpstr>
      <vt:lpstr>Office Theme</vt:lpstr>
      <vt:lpstr>PowerPoint Presentation</vt:lpstr>
      <vt:lpstr>Lecture 42 Structure of ROM  </vt:lpstr>
      <vt:lpstr>Objectives </vt:lpstr>
      <vt:lpstr>Topics</vt:lpstr>
      <vt:lpstr>Non-volatile Retains the stored information even when not powered</vt:lpstr>
      <vt:lpstr>ROM Read-only memory </vt:lpstr>
      <vt:lpstr>PROM Programmable Read Only Memory</vt:lpstr>
      <vt:lpstr>EPROM Erasable Programmable Read Only Memory</vt:lpstr>
      <vt:lpstr>EEPROM Electrically Erasable Programmable Read Only Memory</vt:lpstr>
      <vt:lpstr>PowerPoint Presentation</vt:lpstr>
      <vt:lpstr>Failure Modes of EEPROM</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anil</dc:creator>
  <cp:lastModifiedBy>Deepak</cp:lastModifiedBy>
  <cp:revision>474</cp:revision>
  <dcterms:created xsi:type="dcterms:W3CDTF">2006-08-16T00:00:00Z</dcterms:created>
  <dcterms:modified xsi:type="dcterms:W3CDTF">2017-07-07T07:36:30Z</dcterms:modified>
</cp:coreProperties>
</file>